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4" r:id="rId7"/>
    <p:sldId id="263" r:id="rId8"/>
    <p:sldId id="262" r:id="rId9"/>
    <p:sldId id="260" r:id="rId10"/>
    <p:sldId id="265" r:id="rId11"/>
    <p:sldId id="266" r:id="rId12"/>
    <p:sldId id="267" r:id="rId13"/>
    <p:sldId id="268" r:id="rId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deněk Mareček" initials="ZM" lastIdx="1" clrIdx="0">
    <p:extLst>
      <p:ext uri="{19B8F6BF-5375-455C-9EA6-DF929625EA0E}">
        <p15:presenceInfo xmlns:p15="http://schemas.microsoft.com/office/powerpoint/2012/main" userId="Zdeněk Mareč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58" y="36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27T14:28:56.177" idx="1">
    <p:pos x="634" y="1658"/>
    <p:text>Tschechische Politiker enthielt sich der Stimme.</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9C62DBC1-8AA0-4D41-AEEF-01BEF4E94079}" type="datetimeFigureOut">
              <a:rPr lang="cs-CZ" smtClean="0"/>
              <a:t>27.10.2020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FF8B105-313A-4BA4-82CF-60B65ECCF6D7}" type="slidenum">
              <a:rPr lang="cs-CZ" smtClean="0"/>
              <a:t>‹#›</a:t>
            </a:fld>
            <a:endParaRPr lang="cs-CZ"/>
          </a:p>
        </p:txBody>
      </p:sp>
    </p:spTree>
    <p:extLst>
      <p:ext uri="{BB962C8B-B14F-4D97-AF65-F5344CB8AC3E}">
        <p14:creationId xmlns:p14="http://schemas.microsoft.com/office/powerpoint/2010/main" val="388869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C62DBC1-8AA0-4D41-AEEF-01BEF4E94079}" type="datetimeFigureOut">
              <a:rPr lang="cs-CZ" smtClean="0"/>
              <a:t>27.10.2020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FF8B105-313A-4BA4-82CF-60B65ECCF6D7}" type="slidenum">
              <a:rPr lang="cs-CZ" smtClean="0"/>
              <a:t>‹#›</a:t>
            </a:fld>
            <a:endParaRPr lang="cs-CZ"/>
          </a:p>
        </p:txBody>
      </p:sp>
    </p:spTree>
    <p:extLst>
      <p:ext uri="{BB962C8B-B14F-4D97-AF65-F5344CB8AC3E}">
        <p14:creationId xmlns:p14="http://schemas.microsoft.com/office/powerpoint/2010/main" val="172173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C62DBC1-8AA0-4D41-AEEF-01BEF4E94079}" type="datetimeFigureOut">
              <a:rPr lang="cs-CZ" smtClean="0"/>
              <a:t>27.10.2020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FF8B105-313A-4BA4-82CF-60B65ECCF6D7}" type="slidenum">
              <a:rPr lang="cs-CZ" smtClean="0"/>
              <a:t>‹#›</a:t>
            </a:fld>
            <a:endParaRPr lang="cs-CZ"/>
          </a:p>
        </p:txBody>
      </p:sp>
    </p:spTree>
    <p:extLst>
      <p:ext uri="{BB962C8B-B14F-4D97-AF65-F5344CB8AC3E}">
        <p14:creationId xmlns:p14="http://schemas.microsoft.com/office/powerpoint/2010/main" val="382634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C62DBC1-8AA0-4D41-AEEF-01BEF4E94079}" type="datetimeFigureOut">
              <a:rPr lang="cs-CZ" smtClean="0"/>
              <a:t>27.10.2020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FF8B105-313A-4BA4-82CF-60B65ECCF6D7}" type="slidenum">
              <a:rPr lang="cs-CZ" smtClean="0"/>
              <a:t>‹#›</a:t>
            </a:fld>
            <a:endParaRPr lang="cs-CZ"/>
          </a:p>
        </p:txBody>
      </p:sp>
    </p:spTree>
    <p:extLst>
      <p:ext uri="{BB962C8B-B14F-4D97-AF65-F5344CB8AC3E}">
        <p14:creationId xmlns:p14="http://schemas.microsoft.com/office/powerpoint/2010/main" val="41474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C62DBC1-8AA0-4D41-AEEF-01BEF4E94079}" type="datetimeFigureOut">
              <a:rPr lang="cs-CZ" smtClean="0"/>
              <a:t>27.10.2020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FF8B105-313A-4BA4-82CF-60B65ECCF6D7}" type="slidenum">
              <a:rPr lang="cs-CZ" smtClean="0"/>
              <a:t>‹#›</a:t>
            </a:fld>
            <a:endParaRPr lang="cs-CZ"/>
          </a:p>
        </p:txBody>
      </p:sp>
    </p:spTree>
    <p:extLst>
      <p:ext uri="{BB962C8B-B14F-4D97-AF65-F5344CB8AC3E}">
        <p14:creationId xmlns:p14="http://schemas.microsoft.com/office/powerpoint/2010/main" val="266415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C62DBC1-8AA0-4D41-AEEF-01BEF4E94079}" type="datetimeFigureOut">
              <a:rPr lang="cs-CZ" smtClean="0"/>
              <a:t>27.10.2020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FF8B105-313A-4BA4-82CF-60B65ECCF6D7}" type="slidenum">
              <a:rPr lang="cs-CZ" smtClean="0"/>
              <a:t>‹#›</a:t>
            </a:fld>
            <a:endParaRPr lang="cs-CZ"/>
          </a:p>
        </p:txBody>
      </p:sp>
    </p:spTree>
    <p:extLst>
      <p:ext uri="{BB962C8B-B14F-4D97-AF65-F5344CB8AC3E}">
        <p14:creationId xmlns:p14="http://schemas.microsoft.com/office/powerpoint/2010/main" val="136886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C62DBC1-8AA0-4D41-AEEF-01BEF4E94079}" type="datetimeFigureOut">
              <a:rPr lang="cs-CZ" smtClean="0"/>
              <a:t>27.10.2020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FF8B105-313A-4BA4-82CF-60B65ECCF6D7}" type="slidenum">
              <a:rPr lang="cs-CZ" smtClean="0"/>
              <a:t>‹#›</a:t>
            </a:fld>
            <a:endParaRPr lang="cs-CZ"/>
          </a:p>
        </p:txBody>
      </p:sp>
    </p:spTree>
    <p:extLst>
      <p:ext uri="{BB962C8B-B14F-4D97-AF65-F5344CB8AC3E}">
        <p14:creationId xmlns:p14="http://schemas.microsoft.com/office/powerpoint/2010/main" val="129893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C62DBC1-8AA0-4D41-AEEF-01BEF4E94079}" type="datetimeFigureOut">
              <a:rPr lang="cs-CZ" smtClean="0"/>
              <a:t>27.10.2020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FF8B105-313A-4BA4-82CF-60B65ECCF6D7}" type="slidenum">
              <a:rPr lang="cs-CZ" smtClean="0"/>
              <a:t>‹#›</a:t>
            </a:fld>
            <a:endParaRPr lang="cs-CZ"/>
          </a:p>
        </p:txBody>
      </p:sp>
    </p:spTree>
    <p:extLst>
      <p:ext uri="{BB962C8B-B14F-4D97-AF65-F5344CB8AC3E}">
        <p14:creationId xmlns:p14="http://schemas.microsoft.com/office/powerpoint/2010/main" val="315009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C62DBC1-8AA0-4D41-AEEF-01BEF4E94079}" type="datetimeFigureOut">
              <a:rPr lang="cs-CZ" smtClean="0"/>
              <a:t>27.10.2020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FF8B105-313A-4BA4-82CF-60B65ECCF6D7}" type="slidenum">
              <a:rPr lang="cs-CZ" smtClean="0"/>
              <a:t>‹#›</a:t>
            </a:fld>
            <a:endParaRPr lang="cs-CZ"/>
          </a:p>
        </p:txBody>
      </p:sp>
    </p:spTree>
    <p:extLst>
      <p:ext uri="{BB962C8B-B14F-4D97-AF65-F5344CB8AC3E}">
        <p14:creationId xmlns:p14="http://schemas.microsoft.com/office/powerpoint/2010/main" val="377727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C62DBC1-8AA0-4D41-AEEF-01BEF4E94079}" type="datetimeFigureOut">
              <a:rPr lang="cs-CZ" smtClean="0"/>
              <a:t>27.10.2020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FF8B105-313A-4BA4-82CF-60B65ECCF6D7}" type="slidenum">
              <a:rPr lang="cs-CZ" smtClean="0"/>
              <a:t>‹#›</a:t>
            </a:fld>
            <a:endParaRPr lang="cs-CZ"/>
          </a:p>
        </p:txBody>
      </p:sp>
    </p:spTree>
    <p:extLst>
      <p:ext uri="{BB962C8B-B14F-4D97-AF65-F5344CB8AC3E}">
        <p14:creationId xmlns:p14="http://schemas.microsoft.com/office/powerpoint/2010/main" val="69123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C62DBC1-8AA0-4D41-AEEF-01BEF4E94079}" type="datetimeFigureOut">
              <a:rPr lang="cs-CZ" smtClean="0"/>
              <a:t>27.10.2020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FF8B105-313A-4BA4-82CF-60B65ECCF6D7}" type="slidenum">
              <a:rPr lang="cs-CZ" smtClean="0"/>
              <a:t>‹#›</a:t>
            </a:fld>
            <a:endParaRPr lang="cs-CZ"/>
          </a:p>
        </p:txBody>
      </p:sp>
    </p:spTree>
    <p:extLst>
      <p:ext uri="{BB962C8B-B14F-4D97-AF65-F5344CB8AC3E}">
        <p14:creationId xmlns:p14="http://schemas.microsoft.com/office/powerpoint/2010/main" val="205854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2DBC1-8AA0-4D41-AEEF-01BEF4E94079}" type="datetimeFigureOut">
              <a:rPr lang="cs-CZ" smtClean="0"/>
              <a:t>27.10.2020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8B105-313A-4BA4-82CF-60B65ECCF6D7}" type="slidenum">
              <a:rPr lang="cs-CZ" smtClean="0"/>
              <a:t>‹#›</a:t>
            </a:fld>
            <a:endParaRPr lang="cs-CZ"/>
          </a:p>
        </p:txBody>
      </p:sp>
    </p:spTree>
    <p:extLst>
      <p:ext uri="{BB962C8B-B14F-4D97-AF65-F5344CB8AC3E}">
        <p14:creationId xmlns:p14="http://schemas.microsoft.com/office/powerpoint/2010/main" val="2201904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Revolution</a:t>
            </a:r>
            <a:r>
              <a:rPr lang="cs-CZ" dirty="0"/>
              <a:t> 1848</a:t>
            </a:r>
          </a:p>
        </p:txBody>
      </p:sp>
      <p:sp>
        <p:nvSpPr>
          <p:cNvPr id="3" name="Podnadpis 2"/>
          <p:cNvSpPr>
            <a:spLocks noGrp="1"/>
          </p:cNvSpPr>
          <p:nvPr>
            <p:ph type="subTitle" idx="1"/>
          </p:nvPr>
        </p:nvSpPr>
        <p:spPr/>
        <p:txBody>
          <a:bodyPr>
            <a:normAutofit fontScale="92500" lnSpcReduction="20000"/>
          </a:bodyPr>
          <a:lstStyle/>
          <a:p>
            <a:r>
              <a:rPr lang="cs-CZ" dirty="0"/>
              <a:t>Frei nach </a:t>
            </a:r>
            <a:r>
              <a:rPr lang="cs-CZ" dirty="0" err="1"/>
              <a:t>Günt</a:t>
            </a:r>
            <a:r>
              <a:rPr lang="de-DE" dirty="0"/>
              <a:t>e</a:t>
            </a:r>
            <a:r>
              <a:rPr lang="cs-CZ" dirty="0"/>
              <a:t>r </a:t>
            </a:r>
            <a:r>
              <a:rPr lang="cs-CZ" dirty="0" err="1"/>
              <a:t>Wollstein</a:t>
            </a:r>
            <a:endParaRPr lang="de-DE" dirty="0"/>
          </a:p>
          <a:p>
            <a:r>
              <a:rPr lang="de-DE" b="0" i="0" dirty="0">
                <a:solidFill>
                  <a:srgbClr val="58595B"/>
                </a:solidFill>
                <a:effectLst/>
                <a:latin typeface="OpenSansRegular"/>
              </a:rPr>
              <a:t>Revolution von 1848, Informationen zur politischen Bildung 265 (1999), Überarbeitete Neuauflage 2006.</a:t>
            </a:r>
            <a:endParaRPr lang="cs-CZ" dirty="0"/>
          </a:p>
        </p:txBody>
      </p:sp>
    </p:spTree>
    <p:extLst>
      <p:ext uri="{BB962C8B-B14F-4D97-AF65-F5344CB8AC3E}">
        <p14:creationId xmlns:p14="http://schemas.microsoft.com/office/powerpoint/2010/main" val="1525645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465BDD-9433-47DA-93B4-B0D42E636029}"/>
              </a:ext>
            </a:extLst>
          </p:cNvPr>
          <p:cNvSpPr>
            <a:spLocks noGrp="1"/>
          </p:cNvSpPr>
          <p:nvPr>
            <p:ph type="title"/>
          </p:nvPr>
        </p:nvSpPr>
        <p:spPr/>
        <p:txBody>
          <a:bodyPr/>
          <a:lstStyle/>
          <a:p>
            <a:r>
              <a:rPr lang="de-DE" dirty="0"/>
              <a:t>Prag</a:t>
            </a:r>
            <a:endParaRPr lang="cs-CZ" dirty="0"/>
          </a:p>
        </p:txBody>
      </p:sp>
      <p:sp>
        <p:nvSpPr>
          <p:cNvPr id="3" name="Zástupný obsah 2">
            <a:extLst>
              <a:ext uri="{FF2B5EF4-FFF2-40B4-BE49-F238E27FC236}">
                <a16:creationId xmlns:a16="http://schemas.microsoft.com/office/drawing/2014/main" id="{FE49E57F-2A8D-47C9-826B-9EA65CA0FDBA}"/>
              </a:ext>
            </a:extLst>
          </p:cNvPr>
          <p:cNvSpPr>
            <a:spLocks noGrp="1"/>
          </p:cNvSpPr>
          <p:nvPr>
            <p:ph sz="half" idx="1"/>
          </p:nvPr>
        </p:nvSpPr>
        <p:spPr/>
        <p:txBody>
          <a:bodyPr>
            <a:normAutofit fontScale="92500" lnSpcReduction="20000"/>
          </a:bodyPr>
          <a:lstStyle/>
          <a:p>
            <a:r>
              <a:rPr lang="de-DE" dirty="0"/>
              <a:t>Am 2. Juni 1848 begann in Prag ein Slawenkongress unter dem Vorsitz von </a:t>
            </a:r>
            <a:r>
              <a:rPr lang="de-DE" dirty="0" err="1"/>
              <a:t>František</a:t>
            </a:r>
            <a:r>
              <a:rPr lang="de-DE" dirty="0"/>
              <a:t> </a:t>
            </a:r>
            <a:r>
              <a:rPr lang="de-DE" dirty="0" err="1"/>
              <a:t>Palacký</a:t>
            </a:r>
            <a:r>
              <a:rPr lang="de-DE" dirty="0"/>
              <a:t>.</a:t>
            </a:r>
          </a:p>
          <a:p>
            <a:r>
              <a:rPr lang="de-DE" b="0" i="0" dirty="0">
                <a:solidFill>
                  <a:srgbClr val="202122"/>
                </a:solidFill>
                <a:effectLst/>
                <a:latin typeface="Arial" panose="020B0604020202020204" pitchFamily="34" charset="0"/>
              </a:rPr>
              <a:t>Am 12. Juni ein Freiluftmesse auf dem Prager </a:t>
            </a:r>
            <a:r>
              <a:rPr lang="de-DE" b="0" i="0" dirty="0" err="1">
                <a:solidFill>
                  <a:srgbClr val="202122"/>
                </a:solidFill>
                <a:effectLst/>
                <a:latin typeface="Arial" panose="020B0604020202020204" pitchFamily="34" charset="0"/>
              </a:rPr>
              <a:t>Rossmarkt</a:t>
            </a:r>
            <a:r>
              <a:rPr lang="de-DE" b="0" i="0" dirty="0">
                <a:solidFill>
                  <a:srgbClr val="202122"/>
                </a:solidFill>
                <a:effectLst/>
                <a:latin typeface="Arial" panose="020B0604020202020204" pitchFamily="34" charset="0"/>
              </a:rPr>
              <a:t>, </a:t>
            </a:r>
          </a:p>
          <a:p>
            <a:r>
              <a:rPr lang="de-DE" dirty="0"/>
              <a:t>Am 16. Juni ließ Alfred Fürst zu </a:t>
            </a:r>
            <a:r>
              <a:rPr lang="de-DE" dirty="0" err="1"/>
              <a:t>Windischgrätz</a:t>
            </a:r>
            <a:r>
              <a:rPr lang="de-DE" dirty="0"/>
              <a:t> den Pfingstaufstand in Prag militärisch niederschlagen.</a:t>
            </a:r>
            <a:endParaRPr lang="cs-CZ" dirty="0"/>
          </a:p>
        </p:txBody>
      </p:sp>
      <p:pic>
        <p:nvPicPr>
          <p:cNvPr id="6" name="Zástupný obsah 5" descr="Obsah obrázku fotka, exteriér, staré, doprava&#10;&#10;Popis byl vytvořen automaticky">
            <a:extLst>
              <a:ext uri="{FF2B5EF4-FFF2-40B4-BE49-F238E27FC236}">
                <a16:creationId xmlns:a16="http://schemas.microsoft.com/office/drawing/2014/main" id="{9BC4A55F-2971-4433-84F4-62FBD9FD17C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540540"/>
            <a:ext cx="4038600" cy="2645283"/>
          </a:xfrm>
        </p:spPr>
      </p:pic>
    </p:spTree>
    <p:extLst>
      <p:ext uri="{BB962C8B-B14F-4D97-AF65-F5344CB8AC3E}">
        <p14:creationId xmlns:p14="http://schemas.microsoft.com/office/powerpoint/2010/main" val="45042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D203BC-7998-48A6-B932-DFE02C4F513F}"/>
              </a:ext>
            </a:extLst>
          </p:cNvPr>
          <p:cNvSpPr>
            <a:spLocks noGrp="1"/>
          </p:cNvSpPr>
          <p:nvPr>
            <p:ph type="title"/>
          </p:nvPr>
        </p:nvSpPr>
        <p:spPr/>
        <p:txBody>
          <a:bodyPr>
            <a:normAutofit fontScale="90000"/>
          </a:bodyPr>
          <a:lstStyle/>
          <a:p>
            <a:r>
              <a:rPr lang="de-DE" sz="3200" dirty="0"/>
              <a:t>Hans Kudlich </a:t>
            </a:r>
            <a:br>
              <a:rPr lang="de-DE" sz="3200" dirty="0"/>
            </a:br>
            <a:r>
              <a:rPr lang="de-DE" sz="3200" dirty="0"/>
              <a:t>(1823 in Lobenstein - 1917 in Hoboken, New Jersey)</a:t>
            </a:r>
            <a:endParaRPr lang="cs-CZ" sz="3200" dirty="0"/>
          </a:p>
        </p:txBody>
      </p:sp>
      <p:sp>
        <p:nvSpPr>
          <p:cNvPr id="3" name="Zástupný obsah 2">
            <a:extLst>
              <a:ext uri="{FF2B5EF4-FFF2-40B4-BE49-F238E27FC236}">
                <a16:creationId xmlns:a16="http://schemas.microsoft.com/office/drawing/2014/main" id="{2F3BE63C-8CA3-484B-8FA7-AD0D410B6426}"/>
              </a:ext>
            </a:extLst>
          </p:cNvPr>
          <p:cNvSpPr>
            <a:spLocks noGrp="1"/>
          </p:cNvSpPr>
          <p:nvPr>
            <p:ph sz="half" idx="1"/>
          </p:nvPr>
        </p:nvSpPr>
        <p:spPr/>
        <p:txBody>
          <a:bodyPr>
            <a:normAutofit fontScale="92500"/>
          </a:bodyPr>
          <a:lstStyle/>
          <a:p>
            <a:r>
              <a:rPr lang="de-DE" dirty="0"/>
              <a:t>Antrag über die Aufhebung des bäuerlichen Untertänigkeits-verhältnisses (Robot und Zehnt), am 31. August bzw. 1. September beschlossen und am 7. September 1848 als Grundentlastungspatent in Kraft getreten.</a:t>
            </a:r>
            <a:endParaRPr lang="cs-CZ" dirty="0"/>
          </a:p>
        </p:txBody>
      </p:sp>
      <p:pic>
        <p:nvPicPr>
          <p:cNvPr id="6" name="Zástupný obsah 5" descr="Obsah obrázku text&#10;&#10;Popis byl vytvořen automaticky">
            <a:extLst>
              <a:ext uri="{FF2B5EF4-FFF2-40B4-BE49-F238E27FC236}">
                <a16:creationId xmlns:a16="http://schemas.microsoft.com/office/drawing/2014/main" id="{4C2415FD-A008-4879-ADFF-7E44A1EDD80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33328" y="1600200"/>
            <a:ext cx="3868344" cy="4525963"/>
          </a:xfrm>
        </p:spPr>
      </p:pic>
    </p:spTree>
    <p:extLst>
      <p:ext uri="{BB962C8B-B14F-4D97-AF65-F5344CB8AC3E}">
        <p14:creationId xmlns:p14="http://schemas.microsoft.com/office/powerpoint/2010/main" val="816903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9B582D-4AFC-44E1-8ED4-7B5971F2B207}"/>
              </a:ext>
            </a:extLst>
          </p:cNvPr>
          <p:cNvSpPr>
            <a:spLocks noGrp="1"/>
          </p:cNvSpPr>
          <p:nvPr>
            <p:ph type="title"/>
          </p:nvPr>
        </p:nvSpPr>
        <p:spPr>
          <a:xfrm>
            <a:off x="533400" y="116632"/>
            <a:ext cx="8229600" cy="1143000"/>
          </a:xfrm>
        </p:spPr>
        <p:txBody>
          <a:bodyPr>
            <a:normAutofit fontScale="90000"/>
          </a:bodyPr>
          <a:lstStyle/>
          <a:p>
            <a:r>
              <a:rPr lang="de-DE" sz="3200" dirty="0"/>
              <a:t>Robert Blum </a:t>
            </a:r>
            <a:br>
              <a:rPr lang="de-DE" sz="3200" dirty="0"/>
            </a:br>
            <a:r>
              <a:rPr lang="de-DE" sz="3200" dirty="0"/>
              <a:t>(† 9. November 1848 in der Brigittenau bei Wien)</a:t>
            </a:r>
            <a:endParaRPr lang="cs-CZ" sz="3200" dirty="0"/>
          </a:p>
        </p:txBody>
      </p:sp>
      <p:sp>
        <p:nvSpPr>
          <p:cNvPr id="3" name="Zástupný obsah 2">
            <a:extLst>
              <a:ext uri="{FF2B5EF4-FFF2-40B4-BE49-F238E27FC236}">
                <a16:creationId xmlns:a16="http://schemas.microsoft.com/office/drawing/2014/main" id="{FCE8F58F-D513-4766-BF33-79CD95A0EFB5}"/>
              </a:ext>
            </a:extLst>
          </p:cNvPr>
          <p:cNvSpPr>
            <a:spLocks noGrp="1"/>
          </p:cNvSpPr>
          <p:nvPr>
            <p:ph sz="half" idx="1"/>
          </p:nvPr>
        </p:nvSpPr>
        <p:spPr/>
        <p:txBody>
          <a:bodyPr>
            <a:normAutofit fontScale="85000" lnSpcReduction="20000"/>
          </a:bodyPr>
          <a:lstStyle/>
          <a:p>
            <a:r>
              <a:rPr lang="de-DE" dirty="0"/>
              <a:t>die Paulskirchenverfassung sollte über die Landesverfassungen gesetzt werden. Gemeinsam mit 50 anderen Abgeordneten unternahm Blum vom 10. bis 13. Juni eine politische Reise durch die Pfalz.</a:t>
            </a:r>
          </a:p>
          <a:p>
            <a:r>
              <a:rPr lang="de-DE" dirty="0"/>
              <a:t>Robert Blum nahm am Wiener Oktober-aufstand und an der Verteidigung Wiens gegen die kaiserlich-österreichischen Truppen teil.</a:t>
            </a:r>
            <a:endParaRPr lang="cs-CZ" dirty="0"/>
          </a:p>
        </p:txBody>
      </p:sp>
      <p:pic>
        <p:nvPicPr>
          <p:cNvPr id="6" name="Zástupný obsah 5" descr="Obsah obrázku budova, stojící, muž, staré&#10;&#10;Popis byl vytvořen automaticky">
            <a:extLst>
              <a:ext uri="{FF2B5EF4-FFF2-40B4-BE49-F238E27FC236}">
                <a16:creationId xmlns:a16="http://schemas.microsoft.com/office/drawing/2014/main" id="{6E0BBAB3-915F-43BE-8565-18006F9885E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650918"/>
            <a:ext cx="4038600" cy="2424527"/>
          </a:xfrm>
        </p:spPr>
      </p:pic>
    </p:spTree>
    <p:extLst>
      <p:ext uri="{BB962C8B-B14F-4D97-AF65-F5344CB8AC3E}">
        <p14:creationId xmlns:p14="http://schemas.microsoft.com/office/powerpoint/2010/main" val="74330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EFC1C7-4D43-4EB8-87A5-4F24256D7553}"/>
              </a:ext>
            </a:extLst>
          </p:cNvPr>
          <p:cNvSpPr>
            <a:spLocks noGrp="1"/>
          </p:cNvSpPr>
          <p:nvPr>
            <p:ph type="title"/>
          </p:nvPr>
        </p:nvSpPr>
        <p:spPr/>
        <p:txBody>
          <a:bodyPr>
            <a:normAutofit fontScale="90000"/>
          </a:bodyPr>
          <a:lstStyle/>
          <a:p>
            <a:r>
              <a:rPr lang="de-DE" dirty="0"/>
              <a:t>Abdankung Ferdinands</a:t>
            </a:r>
            <a:br>
              <a:rPr lang="de-DE" dirty="0"/>
            </a:br>
            <a:r>
              <a:rPr lang="de-DE" dirty="0"/>
              <a:t>(1793 - 1875 in Prag)</a:t>
            </a:r>
            <a:endParaRPr lang="cs-CZ" dirty="0"/>
          </a:p>
        </p:txBody>
      </p:sp>
      <p:sp>
        <p:nvSpPr>
          <p:cNvPr id="3" name="Zástupný obsah 2">
            <a:extLst>
              <a:ext uri="{FF2B5EF4-FFF2-40B4-BE49-F238E27FC236}">
                <a16:creationId xmlns:a16="http://schemas.microsoft.com/office/drawing/2014/main" id="{FA1F3472-4B71-4AA8-A1F5-272F17017766}"/>
              </a:ext>
            </a:extLst>
          </p:cNvPr>
          <p:cNvSpPr>
            <a:spLocks noGrp="1"/>
          </p:cNvSpPr>
          <p:nvPr>
            <p:ph sz="half" idx="1"/>
          </p:nvPr>
        </p:nvSpPr>
        <p:spPr/>
        <p:txBody>
          <a:bodyPr>
            <a:normAutofit fontScale="92500" lnSpcReduction="10000"/>
          </a:bodyPr>
          <a:lstStyle/>
          <a:p>
            <a:r>
              <a:rPr lang="de-DE" dirty="0"/>
              <a:t>Franz Karl verzichtete daher auf die Thronfolge, Ferdinand stimmte zu und legte im Palais des Olmützer Erzbischofs am 2. Dezember 1848 die Regierung zu Gunsten Franz Josephs nieder. Zu seinem Neffen Franz Joseph: „Gott segne dich, sei brav, es ist gern geschehen.“</a:t>
            </a:r>
            <a:endParaRPr lang="cs-CZ" dirty="0"/>
          </a:p>
        </p:txBody>
      </p:sp>
      <p:pic>
        <p:nvPicPr>
          <p:cNvPr id="6" name="Zástupný obsah 5" descr="Obsah obrázku osoba, muž, oblečení, stojící&#10;&#10;Popis byl vytvořen automaticky">
            <a:extLst>
              <a:ext uri="{FF2B5EF4-FFF2-40B4-BE49-F238E27FC236}">
                <a16:creationId xmlns:a16="http://schemas.microsoft.com/office/drawing/2014/main" id="{27CF7313-D5E3-470C-8CEC-2E7945BFFAC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20172" y="1600200"/>
            <a:ext cx="3494656" cy="4525963"/>
          </a:xfrm>
        </p:spPr>
      </p:pic>
    </p:spTree>
    <p:extLst>
      <p:ext uri="{BB962C8B-B14F-4D97-AF65-F5344CB8AC3E}">
        <p14:creationId xmlns:p14="http://schemas.microsoft.com/office/powerpoint/2010/main" val="292585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Quelle</a:t>
            </a:r>
            <a:endParaRPr lang="cs-CZ" dirty="0"/>
          </a:p>
        </p:txBody>
      </p:sp>
      <p:sp>
        <p:nvSpPr>
          <p:cNvPr id="3" name="Zástupný symbol pro obsah 2"/>
          <p:cNvSpPr>
            <a:spLocks noGrp="1"/>
          </p:cNvSpPr>
          <p:nvPr>
            <p:ph idx="1"/>
          </p:nvPr>
        </p:nvSpPr>
        <p:spPr/>
        <p:txBody>
          <a:bodyPr>
            <a:normAutofit/>
          </a:bodyPr>
          <a:lstStyle/>
          <a:p>
            <a:r>
              <a:rPr lang="cs-CZ" sz="2400" dirty="0"/>
              <a:t>Prof. Dr. </a:t>
            </a:r>
            <a:r>
              <a:rPr lang="cs-CZ" sz="2400" dirty="0" err="1"/>
              <a:t>Günter</a:t>
            </a:r>
            <a:r>
              <a:rPr lang="cs-CZ" sz="2400" dirty="0"/>
              <a:t> </a:t>
            </a:r>
            <a:r>
              <a:rPr lang="cs-CZ" sz="2400" dirty="0" err="1"/>
              <a:t>Wollstein</a:t>
            </a:r>
            <a:r>
              <a:rPr lang="cs-CZ" sz="2400" dirty="0"/>
              <a:t>: </a:t>
            </a:r>
            <a:r>
              <a:rPr lang="cs-CZ" sz="2400" dirty="0" err="1"/>
              <a:t>Revolution</a:t>
            </a:r>
            <a:r>
              <a:rPr lang="cs-CZ" sz="2400" dirty="0"/>
              <a:t> 1848. Bonn: </a:t>
            </a:r>
            <a:r>
              <a:rPr lang="cs-CZ" sz="2400" dirty="0" err="1"/>
              <a:t>bpb</a:t>
            </a:r>
            <a:r>
              <a:rPr lang="cs-CZ" sz="2400" dirty="0"/>
              <a:t>, 20</a:t>
            </a:r>
            <a:r>
              <a:rPr lang="de-DE" sz="2400" dirty="0"/>
              <a:t>10</a:t>
            </a:r>
            <a:r>
              <a:rPr lang="cs-CZ" sz="2400" dirty="0"/>
              <a:t>.</a:t>
            </a:r>
          </a:p>
          <a:p>
            <a:r>
              <a:rPr lang="cs-CZ" sz="1800" dirty="0"/>
              <a:t>geb.1939, </a:t>
            </a:r>
            <a:r>
              <a:rPr lang="cs-CZ" sz="1800" dirty="0" err="1"/>
              <a:t>war</a:t>
            </a:r>
            <a:r>
              <a:rPr lang="cs-CZ" sz="1800" dirty="0"/>
              <a:t> bis 2004 </a:t>
            </a:r>
            <a:r>
              <a:rPr lang="cs-CZ" sz="1800" dirty="0" err="1"/>
              <a:t>Professor</a:t>
            </a:r>
            <a:r>
              <a:rPr lang="cs-CZ" sz="1800" dirty="0"/>
              <a:t> </a:t>
            </a:r>
            <a:r>
              <a:rPr lang="cs-CZ" sz="1800" dirty="0" err="1"/>
              <a:t>für</a:t>
            </a:r>
            <a:r>
              <a:rPr lang="cs-CZ" sz="1800" dirty="0"/>
              <a:t> </a:t>
            </a:r>
            <a:r>
              <a:rPr lang="cs-CZ" sz="1800" dirty="0" err="1"/>
              <a:t>Neuere</a:t>
            </a:r>
            <a:r>
              <a:rPr lang="cs-CZ" sz="1800" dirty="0"/>
              <a:t> </a:t>
            </a:r>
            <a:r>
              <a:rPr lang="cs-CZ" sz="1800" dirty="0" err="1"/>
              <a:t>Geschichte</a:t>
            </a:r>
            <a:r>
              <a:rPr lang="cs-CZ" sz="1800" dirty="0"/>
              <a:t> </a:t>
            </a:r>
            <a:r>
              <a:rPr lang="cs-CZ" sz="1800" dirty="0" err="1"/>
              <a:t>an</a:t>
            </a:r>
            <a:r>
              <a:rPr lang="cs-CZ" sz="1800" dirty="0"/>
              <a:t> der </a:t>
            </a:r>
            <a:r>
              <a:rPr lang="cs-CZ" sz="1800" dirty="0" err="1"/>
              <a:t>Universität</a:t>
            </a:r>
            <a:r>
              <a:rPr lang="cs-CZ" sz="1800" dirty="0"/>
              <a:t> </a:t>
            </a:r>
            <a:r>
              <a:rPr lang="cs-CZ" sz="1800" dirty="0" err="1"/>
              <a:t>Köln</a:t>
            </a:r>
            <a:r>
              <a:rPr lang="cs-CZ" sz="1800" dirty="0"/>
              <a:t>.</a:t>
            </a:r>
          </a:p>
          <a:p>
            <a:r>
              <a:rPr lang="cs-CZ" sz="1800" i="1" dirty="0" err="1"/>
              <a:t>Das</a:t>
            </a:r>
            <a:r>
              <a:rPr lang="cs-CZ" sz="1800" i="1" dirty="0"/>
              <a:t> "</a:t>
            </a:r>
            <a:r>
              <a:rPr lang="cs-CZ" sz="1800" i="1" dirty="0" err="1"/>
              <a:t>Großdeutschland</a:t>
            </a:r>
            <a:r>
              <a:rPr lang="cs-CZ" sz="1800" i="1" dirty="0"/>
              <a:t>" der </a:t>
            </a:r>
            <a:r>
              <a:rPr lang="cs-CZ" sz="1800" i="1" dirty="0" err="1"/>
              <a:t>Paulskirche</a:t>
            </a:r>
            <a:r>
              <a:rPr lang="cs-CZ" sz="1800" i="1" dirty="0"/>
              <a:t>. </a:t>
            </a:r>
            <a:r>
              <a:rPr lang="cs-CZ" sz="1800" i="1" dirty="0" err="1"/>
              <a:t>Nationale</a:t>
            </a:r>
            <a:r>
              <a:rPr lang="cs-CZ" sz="1800" i="1" dirty="0"/>
              <a:t> </a:t>
            </a:r>
            <a:r>
              <a:rPr lang="cs-CZ" sz="1800" i="1" dirty="0" err="1"/>
              <a:t>Ziele</a:t>
            </a:r>
            <a:r>
              <a:rPr lang="cs-CZ" sz="1800" i="1" dirty="0"/>
              <a:t> der </a:t>
            </a:r>
            <a:r>
              <a:rPr lang="cs-CZ" sz="1800" i="1" dirty="0" err="1"/>
              <a:t>bürgerlichen</a:t>
            </a:r>
            <a:r>
              <a:rPr lang="cs-CZ" sz="1800" i="1" dirty="0"/>
              <a:t> </a:t>
            </a:r>
            <a:r>
              <a:rPr lang="cs-CZ" sz="1800" i="1" dirty="0" err="1"/>
              <a:t>Revolution</a:t>
            </a:r>
            <a:r>
              <a:rPr lang="cs-CZ" sz="1800" i="1" dirty="0"/>
              <a:t> 1848/49</a:t>
            </a:r>
            <a:endParaRPr lang="cs-CZ" sz="1800" dirty="0"/>
          </a:p>
          <a:p>
            <a:r>
              <a:rPr lang="cs-CZ" sz="1800" dirty="0"/>
              <a:t>Der Text kann</a:t>
            </a:r>
            <a:r>
              <a:rPr lang="de-DE" sz="1800" dirty="0"/>
              <a:t> </a:t>
            </a:r>
            <a:r>
              <a:rPr lang="cs-CZ" sz="1800" dirty="0"/>
              <a:t>in </a:t>
            </a:r>
            <a:r>
              <a:rPr lang="cs-CZ" sz="1800" dirty="0" err="1"/>
              <a:t>Schulen</a:t>
            </a:r>
            <a:r>
              <a:rPr lang="cs-CZ" sz="1800" dirty="0"/>
              <a:t> </a:t>
            </a:r>
            <a:r>
              <a:rPr lang="cs-CZ" sz="1800" dirty="0" err="1"/>
              <a:t>zu</a:t>
            </a:r>
            <a:r>
              <a:rPr lang="cs-CZ" sz="1800" dirty="0"/>
              <a:t> </a:t>
            </a:r>
            <a:r>
              <a:rPr lang="cs-CZ" sz="1800" dirty="0" err="1"/>
              <a:t>Unterrichtszwecken</a:t>
            </a:r>
            <a:r>
              <a:rPr lang="cs-CZ" sz="1800" dirty="0"/>
              <a:t> </a:t>
            </a:r>
            <a:r>
              <a:rPr lang="cs-CZ" sz="1800" dirty="0" err="1"/>
              <a:t>vergütungsfrei</a:t>
            </a:r>
            <a:r>
              <a:rPr lang="cs-CZ" sz="1800" dirty="0"/>
              <a:t> </a:t>
            </a:r>
            <a:r>
              <a:rPr lang="cs-CZ" sz="1800" dirty="0" err="1"/>
              <a:t>vervielfältigt</a:t>
            </a:r>
            <a:endParaRPr lang="cs-CZ" sz="1800" dirty="0"/>
          </a:p>
          <a:p>
            <a:r>
              <a:rPr lang="cs-CZ" sz="1800" dirty="0" err="1"/>
              <a:t>werden</a:t>
            </a:r>
            <a:r>
              <a:rPr lang="cs-CZ" sz="1800" dirty="0"/>
              <a:t>.</a:t>
            </a:r>
          </a:p>
          <a:p>
            <a:r>
              <a:rPr lang="de-DE" sz="2400" dirty="0"/>
              <a:t>Golo Mann (1909 bis 1994)</a:t>
            </a:r>
            <a:r>
              <a:rPr lang="cs-CZ" sz="2400" dirty="0">
                <a:latin typeface="Arial" pitchFamily="34" charset="0"/>
                <a:cs typeface="Arial" pitchFamily="34" charset="0"/>
              </a:rPr>
              <a:t>: </a:t>
            </a:r>
            <a:r>
              <a:rPr lang="cs-CZ" sz="2400" i="1" dirty="0" err="1">
                <a:latin typeface="Arial" pitchFamily="34" charset="0"/>
                <a:cs typeface="Arial" pitchFamily="34" charset="0"/>
              </a:rPr>
              <a:t>Deutsche</a:t>
            </a:r>
            <a:r>
              <a:rPr lang="cs-CZ" sz="2400" i="1" dirty="0">
                <a:latin typeface="Arial" pitchFamily="34" charset="0"/>
                <a:cs typeface="Arial" pitchFamily="34" charset="0"/>
              </a:rPr>
              <a:t> </a:t>
            </a:r>
            <a:r>
              <a:rPr lang="cs-CZ" sz="2400" i="1" dirty="0" err="1">
                <a:latin typeface="Arial" pitchFamily="34" charset="0"/>
                <a:cs typeface="Arial" pitchFamily="34" charset="0"/>
              </a:rPr>
              <a:t>Geschichte</a:t>
            </a:r>
            <a:r>
              <a:rPr lang="cs-CZ" sz="2400" dirty="0">
                <a:latin typeface="Arial" pitchFamily="34" charset="0"/>
                <a:cs typeface="Arial" pitchFamily="34" charset="0"/>
              </a:rPr>
              <a:t> </a:t>
            </a:r>
            <a:r>
              <a:rPr lang="de-DE" sz="2400" i="1" dirty="0">
                <a:latin typeface="Arial" pitchFamily="34" charset="0"/>
                <a:cs typeface="Arial" pitchFamily="34" charset="0"/>
              </a:rPr>
              <a:t>des 19. und 20. Jahrhunderts</a:t>
            </a:r>
            <a:r>
              <a:rPr lang="cs-CZ" sz="2400" i="1" dirty="0">
                <a:latin typeface="Arial" pitchFamily="34" charset="0"/>
                <a:cs typeface="Arial" pitchFamily="34" charset="0"/>
              </a:rPr>
              <a:t> </a:t>
            </a:r>
            <a:r>
              <a:rPr lang="cs-CZ" sz="2400" dirty="0"/>
              <a:t>(1958) </a:t>
            </a:r>
          </a:p>
          <a:p>
            <a:r>
              <a:rPr lang="cs-CZ" sz="1800" dirty="0"/>
              <a:t>Edmund </a:t>
            </a:r>
            <a:r>
              <a:rPr lang="cs-CZ" sz="1800" dirty="0" err="1"/>
              <a:t>Burke</a:t>
            </a:r>
            <a:r>
              <a:rPr lang="cs-CZ" sz="1800" dirty="0"/>
              <a:t> vs. Karl Marx (S.191)</a:t>
            </a:r>
            <a:endParaRPr lang="de-DE" sz="1800" dirty="0"/>
          </a:p>
          <a:p>
            <a:r>
              <a:rPr lang="de-DE" sz="1800" dirty="0"/>
              <a:t>Marx: Religion sei  </a:t>
            </a:r>
            <a:r>
              <a:rPr lang="de-DE" sz="1800" i="1" dirty="0"/>
              <a:t>Opium fürs Volk</a:t>
            </a:r>
          </a:p>
          <a:p>
            <a:r>
              <a:rPr lang="de-DE" sz="1800" i="1" dirty="0"/>
              <a:t>Das Kommunistische Manifest wurde in den ersten  Tagen des Jahres 1848 vollendet</a:t>
            </a:r>
            <a:endParaRPr lang="cs-CZ" sz="1800" dirty="0"/>
          </a:p>
          <a:p>
            <a:pPr marL="0" indent="0">
              <a:buNone/>
            </a:pPr>
            <a:endParaRPr lang="cs-CZ" sz="2400" dirty="0"/>
          </a:p>
        </p:txBody>
      </p:sp>
    </p:spTree>
    <p:extLst>
      <p:ext uri="{BB962C8B-B14F-4D97-AF65-F5344CB8AC3E}">
        <p14:creationId xmlns:p14="http://schemas.microsoft.com/office/powerpoint/2010/main" val="239092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de-DE" sz="3200" dirty="0"/>
              <a:t>Edmund Burke (1729-1727),</a:t>
            </a:r>
            <a:br>
              <a:rPr lang="de-DE" sz="3200" dirty="0"/>
            </a:br>
            <a:r>
              <a:rPr lang="de-DE" sz="3200" dirty="0"/>
              <a:t>eine Autorität des Konservatismus</a:t>
            </a:r>
            <a:endParaRPr lang="cs-CZ" sz="3200" dirty="0"/>
          </a:p>
        </p:txBody>
      </p:sp>
      <p:sp>
        <p:nvSpPr>
          <p:cNvPr id="3" name="Zástupný symbol pro obsah 2"/>
          <p:cNvSpPr>
            <a:spLocks noGrp="1"/>
          </p:cNvSpPr>
          <p:nvPr>
            <p:ph idx="1"/>
          </p:nvPr>
        </p:nvSpPr>
        <p:spPr/>
        <p:txBody>
          <a:bodyPr>
            <a:normAutofit fontScale="85000" lnSpcReduction="20000"/>
          </a:bodyPr>
          <a:lstStyle/>
          <a:p>
            <a:r>
              <a:rPr lang="cs-CZ" dirty="0" err="1"/>
              <a:t>Wir</a:t>
            </a:r>
            <a:r>
              <a:rPr lang="cs-CZ" dirty="0"/>
              <a:t> </a:t>
            </a:r>
            <a:r>
              <a:rPr lang="cs-CZ" dirty="0" err="1"/>
              <a:t>wissen</a:t>
            </a:r>
            <a:r>
              <a:rPr lang="cs-CZ" dirty="0"/>
              <a:t>, </a:t>
            </a:r>
            <a:r>
              <a:rPr lang="cs-CZ" dirty="0" err="1"/>
              <a:t>und</a:t>
            </a:r>
            <a:r>
              <a:rPr lang="cs-CZ" dirty="0"/>
              <a:t> </a:t>
            </a:r>
            <a:r>
              <a:rPr lang="cs-CZ" dirty="0" err="1"/>
              <a:t>was</a:t>
            </a:r>
            <a:r>
              <a:rPr lang="cs-CZ" dirty="0"/>
              <a:t> </a:t>
            </a:r>
            <a:r>
              <a:rPr lang="cs-CZ" dirty="0" err="1"/>
              <a:t>noch</a:t>
            </a:r>
            <a:r>
              <a:rPr lang="cs-CZ" dirty="0"/>
              <a:t> </a:t>
            </a:r>
            <a:r>
              <a:rPr lang="cs-CZ" dirty="0" err="1"/>
              <a:t>besse</a:t>
            </a:r>
            <a:r>
              <a:rPr lang="de-DE" dirty="0"/>
              <a:t>r</a:t>
            </a:r>
            <a:r>
              <a:rPr lang="cs-CZ" dirty="0"/>
              <a:t> </a:t>
            </a:r>
            <a:r>
              <a:rPr lang="cs-CZ" dirty="0" err="1"/>
              <a:t>ist</a:t>
            </a:r>
            <a:r>
              <a:rPr lang="cs-CZ" dirty="0"/>
              <a:t>, </a:t>
            </a:r>
            <a:r>
              <a:rPr lang="cs-CZ" dirty="0" err="1"/>
              <a:t>wir</a:t>
            </a:r>
            <a:r>
              <a:rPr lang="cs-CZ" dirty="0"/>
              <a:t> f</a:t>
            </a:r>
            <a:r>
              <a:rPr lang="de-DE" dirty="0"/>
              <a:t>ü</a:t>
            </a:r>
            <a:r>
              <a:rPr lang="cs-CZ" dirty="0"/>
              <a:t>hlen</a:t>
            </a:r>
            <a:r>
              <a:rPr lang="de-DE" dirty="0"/>
              <a:t>, dass Religion die Grundlage der Gesellschaft ist und die große Quelle alles Segens und alles Trostes in jeder menschlichen Verbindung ist. Wir wissen, dass … der Mensch ein zur Religion geschaffenes Wesen ist, dass der Atheismus nicht allein mit unserer Vernunft, sondern mit unseren Instinkten streitet, und dass er nicht lange bestehen kann. Wenn wir also … eine Religion von uns stießen …, so würden wir fürchten (denn </a:t>
            </a:r>
            <a:r>
              <a:rPr lang="de-DE" b="1" dirty="0"/>
              <a:t>eine gänzliche Leere würde der Geist nicht ertragen</a:t>
            </a:r>
            <a:r>
              <a:rPr lang="de-DE" dirty="0"/>
              <a:t>), dass irgendein roher, erniedrigender Aberglaube sich einfände, um von ihrer Stelle Besitz zu nehmen.</a:t>
            </a:r>
            <a:endParaRPr lang="cs-CZ" dirty="0"/>
          </a:p>
          <a:p>
            <a:endParaRPr lang="cs-CZ" dirty="0"/>
          </a:p>
          <a:p>
            <a:endParaRPr lang="cs-CZ" dirty="0"/>
          </a:p>
        </p:txBody>
      </p:sp>
    </p:spTree>
    <p:extLst>
      <p:ext uri="{BB962C8B-B14F-4D97-AF65-F5344CB8AC3E}">
        <p14:creationId xmlns:p14="http://schemas.microsoft.com/office/powerpoint/2010/main" val="468607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a:t>Märzrevolution</a:t>
            </a:r>
            <a:endParaRPr lang="cs-CZ" dirty="0"/>
          </a:p>
        </p:txBody>
      </p:sp>
      <p:sp>
        <p:nvSpPr>
          <p:cNvPr id="3" name="Zástupný symbol pro obsah 2"/>
          <p:cNvSpPr>
            <a:spLocks noGrp="1"/>
          </p:cNvSpPr>
          <p:nvPr>
            <p:ph idx="1"/>
          </p:nvPr>
        </p:nvSpPr>
        <p:spPr/>
        <p:txBody>
          <a:bodyPr>
            <a:normAutofit fontScale="85000" lnSpcReduction="10000"/>
          </a:bodyPr>
          <a:lstStyle/>
          <a:p>
            <a:r>
              <a:rPr lang="de-DE" dirty="0"/>
              <a:t>Forderungen: Presse- und Versammlungsfreiheit, Bürgerwehr, Geschworenengerichte.</a:t>
            </a:r>
          </a:p>
          <a:p>
            <a:r>
              <a:rPr lang="de-DE" dirty="0"/>
              <a:t>Am 13. März entwich Metternich nach London, alle Forderungen genehmigt, die Entlassung des Kanzlers schleunigst bewilligt und die Konstitution versprochen.</a:t>
            </a:r>
          </a:p>
          <a:p>
            <a:r>
              <a:rPr lang="en-GB" dirty="0" err="1"/>
              <a:t>Eine</a:t>
            </a:r>
            <a:r>
              <a:rPr lang="en-GB" dirty="0"/>
              <a:t> </a:t>
            </a:r>
            <a:r>
              <a:rPr lang="en-GB" dirty="0" err="1"/>
              <a:t>konstitutionelle</a:t>
            </a:r>
            <a:r>
              <a:rPr lang="en-GB" dirty="0"/>
              <a:t> </a:t>
            </a:r>
            <a:r>
              <a:rPr lang="en-GB" dirty="0" err="1"/>
              <a:t>Monarchie</a:t>
            </a:r>
            <a:r>
              <a:rPr lang="en-GB" dirty="0"/>
              <a:t> </a:t>
            </a:r>
            <a:r>
              <a:rPr lang="en-GB" dirty="0" err="1"/>
              <a:t>basiert</a:t>
            </a:r>
            <a:r>
              <a:rPr lang="en-GB" dirty="0"/>
              <a:t> auf der </a:t>
            </a:r>
            <a:r>
              <a:rPr lang="en-GB" dirty="0" err="1"/>
              <a:t>Gewaltenteilung</a:t>
            </a:r>
            <a:r>
              <a:rPr lang="en-GB" dirty="0"/>
              <a:t>. Der </a:t>
            </a:r>
            <a:r>
              <a:rPr lang="en-GB" dirty="0" err="1"/>
              <a:t>Herrscher</a:t>
            </a:r>
            <a:r>
              <a:rPr lang="en-GB" dirty="0"/>
              <a:t> </a:t>
            </a:r>
            <a:r>
              <a:rPr lang="en-GB" dirty="0" err="1"/>
              <a:t>ist</a:t>
            </a:r>
            <a:r>
              <a:rPr lang="en-GB" dirty="0"/>
              <a:t> </a:t>
            </a:r>
            <a:r>
              <a:rPr lang="en-GB" dirty="0" err="1"/>
              <a:t>als</a:t>
            </a:r>
            <a:r>
              <a:rPr lang="en-GB" dirty="0"/>
              <a:t> Haupt der </a:t>
            </a:r>
            <a:r>
              <a:rPr lang="en-GB" dirty="0" err="1"/>
              <a:t>Exekutive</a:t>
            </a:r>
            <a:r>
              <a:rPr lang="en-GB" dirty="0"/>
              <a:t>, quasi </a:t>
            </a:r>
            <a:r>
              <a:rPr lang="en-GB" dirty="0" err="1"/>
              <a:t>Regierungschef</a:t>
            </a:r>
            <a:r>
              <a:rPr lang="en-GB" dirty="0"/>
              <a:t>. Die Legislative </a:t>
            </a:r>
            <a:r>
              <a:rPr lang="en-GB" dirty="0" err="1"/>
              <a:t>wird</a:t>
            </a:r>
            <a:r>
              <a:rPr lang="en-GB" dirty="0"/>
              <a:t> </a:t>
            </a:r>
            <a:r>
              <a:rPr lang="en-GB" dirty="0" err="1"/>
              <a:t>durch</a:t>
            </a:r>
            <a:r>
              <a:rPr lang="en-GB" dirty="0"/>
              <a:t> </a:t>
            </a:r>
            <a:r>
              <a:rPr lang="en-GB" dirty="0" err="1"/>
              <a:t>ein</a:t>
            </a:r>
            <a:r>
              <a:rPr lang="en-GB" dirty="0"/>
              <a:t> </a:t>
            </a:r>
            <a:r>
              <a:rPr lang="en-GB" dirty="0" err="1"/>
              <a:t>Parlament</a:t>
            </a:r>
            <a:r>
              <a:rPr lang="en-GB" dirty="0"/>
              <a:t> </a:t>
            </a:r>
            <a:r>
              <a:rPr lang="en-GB" dirty="0" err="1"/>
              <a:t>gebildet</a:t>
            </a:r>
            <a:r>
              <a:rPr lang="en-GB" dirty="0"/>
              <a:t>. </a:t>
            </a:r>
            <a:r>
              <a:rPr lang="en-GB" dirty="0" err="1"/>
              <a:t>Es</a:t>
            </a:r>
            <a:r>
              <a:rPr lang="en-GB" dirty="0"/>
              <a:t> </a:t>
            </a:r>
            <a:r>
              <a:rPr lang="en-GB" dirty="0" err="1"/>
              <a:t>gibt</a:t>
            </a:r>
            <a:r>
              <a:rPr lang="en-GB" dirty="0"/>
              <a:t> </a:t>
            </a:r>
            <a:r>
              <a:rPr lang="en-GB" dirty="0" err="1"/>
              <a:t>ein</a:t>
            </a:r>
            <a:r>
              <a:rPr lang="en-GB" dirty="0"/>
              <a:t> </a:t>
            </a:r>
            <a:r>
              <a:rPr lang="en-GB" dirty="0" err="1"/>
              <a:t>Zensuswahlrecht</a:t>
            </a:r>
            <a:r>
              <a:rPr lang="en-GB" dirty="0"/>
              <a:t>. Die </a:t>
            </a:r>
            <a:r>
              <a:rPr lang="en-GB" dirty="0" err="1"/>
              <a:t>Volkssouveränität</a:t>
            </a:r>
            <a:r>
              <a:rPr lang="en-GB" dirty="0"/>
              <a:t> </a:t>
            </a:r>
            <a:r>
              <a:rPr lang="en-GB" dirty="0" err="1"/>
              <a:t>ersetzt</a:t>
            </a:r>
            <a:r>
              <a:rPr lang="en-GB" dirty="0"/>
              <a:t> das </a:t>
            </a:r>
            <a:r>
              <a:rPr lang="en-GB" dirty="0" err="1"/>
              <a:t>Gottesgnadentum</a:t>
            </a:r>
            <a:r>
              <a:rPr lang="en-GB" dirty="0"/>
              <a:t>. </a:t>
            </a:r>
            <a:endParaRPr lang="cs-CZ" dirty="0"/>
          </a:p>
        </p:txBody>
      </p:sp>
    </p:spTree>
    <p:extLst>
      <p:ext uri="{BB962C8B-B14F-4D97-AF65-F5344CB8AC3E}">
        <p14:creationId xmlns:p14="http://schemas.microsoft.com/office/powerpoint/2010/main" val="333373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a:t>Abdankung Metternichs</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9075" y="1600200"/>
            <a:ext cx="3285849" cy="4525963"/>
          </a:xfrm>
        </p:spPr>
      </p:pic>
    </p:spTree>
    <p:extLst>
      <p:ext uri="{BB962C8B-B14F-4D97-AF65-F5344CB8AC3E}">
        <p14:creationId xmlns:p14="http://schemas.microsoft.com/office/powerpoint/2010/main" val="245641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77C666-EA90-4028-B111-D2266D023DEA}"/>
              </a:ext>
            </a:extLst>
          </p:cNvPr>
          <p:cNvSpPr>
            <a:spLocks noGrp="1"/>
          </p:cNvSpPr>
          <p:nvPr>
            <p:ph type="title"/>
          </p:nvPr>
        </p:nvSpPr>
        <p:spPr/>
        <p:txBody>
          <a:bodyPr/>
          <a:lstStyle/>
          <a:p>
            <a:r>
              <a:rPr lang="de-DE" dirty="0"/>
              <a:t>Wien, der 13. März</a:t>
            </a:r>
            <a:endParaRPr lang="cs-CZ" dirty="0"/>
          </a:p>
        </p:txBody>
      </p:sp>
      <p:sp>
        <p:nvSpPr>
          <p:cNvPr id="3" name="Zástupný obsah 2">
            <a:extLst>
              <a:ext uri="{FF2B5EF4-FFF2-40B4-BE49-F238E27FC236}">
                <a16:creationId xmlns:a16="http://schemas.microsoft.com/office/drawing/2014/main" id="{2DE6F3D5-9D2E-49B4-AEBF-555BB1CAC978}"/>
              </a:ext>
            </a:extLst>
          </p:cNvPr>
          <p:cNvSpPr>
            <a:spLocks noGrp="1"/>
          </p:cNvSpPr>
          <p:nvPr>
            <p:ph idx="1"/>
          </p:nvPr>
        </p:nvSpPr>
        <p:spPr/>
        <p:txBody>
          <a:bodyPr>
            <a:normAutofit/>
          </a:bodyPr>
          <a:lstStyle/>
          <a:p>
            <a:r>
              <a:rPr lang="de-DE" dirty="0"/>
              <a:t>Forderungen der Revolutionäre: eine konstitutionelle Monarchie, Redner in der Ständeversammlung von </a:t>
            </a:r>
            <a:r>
              <a:rPr lang="de-DE" b="1" dirty="0"/>
              <a:t>Adolf </a:t>
            </a:r>
            <a:r>
              <a:rPr lang="de-DE" b="1" dirty="0" err="1"/>
              <a:t>Fischhof</a:t>
            </a:r>
            <a:r>
              <a:rPr lang="de-DE" dirty="0"/>
              <a:t>. Die Petition wollten sie Kaiser Ferdinand überbringen, nach Feuerbefehl von Erzherzog Albrecht blieben ersten Todesopfer auf der Straße zurück.</a:t>
            </a:r>
          </a:p>
          <a:p>
            <a:r>
              <a:rPr lang="de-DE" dirty="0"/>
              <a:t>Flucht des Kaiserhofs nach Innsbruck im Mai.</a:t>
            </a:r>
            <a:endParaRPr lang="cs-CZ" dirty="0"/>
          </a:p>
        </p:txBody>
      </p:sp>
    </p:spTree>
    <p:extLst>
      <p:ext uri="{BB962C8B-B14F-4D97-AF65-F5344CB8AC3E}">
        <p14:creationId xmlns:p14="http://schemas.microsoft.com/office/powerpoint/2010/main" val="226685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a:t>Barrikaden in Wien</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0" y="2129631"/>
            <a:ext cx="2857500" cy="3467100"/>
          </a:xfrm>
        </p:spPr>
      </p:pic>
    </p:spTree>
    <p:extLst>
      <p:ext uri="{BB962C8B-B14F-4D97-AF65-F5344CB8AC3E}">
        <p14:creationId xmlns:p14="http://schemas.microsoft.com/office/powerpoint/2010/main" val="101469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de-DE" sz="3200" dirty="0"/>
              <a:t>Sturm auf das Berliner Zeughaus, </a:t>
            </a:r>
            <a:br>
              <a:rPr lang="de-DE" sz="3200" dirty="0"/>
            </a:br>
            <a:r>
              <a:rPr lang="de-DE" sz="3200" dirty="0"/>
              <a:t>14. Juni  </a:t>
            </a:r>
            <a:endParaRPr lang="cs-CZ" sz="3200"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9486" y="1600200"/>
            <a:ext cx="3365028" cy="4525963"/>
          </a:xfrm>
        </p:spPr>
      </p:pic>
    </p:spTree>
    <p:extLst>
      <p:ext uri="{BB962C8B-B14F-4D97-AF65-F5344CB8AC3E}">
        <p14:creationId xmlns:p14="http://schemas.microsoft.com/office/powerpoint/2010/main" val="309400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err="1"/>
              <a:t>Wrangel</a:t>
            </a:r>
            <a:r>
              <a:rPr lang="de-DE" dirty="0"/>
              <a:t> </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0611" y="1600200"/>
            <a:ext cx="2882778" cy="4525963"/>
          </a:xfrm>
        </p:spPr>
      </p:pic>
    </p:spTree>
    <p:extLst>
      <p:ext uri="{BB962C8B-B14F-4D97-AF65-F5344CB8AC3E}">
        <p14:creationId xmlns:p14="http://schemas.microsoft.com/office/powerpoint/2010/main" val="187665584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613</Words>
  <Application>Microsoft Office PowerPoint</Application>
  <PresentationFormat>Předvádění na obrazovce (4:3)</PresentationFormat>
  <Paragraphs>37</Paragraphs>
  <Slides>13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Calibri</vt:lpstr>
      <vt:lpstr>OpenSansRegular</vt:lpstr>
      <vt:lpstr>Motiv systému Office</vt:lpstr>
      <vt:lpstr>Revolution 1848</vt:lpstr>
      <vt:lpstr>Quelle</vt:lpstr>
      <vt:lpstr>Edmund Burke (1729-1727), eine Autorität des Konservatismus</vt:lpstr>
      <vt:lpstr>Märzrevolution</vt:lpstr>
      <vt:lpstr>Abdankung Metternichs</vt:lpstr>
      <vt:lpstr>Wien, der 13. März</vt:lpstr>
      <vt:lpstr>Barrikaden in Wien</vt:lpstr>
      <vt:lpstr>Sturm auf das Berliner Zeughaus,  14. Juni  </vt:lpstr>
      <vt:lpstr>Wrangel </vt:lpstr>
      <vt:lpstr>Prag</vt:lpstr>
      <vt:lpstr>Hans Kudlich  (1823 in Lobenstein - 1917 in Hoboken, New Jersey)</vt:lpstr>
      <vt:lpstr>Robert Blum  († 9. November 1848 in der Brigittenau bei Wien)</vt:lpstr>
      <vt:lpstr>Abdankung Ferdinands (1793 - 1875 in Prag)</vt:lpstr>
    </vt:vector>
  </TitlesOfParts>
  <Company>UVT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 1848</dc:title>
  <dc:creator>Zdeněk Mareček</dc:creator>
  <cp:lastModifiedBy>Zdeněk Mareček</cp:lastModifiedBy>
  <cp:revision>13</cp:revision>
  <dcterms:created xsi:type="dcterms:W3CDTF">2012-10-04T11:34:52Z</dcterms:created>
  <dcterms:modified xsi:type="dcterms:W3CDTF">2020-10-27T13:41:25Z</dcterms:modified>
</cp:coreProperties>
</file>