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2" r:id="rId3"/>
    <p:sldId id="284" r:id="rId4"/>
    <p:sldId id="285" r:id="rId5"/>
    <p:sldId id="286" r:id="rId6"/>
    <p:sldId id="287" r:id="rId7"/>
    <p:sldId id="288" r:id="rId8"/>
    <p:sldId id="329" r:id="rId9"/>
    <p:sldId id="330" r:id="rId10"/>
    <p:sldId id="331" r:id="rId11"/>
    <p:sldId id="332" r:id="rId12"/>
    <p:sldId id="333" r:id="rId13"/>
    <p:sldId id="334" r:id="rId14"/>
    <p:sldId id="326" r:id="rId15"/>
    <p:sldId id="327" r:id="rId16"/>
    <p:sldId id="328" r:id="rId17"/>
  </p:sldIdLst>
  <p:sldSz cx="10080625" cy="7559675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>
      <p:cViewPr varScale="1">
        <p:scale>
          <a:sx n="97" d="100"/>
          <a:sy n="97" d="100"/>
        </p:scale>
        <p:origin x="1800" y="20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0ECB3-E741-4529-9E13-4C7ED3FF2B70}" type="datetimeFigureOut">
              <a:rPr lang="de-DE" smtClean="0"/>
              <a:pPr/>
              <a:t>09.11.20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26D73-B7DC-4886-91B1-41CE202037E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560" y="180000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9120" y="180000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639120" y="409032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560" y="409032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504000" y="409032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89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576000"/>
            <a:ext cx="7200000" cy="3338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294967295"/>
          <p:cNvPicPr/>
          <p:nvPr/>
        </p:nvPicPr>
        <p:blipFill>
          <a:blip r:embed="rId15"/>
          <a:stretch/>
        </p:blipFill>
        <p:spPr>
          <a:xfrm>
            <a:off x="720" y="72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36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lang="de-DE" sz="26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lang="de-DE" sz="26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1400" b="0" strike="noStrike" spc="-1">
                <a:latin typeface="Arial"/>
              </a:rPr>
              <a:t>&lt;date/time&gt;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de-DE" sz="1400" b="0" strike="noStrike" spc="-1">
                <a:latin typeface="Arial"/>
              </a:rPr>
              <a:t>&lt;footer&gt;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4C82AD3B-D937-4628-B1DB-763B09880CE4}" type="slidenum">
              <a:rPr lang="de-DE" sz="1400" b="0" strike="noStrike" spc="-1">
                <a:latin typeface="Arial"/>
              </a:rPr>
              <a:pPr algn="r"/>
              <a:t>‹Nr.›</a:t>
            </a:fld>
            <a:endParaRPr lang="de-DE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pb.de/internationales/amerika/usa/305447/zeitleiste-us-praesidentschaftswahl-202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bpb.de/internationales/amerika/usa/313444/kurzportraits-kandidate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b.de/internationales/amerika/usa/313504/wahlkampfthemen-der-republikaner" TargetMode="External"/><Relationship Id="rId2" Type="http://schemas.openxmlformats.org/officeDocument/2006/relationships/hyperlink" Target="https://www.bpb.de/internationales/amerika/usa/315226/wahlkampfthemen-der-demokrate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uswahl.lpb-bw.de/das-praesidentenamt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eutschunddeutlich.de/contentLD/GD/GT67cTischistTisch.pdf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8749843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leinezeitung.at/kaernten/sanktveit/3222545/grandiose-granny.story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600" b="0" strike="noStrike" spc="-1" dirty="0">
                <a:latin typeface="Arial"/>
              </a:rPr>
              <a:t>Sprachübungen und Realien</a:t>
            </a:r>
          </a:p>
        </p:txBody>
      </p:sp>
      <p:sp>
        <p:nvSpPr>
          <p:cNvPr id="43" name="TextShape 2"/>
          <p:cNvSpPr txBox="1"/>
          <p:nvPr/>
        </p:nvSpPr>
        <p:spPr>
          <a:xfrm>
            <a:off x="504000" y="18000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cs-CZ" sz="2800" b="1" dirty="0"/>
              <a:t>FF: NJI_09A</a:t>
            </a:r>
            <a:endParaRPr lang="cs-CZ" sz="2800" b="0" strike="noStrike" spc="-1" dirty="0">
              <a:latin typeface="Arial"/>
            </a:endParaRPr>
          </a:p>
          <a:p>
            <a:r>
              <a:rPr lang="de-DE" sz="2800" b="0" strike="noStrike" spc="-1" dirty="0">
                <a:latin typeface="Arial"/>
              </a:rPr>
              <a:t>Wintersemester 20</a:t>
            </a:r>
            <a:r>
              <a:rPr lang="de-DE" sz="2800" spc="-1" dirty="0">
                <a:latin typeface="Arial"/>
              </a:rPr>
              <a:t>20</a:t>
            </a:r>
            <a:r>
              <a:rPr lang="de-DE" sz="2800" b="0" strike="noStrike" spc="-1" dirty="0">
                <a:latin typeface="Arial"/>
              </a:rPr>
              <a:t>/21</a:t>
            </a:r>
          </a:p>
          <a:p>
            <a:r>
              <a:rPr lang="de-DE" sz="2800" b="0" strike="noStrike" spc="-1" dirty="0">
                <a:latin typeface="Arial"/>
              </a:rPr>
              <a:t>Kursleiter: Johannes Köck</a:t>
            </a:r>
            <a:endParaRPr lang="cs-CZ" sz="2800" b="0" strike="noStrike" spc="-1" dirty="0">
              <a:latin typeface="Arial"/>
            </a:endParaRPr>
          </a:p>
          <a:p>
            <a:r>
              <a:rPr lang="de-DE" sz="2800" spc="-1" dirty="0">
                <a:highlight>
                  <a:srgbClr val="FFFF00"/>
                </a:highlight>
                <a:latin typeface="Arial"/>
              </a:rPr>
              <a:t>10.11.2020</a:t>
            </a:r>
            <a:r>
              <a:rPr lang="de-DE" sz="2800" b="0" strike="noStrike" spc="-1" dirty="0">
                <a:latin typeface="Arial"/>
              </a:rPr>
              <a:t> </a:t>
            </a:r>
          </a:p>
        </p:txBody>
      </p:sp>
      <p:pic>
        <p:nvPicPr>
          <p:cNvPr id="44" name="Grafik 43"/>
          <p:cNvPicPr/>
          <p:nvPr/>
        </p:nvPicPr>
        <p:blipFill>
          <a:blip r:embed="rId2"/>
          <a:stretch/>
        </p:blipFill>
        <p:spPr>
          <a:xfrm>
            <a:off x="2448000" y="3096000"/>
            <a:ext cx="5760000" cy="393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8D665-5E35-9F4A-9774-12B867EB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Zeitleiste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7431EA5-4C3E-A441-B5FC-B0C02308206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3275780"/>
            <a:ext cx="9072000" cy="2908659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https://www.bpb.de/internationales/amerika/usa/305447/zeitleiste-us-praesidentschaftswahl-2020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Welches sind die wichtigsten Ereignisse?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Machen Sie Notizen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098" name="Picture 2" descr="US-Wahl: Was der Wahlkampf kostet - Politik - SZ.de">
            <a:extLst>
              <a:ext uri="{FF2B5EF4-FFF2-40B4-BE49-F238E27FC236}">
                <a16:creationId xmlns:a16="http://schemas.microsoft.com/office/drawing/2014/main" id="{45A2EC69-B3BF-064D-BF43-8292DF3AA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25" y="4457638"/>
            <a:ext cx="5163300" cy="29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26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38F2E-1719-F24B-A455-C15396C6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Kurzportrait der </a:t>
            </a:r>
            <a:r>
              <a:rPr lang="de-DE" dirty="0" err="1"/>
              <a:t>Kandidat_innen</a:t>
            </a:r>
            <a:r>
              <a:rPr lang="de-DE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E4DAB0-1C9B-3240-BB93-EBE366935A6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5292005"/>
            <a:ext cx="9072000" cy="2160240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https://www.bpb.de/internationales/amerika/usa/313444/kurzportraits-kandidaten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Jede Gruppe präsentiert einen Kandidaten/eine Kandidatin</a:t>
            </a:r>
          </a:p>
        </p:txBody>
      </p:sp>
      <p:pic>
        <p:nvPicPr>
          <p:cNvPr id="3082" name="Picture 10" descr="US-Wahl 2020: Rennen enger als erwartet – Bewaffneter vor Wahllokal  verhaftet | Naumburger Tageblatt/MZ">
            <a:extLst>
              <a:ext uri="{FF2B5EF4-FFF2-40B4-BE49-F238E27FC236}">
                <a16:creationId xmlns:a16="http://schemas.microsoft.com/office/drawing/2014/main" id="{85ECE019-BD37-E942-B203-13D763F6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00" y="1559967"/>
            <a:ext cx="7239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93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E808F1-7364-964A-8DC4-ECE20D991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Wahlkampfthemen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2642F1-FBB1-734A-B4C7-F2C50D2596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1799999"/>
            <a:ext cx="9072000" cy="7092405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https://www.bpb.de/internationales/amerika/usa/315226/wahlkampfthemen-der-demokraten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hlinkClick r:id="rId3"/>
              </a:rPr>
              <a:t>https://www.bpb.de/internationales/amerika/usa/313504/wahlkampfthemen-der-republikaner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Jede Gruppe präsentiert ein Wahlkampfthema, dann diskutieren wir die Unterschiede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053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9AD9E-665C-414D-94EA-DA366C0E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des Präsidenten/Einzelarbeit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8400B9-AE5E-2F45-A64F-5BB76F0302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1799999"/>
            <a:ext cx="9072000" cy="5183675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https://uswahl.lpb-bw.de/das-praesidentenamt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052" name="Picture 4" descr="US-Wahl-Ticker: Wahllokale an der US-Ostküste geöffnet | BR24">
            <a:extLst>
              <a:ext uri="{FF2B5EF4-FFF2-40B4-BE49-F238E27FC236}">
                <a16:creationId xmlns:a16="http://schemas.microsoft.com/office/drawing/2014/main" id="{1D2844F1-039F-E74B-A31B-1DC5BEA9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53" y="4292352"/>
            <a:ext cx="5808372" cy="32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008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507" y="302737"/>
            <a:ext cx="9071610" cy="1034123"/>
          </a:xfrm>
        </p:spPr>
        <p:txBody>
          <a:bodyPr>
            <a:normAutofit/>
          </a:bodyPr>
          <a:lstStyle/>
          <a:p>
            <a:r>
              <a:rPr lang="de-DE" dirty="0"/>
              <a:t>Peter Bichsel: Ein Tisch ist ein Tisch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105" y="1475581"/>
            <a:ext cx="9071610" cy="6352406"/>
          </a:xfrm>
        </p:spPr>
        <p:txBody>
          <a:bodyPr>
            <a:normAutofit/>
          </a:bodyPr>
          <a:lstStyle/>
          <a:p>
            <a:r>
              <a:rPr lang="de-DE" sz="2535" b="1" u="sng" dirty="0"/>
              <a:t>Vor dem Sehen /Lesen</a:t>
            </a:r>
          </a:p>
          <a:p>
            <a:r>
              <a:rPr lang="de-DE" sz="2535" dirty="0"/>
              <a:t>1. Informieren Sie sich über den Schriftsteller Peter Bichsel und erstellen Sie ein Kurzreferat.</a:t>
            </a:r>
          </a:p>
          <a:p>
            <a:r>
              <a:rPr lang="de-DE" sz="2535" dirty="0"/>
              <a:t>2. Diskutieren Sie den Titel der Geschichte von PETER BICHSEL „Ein Tisch ist ein Tisch“ und vermuten Sie, wovon darin die Rede sein könnte?</a:t>
            </a:r>
          </a:p>
          <a:p>
            <a:r>
              <a:rPr lang="de-DE" sz="2535" dirty="0"/>
              <a:t>Gebrauchen Sie dabei die folgenden Sprachmittel:</a:t>
            </a:r>
          </a:p>
          <a:p>
            <a:r>
              <a:rPr lang="de-DE" sz="2535" dirty="0"/>
              <a:t>Ich nehme an, dass…</a:t>
            </a:r>
          </a:p>
          <a:p>
            <a:r>
              <a:rPr lang="de-DE" sz="2535" dirty="0"/>
              <a:t>Ich vermute, dass…</a:t>
            </a:r>
          </a:p>
          <a:p>
            <a:r>
              <a:rPr lang="de-DE" sz="2535" dirty="0"/>
              <a:t>Ich meine, glaube, dass…</a:t>
            </a:r>
          </a:p>
          <a:p>
            <a:r>
              <a:rPr lang="de-DE" sz="2535" dirty="0"/>
              <a:t>Mir scheint, dass….</a:t>
            </a:r>
          </a:p>
          <a:p>
            <a:r>
              <a:rPr lang="de-DE" sz="2535" dirty="0"/>
              <a:t>Womöglich…</a:t>
            </a:r>
          </a:p>
          <a:p>
            <a:r>
              <a:rPr lang="de-DE" sz="2535" dirty="0"/>
              <a:t>Eventuell/ Ich habe den Eindruck, dass</a:t>
            </a:r>
            <a:br>
              <a:rPr lang="de-DE" sz="2535" dirty="0"/>
            </a:br>
            <a:r>
              <a:rPr lang="de-DE" sz="2535" dirty="0">
                <a:hlinkClick r:id="rId2"/>
              </a:rPr>
              <a:t>https://www.deutschunddeutlich.de/contentLD/GD/GT67cTischistTisch.pdf</a:t>
            </a:r>
            <a:endParaRPr lang="de-DE" sz="2535" dirty="0"/>
          </a:p>
          <a:p>
            <a:endParaRPr lang="de-DE" sz="2535" dirty="0"/>
          </a:p>
          <a:p>
            <a:endParaRPr lang="de-DE" sz="2535" dirty="0"/>
          </a:p>
          <a:p>
            <a:endParaRPr lang="de-DE" sz="2535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3314" name="Picture 2" descr="http://ayseyavas.ch/files/gimgs/131_wbichse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763" y="4283893"/>
            <a:ext cx="3206206" cy="2131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8910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25F5F-B469-294F-87E3-1500DC3F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44AD44-8821-7043-AC74-F897049E4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110CCC0-E1D1-2A4B-88D6-26364BDEB1F2}"/>
              </a:ext>
            </a:extLst>
          </p:cNvPr>
          <p:cNvSpPr/>
          <p:nvPr/>
        </p:nvSpPr>
        <p:spPr>
          <a:xfrm>
            <a:off x="2232000" y="1907630"/>
            <a:ext cx="5327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Während des Sehens (</a:t>
            </a:r>
            <a:r>
              <a:rPr lang="de-DE" b="1" u="sng" dirty="0">
                <a:hlinkClick r:id="rId2"/>
              </a:rPr>
              <a:t>https://vimeo.com/8749843</a:t>
            </a:r>
            <a:r>
              <a:rPr lang="de-DE" b="1" dirty="0"/>
              <a:t>) </a:t>
            </a:r>
            <a:endParaRPr lang="de-DE" dirty="0"/>
          </a:p>
          <a:p>
            <a:r>
              <a:rPr lang="de-DE" dirty="0"/>
              <a:t>1. Sehen Sie sich den Filmanfang (0:60)an und schildern Sie Ihre Gefühle</a:t>
            </a:r>
          </a:p>
          <a:p>
            <a:r>
              <a:rPr lang="de-DE" dirty="0"/>
              <a:t>Wie werden Sie von der Musik und den Bildern gestimmt?</a:t>
            </a:r>
          </a:p>
          <a:p>
            <a:pPr>
              <a:buNone/>
            </a:pPr>
            <a:r>
              <a:rPr lang="de-DE" dirty="0"/>
              <a:t>(Gruppe 1: Musik; Gruppe 2: Bilder)</a:t>
            </a:r>
          </a:p>
        </p:txBody>
      </p:sp>
    </p:spTree>
    <p:extLst>
      <p:ext uri="{BB962C8B-B14F-4D97-AF65-F5344CB8AC3E}">
        <p14:creationId xmlns:p14="http://schemas.microsoft.com/office/powerpoint/2010/main" val="1373701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3E3CEC-5D3C-9549-BBDE-668F69543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2C675B-64A3-3E49-AC1E-661EDC41D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de-DE" b="1" dirty="0"/>
              <a:t>Nach dem Sehen/Lesen/Hören</a:t>
            </a:r>
          </a:p>
          <a:p>
            <a:r>
              <a:rPr lang="de-DE" dirty="0"/>
              <a:t>1. Stellen Sie sich vor, Sie haben die Möglichkeit, diesem Mann zu helfen. Welche  Ratschläge würden Sie ihm geben. </a:t>
            </a:r>
          </a:p>
          <a:p>
            <a:pPr>
              <a:buNone/>
            </a:pPr>
            <a:r>
              <a:rPr lang="de-DE" b="1" i="1" dirty="0"/>
              <a:t> </a:t>
            </a:r>
            <a:endParaRPr lang="de-DE" dirty="0"/>
          </a:p>
          <a:p>
            <a:r>
              <a:rPr lang="de-DE" dirty="0"/>
              <a:t>2. Stellen Sie sich vor, sie seien die „erste Liebe“ dieses Mannes gewesen und hätten sich aus den Augen verloren. Jetzt – nach all den Jahren- sind Sie vom Zustand Ihres alten Freundes entsetzt. </a:t>
            </a:r>
          </a:p>
          <a:p>
            <a:pPr>
              <a:buNone/>
            </a:pPr>
            <a:r>
              <a:rPr lang="de-DE" dirty="0"/>
              <a:t>    Schreiben Sie einen Dialog zwischen beiden. Wovon könnten sie sprechen? 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r>
              <a:rPr lang="de-DE" dirty="0"/>
              <a:t>3. Glauben Sie, es gibt in Ihrer Stadt ähnliche Schicksale? Warum (nicht)?</a:t>
            </a:r>
            <a:br>
              <a:rPr lang="de-DE" dirty="0"/>
            </a:br>
            <a:endParaRPr lang="de-DE" dirty="0"/>
          </a:p>
          <a:p>
            <a:r>
              <a:rPr lang="de-DE" dirty="0"/>
              <a:t>4. Warum lässt eine Gesellschaft zu, was wären Möglichkeiten/Modelle, alten Menschen eine Perspektive zu geben?</a:t>
            </a:r>
          </a:p>
          <a:p>
            <a:pPr>
              <a:buNone/>
            </a:pPr>
            <a:endParaRPr lang="de-DE" dirty="0"/>
          </a:p>
          <a:p>
            <a:r>
              <a:rPr lang="de-DE" b="1" i="1" dirty="0"/>
              <a:t>Perspektiven für  ältere Menschen: </a:t>
            </a:r>
            <a:endParaRPr lang="de-DE" dirty="0"/>
          </a:p>
          <a:p>
            <a:pPr>
              <a:buNone/>
            </a:pPr>
            <a:r>
              <a:rPr lang="de-DE" b="1" i="1" u="sng" dirty="0">
                <a:hlinkClick r:id="rId2"/>
              </a:rPr>
              <a:t>     http://www.kleinezeitung.at/kaernten/sanktveit/3222545/grandiose-granny.story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230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4D2D0-A072-CC41-AC6E-853123D3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18099F-C9A7-914B-8A2B-82212F0218D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drinnen, zugemüllt enthält.&#10;&#10;Automatisch generierte Beschreibung">
            <a:extLst>
              <a:ext uri="{FF2B5EF4-FFF2-40B4-BE49-F238E27FC236}">
                <a16:creationId xmlns:a16="http://schemas.microsoft.com/office/drawing/2014/main" id="{4FF8720A-879A-0A46-813C-40871B7FB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1280779"/>
            <a:ext cx="9007449" cy="50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1EA1E-B393-9346-9FCB-3417A47B0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A76666-52AE-674A-BDDF-F5A59177026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Person, drinnen, Mann, stehend enthält.&#10;&#10;Automatisch generierte Beschreibung">
            <a:extLst>
              <a:ext uri="{FF2B5EF4-FFF2-40B4-BE49-F238E27FC236}">
                <a16:creationId xmlns:a16="http://schemas.microsoft.com/office/drawing/2014/main" id="{39BD019B-5E0C-2944-B644-8F0800278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12" y="1341437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FBE11-9798-9848-81AB-C6108E05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90C080-4E92-EA42-B19F-AB8D2E77BF6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draußen, Baum, Himmel, Natur enthält.&#10;&#10;Automatisch generierte Beschreibung">
            <a:extLst>
              <a:ext uri="{FF2B5EF4-FFF2-40B4-BE49-F238E27FC236}">
                <a16:creationId xmlns:a16="http://schemas.microsoft.com/office/drawing/2014/main" id="{FC779295-E679-8B4D-8E4C-CD1D14AFC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0474" y="944959"/>
            <a:ext cx="7559675" cy="56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6148B-75A8-B14F-94A0-32DDC09F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D55114-5B5F-AB42-9D27-433FD5841D5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Himmel, draußen, Tag, Menge enthält.&#10;&#10;Automatisch generierte Beschreibung">
            <a:extLst>
              <a:ext uri="{FF2B5EF4-FFF2-40B4-BE49-F238E27FC236}">
                <a16:creationId xmlns:a16="http://schemas.microsoft.com/office/drawing/2014/main" id="{31ECFDD1-419B-E34A-BE00-5497A098A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E7FA9-E111-664A-8D7F-214824B2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EA7418-E73F-0E48-BA92-700CE9B609C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Himmel, draußen, bewölkt, Wolken enthält.&#10;&#10;Automatisch generierte Beschreibung">
            <a:extLst>
              <a:ext uri="{FF2B5EF4-FFF2-40B4-BE49-F238E27FC236}">
                <a16:creationId xmlns:a16="http://schemas.microsoft.com/office/drawing/2014/main" id="{E3B62D29-5BCE-EA47-97B5-2232A5727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0474" y="944959"/>
            <a:ext cx="7559675" cy="56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7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EE708-2B2F-5B47-BF92-2D563491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150681-0A15-534F-BAE6-AC0EAE273D7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E3A570D9-C2B2-D944-8723-36C6BD35C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34" y="0"/>
            <a:ext cx="566975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3666B-D4C1-2249-8DB2-9127B0FE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 aktuellem Anlass 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2F61FC-6721-084C-8112-641D024469F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 descr="US-Wahl: Kopf-an-Kopf-Rennen zwischen Trump und Biden | Onetz">
            <a:extLst>
              <a:ext uri="{FF2B5EF4-FFF2-40B4-BE49-F238E27FC236}">
                <a16:creationId xmlns:a16="http://schemas.microsoft.com/office/drawing/2014/main" id="{CCAA6645-19BC-C848-96D0-83A72EAD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582738"/>
            <a:ext cx="66040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7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9440A-2042-6242-99B9-B4379ADA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wird der amerikanische Präsident gewählt? Paararbeit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8506BB-E934-B94A-81E4-5602C3DE722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1619597"/>
            <a:ext cx="9072000" cy="4564843"/>
          </a:xfrm>
        </p:spPr>
        <p:txBody>
          <a:bodyPr/>
          <a:lstStyle/>
          <a:p>
            <a:r>
              <a:rPr lang="de-DE" dirty="0"/>
              <a:t>Vor dem Sehen: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Sammeln Sie ihr Vorwissen, schreiben Sie ihre Ideen auf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Nach dem Sehen: 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Was ist speziell an diesem Wahlsystem?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Warum ist es ein langer Weg zum Präsidenten?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Wer wird von den Parteien als </a:t>
            </a:r>
            <a:r>
              <a:rPr lang="de-DE" dirty="0" err="1"/>
              <a:t>Kandidat_in</a:t>
            </a:r>
            <a:r>
              <a:rPr lang="de-DE" dirty="0"/>
              <a:t>  nominiert (wie funktioniert diese Vorwahl)?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Wann beginnt der Hauptwahlkampf? Wer kommt in den Hauptwahlkampf?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Was sind SWING STATES?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Wer darf wählen, was muss man machen, bevor man die Stimme abgibt?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Wie ist das mit den Wahlleuten?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Was sagen Sie zu diesem System?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Was bedeutet  „The Winner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all“?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Welche Folgen kann das haben?</a:t>
            </a:r>
          </a:p>
        </p:txBody>
      </p:sp>
    </p:spTree>
    <p:extLst>
      <p:ext uri="{BB962C8B-B14F-4D97-AF65-F5344CB8AC3E}">
        <p14:creationId xmlns:p14="http://schemas.microsoft.com/office/powerpoint/2010/main" val="160527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566</Words>
  <Application>Microsoft Macintosh PowerPoint</Application>
  <PresentationFormat>Benutzerdefiniert</PresentationFormat>
  <Paragraphs>91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Symbol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Aus aktuellem Anlass 2</vt:lpstr>
      <vt:lpstr>Wie wird der amerikanische Präsident gewählt? Paararbeit</vt:lpstr>
      <vt:lpstr>Zeitleiste </vt:lpstr>
      <vt:lpstr>Kurzportrait der Kandidat_innen </vt:lpstr>
      <vt:lpstr>Wahlkampfthemen </vt:lpstr>
      <vt:lpstr>Aufgaben des Präsidenten/Einzelarbeit</vt:lpstr>
      <vt:lpstr>Peter Bichsel: Ein Tisch ist ein Tisch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Yannick Baumann</dc:creator>
  <cp:lastModifiedBy>koeckjohannesbenjamin@gmail.com</cp:lastModifiedBy>
  <cp:revision>41</cp:revision>
  <dcterms:created xsi:type="dcterms:W3CDTF">2018-09-13T17:42:24Z</dcterms:created>
  <dcterms:modified xsi:type="dcterms:W3CDTF">2020-11-09T20:43:01Z</dcterms:modified>
  <dc:language>de-DE</dc:language>
</cp:coreProperties>
</file>