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329" r:id="rId3"/>
    <p:sldId id="332" r:id="rId4"/>
    <p:sldId id="333" r:id="rId5"/>
    <p:sldId id="334" r:id="rId6"/>
    <p:sldId id="335" r:id="rId7"/>
    <p:sldId id="328" r:id="rId8"/>
    <p:sldId id="336" r:id="rId9"/>
    <p:sldId id="337" r:id="rId10"/>
    <p:sldId id="338" r:id="rId11"/>
    <p:sldId id="339" r:id="rId12"/>
    <p:sldId id="340" r:id="rId13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>
      <p:cViewPr varScale="1">
        <p:scale>
          <a:sx n="97" d="100"/>
          <a:sy n="97" d="100"/>
        </p:scale>
        <p:origin x="1800" y="20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0ECB3-E741-4529-9E13-4C7ED3FF2B70}" type="datetimeFigureOut">
              <a:rPr lang="de-DE" smtClean="0"/>
              <a:pPr/>
              <a:t>18.11.20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26D73-B7DC-4886-91B1-41CE202037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89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576000"/>
            <a:ext cx="7200000" cy="3338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4294967295"/>
          <p:cNvPicPr/>
          <p:nvPr/>
        </p:nvPicPr>
        <p:blipFill>
          <a:blip r:embed="rId15"/>
          <a:stretch/>
        </p:blipFill>
        <p:spPr>
          <a:xfrm>
            <a:off x="720" y="720"/>
            <a:ext cx="10079640" cy="7559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36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 b="0" strike="noStrike" spc="-1">
                <a:latin typeface="Arial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de-DE" sz="1400" b="0" strike="noStrike" spc="-1">
                <a:latin typeface="Arial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C82AD3B-D937-4628-B1DB-763B09880CE4}" type="slidenum">
              <a:rPr lang="de-DE" sz="1400" b="0" strike="noStrike" spc="-1">
                <a:latin typeface="Arial"/>
              </a:rPr>
              <a:pPr algn="r"/>
              <a:t>‹Nr.›</a:t>
            </a:fld>
            <a:endParaRPr lang="de-DE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2LF26-7Rds" TargetMode="External"/><Relationship Id="rId7" Type="http://schemas.openxmlformats.org/officeDocument/2006/relationships/hyperlink" Target="https://www.youtube.com/watch?v=C7thOFBAPPE&amp;t=555s" TargetMode="External"/><Relationship Id="rId2" Type="http://schemas.openxmlformats.org/officeDocument/2006/relationships/hyperlink" Target="https://www.youtube.com/watch?v=cY0DLRqVPwc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youtube.com/watch?v=cnhcjrwNUoo" TargetMode="External"/><Relationship Id="rId5" Type="http://schemas.openxmlformats.org/officeDocument/2006/relationships/hyperlink" Target="https://www.youtube.com/watch?v=Zv4PIFRpYcw" TargetMode="External"/><Relationship Id="rId4" Type="http://schemas.openxmlformats.org/officeDocument/2006/relationships/hyperlink" Target="https://www.lieder.net/lieder/get_text.html?TextId=13363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bpb.de/internationales/amerika/usa/313444/kurzportraits-kandidat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pb.de/internationales/amerika/usa/313504/wahlkampfthemen-der-republikaner" TargetMode="External"/><Relationship Id="rId2" Type="http://schemas.openxmlformats.org/officeDocument/2006/relationships/hyperlink" Target="https://www.bpb.de/internationales/amerika/usa/315226/wahlkampfthemen-der-demokrat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swahl.lpb-bw.de/praesidentenamt-verfassung" TargetMode="External"/><Relationship Id="rId2" Type="http://schemas.openxmlformats.org/officeDocument/2006/relationships/hyperlink" Target="https://uswahl.lpb-bw.de/das-praesidentenam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Li7WusLFM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leinezeitung.at/kaernten/sanktveit/3222545/grandiose-granny.story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GG_68YWO1A&amp;t=316s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>
                <a:latin typeface="Arial"/>
              </a:rPr>
              <a:t>Sprachübungen und Realien</a:t>
            </a:r>
          </a:p>
        </p:txBody>
      </p:sp>
      <p:sp>
        <p:nvSpPr>
          <p:cNvPr id="43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2800" b="1" dirty="0"/>
              <a:t>FF: NJI_09A</a:t>
            </a:r>
            <a:endParaRPr lang="cs-CZ" sz="2800" b="0" strike="noStrike" spc="-1" dirty="0">
              <a:latin typeface="Arial"/>
            </a:endParaRPr>
          </a:p>
          <a:p>
            <a:r>
              <a:rPr lang="de-DE" sz="2800" b="0" strike="noStrike" spc="-1" dirty="0">
                <a:latin typeface="Arial"/>
              </a:rPr>
              <a:t>Wintersemester 20</a:t>
            </a:r>
            <a:r>
              <a:rPr lang="de-DE" sz="2800" spc="-1" dirty="0">
                <a:latin typeface="Arial"/>
              </a:rPr>
              <a:t>20</a:t>
            </a:r>
            <a:r>
              <a:rPr lang="de-DE" sz="2800" b="0" strike="noStrike" spc="-1" dirty="0">
                <a:latin typeface="Arial"/>
              </a:rPr>
              <a:t>/21</a:t>
            </a:r>
          </a:p>
          <a:p>
            <a:r>
              <a:rPr lang="de-DE" sz="2800" b="0" strike="noStrike" spc="-1" dirty="0">
                <a:latin typeface="Arial"/>
              </a:rPr>
              <a:t>Kursleiter: Johannes Köck</a:t>
            </a:r>
            <a:endParaRPr lang="cs-CZ" sz="2800" b="0" strike="noStrike" spc="-1" dirty="0">
              <a:latin typeface="Arial"/>
            </a:endParaRPr>
          </a:p>
          <a:p>
            <a:r>
              <a:rPr lang="de-DE" sz="2800" spc="-1" dirty="0">
                <a:highlight>
                  <a:srgbClr val="FFFF00"/>
                </a:highlight>
                <a:latin typeface="Arial"/>
              </a:rPr>
              <a:t>18.11.2020</a:t>
            </a:r>
            <a:r>
              <a:rPr lang="de-DE" sz="2800" b="0" strike="noStrike" spc="-1" dirty="0">
                <a:latin typeface="Arial"/>
              </a:rPr>
              <a:t> </a:t>
            </a:r>
          </a:p>
        </p:txBody>
      </p:sp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2448000" y="3096000"/>
            <a:ext cx="5760000" cy="3933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A8241-9B51-1644-98BF-AF6F3FA72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Wege zu Beethoven (2/14) - Das Dritte Klavierkonzert (Archiv)">
            <a:extLst>
              <a:ext uri="{FF2B5EF4-FFF2-40B4-BE49-F238E27FC236}">
                <a16:creationId xmlns:a16="http://schemas.microsoft.com/office/drawing/2014/main" id="{9429E154-3DEB-E947-8494-A27BBE1DE0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0642" y="0"/>
            <a:ext cx="10900312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103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F5CE5E-4427-B040-9271-B83727AC1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19EECD-8C8F-7A4E-A345-43456EBC4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Gruppe 1: Kreutzer Sonate </a:t>
            </a:r>
          </a:p>
          <a:p>
            <a:r>
              <a:rPr lang="de-DE" dirty="0">
                <a:hlinkClick r:id="rId2"/>
              </a:rPr>
              <a:t>https://www.youtube.com/watch?v=cY0DLRqVPwc</a:t>
            </a:r>
            <a:endParaRPr lang="de-DE" dirty="0"/>
          </a:p>
          <a:p>
            <a:r>
              <a:rPr lang="de-DE" dirty="0" err="1"/>
              <a:t>Ca.bis</a:t>
            </a:r>
            <a:r>
              <a:rPr lang="de-DE" dirty="0"/>
              <a:t>  Minute 7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Gruppe 2: Lied aus der Ferne </a:t>
            </a:r>
          </a:p>
          <a:p>
            <a:r>
              <a:rPr lang="de-DE" dirty="0">
                <a:hlinkClick r:id="rId3"/>
              </a:rPr>
              <a:t>https://www.youtube.com/watch?v=U2LF26-7Rds</a:t>
            </a:r>
            <a:endParaRPr lang="de-DE" dirty="0"/>
          </a:p>
          <a:p>
            <a:endParaRPr lang="de-DE" dirty="0"/>
          </a:p>
          <a:p>
            <a:r>
              <a:rPr lang="de-DE" dirty="0">
                <a:hlinkClick r:id="rId4"/>
              </a:rPr>
              <a:t>https://www.lieder.net/lieder/get_text.html?TextId=13363</a:t>
            </a:r>
            <a:endParaRPr lang="de-DE" dirty="0"/>
          </a:p>
          <a:p>
            <a:endParaRPr lang="de-DE" dirty="0"/>
          </a:p>
          <a:p>
            <a:r>
              <a:rPr lang="de-DE" dirty="0"/>
              <a:t>Gruppe 3: Pastorale Symphonie </a:t>
            </a:r>
            <a:r>
              <a:rPr lang="de-DE" dirty="0" err="1"/>
              <a:t>Nr</a:t>
            </a:r>
            <a:r>
              <a:rPr lang="de-DE" dirty="0"/>
              <a:t> 6.</a:t>
            </a:r>
          </a:p>
          <a:p>
            <a:r>
              <a:rPr lang="de-DE" dirty="0">
                <a:hlinkClick r:id="rId5"/>
              </a:rPr>
              <a:t>https://www.youtube.com/watch?v=Zv4PIFRpYcw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Gruppe 4: Sonate in F Moll</a:t>
            </a:r>
          </a:p>
          <a:p>
            <a:r>
              <a:rPr lang="de-DE" dirty="0">
                <a:hlinkClick r:id="rId6"/>
              </a:rPr>
              <a:t>https://www.youtube.com/watch?v=cnhcjrwNUoo</a:t>
            </a:r>
            <a:endParaRPr lang="de-DE" dirty="0"/>
          </a:p>
          <a:p>
            <a:endParaRPr lang="de-DE" dirty="0"/>
          </a:p>
          <a:p>
            <a:r>
              <a:rPr lang="de-DE" dirty="0">
                <a:hlinkClick r:id="rId7"/>
              </a:rPr>
              <a:t>https://www.youtube.com/watch?v</a:t>
            </a:r>
            <a:r>
              <a:rPr lang="de-DE">
                <a:hlinkClick r:id="rId7"/>
              </a:rPr>
              <a:t>=C7thOFBAPPE&amp;t=555s</a:t>
            </a:r>
            <a:endParaRPr lang="de-DE"/>
          </a:p>
          <a:p>
            <a:endParaRPr lang="de-DE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7760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CB090-13E1-E042-9C55-4E3AC50FF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Dankeschön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CE6794-16CA-0E41-8D99-779E4071E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30" name="Picture 6" descr="RADIO 21 - Posts | Facebook">
            <a:extLst>
              <a:ext uri="{FF2B5EF4-FFF2-40B4-BE49-F238E27FC236}">
                <a16:creationId xmlns:a16="http://schemas.microsoft.com/office/drawing/2014/main" id="{7983F604-4D41-3D43-9ACD-4A14F0BB2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80" y="1082225"/>
            <a:ext cx="4248471" cy="5305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26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3666B-D4C1-2249-8DB2-9127B0FE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 aktuellem Anlass 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2F61FC-6721-084C-8112-641D024469F7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de-DE" dirty="0"/>
              <a:t>                                          VERBESSERUNG DER HAUSAUFGABE</a:t>
            </a:r>
          </a:p>
        </p:txBody>
      </p:sp>
      <p:pic>
        <p:nvPicPr>
          <p:cNvPr id="1026" name="Picture 2" descr="US-Wahl: Kopf-an-Kopf-Rennen zwischen Trump und Biden | Onetz">
            <a:extLst>
              <a:ext uri="{FF2B5EF4-FFF2-40B4-BE49-F238E27FC236}">
                <a16:creationId xmlns:a16="http://schemas.microsoft.com/office/drawing/2014/main" id="{CCAA6645-19BC-C848-96D0-83A72EADF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1582738"/>
            <a:ext cx="6604000" cy="439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876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38F2E-1719-F24B-A455-C15396C60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Kurzportrait der </a:t>
            </a:r>
            <a:r>
              <a:rPr lang="de-DE" dirty="0" err="1"/>
              <a:t>Kandidat_innen</a:t>
            </a:r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1E4DAB0-1C9B-3240-BB93-EBE366935A6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5292005"/>
            <a:ext cx="9072000" cy="2160240"/>
          </a:xfrm>
        </p:spPr>
        <p:txBody>
          <a:bodyPr/>
          <a:lstStyle/>
          <a:p>
            <a:r>
              <a:rPr lang="de-DE" dirty="0">
                <a:hlinkClick r:id="rId2"/>
              </a:rPr>
              <a:t>https://www.bpb.de/internationales/amerika/usa/313444/kurzportraits-kandidaten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Jede Gruppe präsentiert einen Kandidaten/eine Kandidatin</a:t>
            </a:r>
          </a:p>
        </p:txBody>
      </p:sp>
      <p:pic>
        <p:nvPicPr>
          <p:cNvPr id="3082" name="Picture 10" descr="US-Wahl 2020: Rennen enger als erwartet – Bewaffneter vor Wahllokal  verhaftet | Naumburger Tageblatt/MZ">
            <a:extLst>
              <a:ext uri="{FF2B5EF4-FFF2-40B4-BE49-F238E27FC236}">
                <a16:creationId xmlns:a16="http://schemas.microsoft.com/office/drawing/2014/main" id="{85ECE019-BD37-E942-B203-13D763F67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500" y="1559967"/>
            <a:ext cx="7239000" cy="363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93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E808F1-7364-964A-8DC4-ECE20D991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Wahlkampfthemen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B2642F1-FBB1-734A-B4C7-F2C50D2596F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1799999"/>
            <a:ext cx="9072000" cy="7092405"/>
          </a:xfrm>
        </p:spPr>
        <p:txBody>
          <a:bodyPr/>
          <a:lstStyle/>
          <a:p>
            <a:r>
              <a:rPr lang="de-DE" dirty="0">
                <a:hlinkClick r:id="rId2"/>
              </a:rPr>
              <a:t>https://www.bpb.de/internationales/amerika/usa/315226/wahlkampfthemen-der-demokraten</a:t>
            </a:r>
            <a:r>
              <a:rPr lang="de-DE" dirty="0"/>
              <a:t>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>
                <a:hlinkClick r:id="rId3"/>
              </a:rPr>
              <a:t>https://www.bpb.de/internationales/amerika/usa/313504/wahlkampfthemen-der-republikaner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Jede Gruppe präsentiert ein Wahlkampfthema, dann diskutieren wir die Unterschiede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053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49AD9E-665C-414D-94EA-DA366C0E9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Aufgaben des Präsidenten/Einzelarbeit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8400B9-AE5E-2F45-A64F-5BB76F030222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1799999"/>
            <a:ext cx="9072000" cy="5183675"/>
          </a:xfrm>
        </p:spPr>
        <p:txBody>
          <a:bodyPr/>
          <a:lstStyle/>
          <a:p>
            <a:r>
              <a:rPr lang="de-DE" dirty="0">
                <a:hlinkClick r:id="rId2"/>
              </a:rPr>
              <a:t>https://uswahl.lpb-bw.de/das-praesidentenamt</a:t>
            </a:r>
            <a:endParaRPr lang="de-DE" dirty="0"/>
          </a:p>
          <a:p>
            <a:endParaRPr lang="de-DE" dirty="0"/>
          </a:p>
          <a:p>
            <a:r>
              <a:rPr lang="de-DE" dirty="0">
                <a:hlinkClick r:id="rId3"/>
              </a:rPr>
              <a:t>https://uswahl.lpb-bw.de/praesidentenamt-verfassung</a:t>
            </a:r>
            <a:endParaRPr lang="de-DE" dirty="0"/>
          </a:p>
          <a:p>
            <a:endParaRPr lang="de-DE" dirty="0"/>
          </a:p>
          <a:p>
            <a:r>
              <a:rPr lang="de-DE" dirty="0">
                <a:solidFill>
                  <a:srgbClr val="C00000"/>
                </a:solidFill>
              </a:rPr>
              <a:t>Der Präsident in der amerikanischen Verfassung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2052" name="Picture 4" descr="US-Wahl-Ticker: Wahllokale an der US-Ostküste geöffnet | BR24">
            <a:extLst>
              <a:ext uri="{FF2B5EF4-FFF2-40B4-BE49-F238E27FC236}">
                <a16:creationId xmlns:a16="http://schemas.microsoft.com/office/drawing/2014/main" id="{1D2844F1-039F-E74B-A31B-1DC5BEA96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253" y="4292352"/>
            <a:ext cx="5808372" cy="326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00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44C1C4-2647-B049-B424-647271FE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USA nach der Wahl – ein gespaltenes Land (Paararbeit)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2E66F2-A19F-8C4A-A2D4-EBDD8EA89D76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39791" y="1296000"/>
            <a:ext cx="7200000" cy="6732229"/>
          </a:xfrm>
        </p:spPr>
        <p:txBody>
          <a:bodyPr/>
          <a:lstStyle/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Sie sehen zu 2 oder in Gruppen /oder alleine (was möchten Sie) eine Reportage über die aktuelle Situation in den USA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de-DE" dirty="0">
                <a:hlinkClick r:id="rId2"/>
              </a:rPr>
              <a:t>https://www.youtube.com/watch?v=RLi7WusLFMU</a:t>
            </a:r>
            <a:endParaRPr lang="de-DE" dirty="0"/>
          </a:p>
          <a:p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Machen Sie sich Notizen zu folgenden Punkten: 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inwiefern werden die USA als gespaltenes Land gezeigt</a:t>
            </a:r>
          </a:p>
          <a:p>
            <a:pPr marL="285750" indent="-285750">
              <a:buFontTx/>
              <a:buChar char="-"/>
            </a:pPr>
            <a:r>
              <a:rPr lang="de-DE" dirty="0"/>
              <a:t>Was löst diese Spaltung aus?</a:t>
            </a:r>
          </a:p>
          <a:p>
            <a:pPr marL="285750" indent="-285750">
              <a:buFontTx/>
              <a:buChar char="-"/>
            </a:pPr>
            <a:r>
              <a:rPr lang="de-DE" dirty="0"/>
              <a:t>Welche Probleme gibt es?</a:t>
            </a:r>
          </a:p>
          <a:p>
            <a:pPr marL="285750" indent="-285750">
              <a:buFontTx/>
              <a:buChar char="-"/>
            </a:pPr>
            <a:r>
              <a:rPr lang="de-DE" dirty="0"/>
              <a:t>Welche Gruppen stehen sich gegenüber</a:t>
            </a:r>
          </a:p>
          <a:p>
            <a:pPr marL="285750" indent="-285750">
              <a:buFontTx/>
              <a:buChar char="-"/>
            </a:pPr>
            <a:r>
              <a:rPr lang="de-DE" dirty="0"/>
              <a:t>Was erhoffen diese sich von einem Präsidenten</a:t>
            </a:r>
          </a:p>
          <a:p>
            <a:pPr marL="285750" indent="-285750">
              <a:buFontTx/>
              <a:buChar char="-"/>
            </a:pPr>
            <a:r>
              <a:rPr lang="de-DE" dirty="0"/>
              <a:t>Welche  Personen fanden sie besonders „interessant“, welche Standpunkte/Meinungen haben Sie überrascht 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>
                <a:highlight>
                  <a:srgbClr val="FFFF00"/>
                </a:highlight>
              </a:rPr>
              <a:t>SIE BESPRECHEN DIE HAUSAUFGABE(N) IN GRUPPEN, WEN JEMAND MIT DER ANDEREN HA DA IST, ERKLÄREN SIE AUCH DIE HAUSAFGABE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5755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E3CEC-5D3C-9549-BBDE-668F6954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Wir hören ein paar „Kostproben“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2C675B-64A3-3E49-AC1E-661EDC41D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dirty="0"/>
              <a:t>Nach dem Sehen/Lesen/Hören</a:t>
            </a:r>
          </a:p>
          <a:p>
            <a:r>
              <a:rPr lang="de-DE" dirty="0"/>
              <a:t>1. Stellen Sie sich vor, Sie haben die Möglichkeit, diesem Mann zu helfen. Welche  Ratschläge würden Sie ihm geben. </a:t>
            </a:r>
          </a:p>
          <a:p>
            <a:pPr>
              <a:buNone/>
            </a:pPr>
            <a:r>
              <a:rPr lang="de-DE" b="1" i="1" dirty="0"/>
              <a:t> </a:t>
            </a:r>
            <a:endParaRPr lang="de-DE" dirty="0"/>
          </a:p>
          <a:p>
            <a:r>
              <a:rPr lang="de-DE" dirty="0"/>
              <a:t>2. Stellen Sie sich vor, sie seien die „erste Liebe“ dieses Mannes gewesen und hätten sich aus den Augen verloren. Jetzt – nach all den Jahren- sind Sie vom Zustand Ihres alten Freundes entsetzt. </a:t>
            </a:r>
          </a:p>
          <a:p>
            <a:pPr>
              <a:buNone/>
            </a:pPr>
            <a:r>
              <a:rPr lang="de-DE" dirty="0"/>
              <a:t>    Schreiben Sie einen Dialog zwischen beiden. Wovon könnten sie sprechen? 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r>
              <a:rPr lang="de-DE" dirty="0"/>
              <a:t>3. Glauben Sie, es gibt in Ihrer Stadt ähnliche Schicksale? Warum (nicht)?</a:t>
            </a:r>
            <a:br>
              <a:rPr lang="de-DE" dirty="0"/>
            </a:br>
            <a:endParaRPr lang="de-DE" dirty="0"/>
          </a:p>
          <a:p>
            <a:r>
              <a:rPr lang="de-DE" dirty="0"/>
              <a:t>4. Warum lässt eine Gesellschaft zu, was wären Möglichkeiten/Modelle, alten Menschen eine Perspektive zu geben?</a:t>
            </a:r>
          </a:p>
          <a:p>
            <a:pPr>
              <a:buNone/>
            </a:pPr>
            <a:endParaRPr lang="de-DE" dirty="0"/>
          </a:p>
          <a:p>
            <a:r>
              <a:rPr lang="de-DE" b="1" i="1" dirty="0"/>
              <a:t>Perspektiven für  ältere Menschen: </a:t>
            </a:r>
            <a:endParaRPr lang="de-DE" dirty="0"/>
          </a:p>
          <a:p>
            <a:pPr>
              <a:buNone/>
            </a:pPr>
            <a:r>
              <a:rPr lang="de-DE" b="1" i="1" u="sng" dirty="0">
                <a:hlinkClick r:id="rId2"/>
              </a:rPr>
              <a:t>     http://www.kleinezeitung.at/kaernten/sanktveit/3222545/grandiose-granny.story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2303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79222-F805-DE47-8A95-FFB149D72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Letzte Aktivität zur Präsidentenwahl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CA6961-4257-1E48-8B63-7F104434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https://www.youtube.com/watch?v=XGG_68YWO1A&amp;t=316s</a:t>
            </a:r>
            <a:endParaRPr lang="de-DE" dirty="0"/>
          </a:p>
          <a:p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Was ist „speziell“ an dieser Darstellung?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Wie wird Kritik geübt?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Welche Absurditäten werden hier ironisiert?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Wie wird dieser Effekt erzeugt?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Finden Sie Überschriften für die einzelnen „Kapitel“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Notieren Sie die Witze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Welche „Schwächen“ werden kritisiert?</a:t>
            </a:r>
          </a:p>
        </p:txBody>
      </p:sp>
    </p:spTree>
    <p:extLst>
      <p:ext uri="{BB962C8B-B14F-4D97-AF65-F5344CB8AC3E}">
        <p14:creationId xmlns:p14="http://schemas.microsoft.com/office/powerpoint/2010/main" val="2960549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3021C3-0755-8540-85F1-806D8A2E9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Kooperatives Schreiben Teil 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9E1225-7854-AD41-9CDD-91A4F11F7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Helfen Sie mir: welche Textsorten kennen Sie 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Welchen Text würden Sie gerne mal verfassen?</a:t>
            </a:r>
          </a:p>
        </p:txBody>
      </p:sp>
    </p:spTree>
    <p:extLst>
      <p:ext uri="{BB962C8B-B14F-4D97-AF65-F5344CB8AC3E}">
        <p14:creationId xmlns:p14="http://schemas.microsoft.com/office/powerpoint/2010/main" val="3317140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619</Words>
  <Application>Microsoft Macintosh PowerPoint</Application>
  <PresentationFormat>Benutzerdefiniert</PresentationFormat>
  <Paragraphs>117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Wingdings</vt:lpstr>
      <vt:lpstr>Office Theme</vt:lpstr>
      <vt:lpstr>PowerPoint-Präsentation</vt:lpstr>
      <vt:lpstr>Aus aktuellem Anlass 2</vt:lpstr>
      <vt:lpstr>Kurzportrait der Kandidat_innen </vt:lpstr>
      <vt:lpstr>Wahlkampfthemen </vt:lpstr>
      <vt:lpstr>Aufgaben des Präsidenten/Einzelarbeit</vt:lpstr>
      <vt:lpstr>Die USA nach der Wahl – ein gespaltenes Land (Paararbeit)</vt:lpstr>
      <vt:lpstr>Wir hören ein paar „Kostproben“</vt:lpstr>
      <vt:lpstr>Letzte Aktivität zur Präsidentenwahl</vt:lpstr>
      <vt:lpstr>Kooperatives Schreiben Teil 2</vt:lpstr>
      <vt:lpstr>PowerPoint-Präsentation</vt:lpstr>
      <vt:lpstr>PowerPoint-Präsentation</vt:lpstr>
      <vt:lpstr>Dankeschön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koeckjohannesbenjamin@gmail.com</cp:lastModifiedBy>
  <cp:revision>50</cp:revision>
  <dcterms:created xsi:type="dcterms:W3CDTF">2018-09-13T17:42:24Z</dcterms:created>
  <dcterms:modified xsi:type="dcterms:W3CDTF">2020-11-18T17:22:00Z</dcterms:modified>
  <dc:language>de-DE</dc:language>
</cp:coreProperties>
</file>