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37CCA4-802A-4E73-8C49-1330E591030F}" v="2094" dt="2020-10-30T10:35:44.365"/>
    <p1510:client id="{76E26CFB-5214-FA51-D14E-F06A3E2617C6}" v="107" dt="2020-10-30T10:56:09.3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a Trombiková" userId="S::218028@muni.cz::aa43d5c6-3096-4896-86b0-904a846525db" providerId="AD" clId="Web-{76E26CFB-5214-FA51-D14E-F06A3E2617C6}"/>
    <pc:docChg chg="modSld">
      <pc:chgData name="Martina Trombiková" userId="S::218028@muni.cz::aa43d5c6-3096-4896-86b0-904a846525db" providerId="AD" clId="Web-{76E26CFB-5214-FA51-D14E-F06A3E2617C6}" dt="2020-10-30T10:56:09.356" v="106" actId="20577"/>
      <pc:docMkLst>
        <pc:docMk/>
      </pc:docMkLst>
      <pc:sldChg chg="modSp">
        <pc:chgData name="Martina Trombiková" userId="S::218028@muni.cz::aa43d5c6-3096-4896-86b0-904a846525db" providerId="AD" clId="Web-{76E26CFB-5214-FA51-D14E-F06A3E2617C6}" dt="2020-10-30T10:56:09.356" v="105" actId="20577"/>
        <pc:sldMkLst>
          <pc:docMk/>
          <pc:sldMk cId="3827773132" sldId="264"/>
        </pc:sldMkLst>
        <pc:spChg chg="mod">
          <ac:chgData name="Martina Trombiková" userId="S::218028@muni.cz::aa43d5c6-3096-4896-86b0-904a846525db" providerId="AD" clId="Web-{76E26CFB-5214-FA51-D14E-F06A3E2617C6}" dt="2020-10-30T10:55:51.794" v="68" actId="20577"/>
          <ac:spMkLst>
            <pc:docMk/>
            <pc:sldMk cId="3827773132" sldId="264"/>
            <ac:spMk id="2" creationId="{00FAD5EF-004C-443E-A936-59BFC15AA8A2}"/>
          </ac:spMkLst>
        </pc:spChg>
        <pc:spChg chg="mod">
          <ac:chgData name="Martina Trombiková" userId="S::218028@muni.cz::aa43d5c6-3096-4896-86b0-904a846525db" providerId="AD" clId="Web-{76E26CFB-5214-FA51-D14E-F06A3E2617C6}" dt="2020-10-30T10:56:09.356" v="105" actId="20577"/>
          <ac:spMkLst>
            <pc:docMk/>
            <pc:sldMk cId="3827773132" sldId="264"/>
            <ac:spMk id="3" creationId="{87E74DD5-5426-4FA3-8266-8921CAA1A125}"/>
          </ac:spMkLst>
        </pc:spChg>
      </pc:sldChg>
      <pc:sldChg chg="modSp">
        <pc:chgData name="Martina Trombiková" userId="S::218028@muni.cz::aa43d5c6-3096-4896-86b0-904a846525db" providerId="AD" clId="Web-{76E26CFB-5214-FA51-D14E-F06A3E2617C6}" dt="2020-10-30T10:39:19.373" v="2" actId="20577"/>
        <pc:sldMkLst>
          <pc:docMk/>
          <pc:sldMk cId="2402871312" sldId="268"/>
        </pc:sldMkLst>
        <pc:spChg chg="mod">
          <ac:chgData name="Martina Trombiková" userId="S::218028@muni.cz::aa43d5c6-3096-4896-86b0-904a846525db" providerId="AD" clId="Web-{76E26CFB-5214-FA51-D14E-F06A3E2617C6}" dt="2020-10-30T10:39:19.373" v="2" actId="20577"/>
          <ac:spMkLst>
            <pc:docMk/>
            <pc:sldMk cId="2402871312" sldId="268"/>
            <ac:spMk id="3" creationId="{379F92B3-2661-4F0F-B93B-FF1B8B9429C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0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1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78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2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57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98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9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5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25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la-marbach.de/katalog/" TargetMode="External"/><Relationship Id="rId3" Type="http://schemas.openxmlformats.org/officeDocument/2006/relationships/hyperlink" Target="https://www.ub.uni-freiburg.de/unterstuetzung/fachportale/geistes-und-kulturwissenschaften/germanistik/" TargetMode="External"/><Relationship Id="rId7" Type="http://schemas.openxmlformats.org/officeDocument/2006/relationships/hyperlink" Target="https://www.linguistik.de/de/" TargetMode="External"/><Relationship Id="rId2" Type="http://schemas.openxmlformats.org/officeDocument/2006/relationships/hyperlink" Target="https://www.uni-hildesheim.de/bibliothek/suchen-finden/fachportale/fachportal-germanisti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zblx1.uni-regensburg.de/ezeit/fl.phtml?bibid=FUH&amp;colors=7&amp;lang=de&amp;notation=G" TargetMode="External"/><Relationship Id="rId5" Type="http://schemas.openxmlformats.org/officeDocument/2006/relationships/hyperlink" Target="http://www.erlangerliste.de/ressourc/liste.html" TargetMode="External"/><Relationship Id="rId10" Type="http://schemas.openxmlformats.org/officeDocument/2006/relationships/hyperlink" Target="https://literaturkritik.de/" TargetMode="External"/><Relationship Id="rId4" Type="http://schemas.openxmlformats.org/officeDocument/2006/relationships/hyperlink" Target="https://www.germanistik-im-netz.de/" TargetMode="External"/><Relationship Id="rId9" Type="http://schemas.openxmlformats.org/officeDocument/2006/relationships/hyperlink" Target="https://www.literaturportal.de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kp.cz/" TargetMode="External"/><Relationship Id="rId3" Type="http://schemas.openxmlformats.org/officeDocument/2006/relationships/hyperlink" Target="https://www.dnb.de/DE/Home/home_node.html" TargetMode="External"/><Relationship Id="rId7" Type="http://schemas.openxmlformats.org/officeDocument/2006/relationships/hyperlink" Target="http://www.digitalniknihovna.cz/mzk" TargetMode="External"/><Relationship Id="rId2" Type="http://schemas.openxmlformats.org/officeDocument/2006/relationships/hyperlink" Target="https://knihovna.phil.muni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zk.cz/" TargetMode="External"/><Relationship Id="rId5" Type="http://schemas.openxmlformats.org/officeDocument/2006/relationships/hyperlink" Target="https://www.literaturhaus.at/" TargetMode="External"/><Relationship Id="rId4" Type="http://schemas.openxmlformats.org/officeDocument/2006/relationships/hyperlink" Target="https://www.onb.ac.at/" TargetMode="External"/><Relationship Id="rId9" Type="http://schemas.openxmlformats.org/officeDocument/2006/relationships/hyperlink" Target="https://www.nkp.cz/aktuality/aktuality/vysokoskolakum-knihy-online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7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833263"/>
            <a:ext cx="9144000" cy="3835308"/>
          </a:xfrm>
        </p:spPr>
        <p:txBody>
          <a:bodyPr anchor="ctr">
            <a:normAutofit/>
          </a:bodyPr>
          <a:lstStyle/>
          <a:p>
            <a:endParaRPr lang="cs-CZ" sz="3400" b="1">
              <a:ea typeface="+mj-lt"/>
              <a:cs typeface="+mj-lt"/>
            </a:endParaRPr>
          </a:p>
          <a:p>
            <a:br>
              <a:rPr lang="cs-CZ" sz="3400" b="1" dirty="0">
                <a:ea typeface="+mj-lt"/>
                <a:cs typeface="+mj-lt"/>
              </a:rPr>
            </a:br>
            <a:br>
              <a:rPr lang="cs-CZ" sz="3400" b="1" dirty="0">
                <a:ea typeface="+mj-lt"/>
                <a:cs typeface="+mj-lt"/>
              </a:rPr>
            </a:br>
            <a:r>
              <a:rPr lang="cs-CZ" sz="3400" b="1" dirty="0">
                <a:ea typeface="+mj-lt"/>
                <a:cs typeface="+mj-lt"/>
              </a:rPr>
              <a:t>RECHERCHE</a:t>
            </a:r>
            <a:br>
              <a:rPr lang="cs-CZ" sz="3400" b="1" dirty="0">
                <a:ea typeface="+mj-lt"/>
                <a:cs typeface="+mj-lt"/>
              </a:rPr>
            </a:br>
            <a:r>
              <a:rPr lang="cs-CZ" sz="3400" b="1" dirty="0">
                <a:ea typeface="+mj-lt"/>
                <a:cs typeface="+mj-lt"/>
              </a:rPr>
              <a:t>ARBEIT MIT PRIMÄR- UND SEKUNDÄRLITERATUR </a:t>
            </a:r>
            <a:br>
              <a:rPr lang="cs-CZ" sz="3400" b="1" dirty="0">
                <a:ea typeface="+mj-lt"/>
                <a:cs typeface="+mj-lt"/>
              </a:rPr>
            </a:br>
            <a:r>
              <a:rPr lang="cs-CZ" sz="3400" b="1" dirty="0">
                <a:ea typeface="+mj-lt"/>
                <a:cs typeface="+mj-lt"/>
              </a:rPr>
              <a:t>TEXTSORTEN </a:t>
            </a:r>
            <a:endParaRPr lang="cs-CZ" sz="3400" dirty="0"/>
          </a:p>
          <a:p>
            <a:endParaRPr lang="cs-CZ" sz="3400">
              <a:cs typeface="Calibri Ligh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657825"/>
            <a:ext cx="9144000" cy="9538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cs-CZ" sz="1800" dirty="0">
                <a:ea typeface="+mn-lt"/>
                <a:cs typeface="+mn-lt"/>
              </a:rPr>
              <a:t>ÚGNN</a:t>
            </a:r>
            <a:endParaRPr lang="cs-CZ" sz="1800">
              <a:cs typeface="Calibri"/>
            </a:endParaRPr>
          </a:p>
          <a:p>
            <a:pPr>
              <a:spcBef>
                <a:spcPct val="0"/>
              </a:spcBef>
            </a:pPr>
            <a:r>
              <a:rPr lang="cs-CZ" sz="1800" b="1" dirty="0">
                <a:ea typeface="+mn-lt"/>
                <a:cs typeface="+mn-lt"/>
              </a:rPr>
              <a:t>NJI_12A Práce s textem 1</a:t>
            </a:r>
            <a:br>
              <a:rPr lang="cs-CZ" sz="1800" b="1" dirty="0">
                <a:ea typeface="+mn-lt"/>
                <a:cs typeface="+mn-lt"/>
              </a:rPr>
            </a:br>
            <a:r>
              <a:rPr lang="cs-CZ" sz="1800" dirty="0">
                <a:ea typeface="+mn-lt"/>
                <a:cs typeface="+mn-lt"/>
              </a:rPr>
              <a:t>Mgr. Martina </a:t>
            </a:r>
            <a:r>
              <a:rPr lang="cs-CZ" sz="1800" dirty="0" err="1">
                <a:ea typeface="+mn-lt"/>
                <a:cs typeface="+mn-lt"/>
              </a:rPr>
              <a:t>Trombiková</a:t>
            </a:r>
            <a:r>
              <a:rPr lang="cs-CZ" sz="1800" dirty="0">
                <a:ea typeface="+mn-lt"/>
                <a:cs typeface="+mn-lt"/>
              </a:rPr>
              <a:t>, Ph.D.</a:t>
            </a:r>
          </a:p>
          <a:p>
            <a:endParaRPr lang="cs-CZ" b="1" dirty="0">
              <a:cs typeface="Calibri"/>
            </a:endParaRPr>
          </a:p>
        </p:txBody>
      </p:sp>
      <p:cxnSp>
        <p:nvCxnSpPr>
          <p:cNvPr id="19" name="Straight Connector 13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4F22A1-0144-4488-9201-472D63787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365760"/>
            <a:ext cx="9912072" cy="1188404"/>
          </a:xfrm>
        </p:spPr>
        <p:txBody>
          <a:bodyPr>
            <a:normAutofit/>
          </a:bodyPr>
          <a:lstStyle/>
          <a:p>
            <a:r>
              <a:rPr lang="cs-CZ" dirty="0">
                <a:ea typeface="+mj-lt"/>
                <a:cs typeface="+mj-lt"/>
              </a:rPr>
              <a:t>RECHERCHEORTE</a:t>
            </a:r>
            <a:endParaRPr lang="cs-CZ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DED5F4-8BB1-4E07-A863-2F97DA2CE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116" y="3425188"/>
            <a:ext cx="7731642" cy="404546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3200" dirty="0" err="1">
                <a:solidFill>
                  <a:schemeClr val="bg1"/>
                </a:solidFill>
                <a:ea typeface="+mn-lt"/>
                <a:cs typeface="+mn-lt"/>
              </a:rPr>
              <a:t>Welche</a:t>
            </a:r>
            <a:r>
              <a:rPr lang="cs-CZ" sz="32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3200" dirty="0" err="1">
                <a:solidFill>
                  <a:schemeClr val="bg1"/>
                </a:solidFill>
                <a:ea typeface="+mn-lt"/>
                <a:cs typeface="+mn-lt"/>
              </a:rPr>
              <a:t>Rechercheorte</a:t>
            </a:r>
            <a:r>
              <a:rPr lang="cs-CZ" sz="32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3200" dirty="0" err="1">
                <a:solidFill>
                  <a:schemeClr val="bg1"/>
                </a:solidFill>
                <a:ea typeface="+mn-lt"/>
                <a:cs typeface="+mn-lt"/>
              </a:rPr>
              <a:t>kennen</a:t>
            </a:r>
            <a:r>
              <a:rPr lang="cs-CZ" sz="32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3200" dirty="0" err="1">
                <a:solidFill>
                  <a:schemeClr val="bg1"/>
                </a:solidFill>
                <a:ea typeface="+mn-lt"/>
                <a:cs typeface="+mn-lt"/>
              </a:rPr>
              <a:t>Sie</a:t>
            </a:r>
            <a:r>
              <a:rPr lang="cs-CZ" sz="3200" dirty="0">
                <a:solidFill>
                  <a:schemeClr val="bg1"/>
                </a:solidFill>
                <a:ea typeface="+mn-lt"/>
                <a:cs typeface="+mn-lt"/>
              </a:rPr>
              <a:t>?</a:t>
            </a:r>
          </a:p>
          <a:p>
            <a:endParaRPr lang="cs-CZ" sz="2400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48143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790B8E-CF1C-4D40-B384-2C4558C03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365760"/>
            <a:ext cx="9912072" cy="1188404"/>
          </a:xfrm>
        </p:spPr>
        <p:txBody>
          <a:bodyPr>
            <a:normAutofit/>
          </a:bodyPr>
          <a:lstStyle/>
          <a:p>
            <a:r>
              <a:rPr lang="cs-CZ" dirty="0">
                <a:ea typeface="+mj-lt"/>
                <a:cs typeface="+mj-lt"/>
              </a:rPr>
              <a:t>RECHERCHEORTE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C5F4D0-1401-4A21-9388-E91D320B3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174358"/>
            <a:ext cx="7731642" cy="4045467"/>
          </a:xfrm>
        </p:spPr>
        <p:txBody>
          <a:bodyPr anchor="t">
            <a:normAutofit fontScale="47500" lnSpcReduction="20000"/>
          </a:bodyPr>
          <a:lstStyle/>
          <a:p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Bibliothekskataloge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von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Unibibliotheken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</a:p>
          <a:p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Fachportal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Germanistik</a:t>
            </a:r>
          </a:p>
          <a:p>
            <a:r>
              <a:rPr lang="cs-CZ" sz="2400" u="sng" dirty="0">
                <a:solidFill>
                  <a:schemeClr val="bg1"/>
                </a:solidFill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https://www.uni-hildesheim.de/bibliothek/suchen-finden/fachportale/fachportal-germanistik/</a:t>
            </a:r>
            <a:endParaRPr lang="cs-CZ" sz="24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cs-CZ" sz="2400" u="sng" dirty="0">
                <a:solidFill>
                  <a:schemeClr val="bg1"/>
                </a:solidFill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https://www.ub.uni-freiburg.de/unterstuetzung/fachportale/geistes-und-kulturwissenschaften/germanistik/</a:t>
            </a:r>
            <a:endParaRPr lang="cs-CZ" sz="24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cs-CZ" sz="2400" u="sng" dirty="0">
                <a:solidFill>
                  <a:schemeClr val="bg1"/>
                </a:solidFill>
                <a:ea typeface="+mn-lt"/>
                <a:cs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https://www.germanistik-im-netz.de</a:t>
            </a:r>
            <a:endParaRPr lang="cs-CZ" sz="24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cs-CZ" sz="2400" u="sng" dirty="0">
                <a:solidFill>
                  <a:schemeClr val="bg1"/>
                </a:solidFill>
                <a:ea typeface="+mn-lt"/>
                <a:cs typeface="+mn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http://www.erlangerliste.de/ressourc/liste.html</a:t>
            </a:r>
            <a:endParaRPr lang="cs-CZ" sz="24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Elektronische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Zeitschriftenbibliothek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(Germanistik.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Niederländische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Philologie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. Skandinavistik)</a:t>
            </a:r>
          </a:p>
          <a:p>
            <a:r>
              <a:rPr lang="cs-CZ" sz="2400" u="sng" dirty="0">
                <a:solidFill>
                  <a:schemeClr val="bg1"/>
                </a:solidFill>
                <a:ea typeface="+mn-lt"/>
                <a:cs typeface="+mn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http://rzblx1.uni-regensburg.de/ezeit/fl.phtml?bibid=FUH&amp;colors=7&amp;lang=de&amp;notation=G</a:t>
            </a:r>
            <a:endParaRPr lang="cs-CZ" sz="24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Fachportal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für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Sprachwissenschaft</a:t>
            </a:r>
            <a:endParaRPr lang="cs-CZ" sz="240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cs-CZ" sz="2400" u="sng" dirty="0">
                <a:solidFill>
                  <a:schemeClr val="bg1"/>
                </a:solidFill>
                <a:ea typeface="+mn-lt"/>
                <a:cs typeface="+mn-lt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https://www.linguistik.de/de/</a:t>
            </a:r>
            <a:endParaRPr lang="cs-CZ" sz="24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Deutsches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Literaturarchiv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Marbach</a:t>
            </a:r>
            <a:endParaRPr lang="cs-CZ" sz="240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cs-CZ" sz="2400" u="sng" dirty="0">
                <a:solidFill>
                  <a:schemeClr val="bg1"/>
                </a:solidFill>
                <a:ea typeface="+mn-lt"/>
                <a:cs typeface="+mn-lt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https://www.dla-marbach.de/katalog/</a:t>
            </a:r>
            <a:endParaRPr lang="cs-CZ" sz="24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Literaturportal</a:t>
            </a:r>
            <a:endParaRPr lang="cs-CZ" sz="240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cs-CZ" sz="2400" u="sng" dirty="0">
                <a:solidFill>
                  <a:schemeClr val="bg1"/>
                </a:solidFill>
                <a:ea typeface="+mn-lt"/>
                <a:cs typeface="+mn-lt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https://www.literaturportal.de</a:t>
            </a:r>
            <a:endParaRPr lang="cs-CZ" sz="24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Literaturkritik</a:t>
            </a:r>
            <a:endParaRPr lang="cs-CZ" sz="240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cs-CZ" sz="2400" u="sng" dirty="0">
                <a:solidFill>
                  <a:schemeClr val="bg1"/>
                </a:solidFill>
                <a:ea typeface="+mn-lt"/>
                <a:cs typeface="+mn-lt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https://literaturkritik.de</a:t>
            </a:r>
            <a:endParaRPr lang="cs-CZ" sz="2400">
              <a:solidFill>
                <a:schemeClr val="bg1"/>
              </a:solidFill>
              <a:ea typeface="+mn-lt"/>
              <a:cs typeface="+mn-lt"/>
            </a:endParaRPr>
          </a:p>
          <a:p>
            <a:endParaRPr lang="cs-CZ" sz="2400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3077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FE9594-CD6B-40DF-9F2E-EA46868F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365760"/>
            <a:ext cx="9912072" cy="1188404"/>
          </a:xfrm>
        </p:spPr>
        <p:txBody>
          <a:bodyPr>
            <a:normAutofit/>
          </a:bodyPr>
          <a:lstStyle/>
          <a:p>
            <a:r>
              <a:rPr lang="cs-CZ" dirty="0">
                <a:ea typeface="+mj-lt"/>
                <a:cs typeface="+mj-lt"/>
              </a:rPr>
              <a:t>RECHERCHEORTE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14AE40-DD61-49A4-83BC-C2D6769B6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174358"/>
            <a:ext cx="7731642" cy="4045467"/>
          </a:xfrm>
        </p:spPr>
        <p:txBody>
          <a:bodyPr anchor="t">
            <a:normAutofit fontScale="62500" lnSpcReduction="20000"/>
          </a:bodyPr>
          <a:lstStyle/>
          <a:p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Unibibliotheken</a:t>
            </a:r>
            <a:endParaRPr lang="cs-CZ" sz="24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FF MU: </a:t>
            </a:r>
            <a:r>
              <a:rPr lang="cs-CZ" sz="2400" u="sng" dirty="0">
                <a:solidFill>
                  <a:schemeClr val="bg1"/>
                </a:solidFill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https://knihovna.phil.muni.cz</a:t>
            </a:r>
            <a:endParaRPr lang="cs-CZ" sz="24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Deutsche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Nationalbibliothek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(in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Leipzig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und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in Frankfurt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am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Main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)</a:t>
            </a:r>
          </a:p>
          <a:p>
            <a:r>
              <a:rPr lang="cs-CZ" sz="2400" u="sng" dirty="0">
                <a:solidFill>
                  <a:schemeClr val="bg1"/>
                </a:solidFill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https://www.dnb.de</a:t>
            </a:r>
            <a:endParaRPr lang="cs-CZ" sz="24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Österreichische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Nationalbibliothek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(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am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Heldenplatz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in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Wien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)</a:t>
            </a:r>
          </a:p>
          <a:p>
            <a:r>
              <a:rPr lang="cs-CZ" sz="2400" u="sng" dirty="0">
                <a:solidFill>
                  <a:schemeClr val="bg1"/>
                </a:solidFill>
                <a:ea typeface="+mn-lt"/>
                <a:cs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https://www.onb.ac.at</a:t>
            </a:r>
            <a:endParaRPr lang="cs-CZ" sz="24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Literaturhaus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Wien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(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Seidengasse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13,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Wien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)</a:t>
            </a:r>
          </a:p>
          <a:p>
            <a:r>
              <a:rPr lang="cs-CZ" sz="2400" u="sng" dirty="0">
                <a:solidFill>
                  <a:schemeClr val="bg1"/>
                </a:solidFill>
                <a:ea typeface="+mn-lt"/>
                <a:cs typeface="+mn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https://www.literaturhaus.at</a:t>
            </a:r>
            <a:endParaRPr lang="cs-CZ" sz="24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MZK (+ Meziknihovní výpůjční služba)</a:t>
            </a:r>
          </a:p>
          <a:p>
            <a:r>
              <a:rPr lang="cs-CZ" sz="2400" u="sng" dirty="0">
                <a:solidFill>
                  <a:schemeClr val="bg1"/>
                </a:solidFill>
                <a:ea typeface="+mn-lt"/>
                <a:cs typeface="+mn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https://www.mzk.cz</a:t>
            </a:r>
            <a:endParaRPr lang="cs-CZ" sz="24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cs-CZ" sz="2400" u="sng" dirty="0">
                <a:solidFill>
                  <a:schemeClr val="bg1"/>
                </a:solidFill>
                <a:ea typeface="+mn-lt"/>
                <a:cs typeface="+mn-lt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http://www.digitalniknihovna.cz/mzk</a:t>
            </a:r>
            <a:endParaRPr lang="cs-CZ" sz="24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Národní knihovna České republiky</a:t>
            </a:r>
          </a:p>
          <a:p>
            <a:r>
              <a:rPr lang="cs-CZ" sz="2400" u="sng" dirty="0">
                <a:solidFill>
                  <a:schemeClr val="bg1"/>
                </a:solidFill>
                <a:ea typeface="+mn-lt"/>
                <a:cs typeface="+mn-lt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https://www.nkp.cz</a:t>
            </a:r>
            <a:endParaRPr lang="cs-CZ" sz="24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!!! </a:t>
            </a:r>
            <a:r>
              <a:rPr lang="cs-CZ" sz="2400" u="sng" dirty="0">
                <a:solidFill>
                  <a:schemeClr val="bg1"/>
                </a:solidFill>
                <a:ea typeface="+mn-lt"/>
                <a:cs typeface="+mn-lt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https://www.nkp.cz/aktuality/aktuality/vysokoskolakum-knihy-online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</a:p>
          <a:p>
            <a:endParaRPr lang="cs-CZ" sz="2400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6706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A835A4-BC82-42C9-A59F-BB53B8E65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365760"/>
            <a:ext cx="9912072" cy="1188404"/>
          </a:xfrm>
        </p:spPr>
        <p:txBody>
          <a:bodyPr>
            <a:normAutofit/>
          </a:bodyPr>
          <a:lstStyle/>
          <a:p>
            <a:r>
              <a:rPr lang="cs-CZ" dirty="0">
                <a:ea typeface="+mj-lt"/>
                <a:cs typeface="+mj-lt"/>
              </a:rPr>
              <a:t>RECHERCHEORTE</a:t>
            </a:r>
            <a:endParaRPr lang="cs-CZ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9F92B3-2661-4F0F-B93B-FF1B8B9429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174358"/>
            <a:ext cx="7731642" cy="404546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3200" dirty="0">
                <a:solidFill>
                  <a:schemeClr val="bg1"/>
                </a:solidFill>
                <a:ea typeface="+mn-lt"/>
                <a:cs typeface="+mn-lt"/>
              </a:rPr>
              <a:t>AUFGABE: </a:t>
            </a:r>
            <a:endParaRPr lang="cs-CZ" sz="3200">
              <a:solidFill>
                <a:schemeClr val="bg1"/>
              </a:solidFill>
              <a:cs typeface="Calibri"/>
            </a:endParaRP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dirty="0" err="1">
                <a:solidFill>
                  <a:schemeClr val="bg1"/>
                </a:solidFill>
                <a:ea typeface="+mn-lt"/>
                <a:cs typeface="+mn-lt"/>
              </a:rPr>
              <a:t>Suchbegriff</a:t>
            </a:r>
            <a:r>
              <a:rPr lang="cs-CZ" dirty="0">
                <a:solidFill>
                  <a:schemeClr val="bg1"/>
                </a:solidFill>
                <a:ea typeface="+mn-lt"/>
                <a:cs typeface="+mn-lt"/>
              </a:rPr>
              <a:t> LITERATUR UND RELIGION </a:t>
            </a:r>
            <a:br>
              <a:rPr lang="cs-CZ" dirty="0">
                <a:ea typeface="+mn-lt"/>
                <a:cs typeface="+mn-lt"/>
              </a:rPr>
            </a:br>
            <a:r>
              <a:rPr lang="cs-CZ" dirty="0" err="1">
                <a:solidFill>
                  <a:schemeClr val="bg1"/>
                </a:solidFill>
                <a:ea typeface="+mn-lt"/>
                <a:cs typeface="+mn-lt"/>
              </a:rPr>
              <a:t>angeben</a:t>
            </a:r>
            <a:r>
              <a:rPr lang="cs-CZ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dirty="0" err="1">
                <a:solidFill>
                  <a:schemeClr val="bg1"/>
                </a:solidFill>
                <a:ea typeface="+mn-lt"/>
                <a:cs typeface="+mn-lt"/>
              </a:rPr>
              <a:t>und</a:t>
            </a:r>
            <a:r>
              <a:rPr lang="cs-CZ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dirty="0" err="1">
                <a:solidFill>
                  <a:schemeClr val="bg1"/>
                </a:solidFill>
                <a:ea typeface="+mn-lt"/>
                <a:cs typeface="+mn-lt"/>
              </a:rPr>
              <a:t>schauen</a:t>
            </a:r>
            <a:r>
              <a:rPr lang="cs-CZ" dirty="0">
                <a:solidFill>
                  <a:schemeClr val="bg1"/>
                </a:solidFill>
                <a:ea typeface="+mn-lt"/>
                <a:cs typeface="+mn-lt"/>
              </a:rPr>
              <a:t>, </a:t>
            </a:r>
            <a:r>
              <a:rPr lang="cs-CZ" dirty="0" err="1">
                <a:solidFill>
                  <a:schemeClr val="bg1"/>
                </a:solidFill>
                <a:ea typeface="+mn-lt"/>
                <a:cs typeface="+mn-lt"/>
              </a:rPr>
              <a:t>was</a:t>
            </a:r>
            <a:r>
              <a:rPr lang="cs-CZ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dirty="0" err="1">
                <a:solidFill>
                  <a:schemeClr val="bg1"/>
                </a:solidFill>
                <a:ea typeface="+mn-lt"/>
                <a:cs typeface="+mn-lt"/>
              </a:rPr>
              <a:t>angezeigt</a:t>
            </a:r>
            <a:r>
              <a:rPr lang="cs-CZ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dirty="0" err="1">
                <a:solidFill>
                  <a:schemeClr val="bg1"/>
                </a:solidFill>
                <a:ea typeface="+mn-lt"/>
                <a:cs typeface="+mn-lt"/>
              </a:rPr>
              <a:t>wird</a:t>
            </a:r>
            <a:r>
              <a:rPr lang="cs-CZ" dirty="0">
                <a:solidFill>
                  <a:schemeClr val="bg1"/>
                </a:solidFill>
                <a:ea typeface="+mn-lt"/>
                <a:cs typeface="+mn-lt"/>
              </a:rPr>
              <a:t>! </a:t>
            </a:r>
            <a:br>
              <a:rPr lang="cs-CZ" dirty="0">
                <a:ea typeface="+mn-lt"/>
                <a:cs typeface="+mn-lt"/>
              </a:rPr>
            </a:br>
            <a:r>
              <a:rPr lang="cs-CZ" dirty="0" err="1">
                <a:solidFill>
                  <a:schemeClr val="bg1"/>
                </a:solidFill>
                <a:ea typeface="+mn-lt"/>
                <a:cs typeface="+mn-lt"/>
              </a:rPr>
              <a:t>Jeder</a:t>
            </a:r>
            <a:r>
              <a:rPr lang="cs-CZ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dirty="0" err="1">
                <a:solidFill>
                  <a:schemeClr val="bg1"/>
                </a:solidFill>
                <a:ea typeface="+mn-lt"/>
                <a:cs typeface="+mn-lt"/>
              </a:rPr>
              <a:t>sucht</a:t>
            </a:r>
            <a:r>
              <a:rPr lang="cs-CZ" dirty="0">
                <a:solidFill>
                  <a:schemeClr val="bg1"/>
                </a:solidFill>
                <a:ea typeface="+mn-lt"/>
                <a:cs typeface="+mn-lt"/>
              </a:rPr>
              <a:t> in </a:t>
            </a:r>
            <a:r>
              <a:rPr lang="cs-CZ" dirty="0" err="1">
                <a:solidFill>
                  <a:schemeClr val="bg1"/>
                </a:solidFill>
                <a:ea typeface="+mn-lt"/>
                <a:cs typeface="+mn-lt"/>
              </a:rPr>
              <a:t>einem</a:t>
            </a:r>
            <a:r>
              <a:rPr lang="cs-CZ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dirty="0" err="1">
                <a:solidFill>
                  <a:schemeClr val="bg1"/>
                </a:solidFill>
                <a:ea typeface="+mn-lt"/>
                <a:cs typeface="+mn-lt"/>
              </a:rPr>
              <a:t>anderen</a:t>
            </a:r>
            <a:r>
              <a:rPr lang="cs-CZ" dirty="0">
                <a:solidFill>
                  <a:schemeClr val="bg1"/>
                </a:solidFill>
                <a:ea typeface="+mn-lt"/>
                <a:cs typeface="+mn-lt"/>
              </a:rPr>
              <a:t> Katalog!</a:t>
            </a:r>
          </a:p>
          <a:p>
            <a:pPr marL="0" indent="0">
              <a:buNone/>
            </a:pPr>
            <a:endParaRPr lang="cs-CZ" i="1" dirty="0">
              <a:solidFill>
                <a:schemeClr val="bg1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dirty="0" err="1">
                <a:solidFill>
                  <a:schemeClr val="bg1"/>
                </a:solidFill>
                <a:ea typeface="+mn-lt"/>
                <a:cs typeface="+mn-lt"/>
              </a:rPr>
              <a:t>Ergebnisse</a:t>
            </a:r>
            <a:r>
              <a:rPr lang="cs-CZ" dirty="0">
                <a:solidFill>
                  <a:schemeClr val="bg1"/>
                </a:solidFill>
                <a:ea typeface="+mn-lt"/>
                <a:cs typeface="+mn-lt"/>
              </a:rPr>
              <a:t>?</a:t>
            </a:r>
            <a:endParaRPr lang="cs-CZ" i="1" dirty="0">
              <a:solidFill>
                <a:schemeClr val="bg1"/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02871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25FCD8-C31D-4149-9D03-84469DEC1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365760"/>
            <a:ext cx="9912072" cy="1188404"/>
          </a:xfrm>
        </p:spPr>
        <p:txBody>
          <a:bodyPr>
            <a:normAutofit/>
          </a:bodyPr>
          <a:lstStyle/>
          <a:p>
            <a:r>
              <a:rPr lang="cs-CZ" dirty="0">
                <a:ea typeface="+mj-lt"/>
                <a:cs typeface="+mj-lt"/>
              </a:rPr>
              <a:t>SEKUNDÄRLITERATUR </a:t>
            </a:r>
            <a:endParaRPr lang="cs-CZ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4A7E86-D117-4CA3-8178-C683DFFCE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116" y="3252660"/>
            <a:ext cx="7731642" cy="404546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sz="3200" dirty="0" err="1">
                <a:solidFill>
                  <a:schemeClr val="bg1"/>
                </a:solidFill>
                <a:ea typeface="+mn-lt"/>
                <a:cs typeface="+mn-lt"/>
              </a:rPr>
              <a:t>Wie</a:t>
            </a:r>
            <a:r>
              <a:rPr lang="cs-CZ" sz="32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3200" dirty="0" err="1">
                <a:solidFill>
                  <a:schemeClr val="bg1"/>
                </a:solidFill>
                <a:ea typeface="+mn-lt"/>
                <a:cs typeface="+mn-lt"/>
              </a:rPr>
              <a:t>arbeite</a:t>
            </a:r>
            <a:r>
              <a:rPr lang="cs-CZ" sz="32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3200" dirty="0" err="1">
                <a:solidFill>
                  <a:schemeClr val="bg1"/>
                </a:solidFill>
                <a:ea typeface="+mn-lt"/>
                <a:cs typeface="+mn-lt"/>
              </a:rPr>
              <a:t>ich</a:t>
            </a:r>
            <a:r>
              <a:rPr lang="cs-CZ" sz="32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3200" dirty="0" err="1">
                <a:solidFill>
                  <a:schemeClr val="bg1"/>
                </a:solidFill>
                <a:ea typeface="+mn-lt"/>
                <a:cs typeface="+mn-lt"/>
              </a:rPr>
              <a:t>mit</a:t>
            </a:r>
            <a:r>
              <a:rPr lang="cs-CZ" sz="3200" dirty="0">
                <a:solidFill>
                  <a:schemeClr val="bg1"/>
                </a:solidFill>
                <a:ea typeface="+mn-lt"/>
                <a:cs typeface="+mn-lt"/>
              </a:rPr>
              <a:t> der Literatur? </a:t>
            </a:r>
            <a:endParaRPr lang="cs-CZ" sz="3200">
              <a:solidFill>
                <a:schemeClr val="bg1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3200" dirty="0" err="1">
                <a:solidFill>
                  <a:schemeClr val="bg1"/>
                </a:solidFill>
                <a:ea typeface="+mn-lt"/>
                <a:cs typeface="+mn-lt"/>
              </a:rPr>
              <a:t>Wozu</a:t>
            </a:r>
            <a:r>
              <a:rPr lang="cs-CZ" sz="32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3200" dirty="0" err="1">
                <a:solidFill>
                  <a:schemeClr val="bg1"/>
                </a:solidFill>
                <a:ea typeface="+mn-lt"/>
                <a:cs typeface="+mn-lt"/>
              </a:rPr>
              <a:t>dient</a:t>
            </a:r>
            <a:r>
              <a:rPr lang="cs-CZ" sz="32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3200" dirty="0" err="1">
                <a:solidFill>
                  <a:schemeClr val="bg1"/>
                </a:solidFill>
                <a:ea typeface="+mn-lt"/>
                <a:cs typeface="+mn-lt"/>
              </a:rPr>
              <a:t>sie</a:t>
            </a:r>
            <a:r>
              <a:rPr lang="cs-CZ" sz="32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3200" dirty="0" err="1">
                <a:solidFill>
                  <a:schemeClr val="bg1"/>
                </a:solidFill>
                <a:ea typeface="+mn-lt"/>
                <a:cs typeface="+mn-lt"/>
              </a:rPr>
              <a:t>mir</a:t>
            </a:r>
            <a:r>
              <a:rPr lang="cs-CZ" sz="3200" dirty="0">
                <a:solidFill>
                  <a:schemeClr val="bg1"/>
                </a:solidFill>
                <a:ea typeface="+mn-lt"/>
                <a:cs typeface="+mn-lt"/>
              </a:rPr>
              <a:t>?</a:t>
            </a:r>
          </a:p>
          <a:p>
            <a:endParaRPr lang="cs-CZ" sz="2400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6168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3AD4C2-8CF4-4372-979B-EA6C62FCA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365760"/>
            <a:ext cx="9912072" cy="1188404"/>
          </a:xfrm>
        </p:spPr>
        <p:txBody>
          <a:bodyPr>
            <a:normAutofit/>
          </a:bodyPr>
          <a:lstStyle/>
          <a:p>
            <a:r>
              <a:rPr lang="cs-CZ" dirty="0">
                <a:ea typeface="+mj-lt"/>
                <a:cs typeface="+mj-lt"/>
              </a:rPr>
              <a:t>SEKUNDÄRLITERATUR 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F470AE-EFE8-40D1-BE80-DE8C9F322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380" y="2950735"/>
            <a:ext cx="7731642" cy="4045467"/>
          </a:xfrm>
        </p:spPr>
        <p:txBody>
          <a:bodyPr anchor="t">
            <a:normAutofit/>
          </a:bodyPr>
          <a:lstStyle/>
          <a:p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Stellen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Sie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sich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Fragen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!</a:t>
            </a:r>
            <a:endParaRPr lang="cs-CZ" dirty="0">
              <a:solidFill>
                <a:schemeClr val="bg1"/>
              </a:solidFill>
              <a:cs typeface="Calibri" panose="020F0502020204030204"/>
            </a:endParaRPr>
          </a:p>
          <a:p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Überfliegen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Sie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den Text! </a:t>
            </a:r>
          </a:p>
          <a:p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Sehen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Sie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etwas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genauer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hin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!</a:t>
            </a:r>
          </a:p>
          <a:p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Lesen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Sie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den Text! </a:t>
            </a:r>
            <a:endParaRPr lang="cs-CZ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Fassen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Sie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den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Inhalt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des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Textes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zusammen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!</a:t>
            </a:r>
            <a:endParaRPr lang="cs-CZ">
              <a:solidFill>
                <a:schemeClr val="bg1"/>
              </a:solidFill>
              <a:ea typeface="+mn-lt"/>
              <a:cs typeface="+mn-lt"/>
            </a:endParaRPr>
          </a:p>
          <a:p>
            <a:endParaRPr lang="cs-CZ" sz="2400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8796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755E1D-3085-48C5-A61F-10AD4B42E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dirty="0">
                <a:cs typeface="Calibri Light"/>
              </a:rPr>
              <a:t>WEITERE FRAGEN?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507988-988C-4A3D-B267-CCF1802C8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cs-CZ" sz="2400" dirty="0">
              <a:ea typeface="+mn-lt"/>
              <a:cs typeface="+mn-lt"/>
            </a:endParaRPr>
          </a:p>
          <a:p>
            <a:r>
              <a:rPr lang="cs-CZ" sz="2400">
                <a:ea typeface="+mn-lt"/>
                <a:cs typeface="+mn-lt"/>
              </a:rPr>
              <a:t>Welche Reihenfolge der Lektüre wählen Sie? </a:t>
            </a:r>
          </a:p>
          <a:p>
            <a:pPr marL="0" indent="0">
              <a:buNone/>
            </a:pPr>
            <a:endParaRPr lang="cs-CZ" sz="2400">
              <a:ea typeface="+mn-lt"/>
              <a:cs typeface="+mn-lt"/>
            </a:endParaRPr>
          </a:p>
          <a:p>
            <a:r>
              <a:rPr lang="cs-CZ" sz="2400">
                <a:ea typeface="+mn-lt"/>
                <a:cs typeface="+mn-lt"/>
              </a:rPr>
              <a:t>Wie behalte ich die bibliographischen </a:t>
            </a:r>
            <a:br>
              <a:rPr lang="cs-CZ" sz="2400">
                <a:ea typeface="+mn-lt"/>
                <a:cs typeface="+mn-lt"/>
              </a:rPr>
            </a:br>
            <a:r>
              <a:rPr lang="cs-CZ" sz="2400">
                <a:ea typeface="+mn-lt"/>
                <a:cs typeface="+mn-lt"/>
              </a:rPr>
              <a:t>Angaben?</a:t>
            </a:r>
          </a:p>
          <a:p>
            <a:pPr marL="0" indent="0">
              <a:buNone/>
            </a:pPr>
            <a:endParaRPr lang="cs-CZ" sz="2400">
              <a:ea typeface="+mn-lt"/>
              <a:cs typeface="+mn-lt"/>
            </a:endParaRPr>
          </a:p>
          <a:p>
            <a:r>
              <a:rPr lang="cs-CZ" sz="2400">
                <a:ea typeface="+mn-lt"/>
                <a:cs typeface="+mn-lt"/>
              </a:rPr>
              <a:t>Welche Form können Exzerpte haben?</a:t>
            </a:r>
          </a:p>
          <a:p>
            <a:endParaRPr lang="cs-CZ" sz="24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80513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20F6D4-4DDD-4B12-A861-3E71B5515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dirty="0">
                <a:cs typeface="Calibri Light"/>
              </a:rPr>
              <a:t>FOKUS: EXZERPTIEREN</a:t>
            </a:r>
            <a:endParaRPr lang="cs-CZ" dirty="0"/>
          </a:p>
        </p:txBody>
      </p:sp>
      <p:sp>
        <p:nvSpPr>
          <p:cNvPr id="5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FF2583-1630-4A8E-B1A3-87BD75504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1888725"/>
            <a:ext cx="9367204" cy="4717383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2000" dirty="0" err="1">
                <a:ea typeface="+mn-lt"/>
                <a:cs typeface="+mn-lt"/>
              </a:rPr>
              <a:t>Rezension</a:t>
            </a:r>
            <a:r>
              <a:rPr lang="cs-CZ" sz="2000" dirty="0">
                <a:ea typeface="+mn-lt"/>
                <a:cs typeface="+mn-lt"/>
              </a:rPr>
              <a:t> von </a:t>
            </a:r>
            <a:r>
              <a:rPr lang="cs-CZ" sz="2000" dirty="0" err="1">
                <a:ea typeface="+mn-lt"/>
                <a:cs typeface="+mn-lt"/>
              </a:rPr>
              <a:t>Kirstin</a:t>
            </a:r>
            <a:r>
              <a:rPr lang="cs-CZ" sz="2000" dirty="0">
                <a:ea typeface="+mn-lt"/>
                <a:cs typeface="+mn-lt"/>
              </a:rPr>
              <a:t> </a:t>
            </a:r>
            <a:r>
              <a:rPr lang="cs-CZ" sz="2000" dirty="0" err="1">
                <a:ea typeface="+mn-lt"/>
                <a:cs typeface="+mn-lt"/>
              </a:rPr>
              <a:t>Breitenfellner</a:t>
            </a:r>
            <a:endParaRPr lang="cs-CZ" sz="20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2000" dirty="0">
                <a:cs typeface="Calibri"/>
              </a:rPr>
              <a:t>AUFGABE:</a:t>
            </a:r>
            <a:r>
              <a:rPr lang="cs-CZ" sz="2000" u="sng" dirty="0">
                <a:ea typeface="+mn-lt"/>
                <a:cs typeface="+mn-lt"/>
              </a:rPr>
              <a:t> </a:t>
            </a:r>
            <a:r>
              <a:rPr lang="cs-CZ" sz="2000" u="sng" dirty="0" err="1">
                <a:ea typeface="+mn-lt"/>
                <a:cs typeface="+mn-lt"/>
              </a:rPr>
              <a:t>Lesen</a:t>
            </a:r>
            <a:r>
              <a:rPr lang="cs-CZ" sz="2000" u="sng" dirty="0">
                <a:ea typeface="+mn-lt"/>
                <a:cs typeface="+mn-lt"/>
              </a:rPr>
              <a:t> </a:t>
            </a:r>
            <a:r>
              <a:rPr lang="cs-CZ" sz="2000" u="sng" dirty="0" err="1">
                <a:ea typeface="+mn-lt"/>
                <a:cs typeface="+mn-lt"/>
              </a:rPr>
              <a:t>Sie</a:t>
            </a:r>
            <a:r>
              <a:rPr lang="cs-CZ" sz="2000" u="sng" dirty="0">
                <a:ea typeface="+mn-lt"/>
                <a:cs typeface="+mn-lt"/>
              </a:rPr>
              <a:t> den Text </a:t>
            </a:r>
            <a:r>
              <a:rPr lang="cs-CZ" sz="2000" u="sng" dirty="0" err="1">
                <a:ea typeface="+mn-lt"/>
                <a:cs typeface="+mn-lt"/>
              </a:rPr>
              <a:t>und</a:t>
            </a:r>
            <a:r>
              <a:rPr lang="cs-CZ" sz="2000" u="sng" dirty="0">
                <a:ea typeface="+mn-lt"/>
                <a:cs typeface="+mn-lt"/>
              </a:rPr>
              <a:t> </a:t>
            </a:r>
            <a:r>
              <a:rPr lang="cs-CZ" sz="2000" u="sng" dirty="0" err="1">
                <a:ea typeface="+mn-lt"/>
                <a:cs typeface="+mn-lt"/>
              </a:rPr>
              <a:t>beantworten</a:t>
            </a:r>
            <a:r>
              <a:rPr lang="cs-CZ" sz="2000" u="sng" dirty="0">
                <a:ea typeface="+mn-lt"/>
                <a:cs typeface="+mn-lt"/>
              </a:rPr>
              <a:t> </a:t>
            </a:r>
            <a:r>
              <a:rPr lang="cs-CZ" sz="2000" u="sng" dirty="0" err="1">
                <a:ea typeface="+mn-lt"/>
                <a:cs typeface="+mn-lt"/>
              </a:rPr>
              <a:t>Sie</a:t>
            </a:r>
            <a:r>
              <a:rPr lang="cs-CZ" sz="2000" u="sng" dirty="0">
                <a:ea typeface="+mn-lt"/>
                <a:cs typeface="+mn-lt"/>
              </a:rPr>
              <a:t> </a:t>
            </a:r>
            <a:r>
              <a:rPr lang="cs-CZ" sz="2000" u="sng" dirty="0" err="1">
                <a:ea typeface="+mn-lt"/>
                <a:cs typeface="+mn-lt"/>
              </a:rPr>
              <a:t>die</a:t>
            </a:r>
            <a:r>
              <a:rPr lang="cs-CZ" sz="2000" u="sng" dirty="0">
                <a:ea typeface="+mn-lt"/>
                <a:cs typeface="+mn-lt"/>
              </a:rPr>
              <a:t> </a:t>
            </a:r>
            <a:r>
              <a:rPr lang="cs-CZ" sz="2000" u="sng" dirty="0" err="1">
                <a:ea typeface="+mn-lt"/>
                <a:cs typeface="+mn-lt"/>
              </a:rPr>
              <a:t>Fragen</a:t>
            </a:r>
            <a:r>
              <a:rPr lang="cs-CZ" sz="2000" u="sng" dirty="0">
                <a:ea typeface="+mn-lt"/>
                <a:cs typeface="+mn-lt"/>
              </a:rPr>
              <a:t>!</a:t>
            </a:r>
          </a:p>
          <a:p>
            <a:pPr marL="0" indent="0">
              <a:buNone/>
            </a:pPr>
            <a:endParaRPr lang="cs-CZ" sz="2000" i="1" dirty="0">
              <a:cs typeface="Calibri"/>
            </a:endParaRPr>
          </a:p>
          <a:p>
            <a:pPr marL="0" indent="0">
              <a:buNone/>
            </a:pPr>
            <a:r>
              <a:rPr lang="cs-CZ" sz="2000" dirty="0">
                <a:cs typeface="Calibri"/>
              </a:rPr>
              <a:t>1. </a:t>
            </a:r>
            <a:r>
              <a:rPr lang="cs-CZ" sz="2000" dirty="0" err="1">
                <a:cs typeface="Calibri"/>
              </a:rPr>
              <a:t>Mich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interessiert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die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Gattung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Bildungsroman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und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ich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weiß</a:t>
            </a:r>
            <a:r>
              <a:rPr lang="cs-CZ" sz="2000" dirty="0">
                <a:cs typeface="Calibri"/>
              </a:rPr>
              <a:t>, </a:t>
            </a:r>
            <a:r>
              <a:rPr lang="cs-CZ" sz="2000" dirty="0" err="1">
                <a:cs typeface="Calibri"/>
              </a:rPr>
              <a:t>dass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auch</a:t>
            </a:r>
            <a:r>
              <a:rPr lang="cs-CZ" sz="2000" dirty="0">
                <a:cs typeface="Calibri"/>
              </a:rPr>
              <a:t> </a:t>
            </a:r>
            <a:r>
              <a:rPr lang="cs-CZ" sz="2000" i="1" dirty="0" err="1">
                <a:cs typeface="Calibri"/>
              </a:rPr>
              <a:t>Das</a:t>
            </a:r>
            <a:r>
              <a:rPr lang="cs-CZ" sz="2000" i="1" dirty="0">
                <a:cs typeface="Calibri"/>
              </a:rPr>
              <a:t> </a:t>
            </a:r>
            <a:r>
              <a:rPr lang="cs-CZ" sz="2000" i="1" dirty="0" err="1">
                <a:cs typeface="Calibri"/>
              </a:rPr>
              <a:t>verborgene</a:t>
            </a:r>
            <a:r>
              <a:rPr lang="cs-CZ" sz="2000" i="1" dirty="0">
                <a:cs typeface="Calibri"/>
              </a:rPr>
              <a:t> </a:t>
            </a:r>
            <a:r>
              <a:rPr lang="cs-CZ" sz="2000" i="1" dirty="0" err="1">
                <a:cs typeface="Calibri"/>
              </a:rPr>
              <a:t>Wort</a:t>
            </a:r>
            <a:r>
              <a:rPr lang="cs-CZ" sz="2000" i="1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einer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ist</a:t>
            </a:r>
            <a:r>
              <a:rPr lang="cs-CZ" sz="2000" dirty="0">
                <a:cs typeface="Calibri"/>
              </a:rPr>
              <a:t>. </a:t>
            </a:r>
            <a:r>
              <a:rPr lang="cs-CZ" sz="2000" dirty="0" err="1">
                <a:cs typeface="Calibri"/>
              </a:rPr>
              <a:t>Erfahre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ich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aus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dieser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Rezension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wenigstens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eine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zusätzliche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Information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zu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dieser</a:t>
            </a:r>
            <a:r>
              <a:rPr lang="cs-CZ" sz="2000" dirty="0">
                <a:cs typeface="Calibri"/>
              </a:rPr>
              <a:t> Problematik?</a:t>
            </a:r>
            <a:endParaRPr lang="cs-CZ" sz="2000">
              <a:cs typeface="Calibri"/>
            </a:endParaRPr>
          </a:p>
          <a:p>
            <a:pPr marL="0" indent="0">
              <a:buNone/>
            </a:pPr>
            <a:r>
              <a:rPr lang="cs-CZ" sz="2000" dirty="0">
                <a:cs typeface="Calibri"/>
              </a:rPr>
              <a:t>2. </a:t>
            </a:r>
            <a:r>
              <a:rPr lang="cs-CZ" sz="2000" dirty="0" err="1">
                <a:cs typeface="Calibri"/>
              </a:rPr>
              <a:t>Mich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interessiert</a:t>
            </a:r>
            <a:r>
              <a:rPr lang="cs-CZ" sz="2000" dirty="0">
                <a:cs typeface="Calibri"/>
              </a:rPr>
              <a:t> Literatur, in der </a:t>
            </a:r>
            <a:r>
              <a:rPr lang="cs-CZ" sz="2000" dirty="0" err="1">
                <a:cs typeface="Calibri"/>
              </a:rPr>
              <a:t>die</a:t>
            </a:r>
            <a:r>
              <a:rPr lang="cs-CZ" sz="2000" dirty="0">
                <a:cs typeface="Calibri"/>
              </a:rPr>
              <a:t> Welt der </a:t>
            </a:r>
            <a:r>
              <a:rPr lang="cs-CZ" sz="2000" dirty="0" err="1">
                <a:cs typeface="Calibri"/>
              </a:rPr>
              <a:t>Nachkriegszeit</a:t>
            </a:r>
            <a:r>
              <a:rPr lang="cs-CZ" sz="2000" dirty="0">
                <a:cs typeface="Calibri"/>
              </a:rPr>
              <a:t> in </a:t>
            </a:r>
            <a:r>
              <a:rPr lang="cs-CZ" sz="2000" dirty="0" err="1">
                <a:cs typeface="Calibri"/>
              </a:rPr>
              <a:t>Deutschland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geschildert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wird</a:t>
            </a:r>
            <a:r>
              <a:rPr lang="cs-CZ" sz="2000" dirty="0">
                <a:cs typeface="Calibri"/>
              </a:rPr>
              <a:t>. </a:t>
            </a:r>
            <a:r>
              <a:rPr lang="cs-CZ" sz="2000" dirty="0" err="1">
                <a:cs typeface="Calibri"/>
              </a:rPr>
              <a:t>Erfahre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ich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aus</a:t>
            </a:r>
            <a:r>
              <a:rPr lang="cs-CZ" sz="2000" dirty="0">
                <a:cs typeface="Calibri"/>
              </a:rPr>
              <a:t> der </a:t>
            </a:r>
            <a:r>
              <a:rPr lang="cs-CZ" sz="2000" dirty="0" err="1">
                <a:cs typeface="Calibri"/>
              </a:rPr>
              <a:t>Rezension</a:t>
            </a:r>
            <a:r>
              <a:rPr lang="cs-CZ" sz="2000" dirty="0">
                <a:cs typeface="Calibri"/>
              </a:rPr>
              <a:t>, </a:t>
            </a:r>
            <a:r>
              <a:rPr lang="cs-CZ" sz="2000" dirty="0" err="1">
                <a:cs typeface="Calibri"/>
              </a:rPr>
              <a:t>wie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im</a:t>
            </a:r>
            <a:r>
              <a:rPr lang="cs-CZ" sz="2000" dirty="0">
                <a:cs typeface="Calibri"/>
              </a:rPr>
              <a:t> Roman </a:t>
            </a:r>
            <a:r>
              <a:rPr lang="cs-CZ" sz="2000" i="1" dirty="0" err="1">
                <a:cs typeface="Calibri"/>
              </a:rPr>
              <a:t>DvW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diese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Epoche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geschildert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wird</a:t>
            </a:r>
            <a:r>
              <a:rPr lang="cs-CZ" sz="2000" dirty="0">
                <a:cs typeface="Calibri"/>
              </a:rPr>
              <a:t>?</a:t>
            </a:r>
            <a:endParaRPr lang="cs-CZ" sz="2000">
              <a:cs typeface="Calibri"/>
            </a:endParaRPr>
          </a:p>
          <a:p>
            <a:pPr marL="0" indent="0">
              <a:buNone/>
            </a:pPr>
            <a:r>
              <a:rPr lang="cs-CZ" sz="2000" dirty="0">
                <a:cs typeface="Calibri"/>
              </a:rPr>
              <a:t>3. </a:t>
            </a:r>
            <a:r>
              <a:rPr lang="cs-CZ" sz="2000" dirty="0" err="1">
                <a:cs typeface="Calibri"/>
              </a:rPr>
              <a:t>Mich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interessiert</a:t>
            </a:r>
            <a:r>
              <a:rPr lang="cs-CZ" sz="2000" dirty="0">
                <a:cs typeface="Calibri"/>
              </a:rPr>
              <a:t>, ob es in der </a:t>
            </a:r>
            <a:r>
              <a:rPr lang="cs-CZ" sz="2000" dirty="0" err="1">
                <a:cs typeface="Calibri"/>
              </a:rPr>
              <a:t>Gegenwartsliteratur</a:t>
            </a:r>
            <a:r>
              <a:rPr lang="cs-CZ" sz="2000" dirty="0">
                <a:cs typeface="Calibri"/>
              </a:rPr>
              <a:t> (</a:t>
            </a:r>
            <a:r>
              <a:rPr lang="cs-CZ" sz="2000" dirty="0" err="1">
                <a:cs typeface="Calibri"/>
              </a:rPr>
              <a:t>seit</a:t>
            </a:r>
            <a:r>
              <a:rPr lang="cs-CZ" sz="2000" dirty="0">
                <a:cs typeface="Calibri"/>
              </a:rPr>
              <a:t> den 90er </a:t>
            </a:r>
            <a:r>
              <a:rPr lang="cs-CZ" sz="2000" dirty="0" err="1">
                <a:cs typeface="Calibri"/>
              </a:rPr>
              <a:t>Jahren</a:t>
            </a:r>
            <a:r>
              <a:rPr lang="cs-CZ" sz="2000" dirty="0">
                <a:cs typeface="Calibri"/>
              </a:rPr>
              <a:t>) </a:t>
            </a:r>
            <a:r>
              <a:rPr lang="cs-CZ" sz="2000" dirty="0" err="1">
                <a:cs typeface="Calibri"/>
              </a:rPr>
              <a:t>andere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Bildungsromane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gibt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und</a:t>
            </a:r>
            <a:r>
              <a:rPr lang="cs-CZ" sz="2000" dirty="0">
                <a:cs typeface="Calibri"/>
              </a:rPr>
              <a:t> ob </a:t>
            </a:r>
            <a:r>
              <a:rPr lang="cs-CZ" sz="2000" dirty="0" err="1">
                <a:cs typeface="Calibri"/>
              </a:rPr>
              <a:t>sie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auch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traditionell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geschrieben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wurden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wie</a:t>
            </a:r>
            <a:r>
              <a:rPr lang="cs-CZ" sz="2000" dirty="0">
                <a:cs typeface="Calibri"/>
              </a:rPr>
              <a:t> der  Roman </a:t>
            </a:r>
            <a:r>
              <a:rPr lang="cs-CZ" sz="2000" i="1" dirty="0" err="1">
                <a:cs typeface="Calibri"/>
              </a:rPr>
              <a:t>DvW</a:t>
            </a:r>
            <a:r>
              <a:rPr lang="cs-CZ" sz="2000" dirty="0">
                <a:cs typeface="Calibri"/>
              </a:rPr>
              <a:t> (2001)?</a:t>
            </a:r>
            <a:endParaRPr lang="cs-CZ" sz="2000">
              <a:cs typeface="Calibri"/>
            </a:endParaRPr>
          </a:p>
          <a:p>
            <a:pPr marL="0" indent="0">
              <a:buNone/>
            </a:pPr>
            <a:r>
              <a:rPr lang="cs-CZ" sz="2000" dirty="0">
                <a:cs typeface="Calibri"/>
              </a:rPr>
              <a:t>4. </a:t>
            </a:r>
            <a:r>
              <a:rPr lang="cs-CZ" sz="2000" err="1">
                <a:cs typeface="Calibri"/>
              </a:rPr>
              <a:t>Mich</a:t>
            </a:r>
            <a:r>
              <a:rPr lang="cs-CZ" sz="2000" dirty="0">
                <a:cs typeface="Calibri"/>
              </a:rPr>
              <a:t> </a:t>
            </a:r>
            <a:r>
              <a:rPr lang="cs-CZ" sz="2000" err="1">
                <a:cs typeface="Calibri"/>
              </a:rPr>
              <a:t>interessiert</a:t>
            </a:r>
            <a:r>
              <a:rPr lang="cs-CZ" sz="2000" dirty="0">
                <a:cs typeface="Calibri"/>
              </a:rPr>
              <a:t>, </a:t>
            </a:r>
            <a:r>
              <a:rPr lang="cs-CZ" sz="2000" err="1">
                <a:cs typeface="Calibri"/>
              </a:rPr>
              <a:t>welche</a:t>
            </a:r>
            <a:r>
              <a:rPr lang="cs-CZ" sz="2000" dirty="0">
                <a:cs typeface="Calibri"/>
              </a:rPr>
              <a:t> </a:t>
            </a:r>
            <a:r>
              <a:rPr lang="cs-CZ" sz="2000" err="1">
                <a:cs typeface="Calibri"/>
              </a:rPr>
              <a:t>Funktion</a:t>
            </a:r>
            <a:r>
              <a:rPr lang="cs-CZ" sz="2000" dirty="0">
                <a:cs typeface="Calibri"/>
              </a:rPr>
              <a:t> </a:t>
            </a:r>
            <a:r>
              <a:rPr lang="cs-CZ" sz="2000" err="1">
                <a:cs typeface="Calibri"/>
              </a:rPr>
              <a:t>die</a:t>
            </a:r>
            <a:r>
              <a:rPr lang="cs-CZ" sz="2000" dirty="0">
                <a:cs typeface="Calibri"/>
              </a:rPr>
              <a:t> </a:t>
            </a:r>
            <a:r>
              <a:rPr lang="cs-CZ" sz="2000" err="1">
                <a:cs typeface="Calibri"/>
              </a:rPr>
              <a:t>Dialektpassagen</a:t>
            </a:r>
            <a:r>
              <a:rPr lang="cs-CZ" sz="2000" dirty="0">
                <a:cs typeface="Calibri"/>
              </a:rPr>
              <a:t> </a:t>
            </a:r>
            <a:r>
              <a:rPr lang="cs-CZ" sz="2000" err="1">
                <a:cs typeface="Calibri"/>
              </a:rPr>
              <a:t>im</a:t>
            </a:r>
            <a:r>
              <a:rPr lang="cs-CZ" sz="2000" dirty="0">
                <a:cs typeface="Calibri"/>
              </a:rPr>
              <a:t> Roman </a:t>
            </a:r>
            <a:r>
              <a:rPr lang="cs-CZ" sz="2000" err="1">
                <a:cs typeface="Calibri"/>
              </a:rPr>
              <a:t>haben</a:t>
            </a:r>
            <a:r>
              <a:rPr lang="cs-CZ" sz="2000" dirty="0">
                <a:cs typeface="Calibri"/>
              </a:rPr>
              <a:t>. </a:t>
            </a:r>
            <a:r>
              <a:rPr lang="cs-CZ" sz="2000" err="1">
                <a:cs typeface="Calibri"/>
              </a:rPr>
              <a:t>Erfahre</a:t>
            </a:r>
            <a:r>
              <a:rPr lang="cs-CZ" sz="2000" dirty="0">
                <a:cs typeface="Calibri"/>
              </a:rPr>
              <a:t> </a:t>
            </a:r>
            <a:r>
              <a:rPr lang="cs-CZ" sz="2000" err="1">
                <a:cs typeface="Calibri"/>
              </a:rPr>
              <a:t>ich</a:t>
            </a:r>
            <a:r>
              <a:rPr lang="cs-CZ" sz="2000" dirty="0">
                <a:cs typeface="Calibri"/>
              </a:rPr>
              <a:t> </a:t>
            </a:r>
            <a:r>
              <a:rPr lang="cs-CZ" sz="2000" err="1">
                <a:cs typeface="Calibri"/>
              </a:rPr>
              <a:t>etwas</a:t>
            </a:r>
            <a:r>
              <a:rPr lang="cs-CZ" sz="2000" dirty="0">
                <a:cs typeface="Calibri"/>
              </a:rPr>
              <a:t> </a:t>
            </a:r>
            <a:r>
              <a:rPr lang="cs-CZ" sz="2000" err="1">
                <a:cs typeface="Calibri"/>
              </a:rPr>
              <a:t>darüber</a:t>
            </a:r>
            <a:r>
              <a:rPr lang="cs-CZ" sz="2000" dirty="0">
                <a:cs typeface="Calibri"/>
              </a:rPr>
              <a:t> </a:t>
            </a:r>
            <a:r>
              <a:rPr lang="cs-CZ" sz="2000" err="1">
                <a:cs typeface="Calibri"/>
              </a:rPr>
              <a:t>aus</a:t>
            </a:r>
            <a:r>
              <a:rPr lang="cs-CZ" sz="2000" dirty="0">
                <a:cs typeface="Calibri"/>
              </a:rPr>
              <a:t> der </a:t>
            </a:r>
            <a:r>
              <a:rPr lang="cs-CZ" sz="2000" err="1">
                <a:cs typeface="Calibri"/>
              </a:rPr>
              <a:t>Rezension</a:t>
            </a:r>
            <a:r>
              <a:rPr lang="cs-CZ" sz="2000" dirty="0">
                <a:cs typeface="Calibri"/>
              </a:rPr>
              <a:t>?</a:t>
            </a:r>
          </a:p>
          <a:p>
            <a:pPr marL="0" indent="0">
              <a:buNone/>
            </a:pPr>
            <a:endParaRPr lang="cs-CZ" i="1" dirty="0">
              <a:cs typeface="Calibri"/>
            </a:endParaRPr>
          </a:p>
          <a:p>
            <a:endParaRPr lang="cs-CZ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73868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D8DD86-DCFF-498B-9B51-C73F76D95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245809"/>
            <a:ext cx="9144000" cy="185226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dirty="0" err="1">
                <a:cs typeface="Calibri Light"/>
              </a:rPr>
              <a:t>Vielen</a:t>
            </a:r>
            <a:r>
              <a:rPr lang="en-US" sz="4800" dirty="0">
                <a:cs typeface="Calibri Light"/>
              </a:rPr>
              <a:t> Dank </a:t>
            </a:r>
            <a:r>
              <a:rPr lang="en-US" sz="4800" dirty="0" err="1">
                <a:cs typeface="Calibri Light"/>
              </a:rPr>
              <a:t>für</a:t>
            </a:r>
            <a:r>
              <a:rPr lang="en-US" sz="4800" dirty="0">
                <a:cs typeface="Calibri Light"/>
              </a:rPr>
              <a:t> </a:t>
            </a:r>
            <a:br>
              <a:rPr lang="en-US" sz="4800" dirty="0">
                <a:cs typeface="Calibri Light"/>
              </a:rPr>
            </a:br>
            <a:r>
              <a:rPr lang="en-US" sz="4800" dirty="0" err="1">
                <a:cs typeface="Calibri Light"/>
              </a:rPr>
              <a:t>Ihre</a:t>
            </a:r>
            <a:r>
              <a:rPr lang="en-US" sz="4800" dirty="0">
                <a:cs typeface="Calibri Light"/>
              </a:rPr>
              <a:t> </a:t>
            </a:r>
            <a:r>
              <a:rPr lang="en-US" sz="4800" dirty="0" err="1">
                <a:cs typeface="Calibri Light"/>
              </a:rPr>
              <a:t>Aufmerksamkeit</a:t>
            </a:r>
            <a:r>
              <a:rPr lang="en-US" sz="4800" dirty="0">
                <a:cs typeface="Calibri Light"/>
              </a:rPr>
              <a:t>!</a:t>
            </a:r>
            <a:endParaRPr lang="en-US" sz="4800" kern="1200" dirty="0">
              <a:solidFill>
                <a:schemeClr val="tx1"/>
              </a:solidFill>
              <a:latin typeface="+mj-lt"/>
              <a:cs typeface="Calibri Light"/>
            </a:endParaRPr>
          </a:p>
        </p:txBody>
      </p:sp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86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90C2D9-AFFD-472F-BBBD-F5AD390A8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3165960"/>
            <a:ext cx="9144000" cy="1564716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z="2800" dirty="0">
                <a:ea typeface="+mj-lt"/>
                <a:cs typeface="+mj-lt"/>
              </a:rPr>
              <a:t>A/ </a:t>
            </a:r>
            <a:r>
              <a:rPr lang="cs-CZ" sz="2800" dirty="0" err="1">
                <a:ea typeface="+mj-lt"/>
                <a:cs typeface="+mj-lt"/>
              </a:rPr>
              <a:t>Wie</a:t>
            </a:r>
            <a:r>
              <a:rPr lang="cs-CZ" sz="2800" dirty="0">
                <a:ea typeface="+mj-lt"/>
                <a:cs typeface="+mj-lt"/>
              </a:rPr>
              <a:t> </a:t>
            </a:r>
            <a:r>
              <a:rPr lang="cs-CZ" sz="2800" dirty="0" err="1">
                <a:ea typeface="+mj-lt"/>
                <a:cs typeface="+mj-lt"/>
              </a:rPr>
              <a:t>komme</a:t>
            </a:r>
            <a:r>
              <a:rPr lang="cs-CZ" sz="2800" dirty="0">
                <a:ea typeface="+mj-lt"/>
                <a:cs typeface="+mj-lt"/>
              </a:rPr>
              <a:t> </a:t>
            </a:r>
            <a:r>
              <a:rPr lang="cs-CZ" sz="2800" dirty="0" err="1">
                <a:ea typeface="+mj-lt"/>
                <a:cs typeface="+mj-lt"/>
              </a:rPr>
              <a:t>ich</a:t>
            </a:r>
            <a:r>
              <a:rPr lang="cs-CZ" sz="2800" dirty="0">
                <a:ea typeface="+mj-lt"/>
                <a:cs typeface="+mj-lt"/>
              </a:rPr>
              <a:t> </a:t>
            </a:r>
            <a:r>
              <a:rPr lang="cs-CZ" sz="2800" dirty="0" err="1">
                <a:ea typeface="+mj-lt"/>
                <a:cs typeface="+mj-lt"/>
              </a:rPr>
              <a:t>zur</a:t>
            </a:r>
            <a:r>
              <a:rPr lang="cs-CZ" sz="2800" dirty="0">
                <a:ea typeface="+mj-lt"/>
                <a:cs typeface="+mj-lt"/>
              </a:rPr>
              <a:t> </a:t>
            </a:r>
            <a:r>
              <a:rPr lang="cs-CZ" sz="2800" dirty="0" err="1">
                <a:ea typeface="+mj-lt"/>
                <a:cs typeface="+mj-lt"/>
              </a:rPr>
              <a:t>Primär</a:t>
            </a:r>
            <a:r>
              <a:rPr lang="cs-CZ" sz="2800" dirty="0">
                <a:ea typeface="+mj-lt"/>
                <a:cs typeface="+mj-lt"/>
              </a:rPr>
              <a:t>- </a:t>
            </a:r>
            <a:r>
              <a:rPr lang="cs-CZ" sz="2800" dirty="0" err="1">
                <a:ea typeface="+mj-lt"/>
                <a:cs typeface="+mj-lt"/>
              </a:rPr>
              <a:t>und</a:t>
            </a:r>
            <a:r>
              <a:rPr lang="cs-CZ" sz="2800" dirty="0">
                <a:ea typeface="+mj-lt"/>
                <a:cs typeface="+mj-lt"/>
              </a:rPr>
              <a:t> </a:t>
            </a:r>
            <a:r>
              <a:rPr lang="cs-CZ" sz="2800" dirty="0" err="1">
                <a:ea typeface="+mj-lt"/>
                <a:cs typeface="+mj-lt"/>
              </a:rPr>
              <a:t>Sekundärliteratur</a:t>
            </a:r>
            <a:r>
              <a:rPr lang="cs-CZ" sz="2800" dirty="0">
                <a:ea typeface="+mj-lt"/>
                <a:cs typeface="+mj-lt"/>
              </a:rPr>
              <a:t> </a:t>
            </a:r>
            <a:r>
              <a:rPr lang="cs-CZ" sz="2800" dirty="0" err="1">
                <a:ea typeface="+mj-lt"/>
                <a:cs typeface="+mj-lt"/>
              </a:rPr>
              <a:t>und</a:t>
            </a:r>
            <a:r>
              <a:rPr lang="cs-CZ" sz="2800" dirty="0">
                <a:ea typeface="+mj-lt"/>
                <a:cs typeface="+mj-lt"/>
              </a:rPr>
              <a:t> </a:t>
            </a:r>
            <a:r>
              <a:rPr lang="cs-CZ" sz="2800" dirty="0" err="1">
                <a:ea typeface="+mj-lt"/>
                <a:cs typeface="+mj-lt"/>
              </a:rPr>
              <a:t>wie</a:t>
            </a:r>
            <a:r>
              <a:rPr lang="cs-CZ" sz="2800" dirty="0">
                <a:ea typeface="+mj-lt"/>
                <a:cs typeface="+mj-lt"/>
              </a:rPr>
              <a:t> </a:t>
            </a:r>
            <a:r>
              <a:rPr lang="cs-CZ" sz="2800" dirty="0" err="1">
                <a:ea typeface="+mj-lt"/>
                <a:cs typeface="+mj-lt"/>
              </a:rPr>
              <a:t>arbeite</a:t>
            </a:r>
            <a:r>
              <a:rPr lang="cs-CZ" sz="2800" dirty="0">
                <a:ea typeface="+mj-lt"/>
                <a:cs typeface="+mj-lt"/>
              </a:rPr>
              <a:t> </a:t>
            </a:r>
            <a:r>
              <a:rPr lang="cs-CZ" sz="2800" dirty="0" err="1">
                <a:ea typeface="+mj-lt"/>
                <a:cs typeface="+mj-lt"/>
              </a:rPr>
              <a:t>ich</a:t>
            </a:r>
            <a:r>
              <a:rPr lang="cs-CZ" sz="2800" dirty="0">
                <a:ea typeface="+mj-lt"/>
                <a:cs typeface="+mj-lt"/>
              </a:rPr>
              <a:t> </a:t>
            </a:r>
            <a:r>
              <a:rPr lang="cs-CZ" sz="2800" dirty="0" err="1">
                <a:ea typeface="+mj-lt"/>
                <a:cs typeface="+mj-lt"/>
              </a:rPr>
              <a:t>mit</a:t>
            </a:r>
            <a:r>
              <a:rPr lang="cs-CZ" sz="2800" dirty="0">
                <a:ea typeface="+mj-lt"/>
                <a:cs typeface="+mj-lt"/>
              </a:rPr>
              <a:t> </a:t>
            </a:r>
            <a:r>
              <a:rPr lang="cs-CZ" sz="2800" dirty="0" err="1">
                <a:ea typeface="+mj-lt"/>
                <a:cs typeface="+mj-lt"/>
              </a:rPr>
              <a:t>ihr</a:t>
            </a:r>
            <a:r>
              <a:rPr lang="cs-CZ" sz="2800" dirty="0">
                <a:ea typeface="+mj-lt"/>
                <a:cs typeface="+mj-lt"/>
              </a:rPr>
              <a:t>?</a:t>
            </a:r>
            <a:br>
              <a:rPr lang="cs-CZ" sz="2800" dirty="0">
                <a:ea typeface="+mj-lt"/>
                <a:cs typeface="+mj-lt"/>
              </a:rPr>
            </a:br>
            <a:br>
              <a:rPr lang="cs-CZ" sz="2800" dirty="0">
                <a:ea typeface="+mj-lt"/>
                <a:cs typeface="+mj-lt"/>
              </a:rPr>
            </a:br>
            <a:r>
              <a:rPr lang="cs-CZ" sz="2800" dirty="0">
                <a:ea typeface="+mj-lt"/>
                <a:cs typeface="+mj-lt"/>
              </a:rPr>
              <a:t>B/ </a:t>
            </a:r>
            <a:r>
              <a:rPr lang="cs-CZ" sz="2800" dirty="0" err="1">
                <a:ea typeface="+mj-lt"/>
                <a:cs typeface="+mj-lt"/>
              </a:rPr>
              <a:t>Was</a:t>
            </a:r>
            <a:r>
              <a:rPr lang="cs-CZ" sz="2800" dirty="0">
                <a:ea typeface="+mj-lt"/>
                <a:cs typeface="+mj-lt"/>
              </a:rPr>
              <a:t> </a:t>
            </a:r>
            <a:r>
              <a:rPr lang="cs-CZ" sz="2800" dirty="0" err="1">
                <a:ea typeface="+mj-lt"/>
                <a:cs typeface="+mj-lt"/>
              </a:rPr>
              <a:t>für</a:t>
            </a:r>
            <a:r>
              <a:rPr lang="cs-CZ" sz="2800" dirty="0">
                <a:ea typeface="+mj-lt"/>
                <a:cs typeface="+mj-lt"/>
              </a:rPr>
              <a:t> </a:t>
            </a:r>
            <a:r>
              <a:rPr lang="cs-CZ" sz="2800" dirty="0" err="1">
                <a:ea typeface="+mj-lt"/>
                <a:cs typeface="+mj-lt"/>
              </a:rPr>
              <a:t>Textsorten</a:t>
            </a:r>
            <a:r>
              <a:rPr lang="cs-CZ" sz="2800" dirty="0">
                <a:ea typeface="+mj-lt"/>
                <a:cs typeface="+mj-lt"/>
              </a:rPr>
              <a:t> der </a:t>
            </a:r>
            <a:r>
              <a:rPr lang="cs-CZ" sz="2800" dirty="0" err="1">
                <a:ea typeface="+mj-lt"/>
                <a:cs typeface="+mj-lt"/>
              </a:rPr>
              <a:t>Sekundärliteratur</a:t>
            </a:r>
            <a:r>
              <a:rPr lang="cs-CZ" sz="2800" dirty="0">
                <a:ea typeface="+mj-lt"/>
                <a:cs typeface="+mj-lt"/>
              </a:rPr>
              <a:t> </a:t>
            </a:r>
            <a:r>
              <a:rPr lang="cs-CZ" sz="2800" dirty="0" err="1">
                <a:ea typeface="+mj-lt"/>
                <a:cs typeface="+mj-lt"/>
              </a:rPr>
              <a:t>gibt</a:t>
            </a:r>
            <a:r>
              <a:rPr lang="cs-CZ" sz="2800" dirty="0">
                <a:ea typeface="+mj-lt"/>
                <a:cs typeface="+mj-lt"/>
              </a:rPr>
              <a:t> es </a:t>
            </a:r>
            <a:r>
              <a:rPr lang="cs-CZ" sz="2800" dirty="0" err="1">
                <a:ea typeface="+mj-lt"/>
                <a:cs typeface="+mj-lt"/>
              </a:rPr>
              <a:t>und</a:t>
            </a:r>
            <a:r>
              <a:rPr lang="cs-CZ" sz="2800" dirty="0">
                <a:ea typeface="+mj-lt"/>
                <a:cs typeface="+mj-lt"/>
              </a:rPr>
              <a:t> </a:t>
            </a:r>
            <a:br>
              <a:rPr lang="cs-CZ" sz="2800" dirty="0">
                <a:ea typeface="+mj-lt"/>
                <a:cs typeface="+mj-lt"/>
              </a:rPr>
            </a:br>
            <a:r>
              <a:rPr lang="cs-CZ" sz="2800" dirty="0" err="1">
                <a:ea typeface="+mj-lt"/>
                <a:cs typeface="+mj-lt"/>
              </a:rPr>
              <a:t>wie</a:t>
            </a:r>
            <a:r>
              <a:rPr lang="cs-CZ" sz="2800" dirty="0">
                <a:ea typeface="+mj-lt"/>
                <a:cs typeface="+mj-lt"/>
              </a:rPr>
              <a:t> </a:t>
            </a:r>
            <a:r>
              <a:rPr lang="cs-CZ" sz="2800" dirty="0" err="1">
                <a:ea typeface="+mj-lt"/>
                <a:cs typeface="+mj-lt"/>
              </a:rPr>
              <a:t>unterscheiden</a:t>
            </a:r>
            <a:r>
              <a:rPr lang="cs-CZ" sz="2800" dirty="0">
                <a:ea typeface="+mj-lt"/>
                <a:cs typeface="+mj-lt"/>
              </a:rPr>
              <a:t> </a:t>
            </a:r>
            <a:r>
              <a:rPr lang="cs-CZ" sz="2800" dirty="0" err="1">
                <a:ea typeface="+mj-lt"/>
                <a:cs typeface="+mj-lt"/>
              </a:rPr>
              <a:t>sie</a:t>
            </a:r>
            <a:r>
              <a:rPr lang="cs-CZ" sz="2800" dirty="0">
                <a:ea typeface="+mj-lt"/>
                <a:cs typeface="+mj-lt"/>
              </a:rPr>
              <a:t> </a:t>
            </a:r>
            <a:r>
              <a:rPr lang="cs-CZ" sz="2800" dirty="0" err="1">
                <a:ea typeface="+mj-lt"/>
                <a:cs typeface="+mj-lt"/>
              </a:rPr>
              <a:t>sich</a:t>
            </a:r>
            <a:r>
              <a:rPr lang="cs-CZ" sz="2800" dirty="0">
                <a:ea typeface="+mj-lt"/>
                <a:cs typeface="+mj-lt"/>
              </a:rPr>
              <a:t> </a:t>
            </a:r>
            <a:r>
              <a:rPr lang="cs-CZ" sz="2800" dirty="0" err="1">
                <a:ea typeface="+mj-lt"/>
                <a:cs typeface="+mj-lt"/>
              </a:rPr>
              <a:t>untereinander</a:t>
            </a:r>
            <a:r>
              <a:rPr lang="cs-CZ" sz="2800" dirty="0">
                <a:ea typeface="+mj-lt"/>
                <a:cs typeface="+mj-lt"/>
              </a:rPr>
              <a:t>?</a:t>
            </a:r>
            <a:endParaRPr lang="en-US" sz="2800" kern="1200" dirty="0">
              <a:ea typeface="+mj-lt"/>
              <a:cs typeface="+mj-lt"/>
            </a:endParaRPr>
          </a:p>
        </p:txBody>
      </p:sp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03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BBAEA6-AED2-4680-A091-2C36DCB4F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365760"/>
            <a:ext cx="9912072" cy="1188404"/>
          </a:xfrm>
        </p:spPr>
        <p:txBody>
          <a:bodyPr>
            <a:normAutofit/>
          </a:bodyPr>
          <a:lstStyle/>
          <a:p>
            <a:r>
              <a:rPr lang="cs-CZ" dirty="0">
                <a:ea typeface="+mj-lt"/>
                <a:cs typeface="+mj-lt"/>
              </a:rPr>
              <a:t>RECHERCHE</a:t>
            </a:r>
            <a:endParaRPr lang="cs-CZ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4EC2ED-AB4E-463B-B74D-07ECA45AA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0606" y="3252660"/>
            <a:ext cx="7731642" cy="4045467"/>
          </a:xfrm>
        </p:spPr>
        <p:txBody>
          <a:bodyPr anchor="t">
            <a:normAutofit/>
          </a:bodyPr>
          <a:lstStyle/>
          <a:p>
            <a:endParaRPr lang="cs-CZ" sz="24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4000" dirty="0" err="1">
                <a:solidFill>
                  <a:schemeClr val="bg1"/>
                </a:solidFill>
                <a:ea typeface="+mn-lt"/>
                <a:cs typeface="+mn-lt"/>
              </a:rPr>
              <a:t>Wozu</a:t>
            </a:r>
            <a:r>
              <a:rPr lang="cs-CZ" sz="40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4000" dirty="0" err="1">
                <a:solidFill>
                  <a:schemeClr val="bg1"/>
                </a:solidFill>
                <a:ea typeface="+mn-lt"/>
                <a:cs typeface="+mn-lt"/>
              </a:rPr>
              <a:t>brauche</a:t>
            </a:r>
            <a:r>
              <a:rPr lang="cs-CZ" sz="40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4000" dirty="0" err="1">
                <a:solidFill>
                  <a:schemeClr val="bg1"/>
                </a:solidFill>
                <a:ea typeface="+mn-lt"/>
                <a:cs typeface="+mn-lt"/>
              </a:rPr>
              <a:t>ich</a:t>
            </a:r>
            <a:r>
              <a:rPr lang="cs-CZ" sz="40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4000" dirty="0" err="1">
                <a:solidFill>
                  <a:schemeClr val="bg1"/>
                </a:solidFill>
                <a:ea typeface="+mn-lt"/>
                <a:cs typeface="+mn-lt"/>
              </a:rPr>
              <a:t>das</a:t>
            </a:r>
            <a:r>
              <a:rPr lang="cs-CZ" sz="4000" dirty="0">
                <a:solidFill>
                  <a:schemeClr val="bg1"/>
                </a:solidFill>
                <a:ea typeface="+mn-lt"/>
                <a:cs typeface="+mn-lt"/>
              </a:rPr>
              <a:t>?</a:t>
            </a:r>
          </a:p>
          <a:p>
            <a:endParaRPr lang="cs-CZ" sz="2400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1211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EF3D8E-8A6A-448A-93F0-6A2E85CBB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365760"/>
            <a:ext cx="9912072" cy="1188404"/>
          </a:xfrm>
        </p:spPr>
        <p:txBody>
          <a:bodyPr>
            <a:normAutofit/>
          </a:bodyPr>
          <a:lstStyle/>
          <a:p>
            <a:r>
              <a:rPr lang="cs-CZ" dirty="0">
                <a:cs typeface="Calibri Light"/>
              </a:rPr>
              <a:t>RECHERCHE</a:t>
            </a:r>
            <a:endParaRPr lang="cs-CZ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4AD08F-8016-46D1-B61A-EAF8DAB37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174358"/>
            <a:ext cx="7731642" cy="404546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elementarer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Bestandteil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wissenschaftlichen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Arbeitens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endParaRPr lang="cs-CZ" dirty="0">
              <a:solidFill>
                <a:schemeClr val="bg1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und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Forschens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!</a:t>
            </a:r>
            <a:endParaRPr lang="cs-CZ" dirty="0">
              <a:solidFill>
                <a:schemeClr val="bg1"/>
              </a:solidFill>
              <a:cs typeface="Calibri"/>
            </a:endParaRPr>
          </a:p>
          <a:p>
            <a:pPr marL="0" indent="0">
              <a:buNone/>
            </a:pPr>
            <a:endParaRPr lang="cs-CZ" sz="2400" dirty="0">
              <a:solidFill>
                <a:schemeClr val="bg1"/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cs-CZ" sz="24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Welche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Quellen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sind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relevant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? </a:t>
            </a:r>
          </a:p>
          <a:p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Was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ist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eine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wissenschaftliche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Quelle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? </a:t>
            </a:r>
          </a:p>
          <a:p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Muss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ich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wirklich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in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eine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Bibliothek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gehen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? </a:t>
            </a:r>
          </a:p>
          <a:p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Wie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finde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ich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Informationen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2400" dirty="0" err="1">
                <a:solidFill>
                  <a:schemeClr val="bg1"/>
                </a:solidFill>
                <a:ea typeface="+mn-lt"/>
                <a:cs typeface="+mn-lt"/>
              </a:rPr>
              <a:t>im</a:t>
            </a:r>
            <a:r>
              <a:rPr lang="cs-CZ" sz="2400" dirty="0">
                <a:solidFill>
                  <a:schemeClr val="bg1"/>
                </a:solidFill>
                <a:ea typeface="+mn-lt"/>
                <a:cs typeface="+mn-lt"/>
              </a:rPr>
              <a:t> Internet?</a:t>
            </a:r>
          </a:p>
          <a:p>
            <a:endParaRPr lang="cs-CZ" sz="2400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6615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247EFA-91D1-44AD-8101-7FB0CFD90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365760"/>
            <a:ext cx="9912072" cy="1188404"/>
          </a:xfrm>
        </p:spPr>
        <p:txBody>
          <a:bodyPr>
            <a:normAutofit fontScale="90000"/>
          </a:bodyPr>
          <a:lstStyle/>
          <a:p>
            <a:r>
              <a:rPr lang="cs-CZ" dirty="0">
                <a:ea typeface="+mj-lt"/>
                <a:cs typeface="+mj-lt"/>
              </a:rPr>
              <a:t>PRIMÄRLITERATUR</a:t>
            </a:r>
            <a:br>
              <a:rPr lang="cs-CZ" dirty="0">
                <a:ea typeface="+mj-lt"/>
                <a:cs typeface="+mj-lt"/>
              </a:rPr>
            </a:br>
            <a:r>
              <a:rPr lang="cs-CZ" dirty="0">
                <a:ea typeface="+mj-lt"/>
                <a:cs typeface="+mj-lt"/>
              </a:rPr>
              <a:t>SEKUNDÄRLITERATUR</a:t>
            </a:r>
            <a:endParaRPr lang="cs-CZ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8D52AC-F61B-478C-AD9F-2883DDB20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116" y="3080132"/>
            <a:ext cx="7731642" cy="404546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cs-CZ" sz="24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4000" dirty="0" err="1">
                <a:solidFill>
                  <a:schemeClr val="bg1"/>
                </a:solidFill>
                <a:ea typeface="+mn-lt"/>
                <a:cs typeface="+mn-lt"/>
              </a:rPr>
              <a:t>Was</a:t>
            </a:r>
            <a:r>
              <a:rPr lang="cs-CZ" sz="40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4000" dirty="0" err="1">
                <a:solidFill>
                  <a:schemeClr val="bg1"/>
                </a:solidFill>
                <a:ea typeface="+mn-lt"/>
                <a:cs typeface="+mn-lt"/>
              </a:rPr>
              <a:t>ist</a:t>
            </a:r>
            <a:r>
              <a:rPr lang="cs-CZ" sz="40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4000" dirty="0" err="1">
                <a:solidFill>
                  <a:schemeClr val="bg1"/>
                </a:solidFill>
                <a:ea typeface="+mn-lt"/>
                <a:cs typeface="+mn-lt"/>
              </a:rPr>
              <a:t>das</a:t>
            </a:r>
            <a:r>
              <a:rPr lang="cs-CZ" sz="4000" dirty="0">
                <a:solidFill>
                  <a:schemeClr val="bg1"/>
                </a:solidFill>
                <a:ea typeface="+mn-lt"/>
                <a:cs typeface="+mn-lt"/>
              </a:rPr>
              <a:t>? </a:t>
            </a:r>
          </a:p>
          <a:p>
            <a:pPr marL="0" indent="0">
              <a:buNone/>
            </a:pPr>
            <a:r>
              <a:rPr lang="cs-CZ" sz="4000" dirty="0" err="1">
                <a:solidFill>
                  <a:schemeClr val="bg1"/>
                </a:solidFill>
                <a:ea typeface="+mn-lt"/>
                <a:cs typeface="+mn-lt"/>
              </a:rPr>
              <a:t>Wo</a:t>
            </a:r>
            <a:r>
              <a:rPr lang="cs-CZ" sz="4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cs-CZ" sz="4000" dirty="0" err="1">
                <a:solidFill>
                  <a:schemeClr val="bg1"/>
                </a:solidFill>
                <a:ea typeface="+mn-lt"/>
                <a:cs typeface="+mn-lt"/>
              </a:rPr>
              <a:t>liegt</a:t>
            </a:r>
            <a:r>
              <a:rPr lang="cs-CZ" sz="4000" dirty="0">
                <a:solidFill>
                  <a:schemeClr val="bg1"/>
                </a:solidFill>
                <a:ea typeface="+mn-lt"/>
                <a:cs typeface="+mn-lt"/>
              </a:rPr>
              <a:t> der </a:t>
            </a:r>
            <a:r>
              <a:rPr lang="cs-CZ" sz="4000" dirty="0" err="1">
                <a:solidFill>
                  <a:schemeClr val="bg1"/>
                </a:solidFill>
                <a:ea typeface="+mn-lt"/>
                <a:cs typeface="+mn-lt"/>
              </a:rPr>
              <a:t>Unterschied</a:t>
            </a:r>
            <a:r>
              <a:rPr lang="cs-CZ" sz="4000" dirty="0">
                <a:solidFill>
                  <a:schemeClr val="bg1"/>
                </a:solidFill>
                <a:ea typeface="+mn-lt"/>
                <a:cs typeface="+mn-lt"/>
              </a:rPr>
              <a:t>?</a:t>
            </a:r>
            <a:endParaRPr lang="cs-CZ">
              <a:solidFill>
                <a:schemeClr val="bg1"/>
              </a:solidFill>
            </a:endParaRPr>
          </a:p>
          <a:p>
            <a:endParaRPr lang="cs-CZ" sz="2400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5959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654FE4-7334-4754-BA2B-27E5A7529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365760"/>
            <a:ext cx="9912072" cy="1188404"/>
          </a:xfrm>
        </p:spPr>
        <p:txBody>
          <a:bodyPr>
            <a:normAutofit fontScale="90000"/>
          </a:bodyPr>
          <a:lstStyle/>
          <a:p>
            <a:r>
              <a:rPr lang="cs-CZ" dirty="0">
                <a:ea typeface="+mj-lt"/>
                <a:cs typeface="+mj-lt"/>
              </a:rPr>
              <a:t>PRIMÄRLITERATUR</a:t>
            </a:r>
            <a:br>
              <a:rPr lang="cs-CZ" dirty="0">
                <a:ea typeface="+mj-lt"/>
                <a:cs typeface="+mj-lt"/>
              </a:rPr>
            </a:br>
            <a:r>
              <a:rPr lang="cs-CZ" dirty="0">
                <a:ea typeface="+mj-lt"/>
                <a:cs typeface="+mj-lt"/>
              </a:rPr>
              <a:t>SEKUNDÄRLITERATUR</a:t>
            </a:r>
            <a:endParaRPr lang="cs-CZ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778457-795C-469C-927D-A85FB165D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174358"/>
            <a:ext cx="7731642" cy="404546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3200" dirty="0">
                <a:solidFill>
                  <a:schemeClr val="bg1"/>
                </a:solidFill>
                <a:ea typeface="+mn-lt"/>
                <a:cs typeface="+mn-lt"/>
              </a:rPr>
              <a:t>SEKUNDÄRLITERATUR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  <a:ea typeface="+mn-lt"/>
                <a:cs typeface="+mn-lt"/>
              </a:rPr>
              <a:t>Fach- </a:t>
            </a:r>
            <a:r>
              <a:rPr lang="cs-CZ" dirty="0" err="1">
                <a:solidFill>
                  <a:schemeClr val="bg1"/>
                </a:solidFill>
                <a:ea typeface="+mn-lt"/>
                <a:cs typeface="+mn-lt"/>
              </a:rPr>
              <a:t>und</a:t>
            </a:r>
            <a:r>
              <a:rPr lang="cs-CZ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dirty="0" err="1">
                <a:solidFill>
                  <a:schemeClr val="bg1"/>
                </a:solidFill>
                <a:ea typeface="+mn-lt"/>
                <a:cs typeface="+mn-lt"/>
              </a:rPr>
              <a:t>Sachliteratur</a:t>
            </a:r>
            <a:r>
              <a:rPr lang="cs-CZ" dirty="0">
                <a:solidFill>
                  <a:schemeClr val="bg1"/>
                </a:solidFill>
                <a:ea typeface="+mn-lt"/>
                <a:cs typeface="+mn-lt"/>
              </a:rPr>
              <a:t>, </a:t>
            </a:r>
            <a:r>
              <a:rPr lang="cs-CZ" dirty="0" err="1">
                <a:solidFill>
                  <a:schemeClr val="bg1"/>
                </a:solidFill>
                <a:ea typeface="+mn-lt"/>
                <a:cs typeface="+mn-lt"/>
              </a:rPr>
              <a:t>die</a:t>
            </a:r>
            <a:r>
              <a:rPr lang="cs-CZ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dirty="0" err="1">
                <a:solidFill>
                  <a:schemeClr val="bg1"/>
                </a:solidFill>
                <a:ea typeface="+mn-lt"/>
                <a:cs typeface="+mn-lt"/>
              </a:rPr>
              <a:t>sich</a:t>
            </a:r>
            <a:r>
              <a:rPr lang="cs-CZ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dirty="0" err="1">
                <a:solidFill>
                  <a:schemeClr val="bg1"/>
                </a:solidFill>
                <a:ea typeface="+mn-lt"/>
                <a:cs typeface="+mn-lt"/>
              </a:rPr>
              <a:t>mit</a:t>
            </a:r>
            <a:r>
              <a:rPr lang="cs-CZ" dirty="0">
                <a:solidFill>
                  <a:schemeClr val="bg1"/>
                </a:solidFill>
                <a:ea typeface="+mn-lt"/>
                <a:cs typeface="+mn-lt"/>
              </a:rPr>
              <a:t> der </a:t>
            </a:r>
            <a:r>
              <a:rPr lang="cs-CZ" dirty="0" err="1">
                <a:solidFill>
                  <a:schemeClr val="bg1"/>
                </a:solidFill>
                <a:ea typeface="+mn-lt"/>
                <a:cs typeface="+mn-lt"/>
              </a:rPr>
              <a:t>Primärliteratur</a:t>
            </a:r>
            <a:r>
              <a:rPr lang="cs-CZ" dirty="0">
                <a:solidFill>
                  <a:schemeClr val="bg1"/>
                </a:solidFill>
                <a:ea typeface="+mn-lt"/>
                <a:cs typeface="+mn-lt"/>
              </a:rPr>
              <a:t>/</a:t>
            </a:r>
            <a:r>
              <a:rPr lang="cs-CZ" dirty="0" err="1">
                <a:solidFill>
                  <a:schemeClr val="bg1"/>
                </a:solidFill>
                <a:ea typeface="+mn-lt"/>
                <a:cs typeface="+mn-lt"/>
              </a:rPr>
              <a:t>Quellen</a:t>
            </a:r>
            <a:r>
              <a:rPr lang="cs-CZ" dirty="0">
                <a:solidFill>
                  <a:schemeClr val="bg1"/>
                </a:solidFill>
                <a:ea typeface="+mn-lt"/>
                <a:cs typeface="+mn-lt"/>
              </a:rPr>
              <a:t> (</a:t>
            </a:r>
            <a:r>
              <a:rPr lang="cs-CZ" dirty="0" err="1">
                <a:solidFill>
                  <a:schemeClr val="bg1"/>
                </a:solidFill>
                <a:ea typeface="+mn-lt"/>
                <a:cs typeface="+mn-lt"/>
              </a:rPr>
              <a:t>Romanen</a:t>
            </a:r>
            <a:r>
              <a:rPr lang="cs-CZ" dirty="0">
                <a:solidFill>
                  <a:schemeClr val="bg1"/>
                </a:solidFill>
                <a:ea typeface="+mn-lt"/>
                <a:cs typeface="+mn-lt"/>
              </a:rPr>
              <a:t>/</a:t>
            </a:r>
            <a:r>
              <a:rPr lang="cs-CZ" dirty="0" err="1">
                <a:solidFill>
                  <a:schemeClr val="bg1"/>
                </a:solidFill>
                <a:ea typeface="+mn-lt"/>
                <a:cs typeface="+mn-lt"/>
              </a:rPr>
              <a:t>Fedforschung</a:t>
            </a:r>
            <a:r>
              <a:rPr lang="cs-CZ" dirty="0">
                <a:solidFill>
                  <a:schemeClr val="bg1"/>
                </a:solidFill>
                <a:ea typeface="+mn-lt"/>
                <a:cs typeface="+mn-lt"/>
              </a:rPr>
              <a:t>) </a:t>
            </a:r>
            <a:r>
              <a:rPr lang="cs-CZ" dirty="0" err="1">
                <a:solidFill>
                  <a:schemeClr val="bg1"/>
                </a:solidFill>
                <a:ea typeface="+mn-lt"/>
                <a:cs typeface="+mn-lt"/>
              </a:rPr>
              <a:t>wissenschaftlich</a:t>
            </a:r>
            <a:r>
              <a:rPr lang="cs-CZ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dirty="0" err="1">
                <a:solidFill>
                  <a:schemeClr val="bg1"/>
                </a:solidFill>
                <a:ea typeface="+mn-lt"/>
                <a:cs typeface="+mn-lt"/>
              </a:rPr>
              <a:t>auseinandersetzt</a:t>
            </a:r>
            <a:endParaRPr lang="cs-CZ" dirty="0" err="1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5941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ED79DB-3D3F-43BC-977C-CDF9FC7E7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365760"/>
            <a:ext cx="9912072" cy="1188404"/>
          </a:xfrm>
        </p:spPr>
        <p:txBody>
          <a:bodyPr>
            <a:normAutofit fontScale="90000"/>
          </a:bodyPr>
          <a:lstStyle/>
          <a:p>
            <a:r>
              <a:rPr lang="cs-CZ" dirty="0">
                <a:ea typeface="+mj-lt"/>
                <a:cs typeface="+mj-lt"/>
              </a:rPr>
              <a:t>WISSENSCHAFTLICHKEIT </a:t>
            </a:r>
            <a:br>
              <a:rPr lang="cs-CZ" dirty="0">
                <a:ea typeface="+mj-lt"/>
                <a:cs typeface="+mj-lt"/>
              </a:rPr>
            </a:br>
            <a:r>
              <a:rPr lang="cs-CZ" dirty="0">
                <a:ea typeface="+mj-lt"/>
                <a:cs typeface="+mj-lt"/>
              </a:rPr>
              <a:t>DER QUELLEN</a:t>
            </a:r>
            <a:endParaRPr lang="cs-CZ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9CAE76-2C8C-4423-B3B2-63674AE7C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223905"/>
            <a:ext cx="7731642" cy="4045467"/>
          </a:xfrm>
        </p:spPr>
        <p:txBody>
          <a:bodyPr anchor="t">
            <a:normAutofit/>
          </a:bodyPr>
          <a:lstStyle/>
          <a:p>
            <a:endParaRPr lang="cs-CZ" sz="24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4000" dirty="0" err="1">
                <a:solidFill>
                  <a:schemeClr val="bg1"/>
                </a:solidFill>
                <a:ea typeface="+mn-lt"/>
                <a:cs typeface="+mn-lt"/>
              </a:rPr>
              <a:t>Wie</a:t>
            </a:r>
            <a:r>
              <a:rPr lang="cs-CZ" sz="40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4000" dirty="0" err="1">
                <a:solidFill>
                  <a:schemeClr val="bg1"/>
                </a:solidFill>
                <a:ea typeface="+mn-lt"/>
                <a:cs typeface="+mn-lt"/>
              </a:rPr>
              <a:t>erkenne</a:t>
            </a:r>
            <a:r>
              <a:rPr lang="cs-CZ" sz="40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4000" dirty="0" err="1">
                <a:solidFill>
                  <a:schemeClr val="bg1"/>
                </a:solidFill>
                <a:ea typeface="+mn-lt"/>
                <a:cs typeface="+mn-lt"/>
              </a:rPr>
              <a:t>ich</a:t>
            </a:r>
            <a:r>
              <a:rPr lang="cs-CZ" sz="4000" dirty="0">
                <a:solidFill>
                  <a:schemeClr val="bg1"/>
                </a:solidFill>
                <a:ea typeface="+mn-lt"/>
                <a:cs typeface="+mn-lt"/>
              </a:rPr>
              <a:t> es?</a:t>
            </a:r>
          </a:p>
          <a:p>
            <a:endParaRPr lang="cs-CZ" sz="2400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7716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321B77-1721-4ECD-8BBC-D0FEDAA1D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365760"/>
            <a:ext cx="9912072" cy="1188404"/>
          </a:xfrm>
        </p:spPr>
        <p:txBody>
          <a:bodyPr>
            <a:normAutofit fontScale="90000"/>
          </a:bodyPr>
          <a:lstStyle/>
          <a:p>
            <a:r>
              <a:rPr lang="cs-CZ" dirty="0">
                <a:ea typeface="+mj-lt"/>
                <a:cs typeface="+mj-lt"/>
              </a:rPr>
              <a:t>WISSENSCHAFTLICHKEIT </a:t>
            </a:r>
            <a:br>
              <a:rPr lang="cs-CZ" dirty="0">
                <a:ea typeface="+mj-lt"/>
                <a:cs typeface="+mj-lt"/>
              </a:rPr>
            </a:br>
            <a:r>
              <a:rPr lang="cs-CZ" dirty="0">
                <a:ea typeface="+mj-lt"/>
                <a:cs typeface="+mj-lt"/>
              </a:rPr>
              <a:t>DER QUELLEN</a:t>
            </a:r>
            <a:endParaRPr lang="cs-CZ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A5C793-81E5-4FEE-BEBB-C931C6461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0607" y="2246245"/>
            <a:ext cx="7731642" cy="4045467"/>
          </a:xfrm>
        </p:spPr>
        <p:txBody>
          <a:bodyPr anchor="t">
            <a:normAutofit/>
          </a:bodyPr>
          <a:lstStyle/>
          <a:p>
            <a:r>
              <a:rPr lang="cs-CZ" sz="3200" dirty="0" err="1">
                <a:solidFill>
                  <a:schemeClr val="bg1"/>
                </a:solidFill>
                <a:ea typeface="+mn-lt"/>
                <a:cs typeface="+mn-lt"/>
              </a:rPr>
              <a:t>Wer</a:t>
            </a:r>
            <a:r>
              <a:rPr lang="cs-CZ" sz="32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3200" dirty="0" err="1">
                <a:solidFill>
                  <a:schemeClr val="bg1"/>
                </a:solidFill>
                <a:ea typeface="+mn-lt"/>
                <a:cs typeface="+mn-lt"/>
              </a:rPr>
              <a:t>ist</a:t>
            </a:r>
            <a:r>
              <a:rPr lang="cs-CZ" sz="3200" dirty="0">
                <a:solidFill>
                  <a:schemeClr val="bg1"/>
                </a:solidFill>
                <a:ea typeface="+mn-lt"/>
                <a:cs typeface="+mn-lt"/>
              </a:rPr>
              <a:t> der/</a:t>
            </a:r>
            <a:r>
              <a:rPr lang="cs-CZ" sz="3200" dirty="0" err="1">
                <a:solidFill>
                  <a:schemeClr val="bg1"/>
                </a:solidFill>
                <a:ea typeface="+mn-lt"/>
                <a:cs typeface="+mn-lt"/>
              </a:rPr>
              <a:t>die</a:t>
            </a:r>
            <a:r>
              <a:rPr lang="cs-CZ" sz="32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3200" dirty="0" err="1">
                <a:solidFill>
                  <a:schemeClr val="bg1"/>
                </a:solidFill>
                <a:ea typeface="+mn-lt"/>
                <a:cs typeface="+mn-lt"/>
              </a:rPr>
              <a:t>AutorIn</a:t>
            </a:r>
            <a:r>
              <a:rPr lang="cs-CZ" sz="3200" dirty="0">
                <a:solidFill>
                  <a:schemeClr val="bg1"/>
                </a:solidFill>
                <a:ea typeface="+mn-lt"/>
                <a:cs typeface="+mn-lt"/>
              </a:rPr>
              <a:t>? </a:t>
            </a:r>
          </a:p>
          <a:p>
            <a:pPr marL="0" indent="0">
              <a:buNone/>
            </a:pPr>
            <a:endParaRPr lang="cs-CZ" sz="32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cs-CZ" sz="3200" dirty="0" err="1">
                <a:solidFill>
                  <a:schemeClr val="bg1"/>
                </a:solidFill>
                <a:ea typeface="+mn-lt"/>
                <a:cs typeface="+mn-lt"/>
              </a:rPr>
              <a:t>Wo</a:t>
            </a:r>
            <a:r>
              <a:rPr lang="cs-CZ" sz="32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3200" dirty="0" err="1">
                <a:solidFill>
                  <a:schemeClr val="bg1"/>
                </a:solidFill>
                <a:ea typeface="+mn-lt"/>
                <a:cs typeface="+mn-lt"/>
              </a:rPr>
              <a:t>ist</a:t>
            </a:r>
            <a:r>
              <a:rPr lang="cs-CZ" sz="3200" dirty="0">
                <a:solidFill>
                  <a:schemeClr val="bg1"/>
                </a:solidFill>
                <a:ea typeface="+mn-lt"/>
                <a:cs typeface="+mn-lt"/>
              </a:rPr>
              <a:t> der Text </a:t>
            </a:r>
            <a:r>
              <a:rPr lang="cs-CZ" sz="3200" dirty="0" err="1">
                <a:solidFill>
                  <a:schemeClr val="bg1"/>
                </a:solidFill>
                <a:ea typeface="+mn-lt"/>
                <a:cs typeface="+mn-lt"/>
              </a:rPr>
              <a:t>veröffentlicht</a:t>
            </a:r>
            <a:r>
              <a:rPr lang="cs-CZ" sz="3200" dirty="0">
                <a:solidFill>
                  <a:schemeClr val="bg1"/>
                </a:solidFill>
                <a:ea typeface="+mn-lt"/>
                <a:cs typeface="+mn-lt"/>
              </a:rPr>
              <a:t>? </a:t>
            </a:r>
          </a:p>
          <a:p>
            <a:pPr marL="0" indent="0">
              <a:buNone/>
            </a:pPr>
            <a:endParaRPr lang="cs-CZ" sz="32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cs-CZ" sz="3200" dirty="0" err="1">
                <a:solidFill>
                  <a:schemeClr val="bg1"/>
                </a:solidFill>
                <a:ea typeface="+mn-lt"/>
                <a:cs typeface="+mn-lt"/>
              </a:rPr>
              <a:t>Gibt</a:t>
            </a:r>
            <a:r>
              <a:rPr lang="cs-CZ" sz="3200" dirty="0">
                <a:solidFill>
                  <a:schemeClr val="bg1"/>
                </a:solidFill>
                <a:ea typeface="+mn-lt"/>
                <a:cs typeface="+mn-lt"/>
              </a:rPr>
              <a:t> es in </a:t>
            </a:r>
            <a:br>
              <a:rPr lang="cs-CZ" sz="3200" dirty="0">
                <a:solidFill>
                  <a:schemeClr val="bg1"/>
                </a:solidFill>
                <a:ea typeface="+mn-lt"/>
                <a:cs typeface="+mn-lt"/>
              </a:rPr>
            </a:br>
            <a:r>
              <a:rPr lang="cs-CZ" sz="3200" dirty="0">
                <a:solidFill>
                  <a:schemeClr val="bg1"/>
                </a:solidFill>
                <a:ea typeface="+mn-lt"/>
                <a:cs typeface="+mn-lt"/>
              </a:rPr>
              <a:t>dem Text </a:t>
            </a:r>
            <a:r>
              <a:rPr lang="cs-CZ" sz="3200" dirty="0" err="1">
                <a:solidFill>
                  <a:schemeClr val="bg1"/>
                </a:solidFill>
                <a:ea typeface="+mn-lt"/>
                <a:cs typeface="+mn-lt"/>
              </a:rPr>
              <a:t>Literaturverweise</a:t>
            </a:r>
            <a:r>
              <a:rPr lang="cs-CZ" sz="32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3200" dirty="0" err="1">
                <a:solidFill>
                  <a:schemeClr val="bg1"/>
                </a:solidFill>
                <a:ea typeface="+mn-lt"/>
                <a:cs typeface="+mn-lt"/>
              </a:rPr>
              <a:t>und</a:t>
            </a:r>
            <a:r>
              <a:rPr lang="cs-CZ" sz="32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3200" dirty="0" err="1">
                <a:solidFill>
                  <a:schemeClr val="bg1"/>
                </a:solidFill>
                <a:ea typeface="+mn-lt"/>
                <a:cs typeface="+mn-lt"/>
              </a:rPr>
              <a:t>ein</a:t>
            </a:r>
            <a:r>
              <a:rPr lang="cs-CZ" sz="32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br>
              <a:rPr lang="cs-CZ" sz="3200" dirty="0">
                <a:solidFill>
                  <a:schemeClr val="bg1"/>
                </a:solidFill>
                <a:ea typeface="+mn-lt"/>
                <a:cs typeface="+mn-lt"/>
              </a:rPr>
            </a:br>
            <a:r>
              <a:rPr lang="cs-CZ" sz="3200" dirty="0" err="1">
                <a:solidFill>
                  <a:schemeClr val="bg1"/>
                </a:solidFill>
                <a:ea typeface="+mn-lt"/>
                <a:cs typeface="+mn-lt"/>
              </a:rPr>
              <a:t>Literaturverzeichnis</a:t>
            </a:r>
            <a:r>
              <a:rPr lang="cs-CZ" sz="3200" dirty="0">
                <a:solidFill>
                  <a:schemeClr val="bg1"/>
                </a:solidFill>
                <a:ea typeface="+mn-lt"/>
                <a:cs typeface="+mn-lt"/>
              </a:rPr>
              <a:t>? </a:t>
            </a:r>
            <a:endParaRPr lang="cs-CZ" sz="320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4577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FAD5EF-004C-443E-A936-59BFC15AA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365760"/>
            <a:ext cx="9912072" cy="1188404"/>
          </a:xfrm>
        </p:spPr>
        <p:txBody>
          <a:bodyPr>
            <a:normAutofit fontScale="90000"/>
          </a:bodyPr>
          <a:lstStyle/>
          <a:p>
            <a:r>
              <a:rPr lang="cs-CZ">
                <a:ea typeface="+mj-lt"/>
                <a:cs typeface="+mj-lt"/>
              </a:rPr>
              <a:t>GATTUNGEN DER FACHLITERATUR</a:t>
            </a:r>
            <a:br>
              <a:rPr lang="cs-CZ" dirty="0">
                <a:ea typeface="+mj-lt"/>
                <a:cs typeface="+mj-lt"/>
              </a:rPr>
            </a:br>
            <a:r>
              <a:rPr lang="cs-CZ">
                <a:ea typeface="+mj-lt"/>
                <a:cs typeface="+mj-lt"/>
              </a:rPr>
              <a:t>TEXTSORTEN</a:t>
            </a:r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E74DD5-5426-4FA3-8266-8921CAA1A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174358"/>
            <a:ext cx="7731642" cy="404546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cs-CZ" sz="3200" dirty="0">
              <a:solidFill>
                <a:schemeClr val="bg1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3200" dirty="0">
                <a:solidFill>
                  <a:schemeClr val="bg1"/>
                </a:solidFill>
                <a:ea typeface="+mn-lt"/>
                <a:cs typeface="+mn-lt"/>
              </a:rPr>
              <a:t>AUFGABE: </a:t>
            </a:r>
          </a:p>
          <a:p>
            <a:pPr marL="0" indent="0">
              <a:buNone/>
            </a:pPr>
            <a:endParaRPr lang="cs-CZ" sz="3200" dirty="0">
              <a:solidFill>
                <a:schemeClr val="bg1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3200" err="1">
                <a:solidFill>
                  <a:schemeClr val="bg1"/>
                </a:solidFill>
                <a:ea typeface="+mn-lt"/>
                <a:cs typeface="+mn-lt"/>
              </a:rPr>
              <a:t>Ordnen</a:t>
            </a:r>
            <a:r>
              <a:rPr lang="cs-CZ" sz="32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3200" err="1">
                <a:solidFill>
                  <a:schemeClr val="bg1"/>
                </a:solidFill>
                <a:ea typeface="+mn-lt"/>
                <a:cs typeface="+mn-lt"/>
              </a:rPr>
              <a:t>Sie</a:t>
            </a:r>
            <a:r>
              <a:rPr lang="cs-CZ" sz="3200" dirty="0">
                <a:solidFill>
                  <a:schemeClr val="bg1"/>
                </a:solidFill>
                <a:ea typeface="+mn-lt"/>
                <a:cs typeface="+mn-lt"/>
              </a:rPr>
              <a:t> den Gattungen </a:t>
            </a:r>
            <a:r>
              <a:rPr lang="cs-CZ" sz="3200">
                <a:solidFill>
                  <a:schemeClr val="bg1"/>
                </a:solidFill>
                <a:ea typeface="+mn-lt"/>
                <a:cs typeface="+mn-lt"/>
              </a:rPr>
              <a:t>der Fachliteratur / Textsorten ihre kurze Charakteristik </a:t>
            </a:r>
            <a:r>
              <a:rPr lang="cs-CZ" sz="3200" err="1">
                <a:solidFill>
                  <a:schemeClr val="bg1"/>
                </a:solidFill>
                <a:ea typeface="+mn-lt"/>
                <a:cs typeface="+mn-lt"/>
              </a:rPr>
              <a:t>zu</a:t>
            </a:r>
            <a:r>
              <a:rPr lang="cs-CZ" sz="3200" dirty="0">
                <a:solidFill>
                  <a:schemeClr val="bg1"/>
                </a:solidFill>
                <a:ea typeface="+mn-lt"/>
                <a:cs typeface="+mn-lt"/>
              </a:rPr>
              <a:t>!</a:t>
            </a:r>
            <a:endParaRPr lang="cs-CZ" sz="3200">
              <a:solidFill>
                <a:schemeClr val="bg1"/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cs-CZ" sz="2400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77731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   RECHERCHE ARBEIT MIT PRIMÄR- UND SEKUNDÄRLITERATUR  TEXTSORTEN  </vt:lpstr>
      <vt:lpstr>A/ Wie komme ich zur Primär- und Sekundärliteratur und wie arbeite ich mit ihr?  B/ Was für Textsorten der Sekundärliteratur gibt es und  wie unterscheiden sie sich untereinander?</vt:lpstr>
      <vt:lpstr>RECHERCHE</vt:lpstr>
      <vt:lpstr>RECHERCHE</vt:lpstr>
      <vt:lpstr>PRIMÄRLITERATUR SEKUNDÄRLITERATUR</vt:lpstr>
      <vt:lpstr>PRIMÄRLITERATUR SEKUNDÄRLITERATUR</vt:lpstr>
      <vt:lpstr>WISSENSCHAFTLICHKEIT  DER QUELLEN</vt:lpstr>
      <vt:lpstr>WISSENSCHAFTLICHKEIT  DER QUELLEN</vt:lpstr>
      <vt:lpstr>GATTUNGEN DER FACHLITERATUR TEXTSORTEN</vt:lpstr>
      <vt:lpstr>RECHERCHEORTE</vt:lpstr>
      <vt:lpstr>RECHERCHEORTE</vt:lpstr>
      <vt:lpstr>RECHERCHEORTE</vt:lpstr>
      <vt:lpstr>RECHERCHEORTE</vt:lpstr>
      <vt:lpstr>SEKUNDÄRLITERATUR </vt:lpstr>
      <vt:lpstr>SEKUNDÄRLITERATUR </vt:lpstr>
      <vt:lpstr>WEITERE FRAGEN?</vt:lpstr>
      <vt:lpstr>FOKUS: EXZERPTIEREN</vt:lpstr>
      <vt:lpstr>Vielen Dank für  Ihre Aufmerksamkeit!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/>
  <cp:revision>386</cp:revision>
  <dcterms:created xsi:type="dcterms:W3CDTF">2020-10-30T09:50:20Z</dcterms:created>
  <dcterms:modified xsi:type="dcterms:W3CDTF">2020-10-30T10:56:09Z</dcterms:modified>
</cp:coreProperties>
</file>