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67" r:id="rId7"/>
    <p:sldId id="268" r:id="rId8"/>
    <p:sldId id="264" r:id="rId9"/>
    <p:sldId id="265" r:id="rId10"/>
    <p:sldId id="266" r:id="rId11"/>
    <p:sldId id="269" r:id="rId12"/>
    <p:sldId id="270"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3749450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499590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75744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2334630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646766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F455ADC-33D7-47C8-8080-25A8D03B833B}"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1265301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F455ADC-33D7-47C8-8080-25A8D03B833B}" type="datetimeFigureOut">
              <a:rPr lang="cs-CZ" smtClean="0"/>
              <a:t>20.10.2020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1658094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F455ADC-33D7-47C8-8080-25A8D03B833B}" type="datetimeFigureOut">
              <a:rPr lang="cs-CZ" smtClean="0"/>
              <a:t>20.10.2020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38143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F455ADC-33D7-47C8-8080-25A8D03B833B}" type="datetimeFigureOut">
              <a:rPr lang="cs-CZ" smtClean="0"/>
              <a:t>20.10.2020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356584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F455ADC-33D7-47C8-8080-25A8D03B833B}"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99252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F455ADC-33D7-47C8-8080-25A8D03B833B}" type="datetimeFigureOut">
              <a:rPr lang="cs-CZ" smtClean="0"/>
              <a:t>20.10.2020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414C557-C8B5-41FB-8393-91792F4D836D}" type="slidenum">
              <a:rPr lang="cs-CZ" smtClean="0"/>
              <a:t>‹#›</a:t>
            </a:fld>
            <a:endParaRPr lang="cs-CZ"/>
          </a:p>
        </p:txBody>
      </p:sp>
    </p:spTree>
    <p:extLst>
      <p:ext uri="{BB962C8B-B14F-4D97-AF65-F5344CB8AC3E}">
        <p14:creationId xmlns:p14="http://schemas.microsoft.com/office/powerpoint/2010/main" val="222757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55ADC-33D7-47C8-8080-25A8D03B833B}" type="datetimeFigureOut">
              <a:rPr lang="cs-CZ" smtClean="0"/>
              <a:t>20.10.2020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14C557-C8B5-41FB-8393-91792F4D836D}" type="slidenum">
              <a:rPr lang="cs-CZ" smtClean="0"/>
              <a:t>‹#›</a:t>
            </a:fld>
            <a:endParaRPr lang="cs-CZ"/>
          </a:p>
        </p:txBody>
      </p:sp>
    </p:spTree>
    <p:extLst>
      <p:ext uri="{BB962C8B-B14F-4D97-AF65-F5344CB8AC3E}">
        <p14:creationId xmlns:p14="http://schemas.microsoft.com/office/powerpoint/2010/main" val="2674690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Skriving</a:t>
            </a:r>
            <a:br>
              <a:rPr lang="nb-NO" dirty="0"/>
            </a:br>
            <a:r>
              <a:rPr lang="nb-NO" dirty="0"/>
              <a:t>(Abstrakt forlag 2000)</a:t>
            </a:r>
            <a:endParaRPr lang="cs-CZ" dirty="0"/>
          </a:p>
        </p:txBody>
      </p:sp>
      <p:sp>
        <p:nvSpPr>
          <p:cNvPr id="3" name="Podnadpis 2"/>
          <p:cNvSpPr>
            <a:spLocks noGrp="1"/>
          </p:cNvSpPr>
          <p:nvPr>
            <p:ph type="subTitle" idx="1"/>
          </p:nvPr>
        </p:nvSpPr>
        <p:spPr/>
        <p:txBody>
          <a:bodyPr/>
          <a:lstStyle/>
          <a:p>
            <a:r>
              <a:rPr lang="nb-NO" dirty="0">
                <a:solidFill>
                  <a:schemeClr val="tx1"/>
                </a:solidFill>
              </a:rPr>
              <a:t>Olga Dysthe</a:t>
            </a:r>
          </a:p>
          <a:p>
            <a:r>
              <a:rPr lang="nb-NO" dirty="0">
                <a:solidFill>
                  <a:schemeClr val="tx1"/>
                </a:solidFill>
              </a:rPr>
              <a:t>Frøydis Hertzberg</a:t>
            </a:r>
          </a:p>
          <a:p>
            <a:r>
              <a:rPr lang="nb-NO" dirty="0">
                <a:solidFill>
                  <a:schemeClr val="tx1"/>
                </a:solidFill>
              </a:rPr>
              <a:t>Torlaug</a:t>
            </a:r>
            <a:r>
              <a:rPr lang="cs-CZ" dirty="0">
                <a:solidFill>
                  <a:schemeClr val="tx1"/>
                </a:solidFill>
              </a:rPr>
              <a:t> L</a:t>
            </a:r>
            <a:r>
              <a:rPr lang="nb-NO" dirty="0" err="1">
                <a:solidFill>
                  <a:schemeClr val="tx1"/>
                </a:solidFill>
              </a:rPr>
              <a:t>økensgår</a:t>
            </a:r>
            <a:r>
              <a:rPr lang="nb-NO" dirty="0">
                <a:solidFill>
                  <a:schemeClr val="tx1"/>
                </a:solidFill>
              </a:rPr>
              <a:t> Hoel</a:t>
            </a:r>
            <a:endParaRPr lang="cs-CZ" dirty="0">
              <a:solidFill>
                <a:schemeClr val="tx1"/>
              </a:solidFill>
            </a:endParaRPr>
          </a:p>
        </p:txBody>
      </p:sp>
    </p:spTree>
    <p:extLst>
      <p:ext uri="{BB962C8B-B14F-4D97-AF65-F5344CB8AC3E}">
        <p14:creationId xmlns:p14="http://schemas.microsoft.com/office/powerpoint/2010/main" val="1134689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bakgrunnstoff</a:t>
            </a:r>
            <a:endParaRPr lang="cs-CZ" dirty="0"/>
          </a:p>
        </p:txBody>
      </p:sp>
      <p:sp>
        <p:nvSpPr>
          <p:cNvPr id="3" name="Zástupný symbol pro obsah 2"/>
          <p:cNvSpPr>
            <a:spLocks noGrp="1"/>
          </p:cNvSpPr>
          <p:nvPr>
            <p:ph idx="1"/>
          </p:nvPr>
        </p:nvSpPr>
        <p:spPr/>
        <p:txBody>
          <a:bodyPr/>
          <a:lstStyle/>
          <a:p>
            <a:r>
              <a:rPr lang="nb-NO" dirty="0"/>
              <a:t>Med bakgrunnstoff i en akademisk tekst menes beskrivelsen av den metodiske, teoretiske og tematiske bakgrunnen for emnet som bearbeides/gjennomgås</a:t>
            </a:r>
            <a:endParaRPr lang="cs-CZ" dirty="0"/>
          </a:p>
        </p:txBody>
      </p:sp>
    </p:spTree>
    <p:extLst>
      <p:ext uri="{BB962C8B-B14F-4D97-AF65-F5344CB8AC3E}">
        <p14:creationId xmlns:p14="http://schemas.microsoft.com/office/powerpoint/2010/main" val="374341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b-NO" dirty="0"/>
              <a:t>Litteraturliste</a:t>
            </a:r>
            <a:br>
              <a:rPr lang="cs-CZ" dirty="0"/>
            </a:br>
            <a:r>
              <a:rPr lang="cs-CZ" dirty="0"/>
              <a:t>og </a:t>
            </a:r>
            <a:r>
              <a:rPr lang="cs-CZ"/>
              <a:t>dens</a:t>
            </a:r>
            <a:r>
              <a:rPr lang="cs-CZ" dirty="0"/>
              <a:t> </a:t>
            </a:r>
            <a:r>
              <a:rPr lang="cs-CZ" dirty="0" err="1"/>
              <a:t>omfang</a:t>
            </a:r>
            <a:endParaRPr lang="cs-CZ" dirty="0"/>
          </a:p>
        </p:txBody>
      </p:sp>
      <p:sp>
        <p:nvSpPr>
          <p:cNvPr id="3" name="Zástupný symbol pro obsah 2"/>
          <p:cNvSpPr>
            <a:spLocks noGrp="1"/>
          </p:cNvSpPr>
          <p:nvPr>
            <p:ph idx="1"/>
          </p:nvPr>
        </p:nvSpPr>
        <p:spPr/>
        <p:txBody>
          <a:bodyPr/>
          <a:lstStyle/>
          <a:p>
            <a:r>
              <a:rPr lang="nb-NO" dirty="0"/>
              <a:t>Er både et kvantitativt tegn,</a:t>
            </a:r>
          </a:p>
          <a:p>
            <a:r>
              <a:rPr lang="nb-NO" dirty="0"/>
              <a:t>og et kvalitativt tegn</a:t>
            </a:r>
            <a:endParaRPr lang="cs-CZ" dirty="0"/>
          </a:p>
        </p:txBody>
      </p:sp>
    </p:spTree>
    <p:extLst>
      <p:ext uri="{BB962C8B-B14F-4D97-AF65-F5344CB8AC3E}">
        <p14:creationId xmlns:p14="http://schemas.microsoft.com/office/powerpoint/2010/main" val="4008373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b-NO" dirty="0"/>
              <a:t>Metakommunikasjon</a:t>
            </a:r>
            <a:br>
              <a:rPr lang="nb-NO" dirty="0"/>
            </a:br>
            <a:r>
              <a:rPr lang="nb-NO" dirty="0"/>
              <a:t>(metaspråk, metadiskurs)</a:t>
            </a:r>
            <a:endParaRPr lang="cs-CZ" dirty="0"/>
          </a:p>
        </p:txBody>
      </p:sp>
      <p:sp>
        <p:nvSpPr>
          <p:cNvPr id="3" name="Zástupný symbol pro obsah 2"/>
          <p:cNvSpPr>
            <a:spLocks noGrp="1"/>
          </p:cNvSpPr>
          <p:nvPr>
            <p:ph idx="1"/>
          </p:nvPr>
        </p:nvSpPr>
        <p:spPr/>
        <p:txBody>
          <a:bodyPr>
            <a:normAutofit lnSpcReduction="10000"/>
          </a:bodyPr>
          <a:lstStyle/>
          <a:p>
            <a:r>
              <a:rPr lang="nb-NO" dirty="0"/>
              <a:t>Kommunikasjon om egen kommunikasjon</a:t>
            </a:r>
          </a:p>
          <a:p>
            <a:r>
              <a:rPr lang="nb-NO" dirty="0"/>
              <a:t>Tekst som peker på seg selv</a:t>
            </a:r>
          </a:p>
          <a:p>
            <a:r>
              <a:rPr lang="nb-NO" dirty="0"/>
              <a:t>F.eks. Informasjon om struktur og innhold i kapitlet</a:t>
            </a:r>
          </a:p>
          <a:p>
            <a:r>
              <a:rPr lang="cs-CZ" dirty="0"/>
              <a:t>„</a:t>
            </a:r>
            <a:r>
              <a:rPr lang="nb-NO" dirty="0"/>
              <a:t>i denne delen skal jeg gjennomgå....</a:t>
            </a:r>
            <a:r>
              <a:rPr lang="cs-CZ" dirty="0"/>
              <a:t>“</a:t>
            </a:r>
          </a:p>
          <a:p>
            <a:r>
              <a:rPr lang="cs-CZ" dirty="0"/>
              <a:t>„la </a:t>
            </a:r>
            <a:r>
              <a:rPr lang="cs-CZ" dirty="0" err="1"/>
              <a:t>oss</a:t>
            </a:r>
            <a:r>
              <a:rPr lang="cs-CZ" dirty="0"/>
              <a:t> se n</a:t>
            </a:r>
            <a:r>
              <a:rPr lang="nb-NO" dirty="0"/>
              <a:t>ærmere på....</a:t>
            </a:r>
            <a:r>
              <a:rPr lang="cs-CZ" dirty="0"/>
              <a:t>“</a:t>
            </a:r>
          </a:p>
          <a:p>
            <a:r>
              <a:rPr lang="cs-CZ" dirty="0"/>
              <a:t>„</a:t>
            </a:r>
            <a:r>
              <a:rPr lang="cs-CZ" dirty="0" err="1"/>
              <a:t>Som</a:t>
            </a:r>
            <a:r>
              <a:rPr lang="cs-CZ" dirty="0"/>
              <a:t> </a:t>
            </a:r>
            <a:r>
              <a:rPr lang="cs-CZ" dirty="0" err="1"/>
              <a:t>jeg</a:t>
            </a:r>
            <a:r>
              <a:rPr lang="cs-CZ" dirty="0"/>
              <a:t> </a:t>
            </a:r>
            <a:r>
              <a:rPr lang="cs-CZ" dirty="0" err="1"/>
              <a:t>har</a:t>
            </a:r>
            <a:r>
              <a:rPr lang="cs-CZ" dirty="0"/>
              <a:t> </a:t>
            </a:r>
            <a:r>
              <a:rPr lang="cs-CZ" dirty="0" err="1"/>
              <a:t>allerede</a:t>
            </a:r>
            <a:r>
              <a:rPr lang="cs-CZ" dirty="0"/>
              <a:t> </a:t>
            </a:r>
            <a:r>
              <a:rPr lang="cs-CZ" dirty="0" err="1"/>
              <a:t>beskrevet</a:t>
            </a:r>
            <a:r>
              <a:rPr lang="cs-CZ" dirty="0"/>
              <a:t>…“</a:t>
            </a:r>
          </a:p>
          <a:p>
            <a:r>
              <a:rPr lang="cs-CZ" dirty="0"/>
              <a:t>„ </a:t>
            </a:r>
            <a:r>
              <a:rPr lang="cs-CZ" dirty="0" err="1"/>
              <a:t>som</a:t>
            </a:r>
            <a:r>
              <a:rPr lang="cs-CZ" dirty="0"/>
              <a:t> </a:t>
            </a:r>
            <a:r>
              <a:rPr lang="cs-CZ" dirty="0" err="1"/>
              <a:t>jeg</a:t>
            </a:r>
            <a:r>
              <a:rPr lang="cs-CZ" dirty="0"/>
              <a:t> </a:t>
            </a:r>
            <a:r>
              <a:rPr lang="cs-CZ" dirty="0" err="1"/>
              <a:t>nevte</a:t>
            </a:r>
            <a:r>
              <a:rPr lang="cs-CZ" dirty="0"/>
              <a:t> i </a:t>
            </a:r>
            <a:r>
              <a:rPr lang="cs-CZ" dirty="0" err="1"/>
              <a:t>innledningen</a:t>
            </a:r>
            <a:r>
              <a:rPr lang="cs-CZ" dirty="0"/>
              <a:t>…“</a:t>
            </a:r>
          </a:p>
        </p:txBody>
      </p:sp>
    </p:spTree>
    <p:extLst>
      <p:ext uri="{BB962C8B-B14F-4D97-AF65-F5344CB8AC3E}">
        <p14:creationId xmlns:p14="http://schemas.microsoft.com/office/powerpoint/2010/main" val="7549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a:t>
            </a:r>
            <a:br>
              <a:rPr lang="cs-CZ" dirty="0"/>
            </a:br>
            <a:endParaRPr lang="cs-CZ" dirty="0"/>
          </a:p>
        </p:txBody>
      </p:sp>
      <p:sp>
        <p:nvSpPr>
          <p:cNvPr id="3" name="Zástupný symbol pro obsah 2"/>
          <p:cNvSpPr>
            <a:spLocks noGrp="1"/>
          </p:cNvSpPr>
          <p:nvPr>
            <p:ph idx="1"/>
          </p:nvPr>
        </p:nvSpPr>
        <p:spPr/>
        <p:txBody>
          <a:bodyPr/>
          <a:lstStyle/>
          <a:p>
            <a:r>
              <a:rPr lang="nb-NO" dirty="0"/>
              <a:t>Å skrive er en viktig læringsstrategi</a:t>
            </a:r>
          </a:p>
          <a:p>
            <a:r>
              <a:rPr lang="nb-NO" dirty="0"/>
              <a:t>Faglig skriving er en nødvendig studiekompetanse</a:t>
            </a:r>
          </a:p>
          <a:p>
            <a:r>
              <a:rPr lang="nb-NO" dirty="0"/>
              <a:t>Faglig skriving er en viktig yrkeskompetanse etter studiene</a:t>
            </a:r>
            <a:endParaRPr lang="cs-CZ" dirty="0"/>
          </a:p>
        </p:txBody>
      </p:sp>
    </p:spTree>
    <p:extLst>
      <p:ext uri="{BB962C8B-B14F-4D97-AF65-F5344CB8AC3E}">
        <p14:creationId xmlns:p14="http://schemas.microsoft.com/office/powerpoint/2010/main" val="2906935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t>
            </a:r>
          </a:p>
        </p:txBody>
      </p:sp>
      <p:sp>
        <p:nvSpPr>
          <p:cNvPr id="3" name="Zástupný symbol pro obsah 2"/>
          <p:cNvSpPr>
            <a:spLocks noGrp="1"/>
          </p:cNvSpPr>
          <p:nvPr>
            <p:ph idx="1"/>
          </p:nvPr>
        </p:nvSpPr>
        <p:spPr/>
        <p:txBody>
          <a:bodyPr/>
          <a:lstStyle/>
          <a:p>
            <a:r>
              <a:rPr lang="nb-NO" dirty="0">
                <a:solidFill>
                  <a:schemeClr val="tx1"/>
                </a:solidFill>
              </a:rPr>
              <a:t>Skriving er det viktigste verktøyet for å tenke, og det er derfor viktig å skrive for å lære faget</a:t>
            </a:r>
            <a:endParaRPr lang="cs-CZ" dirty="0">
              <a:solidFill>
                <a:schemeClr val="tx1"/>
              </a:solidFill>
            </a:endParaRPr>
          </a:p>
          <a:p>
            <a:endParaRPr lang="cs-CZ" dirty="0"/>
          </a:p>
        </p:txBody>
      </p:sp>
    </p:spTree>
    <p:extLst>
      <p:ext uri="{BB962C8B-B14F-4D97-AF65-F5344CB8AC3E}">
        <p14:creationId xmlns:p14="http://schemas.microsoft.com/office/powerpoint/2010/main" val="3770750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viktig</a:t>
            </a:r>
            <a:endParaRPr lang="cs-CZ" dirty="0"/>
          </a:p>
        </p:txBody>
      </p:sp>
      <p:sp>
        <p:nvSpPr>
          <p:cNvPr id="3" name="Zástupný symbol pro obsah 2"/>
          <p:cNvSpPr>
            <a:spLocks noGrp="1"/>
          </p:cNvSpPr>
          <p:nvPr>
            <p:ph idx="1"/>
          </p:nvPr>
        </p:nvSpPr>
        <p:spPr/>
        <p:txBody>
          <a:bodyPr>
            <a:normAutofit fontScale="77500" lnSpcReduction="20000"/>
          </a:bodyPr>
          <a:lstStyle/>
          <a:p>
            <a:r>
              <a:rPr lang="nb-NO" dirty="0"/>
              <a:t>Å være kritisk</a:t>
            </a:r>
          </a:p>
          <a:p>
            <a:r>
              <a:rPr lang="nb-NO" dirty="0"/>
              <a:t>Strukturere teksten logisk</a:t>
            </a:r>
          </a:p>
          <a:p>
            <a:r>
              <a:rPr lang="nb-NO" dirty="0"/>
              <a:t>Å utvikle problemstilling</a:t>
            </a:r>
          </a:p>
          <a:p>
            <a:r>
              <a:rPr lang="nb-NO" dirty="0"/>
              <a:t>Å utvikle argumentasjon</a:t>
            </a:r>
          </a:p>
          <a:p>
            <a:r>
              <a:rPr lang="nb-NO" dirty="0"/>
              <a:t>Å underbygge argument</a:t>
            </a:r>
          </a:p>
          <a:p>
            <a:r>
              <a:rPr lang="nb-NO" dirty="0"/>
              <a:t>Å binde sammen teori og empiri</a:t>
            </a:r>
          </a:p>
          <a:p>
            <a:r>
              <a:rPr lang="nb-NO" dirty="0"/>
              <a:t>Å bruke korrekt terminologi</a:t>
            </a:r>
          </a:p>
          <a:p>
            <a:r>
              <a:rPr lang="nb-NO" dirty="0"/>
              <a:t>Å bruke primærtekster</a:t>
            </a:r>
          </a:p>
          <a:p>
            <a:r>
              <a:rPr lang="nb-NO" dirty="0"/>
              <a:t>Å bruke sitat</a:t>
            </a:r>
          </a:p>
          <a:p>
            <a:r>
              <a:rPr lang="nb-NO" dirty="0"/>
              <a:t>Å dokumentere kilder</a:t>
            </a:r>
          </a:p>
          <a:p>
            <a:r>
              <a:rPr lang="nb-NO" dirty="0"/>
              <a:t>Å tolke materiale – dra en konklusjon</a:t>
            </a:r>
            <a:endParaRPr lang="cs-CZ" dirty="0"/>
          </a:p>
        </p:txBody>
      </p:sp>
    </p:spTree>
    <p:extLst>
      <p:ext uri="{BB962C8B-B14F-4D97-AF65-F5344CB8AC3E}">
        <p14:creationId xmlns:p14="http://schemas.microsoft.com/office/powerpoint/2010/main" val="608600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deler</a:t>
            </a:r>
            <a:endParaRPr lang="cs-CZ" dirty="0"/>
          </a:p>
        </p:txBody>
      </p:sp>
      <p:sp>
        <p:nvSpPr>
          <p:cNvPr id="3" name="Zástupný symbol pro obsah 2"/>
          <p:cNvSpPr>
            <a:spLocks noGrp="1"/>
          </p:cNvSpPr>
          <p:nvPr>
            <p:ph idx="1"/>
          </p:nvPr>
        </p:nvSpPr>
        <p:spPr/>
        <p:txBody>
          <a:bodyPr>
            <a:normAutofit fontScale="92500" lnSpcReduction="20000"/>
          </a:bodyPr>
          <a:lstStyle/>
          <a:p>
            <a:r>
              <a:rPr lang="nb-NO" dirty="0"/>
              <a:t>Forord – fakta og motivasjoner</a:t>
            </a:r>
          </a:p>
          <a:p>
            <a:r>
              <a:rPr lang="nb-NO" dirty="0"/>
              <a:t>Innledning – første presentasjon av tema, material, problemstilling, hypotese. </a:t>
            </a:r>
          </a:p>
          <a:p>
            <a:r>
              <a:rPr lang="nb-NO" dirty="0"/>
              <a:t>Situasjon. Hvem har allerede skrevet om tema? Hva skal bli unikt med din tekst?</a:t>
            </a:r>
          </a:p>
          <a:p>
            <a:r>
              <a:rPr lang="nb-NO" dirty="0"/>
              <a:t>Problem. Ulike argumentasjoner (systemer). Diskusjon. Drøfting. Ev. ta stilling ut fra forskningen din</a:t>
            </a:r>
          </a:p>
          <a:p>
            <a:r>
              <a:rPr lang="nb-NO" dirty="0"/>
              <a:t>Løsning/interessante funn, begrensninger, evaluering, sammendrag</a:t>
            </a:r>
          </a:p>
          <a:p>
            <a:endParaRPr lang="cs-CZ" dirty="0"/>
          </a:p>
        </p:txBody>
      </p:sp>
    </p:spTree>
    <p:extLst>
      <p:ext uri="{BB962C8B-B14F-4D97-AF65-F5344CB8AC3E}">
        <p14:creationId xmlns:p14="http://schemas.microsoft.com/office/powerpoint/2010/main" val="2650409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struktur</a:t>
            </a:r>
          </a:p>
        </p:txBody>
      </p:sp>
      <p:sp>
        <p:nvSpPr>
          <p:cNvPr id="3" name="Zástupný symbol pro obsah 2"/>
          <p:cNvSpPr>
            <a:spLocks noGrp="1"/>
          </p:cNvSpPr>
          <p:nvPr>
            <p:ph idx="1"/>
          </p:nvPr>
        </p:nvSpPr>
        <p:spPr/>
        <p:txBody>
          <a:bodyPr>
            <a:noAutofit/>
          </a:bodyPr>
          <a:lstStyle/>
          <a:p>
            <a:pPr marL="0" indent="0">
              <a:buNone/>
            </a:pPr>
            <a:r>
              <a:rPr lang="cs-CZ" sz="1800" dirty="0"/>
              <a:t>      </a:t>
            </a:r>
            <a:r>
              <a:rPr lang="nb-NO" sz="1800" dirty="0"/>
              <a:t>● Forord – en kortåpning av problematikken, med begrunnelsen og motivasjonen</a:t>
            </a:r>
            <a:endParaRPr lang="cs-CZ" sz="1800" dirty="0"/>
          </a:p>
          <a:p>
            <a:r>
              <a:rPr lang="nb-NO" sz="1800" dirty="0"/>
              <a:t>● Innledning som er en lengre tekst. Her er det ikke bare presentasjonen hva som kommer i kapitlene, her er presentasjon av tidligere forskning + av din spesielle problemstilling. Egentlig er innledning samtidig et sammendrag av alle viktige punkter. En avhandling er ingen detektivroman, det betyr at du kan skrive en innledning som omfatter hele din tekst inklusive forventede resultater, såkalt hypotese. Her kan du også skrive om begrensningen din, altså hva du ikke kommer til å skrive om.</a:t>
            </a:r>
            <a:endParaRPr lang="cs-CZ" sz="1800" dirty="0"/>
          </a:p>
          <a:p>
            <a:r>
              <a:rPr lang="nb-NO" sz="1800" dirty="0"/>
              <a:t>● Teori og metode (hvilket fagområdet beveger du deg i? Forankringen er viktig!)</a:t>
            </a:r>
            <a:endParaRPr lang="cs-CZ" sz="1800" dirty="0"/>
          </a:p>
          <a:p>
            <a:r>
              <a:rPr lang="nb-NO" sz="1800" dirty="0"/>
              <a:t>● Funn – svaret på problemstillingen. Empiriske resultater (bygget på fagtekster)</a:t>
            </a:r>
            <a:endParaRPr lang="cs-CZ" sz="1800" dirty="0"/>
          </a:p>
          <a:p>
            <a:r>
              <a:rPr lang="nb-NO" sz="1800" dirty="0"/>
              <a:t>● Avslutning, sammendrag. Du kan også komme med ideer til videre forskning. Hva mangler forskningen på feltet i dag? Hva burde vi vite mer om?</a:t>
            </a:r>
            <a:endParaRPr lang="cs-CZ" sz="1800" dirty="0"/>
          </a:p>
          <a:p>
            <a:r>
              <a:rPr lang="nb-NO" sz="1800" dirty="0"/>
              <a:t>● Litteraturliste – deling på primære kilder og sekundære kilder</a:t>
            </a:r>
            <a:endParaRPr lang="cs-CZ" sz="1800" dirty="0"/>
          </a:p>
          <a:p>
            <a:endParaRPr lang="cs-CZ" sz="2000" dirty="0"/>
          </a:p>
        </p:txBody>
      </p:sp>
    </p:spTree>
    <p:extLst>
      <p:ext uri="{BB962C8B-B14F-4D97-AF65-F5344CB8AC3E}">
        <p14:creationId xmlns:p14="http://schemas.microsoft.com/office/powerpoint/2010/main" val="3684085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a:t>verb</a:t>
            </a:r>
            <a:endParaRPr lang="cs-CZ" dirty="0"/>
          </a:p>
        </p:txBody>
      </p:sp>
      <p:sp>
        <p:nvSpPr>
          <p:cNvPr id="3" name="Zástupný symbol pro text 2"/>
          <p:cNvSpPr>
            <a:spLocks noGrp="1"/>
          </p:cNvSpPr>
          <p:nvPr>
            <p:ph type="body" idx="1"/>
          </p:nvPr>
        </p:nvSpPr>
        <p:spPr/>
        <p:txBody>
          <a:bodyPr/>
          <a:lstStyle/>
          <a:p>
            <a:r>
              <a:rPr lang="nb-NO" dirty="0"/>
              <a:t>Forfatteren/teksten</a:t>
            </a:r>
            <a:endParaRPr lang="cs-CZ" dirty="0"/>
          </a:p>
        </p:txBody>
      </p:sp>
      <p:sp>
        <p:nvSpPr>
          <p:cNvPr id="4" name="Zástupný symbol pro obsah 3"/>
          <p:cNvSpPr>
            <a:spLocks noGrp="1"/>
          </p:cNvSpPr>
          <p:nvPr>
            <p:ph sz="half" idx="2"/>
          </p:nvPr>
        </p:nvSpPr>
        <p:spPr/>
        <p:txBody>
          <a:bodyPr/>
          <a:lstStyle/>
          <a:p>
            <a:pPr marL="0" indent="0">
              <a:buNone/>
            </a:pPr>
            <a:r>
              <a:rPr lang="nb-NO" dirty="0"/>
              <a:t>Skildrer </a:t>
            </a:r>
          </a:p>
          <a:p>
            <a:pPr marL="0" indent="0">
              <a:buNone/>
            </a:pPr>
            <a:r>
              <a:rPr lang="nb-NO" dirty="0"/>
              <a:t>Påstår</a:t>
            </a:r>
          </a:p>
          <a:p>
            <a:pPr marL="0" indent="0">
              <a:buNone/>
            </a:pPr>
            <a:r>
              <a:rPr lang="nb-NO" dirty="0"/>
              <a:t>Fokuserer på</a:t>
            </a:r>
          </a:p>
          <a:p>
            <a:pPr marL="0" indent="0">
              <a:buNone/>
            </a:pPr>
            <a:r>
              <a:rPr lang="nb-NO" dirty="0"/>
              <a:t>Framhever</a:t>
            </a:r>
          </a:p>
          <a:p>
            <a:pPr marL="0" indent="0">
              <a:buNone/>
            </a:pPr>
            <a:r>
              <a:rPr lang="nb-NO" dirty="0"/>
              <a:t>Observerer at</a:t>
            </a:r>
          </a:p>
          <a:p>
            <a:pPr marL="0" indent="0">
              <a:buNone/>
            </a:pPr>
            <a:r>
              <a:rPr lang="nb-NO" dirty="0"/>
              <a:t>Hevder at</a:t>
            </a:r>
          </a:p>
          <a:p>
            <a:pPr marL="0" indent="0">
              <a:buNone/>
            </a:pPr>
            <a:r>
              <a:rPr lang="nb-NO" dirty="0"/>
              <a:t>Viser at</a:t>
            </a:r>
          </a:p>
          <a:p>
            <a:pPr marL="0" indent="0">
              <a:buNone/>
            </a:pPr>
            <a:r>
              <a:rPr lang="nb-NO" dirty="0"/>
              <a:t>Beviser at</a:t>
            </a:r>
            <a:endParaRPr lang="cs-CZ" dirty="0"/>
          </a:p>
          <a:p>
            <a:endParaRPr lang="cs-CZ" dirty="0"/>
          </a:p>
        </p:txBody>
      </p:sp>
      <p:sp>
        <p:nvSpPr>
          <p:cNvPr id="5" name="Zástupný symbol pro text 4"/>
          <p:cNvSpPr>
            <a:spLocks noGrp="1"/>
          </p:cNvSpPr>
          <p:nvPr>
            <p:ph type="body" sz="quarter" idx="3"/>
          </p:nvPr>
        </p:nvSpPr>
        <p:spPr/>
        <p:txBody>
          <a:bodyPr/>
          <a:lstStyle/>
          <a:p>
            <a:r>
              <a:rPr lang="cs-CZ" dirty="0" err="1"/>
              <a:t>Du</a:t>
            </a:r>
            <a:r>
              <a:rPr lang="cs-CZ" dirty="0"/>
              <a:t> skal</a:t>
            </a:r>
          </a:p>
        </p:txBody>
      </p:sp>
      <p:sp>
        <p:nvSpPr>
          <p:cNvPr id="6" name="Zástupný symbol pro obsah 5"/>
          <p:cNvSpPr>
            <a:spLocks noGrp="1"/>
          </p:cNvSpPr>
          <p:nvPr>
            <p:ph sz="quarter" idx="4"/>
          </p:nvPr>
        </p:nvSpPr>
        <p:spPr/>
        <p:txBody>
          <a:bodyPr>
            <a:normAutofit fontScale="92500" lnSpcReduction="10000"/>
          </a:bodyPr>
          <a:lstStyle/>
          <a:p>
            <a:r>
              <a:rPr lang="cs-CZ" dirty="0" err="1"/>
              <a:t>Konkludere</a:t>
            </a:r>
            <a:endParaRPr lang="nb-NO" dirty="0"/>
          </a:p>
          <a:p>
            <a:r>
              <a:rPr lang="nb-NO" dirty="0"/>
              <a:t>Velge ut blant</a:t>
            </a:r>
            <a:endParaRPr lang="cs-CZ" dirty="0"/>
          </a:p>
          <a:p>
            <a:r>
              <a:rPr lang="cs-CZ" dirty="0" err="1"/>
              <a:t>Dokumentere</a:t>
            </a:r>
            <a:endParaRPr lang="nb-NO" dirty="0"/>
          </a:p>
          <a:p>
            <a:r>
              <a:rPr lang="nb-NO" dirty="0"/>
              <a:t>Argumentere  for/imot</a:t>
            </a:r>
            <a:endParaRPr lang="cs-CZ" dirty="0"/>
          </a:p>
          <a:p>
            <a:r>
              <a:rPr lang="cs-CZ" dirty="0" err="1"/>
              <a:t>Konstatere</a:t>
            </a:r>
            <a:endParaRPr lang="cs-CZ" dirty="0"/>
          </a:p>
          <a:p>
            <a:r>
              <a:rPr lang="cs-CZ" dirty="0" err="1"/>
              <a:t>Legge</a:t>
            </a:r>
            <a:r>
              <a:rPr lang="cs-CZ" dirty="0"/>
              <a:t> </a:t>
            </a:r>
            <a:r>
              <a:rPr lang="cs-CZ" dirty="0" err="1"/>
              <a:t>fram</a:t>
            </a:r>
            <a:endParaRPr lang="cs-CZ" dirty="0"/>
          </a:p>
          <a:p>
            <a:r>
              <a:rPr lang="cs-CZ" dirty="0" err="1"/>
              <a:t>Sammenligne</a:t>
            </a:r>
            <a:endParaRPr lang="cs-CZ" dirty="0"/>
          </a:p>
          <a:p>
            <a:r>
              <a:rPr lang="cs-CZ" dirty="0"/>
              <a:t>St</a:t>
            </a:r>
            <a:r>
              <a:rPr lang="nb-NO" dirty="0"/>
              <a:t>ø</a:t>
            </a:r>
            <a:r>
              <a:rPr lang="cs-CZ" dirty="0" err="1"/>
              <a:t>tte</a:t>
            </a:r>
            <a:r>
              <a:rPr lang="nb-NO" dirty="0"/>
              <a:t>, underbygge</a:t>
            </a:r>
            <a:endParaRPr lang="cs-CZ" dirty="0"/>
          </a:p>
          <a:p>
            <a:r>
              <a:rPr lang="cs-CZ" dirty="0" err="1"/>
              <a:t>Vurdere</a:t>
            </a:r>
            <a:endParaRPr lang="cs-CZ" dirty="0"/>
          </a:p>
          <a:p>
            <a:r>
              <a:rPr lang="cs-CZ" dirty="0" err="1"/>
              <a:t>tilbakevise</a:t>
            </a:r>
            <a:endParaRPr lang="cs-CZ" dirty="0"/>
          </a:p>
        </p:txBody>
      </p:sp>
    </p:spTree>
    <p:extLst>
      <p:ext uri="{BB962C8B-B14F-4D97-AF65-F5344CB8AC3E}">
        <p14:creationId xmlns:p14="http://schemas.microsoft.com/office/powerpoint/2010/main" val="4133997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         NEI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52391091"/>
              </p:ext>
            </p:extLst>
          </p:nvPr>
        </p:nvGraphicFramePr>
        <p:xfrm>
          <a:off x="1647190" y="1628801"/>
          <a:ext cx="5849620" cy="4628770"/>
        </p:xfrm>
        <a:graphic>
          <a:graphicData uri="http://schemas.openxmlformats.org/drawingml/2006/table">
            <a:tbl>
              <a:tblPr firstRow="1" firstCol="1" bandRow="1"/>
              <a:tblGrid>
                <a:gridCol w="2924810">
                  <a:extLst>
                    <a:ext uri="{9D8B030D-6E8A-4147-A177-3AD203B41FA5}">
                      <a16:colId xmlns:a16="http://schemas.microsoft.com/office/drawing/2014/main" val="20000"/>
                    </a:ext>
                  </a:extLst>
                </a:gridCol>
                <a:gridCol w="2924810">
                  <a:extLst>
                    <a:ext uri="{9D8B030D-6E8A-4147-A177-3AD203B41FA5}">
                      <a16:colId xmlns:a16="http://schemas.microsoft.com/office/drawing/2014/main" val="20001"/>
                    </a:ext>
                  </a:extLst>
                </a:gridCol>
              </a:tblGrid>
              <a:tr h="288031">
                <a:tc>
                  <a:txBody>
                    <a:bodyPr/>
                    <a:lstStyle/>
                    <a:p>
                      <a:pPr>
                        <a:lnSpc>
                          <a:spcPct val="115000"/>
                        </a:lnSpc>
                        <a:spcAft>
                          <a:spcPts val="0"/>
                        </a:spcAft>
                      </a:pPr>
                      <a:r>
                        <a:rPr lang="nb-NO" sz="1400" dirty="0">
                          <a:effectLst/>
                          <a:latin typeface="Tahoma"/>
                          <a:ea typeface="Calibri"/>
                          <a:cs typeface="Times New Roman"/>
                        </a:rPr>
                        <a:t>Vitenskapelige framstillingsformer</a:t>
                      </a:r>
                      <a:endParaRPr lang="cs-CZ"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b-NO" sz="1400">
                          <a:effectLst/>
                          <a:latin typeface="Tahoma"/>
                          <a:ea typeface="Calibri"/>
                          <a:cs typeface="Times New Roman"/>
                        </a:rPr>
                        <a:t>Ikke tillatt i den vitenskapelige sjangeren</a:t>
                      </a:r>
                      <a:endParaRPr lang="cs-CZ"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15000"/>
                        </a:lnSpc>
                        <a:spcAft>
                          <a:spcPts val="0"/>
                        </a:spcAft>
                      </a:pPr>
                      <a:r>
                        <a:rPr lang="nb-NO" sz="1400" dirty="0">
                          <a:effectLst/>
                          <a:latin typeface="Tahoma"/>
                          <a:ea typeface="Calibri"/>
                          <a:cs typeface="Times New Roman"/>
                        </a:rPr>
                        <a:t>Analysere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Argumentere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Begrunne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Bevise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Sitere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Definere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Diskutere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Tolke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Kategorisere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Kritisere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Nyansere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Prioritere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Parafrasere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Problematisere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Reflektere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Kontekstualisere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sammenligne</a:t>
                      </a:r>
                      <a:endParaRPr lang="cs-CZ"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b-NO" sz="1400" dirty="0">
                          <a:effectLst/>
                          <a:latin typeface="Tahoma"/>
                          <a:ea typeface="Calibri"/>
                          <a:cs typeface="Times New Roman"/>
                        </a:rPr>
                        <a:t>Agitere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Bekjenne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Belære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Kåsere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Anta</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Fortelle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Føle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Lovprise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Mene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Misjonere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Oppleve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Popularisere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Plagiere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Synes</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Tro</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Underholde</a:t>
                      </a:r>
                      <a:endParaRPr lang="cs-CZ" sz="1200" dirty="0">
                        <a:effectLst/>
                        <a:latin typeface="Calibri"/>
                        <a:ea typeface="Calibri"/>
                        <a:cs typeface="Times New Roman"/>
                      </a:endParaRPr>
                    </a:p>
                    <a:p>
                      <a:pPr>
                        <a:lnSpc>
                          <a:spcPct val="115000"/>
                        </a:lnSpc>
                        <a:spcAft>
                          <a:spcPts val="0"/>
                        </a:spcAft>
                      </a:pPr>
                      <a:r>
                        <a:rPr lang="nb-NO" sz="1400" dirty="0">
                          <a:effectLst/>
                          <a:latin typeface="Tahoma"/>
                          <a:ea typeface="Calibri"/>
                          <a:cs typeface="Times New Roman"/>
                        </a:rPr>
                        <a:t>Være ironisk</a:t>
                      </a:r>
                      <a:endParaRPr lang="cs-CZ"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11962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3600" dirty="0"/>
            </a:br>
            <a:r>
              <a:rPr lang="nb-NO" sz="3600" dirty="0"/>
              <a:t>Du spør: Hvem er min leser? </a:t>
            </a:r>
            <a:br>
              <a:rPr lang="cs-CZ" sz="3600" dirty="0"/>
            </a:br>
            <a:r>
              <a:rPr lang="nb-NO" sz="3600" dirty="0"/>
              <a:t>Hvem skriver man til?</a:t>
            </a:r>
            <a:br>
              <a:rPr lang="cs-CZ" sz="3600" dirty="0"/>
            </a:br>
            <a:endParaRPr lang="cs-CZ" dirty="0"/>
          </a:p>
        </p:txBody>
      </p:sp>
      <p:sp>
        <p:nvSpPr>
          <p:cNvPr id="3" name="Zástupný symbol pro obsah 2"/>
          <p:cNvSpPr>
            <a:spLocks noGrp="1"/>
          </p:cNvSpPr>
          <p:nvPr>
            <p:ph idx="1"/>
          </p:nvPr>
        </p:nvSpPr>
        <p:spPr/>
        <p:txBody>
          <a:bodyPr/>
          <a:lstStyle/>
          <a:p>
            <a:r>
              <a:rPr lang="nb-NO" dirty="0"/>
              <a:t>Svaret: </a:t>
            </a:r>
            <a:endParaRPr lang="cs-CZ" dirty="0"/>
          </a:p>
          <a:p>
            <a:r>
              <a:rPr lang="nb-NO" dirty="0"/>
              <a:t>Målgruppe: en fagperson med samme utdannelse og allmenne faglige forutsetninger  som autoren selv (altså du skal ikke forklare allmennkunnskap i faget), men som ikke har særkunnskap om akkurat det spesielle feltet problemet som oppgaven handler om.</a:t>
            </a:r>
            <a:endParaRPr lang="cs-CZ" dirty="0"/>
          </a:p>
          <a:p>
            <a:endParaRPr lang="cs-CZ" dirty="0"/>
          </a:p>
        </p:txBody>
      </p:sp>
    </p:spTree>
    <p:extLst>
      <p:ext uri="{BB962C8B-B14F-4D97-AF65-F5344CB8AC3E}">
        <p14:creationId xmlns:p14="http://schemas.microsoft.com/office/powerpoint/2010/main" val="5859637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577</Words>
  <Application>Microsoft Office PowerPoint</Application>
  <PresentationFormat>Předvádění na obrazovce (4:3)</PresentationFormat>
  <Paragraphs>109</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Tahoma</vt:lpstr>
      <vt:lpstr>Motiv systému Office</vt:lpstr>
      <vt:lpstr>Skriving (Abstrakt forlag 2000)</vt:lpstr>
      <vt:lpstr>. </vt:lpstr>
      <vt:lpstr>.</vt:lpstr>
      <vt:lpstr>viktig</vt:lpstr>
      <vt:lpstr>deler</vt:lpstr>
      <vt:lpstr>struktur</vt:lpstr>
      <vt:lpstr>verb</vt:lpstr>
      <vt:lpstr>JA         NEI</vt:lpstr>
      <vt:lpstr> Du spør: Hvem er min leser?  Hvem skriver man til? </vt:lpstr>
      <vt:lpstr>bakgrunnstoff</vt:lpstr>
      <vt:lpstr>Litteraturliste og dens omfang</vt:lpstr>
      <vt:lpstr>Metakommunikasjon (metaspråk, metadiskurs)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Skriving</dc:title>
  <dc:creator>user</dc:creator>
  <cp:lastModifiedBy>Miluše</cp:lastModifiedBy>
  <cp:revision>13</cp:revision>
  <dcterms:created xsi:type="dcterms:W3CDTF">2019-12-04T08:06:34Z</dcterms:created>
  <dcterms:modified xsi:type="dcterms:W3CDTF">2020-10-20T10:41:32Z</dcterms:modified>
</cp:coreProperties>
</file>