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8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1FE373-15E4-4A65-B642-BD9EA839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523999"/>
            <a:ext cx="6096000" cy="1985963"/>
          </a:xfrm>
        </p:spPr>
        <p:txBody>
          <a:bodyPr>
            <a:normAutofit/>
          </a:bodyPr>
          <a:lstStyle/>
          <a:p>
            <a:pPr algn="r"/>
            <a:r>
              <a:rPr lang="cs-CZ" sz="5600"/>
              <a:t>Cesta k samostatnosti 1905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EC595D-40F7-46F9-81EA-C46503516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3809999"/>
            <a:ext cx="6096000" cy="1985963"/>
          </a:xfrm>
        </p:spPr>
        <p:txBody>
          <a:bodyPr>
            <a:normAutofit/>
          </a:bodyPr>
          <a:lstStyle/>
          <a:p>
            <a:pPr algn="r"/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F1776-091F-4854-9B2D-22C6E55F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14881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84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EC0E8-7B0D-49AC-9405-D5FCAD1A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0050"/>
            <a:ext cx="3810001" cy="1263649"/>
          </a:xfrm>
        </p:spPr>
        <p:txBody>
          <a:bodyPr>
            <a:normAutofit/>
          </a:bodyPr>
          <a:lstStyle/>
          <a:p>
            <a:r>
              <a:rPr lang="cs-CZ" sz="4100" dirty="0"/>
              <a:t>Rok 1905 – díl čtvrtý</a:t>
            </a:r>
          </a:p>
        </p:txBody>
      </p:sp>
      <p:pic>
        <p:nvPicPr>
          <p:cNvPr id="5" name="Obrázek 4" descr="Obsah obrázku text, podepsat&#10;&#10;Popis byl vytvořen automaticky">
            <a:extLst>
              <a:ext uri="{FF2B5EF4-FFF2-40B4-BE49-F238E27FC236}">
                <a16:creationId xmlns:a16="http://schemas.microsoft.com/office/drawing/2014/main" id="{A8F99516-13FA-4964-85EC-C11BA991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78279"/>
            <a:ext cx="6096000" cy="390144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786B0B-998F-4DBE-B834-4A812F84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63699"/>
            <a:ext cx="4505325" cy="459422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13. srpna 1905 se koná referendum, 85% účast, 370 tis. hlasů, všichni muži nad 25 let, 184 hlasů proti</a:t>
            </a:r>
          </a:p>
          <a:p>
            <a:r>
              <a:rPr lang="cs-CZ" dirty="0"/>
              <a:t>Ženy neměly právo účasti na referendu, nicméně sehnaly 280 tis. hlasů – argument pro volební právo v 1913</a:t>
            </a:r>
          </a:p>
          <a:p>
            <a:r>
              <a:rPr lang="cs-CZ" dirty="0"/>
              <a:t>Vyjednávání o rozpadu od 31. srpna v </a:t>
            </a:r>
            <a:r>
              <a:rPr lang="cs-CZ" dirty="0" err="1"/>
              <a:t>Karlstadu</a:t>
            </a:r>
            <a:r>
              <a:rPr lang="cs-CZ" dirty="0"/>
              <a:t>, švédská komise a norští vyjednávači</a:t>
            </a:r>
          </a:p>
          <a:p>
            <a:r>
              <a:rPr lang="cs-CZ" dirty="0"/>
              <a:t>Téma k vyjednávání – vodní toky, určení hranic apod.</a:t>
            </a:r>
          </a:p>
          <a:p>
            <a:r>
              <a:rPr lang="cs-CZ" dirty="0"/>
              <a:t>Problematické – pevnosti a pastviny pro Sámy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97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B2CC7-36F2-4DBF-9145-43463294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6095999" cy="1263649"/>
          </a:xfrm>
        </p:spPr>
        <p:txBody>
          <a:bodyPr>
            <a:normAutofit/>
          </a:bodyPr>
          <a:lstStyle/>
          <a:p>
            <a:r>
              <a:rPr lang="cs-CZ" dirty="0"/>
              <a:t>Rok 1905 – díl pátý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EBE295C2-A179-441A-BB73-73476A477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r="-1" b="8693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62866-7944-4363-8933-02EEF841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cs-CZ" sz="1800"/>
              <a:t>Vyjednávání v </a:t>
            </a:r>
            <a:r>
              <a:rPr lang="cs-CZ" sz="1800" err="1"/>
              <a:t>Karlstadu</a:t>
            </a:r>
            <a:r>
              <a:rPr lang="cs-CZ" sz="1800"/>
              <a:t> problematické – Norsko od 1895  intenzivně investovalo do pevností u hranic se Švédskem – to teď požaduje jejich demolici</a:t>
            </a:r>
          </a:p>
          <a:p>
            <a:r>
              <a:rPr lang="cs-CZ" sz="1800"/>
              <a:t>Možnost války mezi zeměmi – Švédské vojenské cvičení, přesun flotily k norským hranicím, Norsko mobilizuje</a:t>
            </a:r>
          </a:p>
          <a:p>
            <a:r>
              <a:rPr lang="cs-CZ" sz="1800"/>
              <a:t>Nakonec dohoda – demolice nových pevností, ponechání historických</a:t>
            </a:r>
          </a:p>
          <a:p>
            <a:r>
              <a:rPr lang="cs-CZ" sz="1800" err="1"/>
              <a:t>Sámské</a:t>
            </a:r>
            <a:r>
              <a:rPr lang="cs-CZ" sz="1800"/>
              <a:t> pastviny – dohoda o nové dohodě v 1917</a:t>
            </a:r>
          </a:p>
          <a:p>
            <a:r>
              <a:rPr lang="cs-CZ" sz="1800"/>
              <a:t>Švédský parlament uznává nezávislost Norska 26. října 1905</a:t>
            </a:r>
          </a:p>
        </p:txBody>
      </p:sp>
    </p:spTree>
    <p:extLst>
      <p:ext uri="{BB962C8B-B14F-4D97-AF65-F5344CB8AC3E}">
        <p14:creationId xmlns:p14="http://schemas.microsoft.com/office/powerpoint/2010/main" val="192640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E094AC5-ADBC-4EB6-807E-61541D28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15295"/>
            <a:ext cx="3047999" cy="304799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166AE4-3551-4E63-AB1A-DC195E23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r>
              <a:rPr lang="cs-CZ" sz="1500"/>
              <a:t>Kdo na norský trůn? </a:t>
            </a:r>
            <a:r>
              <a:rPr lang="cs-CZ" sz="1500" err="1"/>
              <a:t>Storting</a:t>
            </a:r>
            <a:r>
              <a:rPr lang="cs-CZ" sz="1500"/>
              <a:t> vyjednává s dánským princem Karlem</a:t>
            </a:r>
          </a:p>
          <a:p>
            <a:r>
              <a:rPr lang="cs-CZ" sz="1500"/>
              <a:t>Podpora ze strany Velké Británie </a:t>
            </a:r>
          </a:p>
          <a:p>
            <a:r>
              <a:rPr lang="cs-CZ" sz="1500"/>
              <a:t>Karel byl ochoten se stát králem Norska – chtěl mít jistotu – referendum</a:t>
            </a:r>
          </a:p>
          <a:p>
            <a:r>
              <a:rPr lang="cs-CZ" sz="1500"/>
              <a:t>Referendum o princi Karlovi 12. a 13. listopadu – 260 tis. pro, 70 tis. proti</a:t>
            </a:r>
          </a:p>
          <a:p>
            <a:r>
              <a:rPr lang="cs-CZ" sz="1500"/>
              <a:t>25. listopadu přijíždí nová královská rodina do </a:t>
            </a:r>
            <a:r>
              <a:rPr lang="cs-CZ" sz="1500" err="1"/>
              <a:t>Kristianie</a:t>
            </a:r>
            <a:r>
              <a:rPr lang="cs-CZ" sz="1500"/>
              <a:t> – Král </a:t>
            </a:r>
            <a:r>
              <a:rPr lang="cs-CZ" sz="1500" err="1"/>
              <a:t>Haakon</a:t>
            </a:r>
            <a:r>
              <a:rPr lang="cs-CZ" sz="1500"/>
              <a:t> VII a syn Olav</a:t>
            </a:r>
          </a:p>
          <a:p>
            <a:r>
              <a:rPr lang="cs-CZ" sz="1500"/>
              <a:t>Jedno z nejmírovějších rozpadů států v evropské historii (spolu s Československem)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25A184-996C-4937-A35E-36A56CB3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cs-CZ" dirty="0"/>
              <a:t>Rok 1905 - finále</a:t>
            </a:r>
          </a:p>
        </p:txBody>
      </p:sp>
    </p:spTree>
    <p:extLst>
      <p:ext uri="{BB962C8B-B14F-4D97-AF65-F5344CB8AC3E}">
        <p14:creationId xmlns:p14="http://schemas.microsoft.com/office/powerpoint/2010/main" val="235242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AA731-A8F2-487C-8C14-DB1E4269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Opakování z minul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5C97F-FC14-4E12-9BC3-F37666F1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bg1"/>
                </a:solidFill>
              </a:rPr>
              <a:t>Stále „úřednický“ stát – </a:t>
            </a:r>
            <a:r>
              <a:rPr lang="cs-CZ" dirty="0" err="1">
                <a:solidFill>
                  <a:schemeClr val="bg1"/>
                </a:solidFill>
              </a:rPr>
              <a:t>Embedsmannsatten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Vzniká </a:t>
            </a:r>
            <a:r>
              <a:rPr lang="cs-CZ" dirty="0" err="1">
                <a:solidFill>
                  <a:schemeClr val="bg1"/>
                </a:solidFill>
              </a:rPr>
              <a:t>parlamentarismum</a:t>
            </a:r>
            <a:r>
              <a:rPr lang="cs-CZ" dirty="0">
                <a:solidFill>
                  <a:schemeClr val="bg1"/>
                </a:solidFill>
              </a:rPr>
              <a:t> – 1884 první politické strany – Johan </a:t>
            </a:r>
            <a:r>
              <a:rPr lang="cs-CZ" dirty="0" err="1">
                <a:solidFill>
                  <a:schemeClr val="bg1"/>
                </a:solidFill>
              </a:rPr>
              <a:t>Sverdrup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Dělnická hnutí – </a:t>
            </a:r>
            <a:r>
              <a:rPr lang="cs-CZ" dirty="0" err="1">
                <a:solidFill>
                  <a:schemeClr val="bg1"/>
                </a:solidFill>
              </a:rPr>
              <a:t>Arbeiderpartiet</a:t>
            </a:r>
            <a:r>
              <a:rPr lang="cs-CZ" dirty="0">
                <a:solidFill>
                  <a:schemeClr val="bg1"/>
                </a:solidFill>
              </a:rPr>
              <a:t> 1887</a:t>
            </a:r>
          </a:p>
          <a:p>
            <a:r>
              <a:rPr lang="cs-CZ" dirty="0">
                <a:solidFill>
                  <a:schemeClr val="bg1"/>
                </a:solidFill>
              </a:rPr>
              <a:t>Industrializace, rozvoj, emigrace do USA</a:t>
            </a:r>
          </a:p>
          <a:p>
            <a:r>
              <a:rPr lang="cs-CZ" dirty="0">
                <a:solidFill>
                  <a:schemeClr val="bg1"/>
                </a:solidFill>
              </a:rPr>
              <a:t>Národní obrození – hledání vlastního jazyka, kultury…</a:t>
            </a:r>
          </a:p>
          <a:p>
            <a:r>
              <a:rPr lang="cs-CZ" dirty="0">
                <a:solidFill>
                  <a:schemeClr val="bg1"/>
                </a:solidFill>
              </a:rPr>
              <a:t>Rozmach umění a kultury – malíři, spisovatelé, divadla</a:t>
            </a:r>
          </a:p>
        </p:txBody>
      </p:sp>
    </p:spTree>
    <p:extLst>
      <p:ext uri="{BB962C8B-B14F-4D97-AF65-F5344CB8AC3E}">
        <p14:creationId xmlns:p14="http://schemas.microsoft.com/office/powerpoint/2010/main" val="3408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D1213F-A70D-4D3E-A553-047F76A5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6095999" cy="1263649"/>
          </a:xfrm>
        </p:spPr>
        <p:txBody>
          <a:bodyPr>
            <a:normAutofit/>
          </a:bodyPr>
          <a:lstStyle/>
          <a:p>
            <a:r>
              <a:rPr lang="cs-CZ"/>
              <a:t>Rozpory se Švédskem</a:t>
            </a:r>
          </a:p>
        </p:txBody>
      </p:sp>
      <p:pic>
        <p:nvPicPr>
          <p:cNvPr id="5" name="Obrázek 4" descr="Obsah obrázku text, vizitka&#10;&#10;Popis byl vytvořen automaticky">
            <a:extLst>
              <a:ext uri="{FF2B5EF4-FFF2-40B4-BE49-F238E27FC236}">
                <a16:creationId xmlns:a16="http://schemas.microsoft.com/office/drawing/2014/main" id="{9F30B9BB-FA96-4C3A-8EAF-2A806B38B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6707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3E2E2-78A1-4902-93CD-A1BB07F9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cs-CZ" sz="2400"/>
              <a:t>Rostoucí národní uvědomění v Norsku, větší míra svobody a demokracie než ve Švédsku – Ústava z roku 1814 modernější než švédská</a:t>
            </a:r>
          </a:p>
          <a:p>
            <a:r>
              <a:rPr lang="cs-CZ" sz="2400"/>
              <a:t>Během 19. století řada konfliktů mezi Norskem a Švédskem – vlajka, panovníkovo veto, vláda,…</a:t>
            </a:r>
          </a:p>
          <a:p>
            <a:r>
              <a:rPr lang="cs-CZ" sz="2400"/>
              <a:t>Sílící moc </a:t>
            </a:r>
            <a:r>
              <a:rPr lang="cs-CZ" sz="2400" err="1"/>
              <a:t>Stortingu</a:t>
            </a:r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8229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186A0-F03B-4188-B429-10D344C2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654" y="432046"/>
            <a:ext cx="9144000" cy="1263649"/>
          </a:xfrm>
        </p:spPr>
        <p:txBody>
          <a:bodyPr/>
          <a:lstStyle/>
          <a:p>
            <a:r>
              <a:rPr lang="cs-CZ" dirty="0"/>
              <a:t>Zastoupení v 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9CD9B-47A3-4AB3-A5B1-7ADC0474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54" y="1331650"/>
            <a:ext cx="10570346" cy="4764351"/>
          </a:xfrm>
        </p:spPr>
        <p:txBody>
          <a:bodyPr>
            <a:normAutofit fontScale="92500"/>
          </a:bodyPr>
          <a:lstStyle/>
          <a:p>
            <a:r>
              <a:rPr lang="cs-CZ" dirty="0"/>
              <a:t>Norsko nemělo právo na vlastní zastoupení – konzuláty v zahraničí</a:t>
            </a:r>
          </a:p>
          <a:p>
            <a:r>
              <a:rPr lang="cs-CZ" dirty="0"/>
              <a:t>Toto právo po roce 1814 drželo Švédsko za celou unii, Norsko nesouhlasilo</a:t>
            </a:r>
          </a:p>
          <a:p>
            <a:r>
              <a:rPr lang="cs-CZ" dirty="0"/>
              <a:t>Vzhledem k velikosti norské flotily a počtu norských námořníků v zahraničí konzuláty vyhledávali hlavně Norové – snaha o modernizaci a </a:t>
            </a:r>
            <a:r>
              <a:rPr lang="cs-CZ" dirty="0" err="1"/>
              <a:t>ponorštění</a:t>
            </a:r>
            <a:r>
              <a:rPr lang="cs-CZ" dirty="0"/>
              <a:t> konzulátů</a:t>
            </a:r>
          </a:p>
          <a:p>
            <a:r>
              <a:rPr lang="cs-CZ" dirty="0"/>
              <a:t>Na konci 80. let opět snaha o změnu – konzuláty nebyly v zemích, kde je potřebovala norská flotila, byly aktivní v zemích výhodných pro Švédsko – protekcionismus</a:t>
            </a:r>
          </a:p>
          <a:p>
            <a:r>
              <a:rPr lang="cs-CZ" dirty="0"/>
              <a:t>Platba za konzuláty dle tonáže lodí – Norsko platilo výrazně víc</a:t>
            </a:r>
          </a:p>
          <a:p>
            <a:r>
              <a:rPr lang="cs-CZ" dirty="0"/>
              <a:t>Konzul x Diplomat – konzul zastupuje i obchodní zájmy, diplomat hlavně politické</a:t>
            </a:r>
          </a:p>
        </p:txBody>
      </p:sp>
    </p:spTree>
    <p:extLst>
      <p:ext uri="{BB962C8B-B14F-4D97-AF65-F5344CB8AC3E}">
        <p14:creationId xmlns:p14="http://schemas.microsoft.com/office/powerpoint/2010/main" val="238012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510E34-6D5A-4B16-8A73-241A1B89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976" y="161926"/>
            <a:ext cx="2381249" cy="1990724"/>
          </a:xfrm>
        </p:spPr>
        <p:txBody>
          <a:bodyPr anchor="ctr">
            <a:normAutofit/>
          </a:bodyPr>
          <a:lstStyle/>
          <a:p>
            <a:r>
              <a:rPr lang="cs-CZ" sz="2100" dirty="0" err="1"/>
              <a:t>Konsulatsaken</a:t>
            </a:r>
            <a:endParaRPr lang="cs-CZ" sz="2100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D78C19BA-BB1C-446C-95F6-AA1317F0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-2" b="-2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D3A13-CB23-45F3-9B18-ADFA6157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976" y="1295400"/>
            <a:ext cx="6677024" cy="5172073"/>
          </a:xfrm>
        </p:spPr>
        <p:txBody>
          <a:bodyPr anchor="ctr">
            <a:normAutofit/>
          </a:bodyPr>
          <a:lstStyle/>
          <a:p>
            <a:r>
              <a:rPr lang="cs-CZ" sz="1800" dirty="0"/>
              <a:t>Vlastní komise ve </a:t>
            </a:r>
            <a:r>
              <a:rPr lang="cs-CZ" sz="1800" dirty="0" err="1"/>
              <a:t>Stortingu</a:t>
            </a:r>
            <a:r>
              <a:rPr lang="cs-CZ" sz="1800" dirty="0"/>
              <a:t> za účelem nápravy zastoupení v zahraničí</a:t>
            </a:r>
          </a:p>
          <a:p>
            <a:r>
              <a:rPr lang="cs-CZ" sz="1800" dirty="0"/>
              <a:t>Komise a </a:t>
            </a:r>
            <a:r>
              <a:rPr lang="cs-CZ" sz="1800" dirty="0" err="1"/>
              <a:t>Storting</a:t>
            </a:r>
            <a:r>
              <a:rPr lang="cs-CZ" sz="1800" dirty="0"/>
              <a:t> přichází z požadavkem zřízení vlastní sítě konzulátů</a:t>
            </a:r>
          </a:p>
          <a:p>
            <a:r>
              <a:rPr lang="cs-CZ" sz="1800" dirty="0"/>
              <a:t>Švédsko ochotné vyjednávat a upravovat podmínky (je nicméně proti samostatnosti norských konzulátů) – </a:t>
            </a:r>
            <a:r>
              <a:rPr lang="cs-CZ" sz="1800" dirty="0" err="1"/>
              <a:t>Storting</a:t>
            </a:r>
            <a:r>
              <a:rPr lang="cs-CZ" sz="1800" dirty="0"/>
              <a:t> je nejednotný – stačí to?</a:t>
            </a:r>
          </a:p>
          <a:p>
            <a:r>
              <a:rPr lang="cs-CZ" sz="1800" dirty="0" err="1"/>
              <a:t>Venstre</a:t>
            </a:r>
            <a:r>
              <a:rPr lang="cs-CZ" sz="1800" dirty="0"/>
              <a:t> tlačí na Švédsko, dle krále je to ale záležitost celé unie, neměl by rozhodovat </a:t>
            </a:r>
            <a:r>
              <a:rPr lang="cs-CZ" sz="1800" dirty="0" err="1"/>
              <a:t>Storting</a:t>
            </a:r>
            <a:r>
              <a:rPr lang="cs-CZ" sz="1800" dirty="0"/>
              <a:t> – </a:t>
            </a:r>
            <a:r>
              <a:rPr lang="cs-CZ" sz="1800" dirty="0" err="1"/>
              <a:t>Venstre</a:t>
            </a:r>
            <a:r>
              <a:rPr lang="cs-CZ" sz="1800" dirty="0"/>
              <a:t> přesto prosazuje zřízení konzulátů – Švédsko vyhrožuje válkou – </a:t>
            </a:r>
            <a:r>
              <a:rPr lang="cs-CZ" sz="1800" dirty="0" err="1"/>
              <a:t>Venstre</a:t>
            </a:r>
            <a:r>
              <a:rPr lang="cs-CZ" sz="1800" dirty="0"/>
              <a:t> ustupuje</a:t>
            </a:r>
          </a:p>
          <a:p>
            <a:r>
              <a:rPr lang="cs-CZ" sz="1800" dirty="0"/>
              <a:t>Na přelomu století snaha o nalezení kompromisu z obou stran - neúspěch</a:t>
            </a:r>
          </a:p>
        </p:txBody>
      </p:sp>
    </p:spTree>
    <p:extLst>
      <p:ext uri="{BB962C8B-B14F-4D97-AF65-F5344CB8AC3E}">
        <p14:creationId xmlns:p14="http://schemas.microsoft.com/office/powerpoint/2010/main" val="87268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CC674-3D8C-4227-B368-9242EE22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cs-CZ" dirty="0"/>
              <a:t>Další konflikty</a:t>
            </a:r>
          </a:p>
        </p:txBody>
      </p:sp>
      <p:pic>
        <p:nvPicPr>
          <p:cNvPr id="5" name="Obrázek 4" descr="Obsah obrázku loďka, obloha, exteriér, voda&#10;&#10;Popis byl vytvořen automaticky">
            <a:extLst>
              <a:ext uri="{FF2B5EF4-FFF2-40B4-BE49-F238E27FC236}">
                <a16:creationId xmlns:a16="http://schemas.microsoft.com/office/drawing/2014/main" id="{2D7BADA9-3E35-4C55-9ED7-0B166A071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" b="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391AA-C2C9-46D8-AE58-208A11F6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324101"/>
            <a:ext cx="4924425" cy="4210050"/>
          </a:xfrm>
        </p:spPr>
        <p:txBody>
          <a:bodyPr>
            <a:normAutofit/>
          </a:bodyPr>
          <a:lstStyle/>
          <a:p>
            <a:r>
              <a:rPr lang="cs-CZ" sz="1600" dirty="0"/>
              <a:t>Boj o vlajku – </a:t>
            </a:r>
            <a:r>
              <a:rPr lang="cs-CZ" sz="1600" dirty="0" err="1"/>
              <a:t>Storting</a:t>
            </a:r>
            <a:r>
              <a:rPr lang="cs-CZ" sz="1600" dirty="0"/>
              <a:t> požadoval vlastní vlajku pro Norsko, bez švédských znaků, král Oskar II vetoval v 1893 i 1896, pak už veto nemohl použít, 1898 vlastní vlajka – oslabení postavení Švédska v rámci interních konfliktů</a:t>
            </a:r>
          </a:p>
          <a:p>
            <a:r>
              <a:rPr lang="cs-CZ" sz="1600" dirty="0"/>
              <a:t>Vojenská otázka – </a:t>
            </a:r>
            <a:r>
              <a:rPr lang="cs-CZ" sz="1600" dirty="0" err="1"/>
              <a:t>Storting</a:t>
            </a:r>
            <a:r>
              <a:rPr lang="cs-CZ" sz="1600" dirty="0"/>
              <a:t> požadoval modernizaci norské armády, staré vojenské „struktury“ považovaly plachetnice za dostatečné – rozkol mezi armádou a </a:t>
            </a:r>
            <a:r>
              <a:rPr lang="cs-CZ" sz="1600" dirty="0" err="1"/>
              <a:t>Stortingem</a:t>
            </a:r>
            <a:r>
              <a:rPr lang="cs-CZ" sz="1600" dirty="0"/>
              <a:t>, který omezil financování armády</a:t>
            </a:r>
          </a:p>
          <a:p>
            <a:r>
              <a:rPr lang="cs-CZ" sz="1600" dirty="0"/>
              <a:t>Po vyhrožování válkou ze strany Švédska v 1895 změna – </a:t>
            </a:r>
            <a:r>
              <a:rPr lang="cs-CZ" sz="1600" dirty="0" err="1"/>
              <a:t>Storting</a:t>
            </a:r>
            <a:r>
              <a:rPr lang="cs-CZ" sz="1600" dirty="0"/>
              <a:t> ohromným způsobem navýšil výdaje na armádu (jen torpédoborce 20% státního rozpočtu), stavba pevností, zesílení stávajících, všeobecná modernizace</a:t>
            </a:r>
          </a:p>
          <a:p>
            <a:endParaRPr lang="cs-CZ" sz="1300" dirty="0"/>
          </a:p>
          <a:p>
            <a:endParaRPr lang="cs-CZ" sz="13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183497-41B6-4A39-A271-43CD3D19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1524000"/>
            <a:ext cx="4512167" cy="1228077"/>
          </a:xfrm>
        </p:spPr>
        <p:txBody>
          <a:bodyPr>
            <a:normAutofit/>
          </a:bodyPr>
          <a:lstStyle/>
          <a:p>
            <a:r>
              <a:rPr lang="cs-CZ" sz="4100" dirty="0"/>
              <a:t>Rok 1905 – díl první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1A22A049-F85E-4509-A38A-F0C4B6C09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975"/>
          <a:stretch/>
        </p:blipFill>
        <p:spPr>
          <a:xfrm>
            <a:off x="5334000" y="1075031"/>
            <a:ext cx="6096000" cy="470793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92205-60DB-42DA-8318-FBB38886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4105274" cy="3314701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V Norsku </a:t>
            </a:r>
            <a:r>
              <a:rPr lang="cs-CZ" sz="1600" dirty="0" err="1"/>
              <a:t>Høyre</a:t>
            </a:r>
            <a:r>
              <a:rPr lang="cs-CZ" sz="1600" dirty="0"/>
              <a:t> pro zachování unie za podmínek úplné rovnoprávnosti, </a:t>
            </a:r>
            <a:r>
              <a:rPr lang="cs-CZ" sz="1600" dirty="0" err="1"/>
              <a:t>Venstre</a:t>
            </a:r>
            <a:r>
              <a:rPr lang="cs-CZ" sz="1600" dirty="0"/>
              <a:t> pro samostatnost</a:t>
            </a:r>
          </a:p>
          <a:p>
            <a:r>
              <a:rPr lang="cs-CZ" sz="1600" dirty="0"/>
              <a:t>Na konci roku 1904 Švédsko přichází s návrhem na řešení konzulátů:</a:t>
            </a:r>
          </a:p>
          <a:p>
            <a:r>
              <a:rPr lang="cs-CZ" sz="1600" dirty="0"/>
              <a:t>Švédský ministr zahraničí bude schvalovat personál norských konzulátů</a:t>
            </a:r>
          </a:p>
          <a:p>
            <a:r>
              <a:rPr lang="cs-CZ" sz="1600" dirty="0"/>
              <a:t>Konzulové budou jmenovaní první jménem švédského krále a Švédska</a:t>
            </a:r>
          </a:p>
          <a:p>
            <a:r>
              <a:rPr lang="cs-CZ" sz="1600" dirty="0"/>
              <a:t>Konzul nesmí konat proti předpisům švédského ministerstva zahraničí</a:t>
            </a:r>
          </a:p>
          <a:p>
            <a:r>
              <a:rPr lang="cs-CZ" sz="1600" dirty="0"/>
              <a:t>Pro Norsko jen velmi těžko přijatelné</a:t>
            </a:r>
          </a:p>
        </p:txBody>
      </p:sp>
    </p:spTree>
    <p:extLst>
      <p:ext uri="{BB962C8B-B14F-4D97-AF65-F5344CB8AC3E}">
        <p14:creationId xmlns:p14="http://schemas.microsoft.com/office/powerpoint/2010/main" val="226588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FCCF9-9AA7-44A4-BE8D-A8901A91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1905- díl druhý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D4551-4038-4337-ADD8-154F2601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79217"/>
            <a:ext cx="10668000" cy="3716784"/>
          </a:xfrm>
        </p:spPr>
        <p:txBody>
          <a:bodyPr/>
          <a:lstStyle/>
          <a:p>
            <a:r>
              <a:rPr lang="cs-CZ" dirty="0"/>
              <a:t>Švédské požadavky znemožnily postup ve vyjednávání</a:t>
            </a:r>
          </a:p>
          <a:p>
            <a:r>
              <a:rPr lang="cs-CZ" dirty="0"/>
              <a:t>Norsko oficiálně hovoří o osamostatnění – podpora umělců, novin</a:t>
            </a:r>
          </a:p>
          <a:p>
            <a:r>
              <a:rPr lang="cs-CZ" dirty="0" err="1"/>
              <a:t>Bjørnson</a:t>
            </a:r>
            <a:r>
              <a:rPr lang="cs-CZ" dirty="0"/>
              <a:t>, diplomat </a:t>
            </a:r>
            <a:r>
              <a:rPr lang="cs-CZ" dirty="0" err="1"/>
              <a:t>Sigurd</a:t>
            </a:r>
            <a:r>
              <a:rPr lang="cs-CZ" dirty="0"/>
              <a:t> Ibsen, </a:t>
            </a:r>
            <a:r>
              <a:rPr lang="cs-CZ" dirty="0" err="1"/>
              <a:t>Fridtjof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atd.</a:t>
            </a:r>
          </a:p>
          <a:p>
            <a:r>
              <a:rPr lang="cs-CZ" dirty="0"/>
              <a:t>Norové vyjednávají s mocnostmi o možnosti osamostatnění</a:t>
            </a:r>
          </a:p>
          <a:p>
            <a:r>
              <a:rPr lang="cs-CZ" dirty="0"/>
              <a:t>V květnu 1905 zasílá </a:t>
            </a:r>
            <a:r>
              <a:rPr lang="cs-CZ" dirty="0" err="1"/>
              <a:t>Storting</a:t>
            </a:r>
            <a:r>
              <a:rPr lang="cs-CZ" dirty="0"/>
              <a:t> nový zákon o konzulátech králi</a:t>
            </a:r>
          </a:p>
          <a:p>
            <a:r>
              <a:rPr lang="cs-CZ" dirty="0"/>
              <a:t>Král zamítá – norská vláda chce rezignovat – král zamítá, nemá náhradu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35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93479-A7EE-45A9-B3B0-CFCF7BEC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6095998" cy="1263649"/>
          </a:xfrm>
        </p:spPr>
        <p:txBody>
          <a:bodyPr>
            <a:normAutofit/>
          </a:bodyPr>
          <a:lstStyle/>
          <a:p>
            <a:r>
              <a:rPr lang="cs-CZ" dirty="0"/>
              <a:t>Rok 1905 – díl třetí </a:t>
            </a:r>
          </a:p>
        </p:txBody>
      </p:sp>
      <p:pic>
        <p:nvPicPr>
          <p:cNvPr id="5" name="Obrázek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CE979078-8BD0-45F6-B6F2-5AC8D871C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0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55675-2F94-4A3F-8635-D4071D4FC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3047999"/>
            <a:ext cx="6705600" cy="3648076"/>
          </a:xfrm>
        </p:spPr>
        <p:txBody>
          <a:bodyPr>
            <a:normAutofit/>
          </a:bodyPr>
          <a:lstStyle/>
          <a:p>
            <a:r>
              <a:rPr lang="cs-CZ" sz="1800" dirty="0"/>
              <a:t>7. června 1905 vyhlašuje </a:t>
            </a:r>
            <a:r>
              <a:rPr lang="cs-CZ" sz="1800" dirty="0" err="1"/>
              <a:t>Storting</a:t>
            </a:r>
            <a:r>
              <a:rPr lang="cs-CZ" sz="1800" dirty="0"/>
              <a:t>, že „(…) unie se Švédskem pod jedním králem je zrušena z důvodu, že král přestal fungovat jako král Norska“.</a:t>
            </a:r>
          </a:p>
          <a:p>
            <a:r>
              <a:rPr lang="cs-CZ" sz="1800" dirty="0"/>
              <a:t>Král nesouhlasil – </a:t>
            </a:r>
            <a:r>
              <a:rPr lang="cs-CZ" sz="1800" dirty="0" err="1"/>
              <a:t>Strorting</a:t>
            </a:r>
            <a:r>
              <a:rPr lang="cs-CZ" sz="1800" dirty="0"/>
              <a:t> mu navrhl, že by se králem Norska mohl stát jeden z jeho synů, což by znamenalo samostatnost pro Norsko, král odmítl, kdo na jeho místo? Princ Karel Dánský, synovec Edvarda VII</a:t>
            </a:r>
          </a:p>
          <a:p>
            <a:r>
              <a:rPr lang="cs-CZ" sz="1800" dirty="0"/>
              <a:t>Švédsko sestavuje komisi pro prozkoumání záležitosti – ta udává, že nedošlo k rozpuštění unie, protože to by muselo schválit i Švédsko, a to na základě referenda</a:t>
            </a:r>
          </a:p>
          <a:p>
            <a:r>
              <a:rPr lang="cs-CZ" sz="1800" dirty="0"/>
              <a:t>28. července </a:t>
            </a:r>
            <a:r>
              <a:rPr lang="cs-CZ" sz="1800" dirty="0" err="1"/>
              <a:t>Storting</a:t>
            </a:r>
            <a:r>
              <a:rPr lang="cs-CZ" sz="1800" dirty="0"/>
              <a:t> vyhlašuje referendum o „platnosti proběhlého zániku unie“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7537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CB9947"/>
      </a:accent1>
      <a:accent2>
        <a:srgbClr val="DB775E"/>
      </a:accent2>
      <a:accent3>
        <a:srgbClr val="E17B91"/>
      </a:accent3>
      <a:accent4>
        <a:srgbClr val="DB5EAD"/>
      </a:accent4>
      <a:accent5>
        <a:srgbClr val="DC7BE1"/>
      </a:accent5>
      <a:accent6>
        <a:srgbClr val="A15EDB"/>
      </a:accent6>
      <a:hlink>
        <a:srgbClr val="6782AD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869</Words>
  <Application>Microsoft Office PowerPoint</Application>
  <PresentationFormat>Širokoúhlá obrazovka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Arial Nova Cond</vt:lpstr>
      <vt:lpstr>Impact</vt:lpstr>
      <vt:lpstr>TornVTI</vt:lpstr>
      <vt:lpstr>Cesta k samostatnosti 1905</vt:lpstr>
      <vt:lpstr>Opakování z minul</vt:lpstr>
      <vt:lpstr>Rozpory se Švédskem</vt:lpstr>
      <vt:lpstr>Zastoupení v zahraničí</vt:lpstr>
      <vt:lpstr>Konsulatsaken</vt:lpstr>
      <vt:lpstr>Další konflikty</vt:lpstr>
      <vt:lpstr>Rok 1905 – díl první</vt:lpstr>
      <vt:lpstr>Rok 1905- díl druhý</vt:lpstr>
      <vt:lpstr>Rok 1905 – díl třetí </vt:lpstr>
      <vt:lpstr>Rok 1905 – díl čtvrtý</vt:lpstr>
      <vt:lpstr>Rok 1905 – díl pátý</vt:lpstr>
      <vt:lpstr>Rok 1905 - finále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 samostatnosti 1905</dc:title>
  <dc:creator>Pavel Přibáň</dc:creator>
  <cp:lastModifiedBy>Pavel Přibáň</cp:lastModifiedBy>
  <cp:revision>7</cp:revision>
  <dcterms:created xsi:type="dcterms:W3CDTF">2020-12-14T11:53:52Z</dcterms:created>
  <dcterms:modified xsi:type="dcterms:W3CDTF">2020-12-14T12:55:21Z</dcterms:modified>
</cp:coreProperties>
</file>