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D101399-4A7D-470C-8A61-24BA54886D1A}">
          <p14:sldIdLst>
            <p14:sldId id="256"/>
          </p14:sldIdLst>
        </p14:section>
        <p14:section name="Oddíl bez názvu" id="{74D33B1C-CBBA-4F42-A770-6AA0C200196B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277" autoAdjust="0"/>
  </p:normalViewPr>
  <p:slideViewPr>
    <p:cSldViewPr>
      <p:cViewPr varScale="1">
        <p:scale>
          <a:sx n="86" d="100"/>
          <a:sy n="86" d="100"/>
        </p:scale>
        <p:origin x="5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30652" y="2402775"/>
            <a:ext cx="7390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4200" spc="100" dirty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Norské Reálie – členění Norska</a:t>
            </a: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548C0-0809-4326-8053-7E9181319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Norské regiony -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Landsdeler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4F4741-E3D4-413E-8161-67E474A9B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2699793" cy="544522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Nordnorge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Trøndelag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Vestlandet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Østlandet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Sørlandet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Midt-Norge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6494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1F758-89D3-4F1A-8153-CF072CD7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    Kraje -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Fylker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F6E030-08D2-4EE0-8B5E-1FA4F57B0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915816" cy="6858000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cs-CZ" sz="2400" dirty="0"/>
              <a:t>    Nově 11 krajů</a:t>
            </a:r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Troms</a:t>
            </a:r>
            <a:r>
              <a:rPr lang="cs-CZ" sz="2000" dirty="0"/>
              <a:t> </a:t>
            </a:r>
            <a:r>
              <a:rPr lang="cs-CZ" sz="2000" dirty="0" err="1"/>
              <a:t>og</a:t>
            </a:r>
            <a:r>
              <a:rPr lang="cs-CZ" sz="2000" dirty="0"/>
              <a:t> </a:t>
            </a:r>
            <a:r>
              <a:rPr lang="cs-CZ" sz="2000" dirty="0" err="1"/>
              <a:t>Finnmark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Nordland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Trøndelag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Møre</a:t>
            </a:r>
            <a:r>
              <a:rPr lang="cs-CZ" sz="2000" dirty="0"/>
              <a:t> </a:t>
            </a:r>
            <a:r>
              <a:rPr lang="cs-CZ" sz="2000" dirty="0" err="1"/>
              <a:t>og</a:t>
            </a:r>
            <a:r>
              <a:rPr lang="cs-CZ" sz="2000" dirty="0"/>
              <a:t> </a:t>
            </a:r>
            <a:r>
              <a:rPr lang="cs-CZ" sz="2000" dirty="0" err="1"/>
              <a:t>Romsdal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Vestland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Rogaland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Agder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1800" dirty="0" err="1"/>
              <a:t>Vestfold</a:t>
            </a:r>
            <a:r>
              <a:rPr lang="cs-CZ" sz="1800" dirty="0"/>
              <a:t> </a:t>
            </a:r>
            <a:r>
              <a:rPr lang="cs-CZ" sz="1800" dirty="0" err="1"/>
              <a:t>og</a:t>
            </a:r>
            <a:r>
              <a:rPr lang="cs-CZ" sz="1800" dirty="0"/>
              <a:t> Telemark</a:t>
            </a:r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Viken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 err="1"/>
              <a:t>Innlandet</a:t>
            </a:r>
            <a:endParaRPr lang="cs-CZ" sz="2000" dirty="0"/>
          </a:p>
          <a:p>
            <a:pPr marL="457200" indent="-457200" algn="just">
              <a:buFontTx/>
              <a:buChar char="-"/>
            </a:pPr>
            <a:r>
              <a:rPr lang="cs-CZ" sz="2000" dirty="0"/>
              <a:t>Oslo</a:t>
            </a:r>
          </a:p>
          <a:p>
            <a:pPr algn="just"/>
            <a:r>
              <a:rPr lang="cs-CZ" sz="2800" dirty="0"/>
              <a:t>Původní kraje</a:t>
            </a:r>
          </a:p>
          <a:p>
            <a:pPr algn="just"/>
            <a:r>
              <a:rPr lang="cs-CZ" sz="1600" dirty="0"/>
              <a:t>-</a:t>
            </a:r>
            <a:r>
              <a:rPr lang="cs-CZ" sz="1600" dirty="0" err="1"/>
              <a:t>Finnmark</a:t>
            </a:r>
            <a:r>
              <a:rPr lang="cs-CZ" sz="1600" dirty="0"/>
              <a:t>, </a:t>
            </a:r>
            <a:r>
              <a:rPr lang="cs-CZ" sz="1600" dirty="0" err="1"/>
              <a:t>Troms</a:t>
            </a:r>
            <a:r>
              <a:rPr lang="cs-CZ" sz="1600" dirty="0"/>
              <a:t>, </a:t>
            </a:r>
            <a:r>
              <a:rPr lang="cs-CZ" sz="1600" dirty="0" err="1"/>
              <a:t>Nordland</a:t>
            </a:r>
            <a:r>
              <a:rPr lang="cs-CZ" sz="1600" dirty="0"/>
              <a:t>,</a:t>
            </a:r>
          </a:p>
          <a:p>
            <a:pPr algn="just"/>
            <a:r>
              <a:rPr lang="cs-CZ" sz="1600" dirty="0" err="1"/>
              <a:t>Nord</a:t>
            </a:r>
            <a:r>
              <a:rPr lang="cs-CZ" sz="1600" dirty="0"/>
              <a:t>/</a:t>
            </a:r>
            <a:r>
              <a:rPr lang="cs-CZ" sz="1600" dirty="0" err="1"/>
              <a:t>Sør-Trøndelag</a:t>
            </a:r>
            <a:r>
              <a:rPr lang="cs-CZ" sz="1600" dirty="0"/>
              <a:t>, </a:t>
            </a:r>
            <a:r>
              <a:rPr lang="cs-CZ" sz="1600" dirty="0" err="1"/>
              <a:t>Sogn</a:t>
            </a:r>
            <a:r>
              <a:rPr lang="cs-CZ" sz="1600" dirty="0"/>
              <a:t> </a:t>
            </a:r>
            <a:r>
              <a:rPr lang="cs-CZ" sz="1600" dirty="0" err="1"/>
              <a:t>og</a:t>
            </a:r>
            <a:r>
              <a:rPr lang="cs-CZ" sz="1600" dirty="0"/>
              <a:t> </a:t>
            </a:r>
            <a:r>
              <a:rPr lang="cs-CZ" sz="1600" dirty="0" err="1"/>
              <a:t>Fjordane</a:t>
            </a:r>
            <a:r>
              <a:rPr lang="cs-CZ" sz="1600" dirty="0"/>
              <a:t>, </a:t>
            </a:r>
            <a:r>
              <a:rPr lang="cs-CZ" sz="1600" dirty="0" err="1"/>
              <a:t>Hordaland</a:t>
            </a:r>
            <a:r>
              <a:rPr lang="cs-CZ" sz="1600" dirty="0"/>
              <a:t>, </a:t>
            </a:r>
            <a:r>
              <a:rPr lang="cs-CZ" sz="1600" dirty="0" err="1"/>
              <a:t>Rogaland</a:t>
            </a:r>
            <a:r>
              <a:rPr lang="cs-CZ" sz="1600" dirty="0"/>
              <a:t>, Vest / </a:t>
            </a:r>
            <a:r>
              <a:rPr lang="cs-CZ" sz="1600" dirty="0" err="1"/>
              <a:t>Aust</a:t>
            </a:r>
            <a:r>
              <a:rPr lang="cs-CZ" sz="1600" dirty="0"/>
              <a:t> </a:t>
            </a:r>
            <a:r>
              <a:rPr lang="cs-CZ" sz="1600" dirty="0" err="1"/>
              <a:t>Agder</a:t>
            </a:r>
            <a:r>
              <a:rPr lang="cs-CZ" sz="1600" dirty="0"/>
              <a:t>, Telemark, </a:t>
            </a:r>
            <a:r>
              <a:rPr lang="cs-CZ" sz="1600" dirty="0" err="1"/>
              <a:t>Vestfold</a:t>
            </a:r>
            <a:r>
              <a:rPr lang="cs-CZ" sz="1600" dirty="0"/>
              <a:t>, </a:t>
            </a:r>
            <a:r>
              <a:rPr lang="cs-CZ" sz="1600" dirty="0" err="1"/>
              <a:t>Buskerud</a:t>
            </a:r>
            <a:r>
              <a:rPr lang="cs-CZ" sz="1600" dirty="0"/>
              <a:t>, </a:t>
            </a:r>
            <a:r>
              <a:rPr lang="cs-CZ" sz="1600" dirty="0" err="1"/>
              <a:t>Oppland</a:t>
            </a:r>
            <a:r>
              <a:rPr lang="cs-CZ" sz="1600" dirty="0"/>
              <a:t>, </a:t>
            </a:r>
            <a:r>
              <a:rPr lang="cs-CZ" sz="1600" dirty="0" err="1"/>
              <a:t>Hedmark</a:t>
            </a:r>
            <a:r>
              <a:rPr lang="cs-CZ" sz="1600" dirty="0"/>
              <a:t>, </a:t>
            </a:r>
            <a:r>
              <a:rPr lang="cs-CZ" sz="1600" dirty="0" err="1"/>
              <a:t>Akershus</a:t>
            </a:r>
            <a:r>
              <a:rPr lang="cs-CZ" sz="1600" dirty="0"/>
              <a:t>, </a:t>
            </a:r>
            <a:r>
              <a:rPr lang="cs-CZ" sz="1600" dirty="0" err="1"/>
              <a:t>Østfold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240497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CC9D2-B140-40AF-8B64-DEB0E901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/>
              <a:t>Nižší územně správní celky - </a:t>
            </a:r>
            <a:r>
              <a:rPr lang="cs-CZ" sz="3600" dirty="0" err="1"/>
              <a:t>kommuner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7B99AD-A4CC-46EA-B937-EB62A9E7C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6480720" cy="4824536"/>
          </a:xfrm>
          <a:gradFill>
            <a:gsLst>
              <a:gs pos="10000">
                <a:schemeClr val="bg1">
                  <a:lumMod val="95000"/>
                </a:schemeClr>
              </a:gs>
              <a:gs pos="99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Nově 356 komun/obcí/municipalit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Nejnižší správní celek, vznik na konci 19. století na základě původních farností</a:t>
            </a:r>
          </a:p>
          <a:p>
            <a:pPr marL="457200" indent="-457200" algn="just">
              <a:buFontTx/>
              <a:buChar char="-"/>
            </a:pPr>
            <a:r>
              <a:rPr lang="cs-CZ" sz="2800" dirty="0" err="1">
                <a:solidFill>
                  <a:schemeClr val="tx1"/>
                </a:solidFill>
              </a:rPr>
              <a:t>Guovdageaidnu</a:t>
            </a:r>
            <a:r>
              <a:rPr lang="cs-CZ" sz="2800" dirty="0">
                <a:solidFill>
                  <a:schemeClr val="tx1"/>
                </a:solidFill>
              </a:rPr>
              <a:t> – </a:t>
            </a:r>
            <a:r>
              <a:rPr lang="cs-CZ" sz="2800" dirty="0" err="1">
                <a:solidFill>
                  <a:schemeClr val="tx1"/>
                </a:solidFill>
              </a:rPr>
              <a:t>Kautokeino</a:t>
            </a:r>
            <a:r>
              <a:rPr lang="cs-CZ" sz="2800" dirty="0">
                <a:solidFill>
                  <a:schemeClr val="tx1"/>
                </a:solidFill>
              </a:rPr>
              <a:t> 9707,34 km2, </a:t>
            </a:r>
            <a:r>
              <a:rPr lang="cs-CZ" sz="2800" dirty="0" err="1">
                <a:solidFill>
                  <a:schemeClr val="tx1"/>
                </a:solidFill>
              </a:rPr>
              <a:t>Kvitsøy</a:t>
            </a:r>
            <a:r>
              <a:rPr lang="cs-CZ" sz="2800" dirty="0">
                <a:solidFill>
                  <a:schemeClr val="tx1"/>
                </a:solidFill>
              </a:rPr>
              <a:t> 6,29 km2</a:t>
            </a:r>
          </a:p>
          <a:p>
            <a:pPr marL="457200" indent="-457200" algn="just">
              <a:buFontTx/>
              <a:buChar char="-"/>
            </a:pPr>
            <a:r>
              <a:rPr lang="cs-CZ" sz="2800" dirty="0" err="1">
                <a:solidFill>
                  <a:schemeClr val="tx1"/>
                </a:solidFill>
              </a:rPr>
              <a:t>Utsira</a:t>
            </a:r>
            <a:r>
              <a:rPr lang="cs-CZ" sz="2800" dirty="0">
                <a:solidFill>
                  <a:schemeClr val="tx1"/>
                </a:solidFill>
              </a:rPr>
              <a:t> 198 obyvatel, Oslo 693 494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Různé preferované jazyky – neutrální x </a:t>
            </a:r>
            <a:r>
              <a:rPr lang="cs-CZ" sz="2800" dirty="0" err="1">
                <a:solidFill>
                  <a:schemeClr val="tx1"/>
                </a:solidFill>
              </a:rPr>
              <a:t>bokmål</a:t>
            </a:r>
            <a:r>
              <a:rPr lang="cs-CZ" sz="2800" dirty="0">
                <a:solidFill>
                  <a:schemeClr val="tx1"/>
                </a:solidFill>
              </a:rPr>
              <a:t> x </a:t>
            </a:r>
            <a:r>
              <a:rPr lang="cs-CZ" sz="2800" dirty="0" err="1">
                <a:solidFill>
                  <a:schemeClr val="tx1"/>
                </a:solidFill>
              </a:rPr>
              <a:t>nynorsk</a:t>
            </a:r>
            <a:r>
              <a:rPr lang="cs-CZ" sz="2800" dirty="0">
                <a:solidFill>
                  <a:schemeClr val="tx1"/>
                </a:solidFill>
              </a:rPr>
              <a:t> (navíc </a:t>
            </a:r>
            <a:r>
              <a:rPr lang="cs-CZ" sz="2800" dirty="0" err="1">
                <a:solidFill>
                  <a:schemeClr val="tx1"/>
                </a:solidFill>
              </a:rPr>
              <a:t>sámština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dirty="0" err="1">
                <a:solidFill>
                  <a:schemeClr val="tx1"/>
                </a:solidFill>
              </a:rPr>
              <a:t>kvenština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412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5E9A4B-CD4D-4CC9-8065-05D5FEF70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Obrázek se zrcadlícím se titulkem</Template>
  <TotalTime>121</TotalTime>
  <Words>139</Words>
  <Application>Microsoft Office PowerPoint</Application>
  <PresentationFormat>Předvádění na obrazovce (4:3)</PresentationFormat>
  <Paragraphs>31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Impact</vt:lpstr>
      <vt:lpstr>3_Office Theme</vt:lpstr>
      <vt:lpstr>Prezentace aplikace PowerPoint</vt:lpstr>
      <vt:lpstr>Norské regiony - Landsdeler</vt:lpstr>
      <vt:lpstr>     Kraje - Fylker</vt:lpstr>
      <vt:lpstr>Nižší územně správní celky - kommuner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Přibáň</dc:creator>
  <cp:keywords/>
  <cp:lastModifiedBy>Pavel Přibáň</cp:lastModifiedBy>
  <cp:revision>8</cp:revision>
  <dcterms:created xsi:type="dcterms:W3CDTF">2020-10-12T08:22:45Z</dcterms:created>
  <dcterms:modified xsi:type="dcterms:W3CDTF">2020-10-12T10:24:08Z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