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CB9A4-685B-445C-A826-D2CE7671A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B13BCA-B98D-4C19-9441-2AFAA289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84D245-C44F-4B93-9374-D40B40CA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CE67C4-4120-4B44-8291-0AA3FD78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18DE01-B67F-4C3E-85A2-66CF110A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64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BBF86-0F24-4042-9103-2843DFAF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C8BC71-9A2D-4624-98A3-3E660AFA1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564F1C-6ED5-45FB-8977-F3265DA6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AFDE2A-3136-4A59-9B8F-3F3FAA270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24A9A2-6211-450D-9470-9891836B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36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F034BAD-776A-4F00-BA95-78E8450D8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C38329D-3BE0-4B1F-8370-C030F12BB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EB5F4-E71D-4506-A58D-0F6EC626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A4DB1E-91F0-4930-B684-ABE4A6A0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DAC42D-50A4-4758-AFEC-FEF75B7A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82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A6C243-A45F-4C82-8E41-58BF9DF0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7648DB-3A38-45F1-8D6F-2DBC29960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E9FB7F-53EF-4D62-A770-30215581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E6CB7B-02B4-4BD2-9FF6-977BF23F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46E397-FBE3-4B19-8874-E7714E886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23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6B056-FA0A-45A7-9C4C-42709A34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3A697A-61F6-47D2-880A-240087CA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F794E2-129F-43AD-8A7C-42836623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F7B050-CC4C-45DC-87DB-D75278A9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7126D2-66D7-4890-A7DB-6874CEAB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00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A14EF-E6C6-41B5-A883-83BE51B4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E56FBC-E351-4F3B-991D-17CD11F86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87C89B-B3E0-4CB6-B80E-499646378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BB07D0-857D-489A-BFAA-BFE8EE6DC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55D353-50A7-444B-9CAC-79E4783A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AAE0FD6-9B01-4A69-839D-60E14C82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98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B595F-3C50-4BEB-8DAB-F7CB0025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15354B-8822-4F8E-9931-4405C2D68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C1E6EB-578D-42FF-85CB-976B3DE93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352295-6DD6-41D8-B893-C6BCE4E61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89FD5A8-0B1B-4774-A05B-5A390DEB7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B174836-E872-4BC1-B48A-F142022F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CAE44F-F432-448C-A23D-D27C5AA9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579787E-508B-4544-9F0E-CEEE2EF3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68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6D31C-A2C0-423B-9F88-412A9CBE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AA3024B-7CA4-4CD7-9A5B-19E416EE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94E5D6-9C7F-45EE-8B3C-2215A933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57A1D1-C629-4691-8A78-F28D0525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52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948A2EC-9821-4C6F-8963-1FF9DC8E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63662EF-FED4-4725-8C6D-CF00BB9A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207423-9541-4032-A5C5-A7E127B5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62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77D0D-E0D0-4924-8931-5754FC9F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64556-B8DC-4C72-9C4D-FBC5273D5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1AB1B4-0E2A-49F5-B124-5F48BB189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E1A17A-75DC-40EB-ADAF-374A233F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7AD3E4-DDD6-40A7-A9D8-33232835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5BD061-A2FA-472B-9CBD-69AE33A9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10650-2C85-4AA8-B02A-BE777DE3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DA51C38-3796-4DD1-835E-F8F7D88BE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04F94E-512B-4B2E-9CE8-341F6A9E3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3FCF71-2830-4C25-B570-01D4B0FEB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CE0960A-FA9E-4A41-8866-4D17FD46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8C3F86-11DF-4236-83F0-BE93F1A3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84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66E15B-87D7-4BCD-8C6F-B4E41C77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A67F22-D2EB-41D5-A4D9-A52A860E4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48CC10-702F-40C6-BA47-C4002E95C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EC088-E716-4C60-82AF-09B318FAB5D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151248-CBC4-4143-B045-B1E0353F4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BA15AB-9537-4E77-A8CA-58EDE0212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C6030-DE8B-4BB7-B60F-257EE196A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54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1C6D4-9DF2-4DB1-871C-A47CF05F9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134390"/>
            <a:ext cx="9144000" cy="2387600"/>
          </a:xfrm>
        </p:spPr>
        <p:txBody>
          <a:bodyPr/>
          <a:lstStyle/>
          <a:p>
            <a:r>
              <a:rPr lang="cs-CZ" dirty="0"/>
              <a:t>Norská příroda a národní parky</a:t>
            </a:r>
          </a:p>
        </p:txBody>
      </p:sp>
    </p:spTree>
    <p:extLst>
      <p:ext uri="{BB962C8B-B14F-4D97-AF65-F5344CB8AC3E}">
        <p14:creationId xmlns:p14="http://schemas.microsoft.com/office/powerpoint/2010/main" val="3574781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B572E-341C-4529-BA95-DECA6057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Aurlandvegen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2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F0BE8-B469-4237-A5FC-C099763F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Sognefjellet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C83FD7-39C3-4093-8C1E-6AB09F9FE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11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1657C-EB35-49D8-95A2-F74A250E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Trollstigen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226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966B7-8DCD-4769-9ED7-675E0775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parky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33B022-C36D-433B-B11C-378213F32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40 NP v Norsku</a:t>
            </a:r>
          </a:p>
          <a:p>
            <a:r>
              <a:rPr lang="cs-CZ" dirty="0"/>
              <a:t>7 NP na Špicberkách</a:t>
            </a:r>
          </a:p>
          <a:p>
            <a:r>
              <a:rPr lang="cs-CZ" dirty="0"/>
              <a:t>Horské oblasti</a:t>
            </a:r>
          </a:p>
          <a:p>
            <a:r>
              <a:rPr lang="cs-CZ" dirty="0"/>
              <a:t>Náhorní plošiny</a:t>
            </a:r>
          </a:p>
          <a:p>
            <a:r>
              <a:rPr lang="cs-CZ" dirty="0"/>
              <a:t>Ostrovy</a:t>
            </a:r>
          </a:p>
          <a:p>
            <a:r>
              <a:rPr lang="cs-CZ" dirty="0"/>
              <a:t>Pobřežní vody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9FAC1DB6-013F-4FE7-8CD7-E0BCF5303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26" y="0"/>
            <a:ext cx="7003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2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hora, příroda, pohled, stojící&#10;&#10;Popis byl vytvořen automaticky">
            <a:extLst>
              <a:ext uri="{FF2B5EF4-FFF2-40B4-BE49-F238E27FC236}">
                <a16:creationId xmlns:a16="http://schemas.microsoft.com/office/drawing/2014/main" id="{40B26C59-8ABD-4CF2-B876-C5B5E54B7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F7A523-11BE-451B-8B95-DE9AA658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Národní parky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CEB21-09FA-4ABB-8B4E-FD4BE62E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Střední forma ochrany přírody</a:t>
            </a:r>
          </a:p>
          <a:p>
            <a:r>
              <a:rPr lang="cs-CZ" sz="1800" dirty="0"/>
              <a:t>Vyšší – </a:t>
            </a:r>
            <a:r>
              <a:rPr lang="cs-CZ" sz="1800" dirty="0" err="1"/>
              <a:t>Naturreservat</a:t>
            </a:r>
            <a:endParaRPr lang="cs-CZ" sz="1800" dirty="0"/>
          </a:p>
          <a:p>
            <a:r>
              <a:rPr lang="cs-CZ" sz="1800" dirty="0"/>
              <a:t>Nižší – </a:t>
            </a:r>
            <a:r>
              <a:rPr lang="cs-CZ" sz="1800" dirty="0" err="1"/>
              <a:t>Landskapsvernområde</a:t>
            </a:r>
            <a:endParaRPr lang="cs-CZ" sz="1800" dirty="0"/>
          </a:p>
          <a:p>
            <a:r>
              <a:rPr lang="cs-CZ" sz="1800" dirty="0"/>
              <a:t>Nejstarší park </a:t>
            </a:r>
            <a:r>
              <a:rPr lang="cs-CZ" sz="1800" dirty="0" err="1"/>
              <a:t>Rondane</a:t>
            </a:r>
            <a:r>
              <a:rPr lang="cs-CZ" sz="1800" dirty="0"/>
              <a:t> 1962</a:t>
            </a:r>
          </a:p>
          <a:p>
            <a:r>
              <a:rPr lang="cs-CZ" sz="1800" dirty="0"/>
              <a:t>Celkem 14% Norska má přírodu chráněnou zákonem</a:t>
            </a:r>
          </a:p>
          <a:p>
            <a:r>
              <a:rPr lang="cs-CZ" sz="1800" dirty="0"/>
              <a:t>Konflikty mezi ochranou a využitím přírody </a:t>
            </a:r>
          </a:p>
        </p:txBody>
      </p:sp>
    </p:spTree>
    <p:extLst>
      <p:ext uri="{BB962C8B-B14F-4D97-AF65-F5344CB8AC3E}">
        <p14:creationId xmlns:p14="http://schemas.microsoft.com/office/powerpoint/2010/main" val="307810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049C3-67BB-4D2B-85AE-8417CE33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Národní parky</a:t>
            </a:r>
          </a:p>
        </p:txBody>
      </p:sp>
      <p:pic>
        <p:nvPicPr>
          <p:cNvPr id="5" name="Obrázek 4" descr="Obsah obrázku tráva, exteriér, voda, pole&#10;&#10;Popis byl vytvořen automaticky">
            <a:extLst>
              <a:ext uri="{FF2B5EF4-FFF2-40B4-BE49-F238E27FC236}">
                <a16:creationId xmlns:a16="http://schemas.microsoft.com/office/drawing/2014/main" id="{7080B5A4-BE5F-453C-AD84-7411CD3E4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390EDA-4A7C-4E6E-86A3-CFFF3DBF6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/>
              <a:t>Allemannsretten – právo volně se pohybovat v přírodě – tradiční norská záležitost</a:t>
            </a:r>
          </a:p>
          <a:p>
            <a:r>
              <a:rPr lang="cs-CZ" sz="1800"/>
              <a:t>Je možné využívat přírodní zdroje – mořské ryby, bobule, houby, atd.</a:t>
            </a:r>
          </a:p>
          <a:p>
            <a:r>
              <a:rPr lang="cs-CZ" sz="1800"/>
              <a:t>Je třeba se chovat k přírodě ohleduplně</a:t>
            </a:r>
          </a:p>
          <a:p>
            <a:r>
              <a:rPr lang="cs-CZ" sz="1800"/>
              <a:t>Zcela volný pohyb po parcích – krom ptačích a jiných zvířecích rezervací, volný pohyb po souši i po vodě, cyklistika jen po cestách, bez elektrokol</a:t>
            </a:r>
          </a:p>
          <a:p>
            <a:r>
              <a:rPr lang="cs-CZ" sz="1800"/>
              <a:t>Stanování kdekoliv, 150 m od nejbližší budovy, 2 noci za sebou</a:t>
            </a:r>
          </a:p>
        </p:txBody>
      </p:sp>
    </p:spTree>
    <p:extLst>
      <p:ext uri="{BB962C8B-B14F-4D97-AF65-F5344CB8AC3E}">
        <p14:creationId xmlns:p14="http://schemas.microsoft.com/office/powerpoint/2010/main" val="3129312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sníh, hora, příroda&#10;&#10;Popis byl vytvořen automaticky">
            <a:extLst>
              <a:ext uri="{FF2B5EF4-FFF2-40B4-BE49-F238E27FC236}">
                <a16:creationId xmlns:a16="http://schemas.microsoft.com/office/drawing/2014/main" id="{E31AE3C1-CCBB-4F30-BD57-2869116B5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r="27109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Obrázek 4" descr="Obsah obrázku hora, exteriér, příroda, skála&#10;&#10;Popis byl vytvořen automaticky">
            <a:extLst>
              <a:ext uri="{FF2B5EF4-FFF2-40B4-BE49-F238E27FC236}">
                <a16:creationId xmlns:a16="http://schemas.microsoft.com/office/drawing/2014/main" id="{13AE1618-DC8A-4024-9F06-E1D920354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846B31-C6CE-465A-92A2-74774D8D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2800"/>
              <a:t>Pohoří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ABC084-795D-4E32-AAD2-A8677380E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cs-CZ" sz="1800" dirty="0"/>
              <a:t>Dominantní Skandinávský hřbet</a:t>
            </a:r>
          </a:p>
          <a:p>
            <a:r>
              <a:rPr lang="cs-CZ" sz="1800" dirty="0"/>
              <a:t>Nejvyšší vrchol </a:t>
            </a:r>
            <a:r>
              <a:rPr lang="cs-CZ" sz="1800" dirty="0" err="1"/>
              <a:t>Galdhøppigen</a:t>
            </a:r>
            <a:r>
              <a:rPr lang="cs-CZ" sz="1800" dirty="0"/>
              <a:t> 2469 </a:t>
            </a:r>
            <a:r>
              <a:rPr lang="cs-CZ" sz="1800" dirty="0" err="1"/>
              <a:t>mnm</a:t>
            </a:r>
            <a:r>
              <a:rPr lang="cs-CZ" sz="1800" dirty="0"/>
              <a:t> v pohoří </a:t>
            </a:r>
            <a:r>
              <a:rPr lang="cs-CZ" sz="1800" dirty="0" err="1"/>
              <a:t>Jotunheimen</a:t>
            </a:r>
            <a:endParaRPr lang="cs-CZ" sz="1800" dirty="0"/>
          </a:p>
          <a:p>
            <a:r>
              <a:rPr lang="cs-CZ" sz="1800" dirty="0"/>
              <a:t>203 vrcholů nad 2000 m</a:t>
            </a:r>
          </a:p>
          <a:p>
            <a:r>
              <a:rPr lang="cs-CZ" sz="1800" dirty="0" err="1"/>
              <a:t>Gaustatoppen</a:t>
            </a:r>
            <a:r>
              <a:rPr lang="cs-CZ" sz="1800" dirty="0"/>
              <a:t> – </a:t>
            </a:r>
            <a:r>
              <a:rPr lang="cs-CZ" sz="1800" dirty="0" err="1"/>
              <a:t>Rjukan</a:t>
            </a:r>
            <a:r>
              <a:rPr lang="cs-CZ" sz="1800" dirty="0"/>
              <a:t>, největší výhled v Norsku 60 000 km2, 1883 </a:t>
            </a:r>
            <a:r>
              <a:rPr lang="cs-CZ" sz="1800" dirty="0" err="1"/>
              <a:t>mnm</a:t>
            </a:r>
            <a:endParaRPr lang="cs-CZ" sz="1800" dirty="0"/>
          </a:p>
          <a:p>
            <a:r>
              <a:rPr lang="cs-CZ" sz="1800" dirty="0"/>
              <a:t>Jen 3% území je obdělávatelná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29422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voda, příroda, řeka&#10;&#10;Popis byl vytvořen automaticky">
            <a:extLst>
              <a:ext uri="{FF2B5EF4-FFF2-40B4-BE49-F238E27FC236}">
                <a16:creationId xmlns:a16="http://schemas.microsoft.com/office/drawing/2014/main" id="{1FBED675-FF5D-40C8-A4E6-8C7E4DFFC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B584CE-B98F-4593-9F94-2A6480C0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cs-CZ" sz="3600"/>
              <a:t>Norské řeky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22545A-0536-4DFB-A86B-17DCAEB3E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cs-CZ" sz="1800" dirty="0"/>
              <a:t>Velké množství kratších řek</a:t>
            </a:r>
          </a:p>
          <a:p>
            <a:r>
              <a:rPr lang="cs-CZ" sz="1800" dirty="0" err="1"/>
              <a:t>Glomma</a:t>
            </a:r>
            <a:r>
              <a:rPr lang="cs-CZ" sz="1800" dirty="0"/>
              <a:t> – 623 km, </a:t>
            </a:r>
            <a:r>
              <a:rPr lang="cs-CZ" sz="1800" dirty="0" err="1"/>
              <a:t>Pasvikelva</a:t>
            </a:r>
            <a:r>
              <a:rPr lang="cs-CZ" sz="1800" dirty="0"/>
              <a:t> 380 km, </a:t>
            </a:r>
            <a:r>
              <a:rPr lang="cs-CZ" sz="1800" dirty="0" err="1"/>
              <a:t>Numedalslålgen</a:t>
            </a:r>
            <a:r>
              <a:rPr lang="cs-CZ" sz="1800" dirty="0"/>
              <a:t> 359 km</a:t>
            </a:r>
          </a:p>
          <a:p>
            <a:r>
              <a:rPr lang="cs-CZ" sz="1800" dirty="0" err="1"/>
              <a:t>Jakobselva</a:t>
            </a:r>
            <a:r>
              <a:rPr lang="cs-CZ" sz="1800" dirty="0"/>
              <a:t> – hraniční řeka s  Ruskem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3259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2532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BBF962-BBFE-4853-840D-B13D5AD8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Jezera v Norsku</a:t>
            </a:r>
          </a:p>
        </p:txBody>
      </p:sp>
      <p:pic>
        <p:nvPicPr>
          <p:cNvPr id="5" name="Obrázek 4" descr="Obsah obrázku voda, exteriér, příroda, hora&#10;&#10;Popis byl vytvořen automaticky">
            <a:extLst>
              <a:ext uri="{FF2B5EF4-FFF2-40B4-BE49-F238E27FC236}">
                <a16:creationId xmlns:a16="http://schemas.microsoft.com/office/drawing/2014/main" id="{78E47413-C805-4399-A9DC-7530A952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9CDC3F-C7C2-4689-B702-EA34494C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Innsjø x vann</a:t>
            </a:r>
          </a:p>
          <a:p>
            <a:r>
              <a:rPr lang="cs-CZ" sz="2000">
                <a:solidFill>
                  <a:srgbClr val="FFFFFF"/>
                </a:solidFill>
              </a:rPr>
              <a:t>Tisíce jezer</a:t>
            </a:r>
          </a:p>
          <a:p>
            <a:r>
              <a:rPr lang="cs-CZ" sz="2000">
                <a:solidFill>
                  <a:srgbClr val="FFFFFF"/>
                </a:solidFill>
              </a:rPr>
              <a:t>Největší jezero Mjøsa – 369 km2</a:t>
            </a:r>
          </a:p>
          <a:p>
            <a:r>
              <a:rPr lang="cs-CZ" sz="2000">
                <a:solidFill>
                  <a:srgbClr val="FFFFFF"/>
                </a:solidFill>
              </a:rPr>
              <a:t>Nejhlubší Hornindalsvatnet – 514 m hloubka – nejhlubší v Evropě</a:t>
            </a:r>
          </a:p>
          <a:p>
            <a:endParaRPr lang="cs-CZ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6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06F1DD-DBA5-4511-B73D-F1E68C89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/>
              <a:t>Nasjonale turistveger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2D6F81-4C95-42AE-BDBE-9502D7387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cs-CZ" sz="1800" dirty="0"/>
              <a:t>18 scénických turistických silnic</a:t>
            </a:r>
          </a:p>
          <a:p>
            <a:r>
              <a:rPr lang="cs-CZ" sz="1800" dirty="0"/>
              <a:t>Architektonická sebeprezentace Norska</a:t>
            </a:r>
          </a:p>
          <a:p>
            <a:r>
              <a:rPr lang="cs-CZ" sz="1800" dirty="0"/>
              <a:t>Funkční a estetické doplňky u silnic – odpočívadla, kavárny, vyhlídky, toalety</a:t>
            </a:r>
          </a:p>
          <a:p>
            <a:r>
              <a:rPr lang="cs-CZ" sz="1800" dirty="0"/>
              <a:t>Neustále doplňované a vylepšované</a:t>
            </a:r>
          </a:p>
          <a:p>
            <a:r>
              <a:rPr lang="cs-CZ" sz="1800" dirty="0"/>
              <a:t>Často se jedná o původní horské silnice sloužící před výstavbou tunelů/mostů</a:t>
            </a:r>
          </a:p>
        </p:txBody>
      </p:sp>
      <p:pic>
        <p:nvPicPr>
          <p:cNvPr id="7" name="Obrázek 6" descr="Obsah obrázku exteriér, tráva, příroda, kopec&#10;&#10;Popis byl vytvořen automaticky">
            <a:extLst>
              <a:ext uri="{FF2B5EF4-FFF2-40B4-BE49-F238E27FC236}">
                <a16:creationId xmlns:a16="http://schemas.microsoft.com/office/drawing/2014/main" id="{4EC368A6-72D4-44B3-B4D8-B57DB5218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19" y="517600"/>
            <a:ext cx="5152920" cy="291140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AB7C6B0-B369-4D1A-AA3C-E1ED3FD69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68" y="4267769"/>
            <a:ext cx="5135719" cy="10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A98FD-CAA4-4639-B38D-6D146BF0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Helgelandkysten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79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258</Words>
  <Application>Microsoft Office PowerPoint</Application>
  <PresentationFormat>Širokoúhlá obrazovka</PresentationFormat>
  <Paragraphs>48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Norská příroda a národní parky</vt:lpstr>
      <vt:lpstr>Národní parky</vt:lpstr>
      <vt:lpstr>Národní parky</vt:lpstr>
      <vt:lpstr>Národní parky</vt:lpstr>
      <vt:lpstr>Pohoří</vt:lpstr>
      <vt:lpstr>Norské řeky</vt:lpstr>
      <vt:lpstr>Jezera v Norsku</vt:lpstr>
      <vt:lpstr>Nasjonale turistveger</vt:lpstr>
      <vt:lpstr>Helgelandkysten</vt:lpstr>
      <vt:lpstr>Aurlandvegen</vt:lpstr>
      <vt:lpstr>Sognefjellet</vt:lpstr>
      <vt:lpstr>Trollstigen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Norská příroda a národní parky</dc:title>
  <dc:creator>Pavel Přibáň</dc:creator>
  <cp:lastModifiedBy>Pavel Přibáň</cp:lastModifiedBy>
  <cp:revision>2</cp:revision>
  <dcterms:created xsi:type="dcterms:W3CDTF">2020-10-26T11:44:58Z</dcterms:created>
  <dcterms:modified xsi:type="dcterms:W3CDTF">2020-10-26T11:55:31Z</dcterms:modified>
</cp:coreProperties>
</file>