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48BCF-B885-44D1-848E-FFB33B9FC201}" v="4" dt="2020-11-30T12:07:22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B5E48BCF-B885-44D1-848E-FFB33B9FC201}"/>
    <pc:docChg chg="undo custSel mod addSld modSld">
      <pc:chgData name="Pavel Přibáň" userId="072b247a92f8c739" providerId="LiveId" clId="{B5E48BCF-B885-44D1-848E-FFB33B9FC201}" dt="2020-11-30T12:07:27.485" v="2175" actId="26606"/>
      <pc:docMkLst>
        <pc:docMk/>
      </pc:docMkLst>
      <pc:sldChg chg="modSp mod">
        <pc:chgData name="Pavel Přibáň" userId="072b247a92f8c739" providerId="LiveId" clId="{B5E48BCF-B885-44D1-848E-FFB33B9FC201}" dt="2020-11-30T10:52:15.249" v="8" actId="20577"/>
        <pc:sldMkLst>
          <pc:docMk/>
          <pc:sldMk cId="2759197656" sldId="256"/>
        </pc:sldMkLst>
        <pc:spChg chg="mod">
          <ac:chgData name="Pavel Přibáň" userId="072b247a92f8c739" providerId="LiveId" clId="{B5E48BCF-B885-44D1-848E-FFB33B9FC201}" dt="2020-11-30T10:52:15.249" v="8" actId="20577"/>
          <ac:spMkLst>
            <pc:docMk/>
            <pc:sldMk cId="2759197656" sldId="256"/>
            <ac:spMk id="2" creationId="{7297FF65-F596-457F-9B1E-0FAC4F794385}"/>
          </ac:spMkLst>
        </pc:spChg>
      </pc:sldChg>
      <pc:sldChg chg="addSp delSp modSp mod delAnim modAnim">
        <pc:chgData name="Pavel Přibáň" userId="072b247a92f8c739" providerId="LiveId" clId="{B5E48BCF-B885-44D1-848E-FFB33B9FC201}" dt="2020-11-23T15:55:49.577" v="1" actId="478"/>
        <pc:sldMkLst>
          <pc:docMk/>
          <pc:sldMk cId="1746162224" sldId="259"/>
        </pc:sldMkLst>
        <pc:picChg chg="add del mod">
          <ac:chgData name="Pavel Přibáň" userId="072b247a92f8c739" providerId="LiveId" clId="{B5E48BCF-B885-44D1-848E-FFB33B9FC201}" dt="2020-11-23T15:55:49.577" v="1" actId="478"/>
          <ac:picMkLst>
            <pc:docMk/>
            <pc:sldMk cId="1746162224" sldId="259"/>
            <ac:picMk id="6" creationId="{0B60B309-FA35-4A65-8EEC-6E38813FEE85}"/>
          </ac:picMkLst>
        </pc:picChg>
      </pc:sldChg>
      <pc:sldChg chg="addSp modSp new mod setBg">
        <pc:chgData name="Pavel Přibáň" userId="072b247a92f8c739" providerId="LiveId" clId="{B5E48BCF-B885-44D1-848E-FFB33B9FC201}" dt="2020-11-30T11:05:17.688" v="527" actId="20577"/>
        <pc:sldMkLst>
          <pc:docMk/>
          <pc:sldMk cId="2877793252" sldId="265"/>
        </pc:sldMkLst>
        <pc:spChg chg="mod">
          <ac:chgData name="Pavel Přibáň" userId="072b247a92f8c739" providerId="LiveId" clId="{B5E48BCF-B885-44D1-848E-FFB33B9FC201}" dt="2020-11-30T11:02:09.348" v="472" actId="26606"/>
          <ac:spMkLst>
            <pc:docMk/>
            <pc:sldMk cId="2877793252" sldId="265"/>
            <ac:spMk id="2" creationId="{8C94FF62-970C-489C-870F-5ED249B51C3B}"/>
          </ac:spMkLst>
        </pc:spChg>
        <pc:spChg chg="mod ord">
          <ac:chgData name="Pavel Přibáň" userId="072b247a92f8c739" providerId="LiveId" clId="{B5E48BCF-B885-44D1-848E-FFB33B9FC201}" dt="2020-11-30T11:05:17.688" v="527" actId="20577"/>
          <ac:spMkLst>
            <pc:docMk/>
            <pc:sldMk cId="2877793252" sldId="265"/>
            <ac:spMk id="3" creationId="{B2C42F9F-48DA-4353-914D-02B83F14759F}"/>
          </ac:spMkLst>
        </pc:spChg>
        <pc:spChg chg="add">
          <ac:chgData name="Pavel Přibáň" userId="072b247a92f8c739" providerId="LiveId" clId="{B5E48BCF-B885-44D1-848E-FFB33B9FC201}" dt="2020-11-30T11:02:09.348" v="472" actId="26606"/>
          <ac:spMkLst>
            <pc:docMk/>
            <pc:sldMk cId="2877793252" sldId="265"/>
            <ac:spMk id="10" creationId="{F56F5174-31D9-4DBB-AAB7-A1FD7BDB1352}"/>
          </ac:spMkLst>
        </pc:spChg>
        <pc:spChg chg="add">
          <ac:chgData name="Pavel Přibáň" userId="072b247a92f8c739" providerId="LiveId" clId="{B5E48BCF-B885-44D1-848E-FFB33B9FC201}" dt="2020-11-30T11:02:09.348" v="472" actId="26606"/>
          <ac:spMkLst>
            <pc:docMk/>
            <pc:sldMk cId="2877793252" sldId="265"/>
            <ac:spMk id="14" creationId="{F9A95BEE-6BB1-4A28-A8E6-A34B2E42EF87}"/>
          </ac:spMkLst>
        </pc:spChg>
        <pc:picChg chg="add mod">
          <ac:chgData name="Pavel Přibáň" userId="072b247a92f8c739" providerId="LiveId" clId="{B5E48BCF-B885-44D1-848E-FFB33B9FC201}" dt="2020-11-30T11:02:09.348" v="472" actId="26606"/>
          <ac:picMkLst>
            <pc:docMk/>
            <pc:sldMk cId="2877793252" sldId="265"/>
            <ac:picMk id="5" creationId="{8D80A847-DA94-43A2-B4D8-2245429C5D00}"/>
          </ac:picMkLst>
        </pc:picChg>
        <pc:picChg chg="add">
          <ac:chgData name="Pavel Přibáň" userId="072b247a92f8c739" providerId="LiveId" clId="{B5E48BCF-B885-44D1-848E-FFB33B9FC201}" dt="2020-11-30T11:02:09.348" v="472" actId="26606"/>
          <ac:picMkLst>
            <pc:docMk/>
            <pc:sldMk cId="2877793252" sldId="265"/>
            <ac:picMk id="12" creationId="{AE113210-7872-481A-ADE6-3A05CCAF5EB2}"/>
          </ac:picMkLst>
        </pc:picChg>
      </pc:sldChg>
      <pc:sldChg chg="addSp delSp modSp new mod setBg">
        <pc:chgData name="Pavel Přibáň" userId="072b247a92f8c739" providerId="LiveId" clId="{B5E48BCF-B885-44D1-848E-FFB33B9FC201}" dt="2020-11-30T11:21:51.921" v="1152" actId="27614"/>
        <pc:sldMkLst>
          <pc:docMk/>
          <pc:sldMk cId="233562241" sldId="266"/>
        </pc:sldMkLst>
        <pc:spChg chg="mod">
          <ac:chgData name="Pavel Přibáň" userId="072b247a92f8c739" providerId="LiveId" clId="{B5E48BCF-B885-44D1-848E-FFB33B9FC201}" dt="2020-11-30T11:21:39.976" v="1151" actId="26606"/>
          <ac:spMkLst>
            <pc:docMk/>
            <pc:sldMk cId="233562241" sldId="266"/>
            <ac:spMk id="2" creationId="{61703316-0410-41E5-B678-180C0FC9DA1A}"/>
          </ac:spMkLst>
        </pc:spChg>
        <pc:spChg chg="mod ord">
          <ac:chgData name="Pavel Přibáň" userId="072b247a92f8c739" providerId="LiveId" clId="{B5E48BCF-B885-44D1-848E-FFB33B9FC201}" dt="2020-11-30T11:21:39.976" v="1151" actId="26606"/>
          <ac:spMkLst>
            <pc:docMk/>
            <pc:sldMk cId="233562241" sldId="266"/>
            <ac:spMk id="3" creationId="{D7F32571-1CEE-454A-BAAB-907206E1CB83}"/>
          </ac:spMkLst>
        </pc:spChg>
        <pc:spChg chg="add del">
          <ac:chgData name="Pavel Přibáň" userId="072b247a92f8c739" providerId="LiveId" clId="{B5E48BCF-B885-44D1-848E-FFB33B9FC201}" dt="2020-11-30T11:21:39.968" v="1150" actId="26606"/>
          <ac:spMkLst>
            <pc:docMk/>
            <pc:sldMk cId="233562241" sldId="266"/>
            <ac:spMk id="10" creationId="{C0DB9C61-90E0-484F-8602-02F49EDC1B70}"/>
          </ac:spMkLst>
        </pc:spChg>
        <pc:spChg chg="add del">
          <ac:chgData name="Pavel Přibáň" userId="072b247a92f8c739" providerId="LiveId" clId="{B5E48BCF-B885-44D1-848E-FFB33B9FC201}" dt="2020-11-30T11:21:39.968" v="1150" actId="26606"/>
          <ac:spMkLst>
            <pc:docMk/>
            <pc:sldMk cId="233562241" sldId="266"/>
            <ac:spMk id="12" creationId="{3F7ED563-E5DB-4937-BF78-7893C4DC92A0}"/>
          </ac:spMkLst>
        </pc:spChg>
        <pc:spChg chg="add del">
          <ac:chgData name="Pavel Přibáň" userId="072b247a92f8c739" providerId="LiveId" clId="{B5E48BCF-B885-44D1-848E-FFB33B9FC201}" dt="2020-11-30T11:21:39.968" v="1150" actId="26606"/>
          <ac:spMkLst>
            <pc:docMk/>
            <pc:sldMk cId="233562241" sldId="266"/>
            <ac:spMk id="14" creationId="{2306B647-FE95-4550-8350-3D2180C62211}"/>
          </ac:spMkLst>
        </pc:spChg>
        <pc:spChg chg="add">
          <ac:chgData name="Pavel Přibáň" userId="072b247a92f8c739" providerId="LiveId" clId="{B5E48BCF-B885-44D1-848E-FFB33B9FC201}" dt="2020-11-30T11:21:39.976" v="1151" actId="26606"/>
          <ac:spMkLst>
            <pc:docMk/>
            <pc:sldMk cId="233562241" sldId="266"/>
            <ac:spMk id="16" creationId="{79BB35BC-D5C2-4C8B-A22A-A71E6191913B}"/>
          </ac:spMkLst>
        </pc:spChg>
        <pc:picChg chg="add mod">
          <ac:chgData name="Pavel Přibáň" userId="072b247a92f8c739" providerId="LiveId" clId="{B5E48BCF-B885-44D1-848E-FFB33B9FC201}" dt="2020-11-30T11:21:51.921" v="1152" actId="27614"/>
          <ac:picMkLst>
            <pc:docMk/>
            <pc:sldMk cId="233562241" sldId="266"/>
            <ac:picMk id="5" creationId="{B28E0B40-4CF5-4773-925C-A92157D27CF9}"/>
          </ac:picMkLst>
        </pc:picChg>
      </pc:sldChg>
      <pc:sldChg chg="addSp modSp new mod setBg">
        <pc:chgData name="Pavel Přibáň" userId="072b247a92f8c739" providerId="LiveId" clId="{B5E48BCF-B885-44D1-848E-FFB33B9FC201}" dt="2020-11-30T11:32:45.596" v="1743" actId="26606"/>
        <pc:sldMkLst>
          <pc:docMk/>
          <pc:sldMk cId="85750362" sldId="267"/>
        </pc:sldMkLst>
        <pc:spChg chg="mod">
          <ac:chgData name="Pavel Přibáň" userId="072b247a92f8c739" providerId="LiveId" clId="{B5E48BCF-B885-44D1-848E-FFB33B9FC201}" dt="2020-11-30T11:32:45.596" v="1743" actId="26606"/>
          <ac:spMkLst>
            <pc:docMk/>
            <pc:sldMk cId="85750362" sldId="267"/>
            <ac:spMk id="2" creationId="{E22F1539-A2CF-41CB-B7E5-93962F71A947}"/>
          </ac:spMkLst>
        </pc:spChg>
        <pc:spChg chg="mod">
          <ac:chgData name="Pavel Přibáň" userId="072b247a92f8c739" providerId="LiveId" clId="{B5E48BCF-B885-44D1-848E-FFB33B9FC201}" dt="2020-11-30T11:32:45.596" v="1743" actId="26606"/>
          <ac:spMkLst>
            <pc:docMk/>
            <pc:sldMk cId="85750362" sldId="267"/>
            <ac:spMk id="3" creationId="{7A7B1D03-F08D-4C0E-9623-DC87CB35E061}"/>
          </ac:spMkLst>
        </pc:spChg>
        <pc:spChg chg="add">
          <ac:chgData name="Pavel Přibáň" userId="072b247a92f8c739" providerId="LiveId" clId="{B5E48BCF-B885-44D1-848E-FFB33B9FC201}" dt="2020-11-30T11:32:45.596" v="1743" actId="26606"/>
          <ac:spMkLst>
            <pc:docMk/>
            <pc:sldMk cId="85750362" sldId="267"/>
            <ac:spMk id="10" creationId="{3CD9DF72-87A3-404E-A828-84CBF11A8303}"/>
          </ac:spMkLst>
        </pc:spChg>
        <pc:picChg chg="add mod ord">
          <ac:chgData name="Pavel Přibáň" userId="072b247a92f8c739" providerId="LiveId" clId="{B5E48BCF-B885-44D1-848E-FFB33B9FC201}" dt="2020-11-30T11:32:45.596" v="1743" actId="26606"/>
          <ac:picMkLst>
            <pc:docMk/>
            <pc:sldMk cId="85750362" sldId="267"/>
            <ac:picMk id="5" creationId="{B007E887-3219-45A2-81AF-1030A2D1B825}"/>
          </ac:picMkLst>
        </pc:picChg>
        <pc:cxnChg chg="add">
          <ac:chgData name="Pavel Přibáň" userId="072b247a92f8c739" providerId="LiveId" clId="{B5E48BCF-B885-44D1-848E-FFB33B9FC201}" dt="2020-11-30T11:32:45.596" v="1743" actId="26606"/>
          <ac:cxnSpMkLst>
            <pc:docMk/>
            <pc:sldMk cId="85750362" sldId="267"/>
            <ac:cxnSpMk id="12" creationId="{20E3A342-4D61-4E3F-AF90-1AB42AEB96CC}"/>
          </ac:cxnSpMkLst>
        </pc:cxnChg>
      </pc:sldChg>
      <pc:sldChg chg="addSp modSp new mod setBg">
        <pc:chgData name="Pavel Přibáň" userId="072b247a92f8c739" providerId="LiveId" clId="{B5E48BCF-B885-44D1-848E-FFB33B9FC201}" dt="2020-11-30T12:07:27.485" v="2175" actId="26606"/>
        <pc:sldMkLst>
          <pc:docMk/>
          <pc:sldMk cId="3187997964" sldId="268"/>
        </pc:sldMkLst>
        <pc:spChg chg="mod">
          <ac:chgData name="Pavel Přibáň" userId="072b247a92f8c739" providerId="LiveId" clId="{B5E48BCF-B885-44D1-848E-FFB33B9FC201}" dt="2020-11-30T12:07:27.485" v="2175" actId="26606"/>
          <ac:spMkLst>
            <pc:docMk/>
            <pc:sldMk cId="3187997964" sldId="268"/>
            <ac:spMk id="2" creationId="{8F9F3D6D-AF33-4099-9920-01D51A91BEA5}"/>
          </ac:spMkLst>
        </pc:spChg>
        <pc:spChg chg="mod">
          <ac:chgData name="Pavel Přibáň" userId="072b247a92f8c739" providerId="LiveId" clId="{B5E48BCF-B885-44D1-848E-FFB33B9FC201}" dt="2020-11-30T12:07:27.485" v="2175" actId="26606"/>
          <ac:spMkLst>
            <pc:docMk/>
            <pc:sldMk cId="3187997964" sldId="268"/>
            <ac:spMk id="3" creationId="{4A4DB51A-17D5-4C48-AD88-4229BF361ED5}"/>
          </ac:spMkLst>
        </pc:spChg>
        <pc:spChg chg="add">
          <ac:chgData name="Pavel Přibáň" userId="072b247a92f8c739" providerId="LiveId" clId="{B5E48BCF-B885-44D1-848E-FFB33B9FC201}" dt="2020-11-30T12:07:27.485" v="2175" actId="26606"/>
          <ac:spMkLst>
            <pc:docMk/>
            <pc:sldMk cId="3187997964" sldId="268"/>
            <ac:spMk id="10" creationId="{80DF40B2-80F7-4E71-B46C-284163F3654A}"/>
          </ac:spMkLst>
        </pc:spChg>
        <pc:picChg chg="add mod">
          <ac:chgData name="Pavel Přibáň" userId="072b247a92f8c739" providerId="LiveId" clId="{B5E48BCF-B885-44D1-848E-FFB33B9FC201}" dt="2020-11-30T12:07:27.485" v="2175" actId="26606"/>
          <ac:picMkLst>
            <pc:docMk/>
            <pc:sldMk cId="3187997964" sldId="268"/>
            <ac:picMk id="5" creationId="{F0C42375-3FDA-48F9-87FF-1348BAB30D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ED818-D253-4776-8D95-39E0EEFEA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C03069-973C-44A6-9029-BBC4B341D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FC91F-8FD8-417B-841D-2CF2BA21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D0C45-D409-4FFF-8C17-0FDBAC01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284E5-6D9D-44E2-8CA3-90BA9418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82AF-83F6-4168-B97D-5B007FDB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6C9612-BEA1-4F87-ADAF-6DB78ADFA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255A1-C677-436F-9DF6-078A812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ADAB9-D766-489A-BFC6-5DADE63D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84EA10-90B9-4B8A-B81F-469A37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0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5608D9-82C0-42B8-A791-DE008F361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F2EDD5-0696-4E83-8688-76F55CE0E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039C6-D20F-466F-987C-94A8D440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D13D42-72B6-4815-A7B0-015A0B05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C63D04-3F4A-454E-89E3-64979E76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6658A-A26A-4AFD-A4E3-7214214D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0CFB7-529A-40BF-9CA1-98110315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2F5603-FDC0-4AF6-9F9A-A0A181F1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D4C1B-E4C8-46C1-A1E3-F95DE4F6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01CA5-A852-4873-9874-3B593FBF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97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8D70E-C2F5-40B4-9BFA-8A502EDB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C3EDDD-36B0-4915-88BD-50B5B44F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5FBD96-71E1-4CEC-8869-AB3FF7BA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306AD3-94AC-4DB8-95D6-03728AE9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84A65-127A-43FA-A395-A3E52F1A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4F63-E3AC-4D85-919C-D8AF7E83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B4339-8F98-4625-8FFD-5B6C4B90D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3DC42-5A52-4DEE-8516-C79D902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8678F4-DB13-47B6-8E07-CF3AE796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95B899-85D6-4525-8BC4-C0188480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E89D32-BE26-44D6-B09B-250FAE9D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3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01971-CA3C-47FA-BDC5-C954F7C8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FCC4BF-CAEB-47D7-ABDC-7DF68AEBB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244FA3-1445-4217-A718-565FD697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D8991D-8032-4596-8AC9-51FF0A55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C3DFB7-9884-4F8B-94CF-0AA86FF57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87B9DD-F403-4BD8-957D-B92E3954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827A52-BDE4-4345-962B-C9D611F2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E93101-1D09-4BCC-8392-DE05602E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1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A9B4B-1117-4592-8046-80D2EBEB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3A7E8E-3A6C-40A4-B212-11D854E8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710B98-4308-440B-A1F8-BCAB0787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B68DEC-1711-43C0-9CF2-49903251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B28062-1A7B-48C8-990A-D7875BBB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1D3EBC-9C47-4B1C-83D3-B1B2E731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00BCC-EBAD-44B6-BD1C-3A1024DA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26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22227-A18C-4638-881B-E057E1B6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DBF84-414F-47DF-B96A-1FE69163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AB9DD8-A35C-46B0-8CFB-43E1AC1CB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364D2-5C10-44AF-8F9E-4AF41B46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C38CB1-6FE3-494A-9EBD-FB3491E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3C457D-B409-47FE-B4B7-88A301C9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4A489-3BDF-4EA7-B9BE-1DF642EA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0CCFBA-64A5-4207-91F6-24841D0B6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EE725A-B8B5-4D84-A442-97F572135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5B959-E2C6-4009-B3AD-733D7A4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770BE-1054-4D9A-8555-38C350C1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4289D6-30BC-4545-8388-63F185EA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8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D7BE14-BB85-4FD9-A967-11B4AAB0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3C552D-15CB-4711-8EDF-8C63EE57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7689C-E700-4F4D-80BD-90F0685D7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4905-3014-4545-96CC-A51F02F1B7BF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59432-FC58-4B52-BE9B-4233585E9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471EED-21D8-4626-93C3-61CEA47A0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887F-B90E-4C6D-B8B9-8C6D9AF1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34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7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87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297FF65-F596-457F-9B1E-0FAC4F794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cs-CZ" sz="5800" dirty="0">
                <a:solidFill>
                  <a:srgbClr val="887352"/>
                </a:solidFill>
              </a:rPr>
              <a:t>Norsko 1814 - 1850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83E7EE-49FF-4CE1-9456-A2395CBBE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887352"/>
                </a:solidFill>
              </a:rPr>
              <a:t>Začátek nové éry</a:t>
            </a:r>
          </a:p>
        </p:txBody>
      </p:sp>
      <p:pic>
        <p:nvPicPr>
          <p:cNvPr id="5" name="Obrázek 4" descr="Obsah obrázku osoba, interiér, stůl, skupina&#10;&#10;Popis byl vytvořen automaticky">
            <a:extLst>
              <a:ext uri="{FF2B5EF4-FFF2-40B4-BE49-F238E27FC236}">
                <a16:creationId xmlns:a16="http://schemas.microsoft.com/office/drawing/2014/main" id="{24533868-FD02-4DE4-AE54-F6800A3CD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94FF62-970C-489C-870F-5ED249B5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Dopady schválení Ústavy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D80A847-DA94-43A2-B4D8-2245429C5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0998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42F9F-48DA-4353-914D-02B83F14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Snaha Norska o samostatnost – nesoulad se závěry Kielského míru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Krátká Norsko-Švédská válka – pár týdnů, Nory vede jejich král Christian Frederik – jen málo vojenských úspěchů – Karl Johan nabízí mír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Norsko se stává součástí personální unie se Švédskem, Christian abdikuje, bez podpory mocností - </a:t>
            </a:r>
            <a:r>
              <a:rPr lang="cs-CZ" sz="2000" dirty="0" err="1">
                <a:solidFill>
                  <a:srgbClr val="000000"/>
                </a:solidFill>
              </a:rPr>
              <a:t>Mossekonvensjon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Norsko si zachovává svoji Ústavu, </a:t>
            </a:r>
            <a:r>
              <a:rPr lang="cs-CZ" sz="2000" dirty="0" err="1">
                <a:solidFill>
                  <a:srgbClr val="000000"/>
                </a:solidFill>
              </a:rPr>
              <a:t>Storting</a:t>
            </a:r>
            <a:r>
              <a:rPr lang="cs-CZ" sz="2000" dirty="0">
                <a:solidFill>
                  <a:srgbClr val="000000"/>
                </a:solidFill>
              </a:rPr>
              <a:t> atd., později králem Karl Johan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9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03316-0410-41E5-B678-180C0FC9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Norsko pod vládou úředníku</a:t>
            </a:r>
            <a:endParaRPr lang="cs-CZ" dirty="0"/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B28E0B40-4CF5-4773-925C-A92157D2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26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32571-1CEE-454A-BAAB-907206E1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1700"/>
              <a:t>Embetsmannsstaten – Norsko řídí vláda složená ze členů bohatých úřednických rodin, volební právo mají plátci daní</a:t>
            </a:r>
          </a:p>
          <a:p>
            <a:r>
              <a:rPr lang="cs-CZ" sz="1700"/>
              <a:t>Konflikty s králem ve Švédsku – ten se snažil získat v Norsku větší moc, tu si ale i přes neshody drží Storting</a:t>
            </a:r>
          </a:p>
          <a:p>
            <a:r>
              <a:rPr lang="cs-CZ" sz="1700"/>
              <a:t>Řešení silné poválečné ekonomické krize – inflace, Švédsko poukazuje na norskou neschopnost – propaganda a podpora Karla Johana mezi Nory</a:t>
            </a:r>
          </a:p>
          <a:p>
            <a:r>
              <a:rPr lang="cs-CZ" sz="1700"/>
              <a:t>Během několika dekád úředníci ztrácí vliv na úkor bohatých sedláků – a to i ve Storitngu</a:t>
            </a:r>
          </a:p>
          <a:p>
            <a:r>
              <a:rPr lang="cs-CZ" sz="1700"/>
              <a:t>Po smrti Karla Johana 1844 král jeho syn Oscar - nedominantní</a:t>
            </a:r>
          </a:p>
        </p:txBody>
      </p:sp>
    </p:spTree>
    <p:extLst>
      <p:ext uri="{BB962C8B-B14F-4D97-AF65-F5344CB8AC3E}">
        <p14:creationId xmlns:p14="http://schemas.microsoft.com/office/powerpoint/2010/main" val="23356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xteriér, lidé, hora&#10;&#10;Popis byl vytvořen automaticky">
            <a:extLst>
              <a:ext uri="{FF2B5EF4-FFF2-40B4-BE49-F238E27FC236}">
                <a16:creationId xmlns:a16="http://schemas.microsoft.com/office/drawing/2014/main" id="{B007E887-3219-45A2-81AF-1030A2D1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9" b="142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2F1539-A2CF-41CB-B7E5-93962F71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Norští sedláci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B1D03-F08D-4C0E-9623-DC87CB35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1400"/>
              <a:t>Pod Dánskem nebylo norské zemědělství soběstačné, po 1814 nutná změna</a:t>
            </a:r>
          </a:p>
          <a:p>
            <a:r>
              <a:rPr lang="cs-CZ" sz="1400"/>
              <a:t>Zemědělství a sedláci získávají větší vliv, krom toho silná emigrace do Ameriky</a:t>
            </a:r>
          </a:p>
          <a:p>
            <a:r>
              <a:rPr lang="cs-CZ" sz="1400"/>
              <a:t>Od roku 1833 sílí jejich postavení ve Stortingu – zřízení komunální politiky, snaha o větší moc pro sedláky – menší moc pro úředníky</a:t>
            </a:r>
          </a:p>
          <a:p>
            <a:r>
              <a:rPr lang="cs-CZ" sz="1400"/>
              <a:t>Postavení domkářů a dělníků (a Sámů) stále velmi špatné</a:t>
            </a:r>
          </a:p>
          <a:p>
            <a:r>
              <a:rPr lang="cs-CZ" sz="1400"/>
              <a:t>Liberalizace obchodu a domácího hospodářství – omezování cla atd.</a:t>
            </a: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8575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9F3D6D-AF33-4099-9920-01D51A91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/>
              <a:t>Kultura a umění 1. poloviny 19. 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DB51A-17D5-4C48-AD88-4229BF36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1700"/>
              <a:t>Welhaven a Wergeland – romantismus</a:t>
            </a:r>
          </a:p>
          <a:p>
            <a:r>
              <a:rPr lang="cs-CZ" sz="1700"/>
              <a:t>Ole Bull – houslista – 1850 zakládá Det norske Theater – 1. divadlo v Norsku</a:t>
            </a:r>
          </a:p>
          <a:p>
            <a:r>
              <a:rPr lang="cs-CZ" sz="1700"/>
              <a:t>Jazyk stále dánština, pomalu se ale začíná vytvářet tlak na vlastní jazyk</a:t>
            </a:r>
          </a:p>
          <a:p>
            <a:r>
              <a:rPr lang="cs-CZ" sz="1700"/>
              <a:t>Univerzita v Kristianii od 1811</a:t>
            </a:r>
          </a:p>
          <a:p>
            <a:r>
              <a:rPr lang="cs-CZ" sz="1700"/>
              <a:t>Oslavy Ústavy od „boje na trhu – Torgslaget“  17. květen 1829</a:t>
            </a:r>
          </a:p>
        </p:txBody>
      </p:sp>
      <p:pic>
        <p:nvPicPr>
          <p:cNvPr id="5" name="Obrázek 4" descr="Obsah obrázku budova, exteriér, obloha, vládní budova&#10;&#10;Popis byl vytvořen automaticky">
            <a:extLst>
              <a:ext uri="{FF2B5EF4-FFF2-40B4-BE49-F238E27FC236}">
                <a16:creationId xmlns:a16="http://schemas.microsoft.com/office/drawing/2014/main" id="{F0C42375-3FDA-48F9-87FF-1348BAB30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1245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79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00C4E-0A97-45A4-AA16-8FD40715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B57DA-DC20-4D2A-8811-AC122AE7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občanských válkách Norsko na vrcholu – ovládá velká území, arcibiskupství atd.</a:t>
            </a:r>
          </a:p>
          <a:p>
            <a:r>
              <a:rPr lang="cs-CZ" dirty="0"/>
              <a:t>Personální unie se Švédskem – krátce společný panovník, pak nepokoje ve Švédsku – nová personální unie s Dánskem – Královna </a:t>
            </a:r>
            <a:r>
              <a:rPr lang="cs-CZ" dirty="0" err="1"/>
              <a:t>Margreta</a:t>
            </a:r>
            <a:r>
              <a:rPr lang="cs-CZ" dirty="0"/>
              <a:t> - války se Švédskem – vítězství a vznik </a:t>
            </a:r>
            <a:r>
              <a:rPr lang="cs-CZ" dirty="0" err="1"/>
              <a:t>Kalmarské</a:t>
            </a:r>
            <a:r>
              <a:rPr lang="cs-CZ" dirty="0"/>
              <a:t> unie 1397</a:t>
            </a:r>
          </a:p>
          <a:p>
            <a:r>
              <a:rPr lang="cs-CZ" dirty="0" err="1"/>
              <a:t>Svartedauden</a:t>
            </a:r>
            <a:r>
              <a:rPr lang="cs-CZ" dirty="0"/>
              <a:t> – 1/3 obyvatel Norska podlehla nemoci</a:t>
            </a:r>
          </a:p>
          <a:p>
            <a:r>
              <a:rPr lang="cs-CZ" dirty="0"/>
              <a:t>1520 Švédsko opouští </a:t>
            </a:r>
            <a:r>
              <a:rPr lang="cs-CZ" dirty="0" err="1"/>
              <a:t>Kalmarskou</a:t>
            </a:r>
            <a:r>
              <a:rPr lang="cs-CZ" dirty="0"/>
              <a:t> unii – neustálé boje – Gustav </a:t>
            </a:r>
            <a:r>
              <a:rPr lang="cs-CZ" dirty="0" err="1"/>
              <a:t>Vasa</a:t>
            </a:r>
            <a:endParaRPr lang="cs-CZ" dirty="0"/>
          </a:p>
          <a:p>
            <a:r>
              <a:rPr lang="cs-CZ" dirty="0"/>
              <a:t>Norsko provincií Dánska – ztráta moci nad vlastním územím</a:t>
            </a:r>
          </a:p>
          <a:p>
            <a:r>
              <a:rPr lang="cs-CZ" dirty="0"/>
              <a:t>Ztráta norské kultury, jazyka, … Vše dovoz z Dánska, časem ztráta části území – získává Švédsko, které se brání znovuobnovení unie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pták, voda, vsedě&#10;&#10;Popis byl vytvořen automaticky">
            <a:extLst>
              <a:ext uri="{FF2B5EF4-FFF2-40B4-BE49-F238E27FC236}">
                <a16:creationId xmlns:a16="http://schemas.microsoft.com/office/drawing/2014/main" id="{C950B085-C4D8-468A-953C-A72ABAB90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14921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89C6BA-647B-47E7-8411-43D3235A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Norsko v 18.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1217C-BFA0-4325-A34A-5C2003AC5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900" dirty="0">
                <a:solidFill>
                  <a:srgbClr val="000000"/>
                </a:solidFill>
              </a:rPr>
              <a:t>1700 – Velká severská válka – Švédsko proti Dánsku (Norsku), Sasku – Polsku, Rusku, Prusku a Hannoveru – Švédský Karel XII. postupně poráží Dány, Rusy (oba ještě v 1700), Poláky (1706) a opět Rusko (1709) – nakonec Dánové získávají jih Švédska, Karel XII. se snaží získat Norsko – umírá při obléhání pevnosti v </a:t>
            </a:r>
            <a:r>
              <a:rPr lang="cs-CZ" sz="1900" dirty="0" err="1">
                <a:solidFill>
                  <a:srgbClr val="000000"/>
                </a:solidFill>
              </a:rPr>
              <a:t>Haldenu</a:t>
            </a:r>
            <a:r>
              <a:rPr lang="cs-CZ" sz="1900" dirty="0">
                <a:solidFill>
                  <a:srgbClr val="000000"/>
                </a:solidFill>
              </a:rPr>
              <a:t> – </a:t>
            </a:r>
            <a:r>
              <a:rPr lang="cs-CZ" sz="1900" dirty="0" err="1">
                <a:solidFill>
                  <a:srgbClr val="000000"/>
                </a:solidFill>
              </a:rPr>
              <a:t>Østfold</a:t>
            </a:r>
            <a:r>
              <a:rPr lang="cs-CZ" sz="1900" dirty="0">
                <a:solidFill>
                  <a:srgbClr val="000000"/>
                </a:solidFill>
              </a:rPr>
              <a:t> – Švédsko ztrácí velmocenské postavení, Rusové a Prusové získávají.</a:t>
            </a:r>
          </a:p>
          <a:p>
            <a:r>
              <a:rPr lang="cs-CZ" sz="1900" dirty="0">
                <a:solidFill>
                  <a:srgbClr val="000000"/>
                </a:solidFill>
              </a:rPr>
              <a:t>V období míru Norsko prosperuje – obchod s norským dřevem, velká obchodní flotila, silný mezinárodní obchod </a:t>
            </a:r>
          </a:p>
        </p:txBody>
      </p:sp>
    </p:spTree>
    <p:extLst>
      <p:ext uri="{BB962C8B-B14F-4D97-AF65-F5344CB8AC3E}">
        <p14:creationId xmlns:p14="http://schemas.microsoft.com/office/powerpoint/2010/main" val="245714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F35F4-26BF-438A-94BB-4E85FF5C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Napoleonské války – pozice Dánska (Norska)</a:t>
            </a:r>
          </a:p>
        </p:txBody>
      </p:sp>
      <p:pic>
        <p:nvPicPr>
          <p:cNvPr id="5" name="Obrázek 4" descr="Obsah obrázku exteriér, voda, budova, stojící&#10;&#10;Popis byl vytvořen automaticky">
            <a:extLst>
              <a:ext uri="{FF2B5EF4-FFF2-40B4-BE49-F238E27FC236}">
                <a16:creationId xmlns:a16="http://schemas.microsoft.com/office/drawing/2014/main" id="{0AD36684-A343-41BA-A60D-9407451D8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3" b="542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66CF0-8553-4539-B88A-A83A1CD7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411" y="3752849"/>
            <a:ext cx="8092576" cy="3105141"/>
          </a:xfrm>
        </p:spPr>
        <p:txBody>
          <a:bodyPr anchor="ctr">
            <a:normAutofit/>
          </a:bodyPr>
          <a:lstStyle/>
          <a:p>
            <a:r>
              <a:rPr lang="cs-CZ" sz="2100" dirty="0"/>
              <a:t>Začátek 19. století chaos v Evropě – válka mezi Francií (Napoleon) a Británií – Dánsko zpočátku neutrální – obchodování se všemi</a:t>
            </a:r>
          </a:p>
          <a:p>
            <a:r>
              <a:rPr lang="cs-CZ" sz="2100" dirty="0"/>
              <a:t>Dánové umožňují kotvit francouzským válečným lodím – Británie proti</a:t>
            </a:r>
          </a:p>
          <a:p>
            <a:r>
              <a:rPr lang="cs-CZ" sz="2100" dirty="0"/>
              <a:t>Dánové zásobují Francii železem, dřevem a rybami – Británie proti</a:t>
            </a:r>
          </a:p>
          <a:p>
            <a:r>
              <a:rPr lang="cs-CZ" sz="2100" dirty="0"/>
              <a:t>Britové 1801 útočí na Kodaň – snaha o redukci dánské flotily – Dánové se podvolují a omezují své </a:t>
            </a:r>
            <a:r>
              <a:rPr lang="cs-CZ" sz="2100" dirty="0" err="1"/>
              <a:t>profrancouzské</a:t>
            </a:r>
            <a:r>
              <a:rPr lang="cs-CZ" sz="2100" dirty="0"/>
              <a:t> aktivity.</a:t>
            </a:r>
          </a:p>
          <a:p>
            <a:r>
              <a:rPr lang="cs-CZ" sz="2100" dirty="0"/>
              <a:t>Napoleon postupně vítězí a zřizuje námořní blokádu proti Británii – co s Dány?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4616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D4777-3B7C-4B72-B13A-FBE67DBA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Dánsko na straně Napoleona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1FA394F-CDEB-4AF1-86C8-A15EE459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1807 proti Napoleonovi již jen Neapol, Švédsko a Británie – Británie se bojí, že prohraje válku – nabízí Dánsku spojenectví, chce jednu z největších flotil na světě – dánskou – Dánsko odmítá, Británie v září 1807 útočí na Kodaň a konfiskuje veškeré lodě – Dánsko se přidává k Francii ve válce proti Británii</a:t>
            </a:r>
          </a:p>
          <a:p>
            <a:r>
              <a:rPr lang="cs-CZ" sz="2000" dirty="0"/>
              <a:t>Dánsko (Norsko) součástí blokády Británie – velká rána pro obchod, Británie a kolonie největším obchodním partnerem pro Norsko, Britové blokují dopravu mezi Dánskem a Norskem, nedostatek jídla v Norsku, hladomor</a:t>
            </a:r>
          </a:p>
          <a:p>
            <a:r>
              <a:rPr lang="cs-CZ" sz="2000" dirty="0"/>
              <a:t>Norové útočí na britské obchodní lodě a zabavují zboží – pirátství, vyzbrojování obchodních lodí</a:t>
            </a:r>
          </a:p>
          <a:p>
            <a:r>
              <a:rPr lang="cs-CZ" sz="2000" dirty="0"/>
              <a:t>Dánové díky blokádě ztrácí přímou kontrolu nad Norskem – složitá komunikace, v Norsku poprvé vycházejí vlastní noviny, necenzurované Kodaní (stejně podporují Dánsko)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3" name="Obrázek 12" descr="Obsah obrázku budova, ulice, město, staré&#10;&#10;Popis byl vytvořen automaticky">
            <a:extLst>
              <a:ext uri="{FF2B5EF4-FFF2-40B4-BE49-F238E27FC236}">
                <a16:creationId xmlns:a16="http://schemas.microsoft.com/office/drawing/2014/main" id="{A32525B8-4709-4D46-A0B7-B94C8022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943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F7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593E21-A619-47EB-80A9-C6CF257B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/>
              <a:t>Cesta k míru v Kielu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85959-10B8-4A36-8743-E17BB88C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1825624"/>
            <a:ext cx="5590761" cy="4686565"/>
          </a:xfrm>
        </p:spPr>
        <p:txBody>
          <a:bodyPr>
            <a:normAutofit/>
          </a:bodyPr>
          <a:lstStyle/>
          <a:p>
            <a:r>
              <a:rPr lang="cs-CZ" sz="2000" dirty="0"/>
              <a:t>Válka proti Švédsku – Rusko z východu, Francie z jihu a Dánsko ze západu – málo účinné, ale ve Švédsku revoluce v 1809</a:t>
            </a:r>
          </a:p>
          <a:p>
            <a:r>
              <a:rPr lang="cs-CZ" sz="2000" dirty="0"/>
              <a:t>Novým švédským králem Jean </a:t>
            </a:r>
            <a:r>
              <a:rPr lang="cs-CZ" sz="2000" dirty="0" err="1"/>
              <a:t>Baptiste</a:t>
            </a:r>
            <a:r>
              <a:rPr lang="cs-CZ" sz="2000" dirty="0"/>
              <a:t> </a:t>
            </a:r>
            <a:r>
              <a:rPr lang="cs-CZ" sz="2000" dirty="0" err="1"/>
              <a:t>Bernadotte</a:t>
            </a:r>
            <a:r>
              <a:rPr lang="cs-CZ" sz="2000" dirty="0"/>
              <a:t> – „Karl Johan“ </a:t>
            </a:r>
          </a:p>
          <a:p>
            <a:r>
              <a:rPr lang="cs-CZ" sz="2000" dirty="0"/>
              <a:t>Napoleonův neúspěch při tažení v Rusku vede k oslabení = Dánsko se chce přidat k Britům vyžadují  tvrdé podmínky, Norsko Švédsku – Dánsko odmítá</a:t>
            </a:r>
          </a:p>
          <a:p>
            <a:r>
              <a:rPr lang="cs-CZ" sz="2000" dirty="0"/>
              <a:t>V Norsku větší podpora unii se Švédskem – hlad a bída</a:t>
            </a:r>
          </a:p>
          <a:p>
            <a:r>
              <a:rPr lang="cs-CZ" sz="2000" dirty="0"/>
              <a:t>Napoleon prohrává bitvu u Lipska – Dánsko vážně vyjednává o míru – Rusové okupují jih Dánska – mír v Kielu (v té době součástí Dánska)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exteriér, kreslení, kolo&#10;&#10;Popis byl vytvořen automaticky">
            <a:extLst>
              <a:ext uri="{FF2B5EF4-FFF2-40B4-BE49-F238E27FC236}">
                <a16:creationId xmlns:a16="http://schemas.microsoft.com/office/drawing/2014/main" id="{A723D939-EBA3-4D84-A531-BFAE5646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1845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oblečení, žena, stojící&#10;&#10;Popis byl vytvořen automaticky">
            <a:extLst>
              <a:ext uri="{FF2B5EF4-FFF2-40B4-BE49-F238E27FC236}">
                <a16:creationId xmlns:a16="http://schemas.microsoft.com/office/drawing/2014/main" id="{BA914DE9-C790-4508-80DB-CFFBB97A7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r="3" b="3188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396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fotka, staré, voda&#10;&#10;Popis byl vytvořen automaticky">
            <a:extLst>
              <a:ext uri="{FF2B5EF4-FFF2-40B4-BE49-F238E27FC236}">
                <a16:creationId xmlns:a16="http://schemas.microsoft.com/office/drawing/2014/main" id="{1B54ED6A-2A62-4AEC-BDF2-5C2A590E5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8808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2E18EF-3ED8-4E32-B718-85417006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cs-CZ" sz="3600"/>
              <a:t>Kielský mír 1814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8BEA4-C487-4B27-B5CE-D9903C2B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Dánové v těžké situaci – Napoleon prohrává, Rusko a Prusko okupuje jižní hranici Dánska, Švédsko okupuje dánské ostrovy a hranice s Norskem – černý scénář – Prusko získá pevninu a Švédsko ostrovy a Norsko. Alternativou je předání Norska Švédsku, k čemuž se nakonec Dánsko pod nátlakem přiklání</a:t>
            </a:r>
          </a:p>
          <a:p>
            <a:r>
              <a:rPr lang="cs-CZ" sz="2400" dirty="0"/>
              <a:t>Švédové tak získávají Norsko – kompenzace po ztrátě Finska během války, Norsko nicméně získává opět vlastní království s vlastním parlamentem, „jen“ v personální unii se Švédskem – po 434 letech v unii s Dánskem</a:t>
            </a:r>
          </a:p>
          <a:p>
            <a:r>
              <a:rPr lang="cs-CZ" sz="2400" dirty="0"/>
              <a:t>Norsko nicméně ztratilo Island a Grónsko</a:t>
            </a:r>
          </a:p>
          <a:p>
            <a:r>
              <a:rPr lang="cs-CZ" sz="2400" dirty="0"/>
              <a:t>Mír podepsán 14. ledna 1814</a:t>
            </a:r>
          </a:p>
          <a:p>
            <a:endParaRPr lang="cs-CZ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16DD1-40F6-4858-9B2C-DEC9F978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err="1"/>
              <a:t>Eidsvoll</a:t>
            </a:r>
            <a:r>
              <a:rPr lang="cs-CZ" sz="4100"/>
              <a:t> 1814 – Situace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24329-B3B2-4F1C-B258-05989C14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V Norsku dánský princ Christian Frederik – velmi oblíbený, „demokrat“ a podporující norskou samostatnost</a:t>
            </a:r>
          </a:p>
          <a:p>
            <a:r>
              <a:rPr lang="cs-CZ" sz="2000"/>
              <a:t>Na duben 1814 svolán sněm do Eidsvollu – 112 zástupců většiny krajů (ze severu nestihli dorazit) – částečná podpora úplné samostatnosti, protest proti ovládání Norska velmocemi (Christian Frederik, eventuální král Norska)</a:t>
            </a:r>
          </a:p>
          <a:p>
            <a:r>
              <a:rPr lang="cs-CZ" sz="2000"/>
              <a:t>Opozice pro setrvání v unii se Švédskem – strach z války a mocností</a:t>
            </a:r>
          </a:p>
          <a:p>
            <a:r>
              <a:rPr lang="cs-CZ" sz="2000"/>
              <a:t>Nakonec volba samostatnosti a Christian Frederik králem</a:t>
            </a:r>
          </a:p>
          <a:p>
            <a:r>
              <a:rPr lang="cs-CZ" sz="2000"/>
              <a:t>Zákonodárné shromáždění – vytváření moderní norské Ústavy – Grunnlov</a:t>
            </a:r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</p:txBody>
      </p:sp>
      <p:pic>
        <p:nvPicPr>
          <p:cNvPr id="5" name="Obrázek 4" descr="Obsah obrázku osoba, interiér, stůl, lidé&#10;&#10;Popis byl vytvořen automaticky">
            <a:extLst>
              <a:ext uri="{FF2B5EF4-FFF2-40B4-BE49-F238E27FC236}">
                <a16:creationId xmlns:a16="http://schemas.microsoft.com/office/drawing/2014/main" id="{FED9A6D9-E7FE-4919-9E17-FAE743551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r="2976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B8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0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F1A88F2-B0B4-464C-A158-B7C8FB46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Eidsvoll 1814 - Ústava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D9DB5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BCDCB5D-20F5-4852-87F4-1EDD7EF9D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7285" b="-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D7C15-B93C-4DA2-81B3-C75959D0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D9DB5E"/>
              </a:buClr>
            </a:pPr>
            <a:r>
              <a:rPr lang="cs-CZ" sz="1800"/>
              <a:t>Shromáždění v Eidsvollu vytvořilo novou ústavu, velký vliv francouzské a americké ústavy</a:t>
            </a:r>
          </a:p>
          <a:p>
            <a:pPr>
              <a:buClr>
                <a:srgbClr val="D9DB5E"/>
              </a:buClr>
            </a:pPr>
            <a:r>
              <a:rPr lang="cs-CZ" sz="1800"/>
              <a:t>Princip suverenity lidu a dělby moci, základní lidská práva</a:t>
            </a:r>
          </a:p>
          <a:p>
            <a:pPr>
              <a:buClr>
                <a:srgbClr val="D9DB5E"/>
              </a:buClr>
            </a:pPr>
            <a:r>
              <a:rPr lang="cs-CZ" sz="1800"/>
              <a:t>Vytvoření parlamentu – Storting – dvě komory – Lagting a Odelsting (funkční až do 2009 – pak jen jedna komora)</a:t>
            </a:r>
          </a:p>
          <a:p>
            <a:pPr>
              <a:buClr>
                <a:srgbClr val="D9DB5E"/>
              </a:buClr>
            </a:pPr>
            <a:r>
              <a:rPr lang="cs-CZ" sz="1800"/>
              <a:t>Svoboda vyznání – kromě jezuitů a mnišských řádů, Židům zakázáno vstupovat do Norska (do 1851)</a:t>
            </a:r>
          </a:p>
          <a:p>
            <a:pPr>
              <a:buClr>
                <a:srgbClr val="D9DB5E"/>
              </a:buClr>
            </a:pPr>
            <a:r>
              <a:rPr lang="cs-CZ" sz="1800"/>
              <a:t>17. května 1814 Ústava konečně schválena a Christian Frederik zvolen králem</a:t>
            </a:r>
          </a:p>
        </p:txBody>
      </p:sp>
    </p:spTree>
    <p:extLst>
      <p:ext uri="{BB962C8B-B14F-4D97-AF65-F5344CB8AC3E}">
        <p14:creationId xmlns:p14="http://schemas.microsoft.com/office/powerpoint/2010/main" val="2531048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Širokoúhlá obrazovka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Norsko 1814 - 1850</vt:lpstr>
      <vt:lpstr>Opakování z minula</vt:lpstr>
      <vt:lpstr>Norsko v 18. století</vt:lpstr>
      <vt:lpstr>Napoleonské války – pozice Dánska (Norska)</vt:lpstr>
      <vt:lpstr>Dánsko na straně Napoleona</vt:lpstr>
      <vt:lpstr>Cesta k míru v Kielu</vt:lpstr>
      <vt:lpstr>Kielský mír 1814</vt:lpstr>
      <vt:lpstr>Eidsvoll 1814 – Situace v Norsku</vt:lpstr>
      <vt:lpstr>Eidsvoll 1814 - Ústava</vt:lpstr>
      <vt:lpstr>Dopady schválení Ústavy</vt:lpstr>
      <vt:lpstr>Norsko pod vládou úředníku</vt:lpstr>
      <vt:lpstr>Norští sedláci</vt:lpstr>
      <vt:lpstr>Kultura a umění 1. poloviny 19. 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 1814 - 1850</dc:title>
  <dc:creator>Pavel Přibáň</dc:creator>
  <cp:lastModifiedBy>Pavel Přibáň</cp:lastModifiedBy>
  <cp:revision>1</cp:revision>
  <dcterms:created xsi:type="dcterms:W3CDTF">2020-11-30T12:07:27Z</dcterms:created>
  <dcterms:modified xsi:type="dcterms:W3CDTF">2020-11-30T12:07:49Z</dcterms:modified>
</cp:coreProperties>
</file>