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101" y="6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543C9E-7B86-49DD-BA5E-80A5A1C01A9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9CA325F-1DA9-48E5-ACE4-06A2B1F25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3BB23ED-DF65-4F8F-9CF2-0AB3885B0C1E}"/>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E9CBF084-9859-429C-AE47-D702CBF5E9F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8DA26B-276A-4D3E-86F0-6340E3F4A7EC}"/>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87091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A672B-3D97-4342-BA36-888C318A966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525C238-0F32-40C1-BA2A-9FF81512A53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0AA74B2-9236-4868-899C-5774208110A9}"/>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9CF841B5-E235-46BB-BA15-72D32C42730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818B44-4A67-42F6-8A80-838DD91A063B}"/>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66578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607C89D-B5AA-4991-BAE1-27F63CAB119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9B3040F-D00E-4575-B63D-1F4787ACD0F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60D801-1092-4E2F-9616-B256CC51EA39}"/>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C29BF42B-02D1-4D3C-B0D8-AF4487AFAF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BEA5E6-697F-4AEA-A0C6-942C7EEABCAB}"/>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74407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3FF64-59C1-4E0F-9F4A-2B781F43D7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762906E-471F-4F92-B803-950BED90B01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9C5A6C-02DB-4A62-8F11-83E205CE10DB}"/>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23273CBB-6863-40D1-8C9A-A800F5FBD37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371C0B1-0B74-45E8-BB4D-BBF301766342}"/>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254624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8EAD1-A3B1-4920-BE7C-CBBBA9D93BA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8341948-3531-41AD-AADE-B14F792DD3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484DBA6-9907-4F24-9EC4-053AE39080B6}"/>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D46A3EB5-AF63-46D5-BAE2-8A56E2B7E1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9C0DC5-BC09-4867-9E3A-9F241B07508D}"/>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36216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320666-6691-4CA4-92C6-C0DB0720E5F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36E26D5-5C41-4020-BFA1-1628ED4F973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5D23CF3-9182-4423-A202-473508D574F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7E62A9A-A739-45EE-A40A-3A24A021B06E}"/>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6" name="Zástupný symbol pro zápatí 5">
            <a:extLst>
              <a:ext uri="{FF2B5EF4-FFF2-40B4-BE49-F238E27FC236}">
                <a16:creationId xmlns:a16="http://schemas.microsoft.com/office/drawing/2014/main" id="{A06BA90A-B2E8-4606-962E-9D403D2731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30FCB1-7266-4DBF-9B09-6DCD52FB157A}"/>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19544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816CB-3C8A-4E24-9598-6BEC95447E6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FDD00AC-5831-4BDA-96E2-A3FFB8A9F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7DA0FA3-183D-4B98-84E2-6FAFF302F6C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8831E43-8F7D-4F80-99B2-AC8AD9EA1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F23935C-8965-4CA1-8D68-4F62C2B38F4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3BCAF66-C2BB-47C6-89AB-843559E8BEFE}"/>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8" name="Zástupný symbol pro zápatí 7">
            <a:extLst>
              <a:ext uri="{FF2B5EF4-FFF2-40B4-BE49-F238E27FC236}">
                <a16:creationId xmlns:a16="http://schemas.microsoft.com/office/drawing/2014/main" id="{5235268D-A7B8-4075-9E2C-CE71281B96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28F0999-0116-4AC2-A331-ED20D60FDB5F}"/>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14440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79FC0-F573-4D70-9052-53B8359F8D3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A774978-128C-43A1-970E-F682039E5C18}"/>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4" name="Zástupný symbol pro zápatí 3">
            <a:extLst>
              <a:ext uri="{FF2B5EF4-FFF2-40B4-BE49-F238E27FC236}">
                <a16:creationId xmlns:a16="http://schemas.microsoft.com/office/drawing/2014/main" id="{BF189D94-414B-4A0D-A39D-B2279A6DD01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6915B8-D21F-4F88-9396-86409B53BD3A}"/>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422932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E0AF9D1-EF3B-4072-9E33-8EE07DC82219}"/>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3" name="Zástupný symbol pro zápatí 2">
            <a:extLst>
              <a:ext uri="{FF2B5EF4-FFF2-40B4-BE49-F238E27FC236}">
                <a16:creationId xmlns:a16="http://schemas.microsoft.com/office/drawing/2014/main" id="{9EC969F5-127F-4BDB-A74C-0F947F67C7B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C05AD5D-BC91-4224-856B-D2A31691C3DD}"/>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139853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BDD6D8-F5F5-4628-B15E-50F39C78BCA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F64DED6-9409-4731-94FC-B5F886D2E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B3B4BA5-9C06-4DF0-9ACD-D2B621910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95A1EBB-2FDC-44C0-9E9C-0231BE1DE94A}"/>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6" name="Zástupný symbol pro zápatí 5">
            <a:extLst>
              <a:ext uri="{FF2B5EF4-FFF2-40B4-BE49-F238E27FC236}">
                <a16:creationId xmlns:a16="http://schemas.microsoft.com/office/drawing/2014/main" id="{561290F5-F044-4C08-8893-AF5DB412593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BB41A4-7E5E-4E3D-BA67-46C7F6E3635C}"/>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200024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D109C-E758-44EE-AAFD-C34122FC7BA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8D62FAE-E455-47E8-B280-FC92C964B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D853879-211F-452B-AA90-9FB1DC65D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F5FE3B-9CFD-4345-B2C4-70375ED2F921}"/>
              </a:ext>
            </a:extLst>
          </p:cNvPr>
          <p:cNvSpPr>
            <a:spLocks noGrp="1"/>
          </p:cNvSpPr>
          <p:nvPr>
            <p:ph type="dt" sz="half" idx="10"/>
          </p:nvPr>
        </p:nvSpPr>
        <p:spPr/>
        <p:txBody>
          <a:bodyPr/>
          <a:lstStyle/>
          <a:p>
            <a:fld id="{F276ECCB-50C2-4B26-9FF2-97C8D9A9948E}" type="datetimeFigureOut">
              <a:rPr lang="cs-CZ" smtClean="0"/>
              <a:t>10.01.2021</a:t>
            </a:fld>
            <a:endParaRPr lang="cs-CZ"/>
          </a:p>
        </p:txBody>
      </p:sp>
      <p:sp>
        <p:nvSpPr>
          <p:cNvPr id="6" name="Zástupný symbol pro zápatí 5">
            <a:extLst>
              <a:ext uri="{FF2B5EF4-FFF2-40B4-BE49-F238E27FC236}">
                <a16:creationId xmlns:a16="http://schemas.microsoft.com/office/drawing/2014/main" id="{E0A46DCE-4E4C-48F3-AA97-D1BED3CFC9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B40B1B-AA73-49FD-93FD-B56C6010F8F5}"/>
              </a:ext>
            </a:extLst>
          </p:cNvPr>
          <p:cNvSpPr>
            <a:spLocks noGrp="1"/>
          </p:cNvSpPr>
          <p:nvPr>
            <p:ph type="sldNum" sz="quarter" idx="12"/>
          </p:nvPr>
        </p:nvSpPr>
        <p:spPr/>
        <p:txBody>
          <a:bodyPr/>
          <a:lstStyle/>
          <a:p>
            <a:fld id="{711D3BAA-7C42-4F4E-86CE-D088E475C583}" type="slidenum">
              <a:rPr lang="cs-CZ" smtClean="0"/>
              <a:t>‹#›</a:t>
            </a:fld>
            <a:endParaRPr lang="cs-CZ"/>
          </a:p>
        </p:txBody>
      </p:sp>
    </p:spTree>
    <p:extLst>
      <p:ext uri="{BB962C8B-B14F-4D97-AF65-F5344CB8AC3E}">
        <p14:creationId xmlns:p14="http://schemas.microsoft.com/office/powerpoint/2010/main" val="351207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0DF3067-8CBB-4A5B-95BC-A1534807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53A7C98-200B-4B94-B757-78C87EB15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5575B17-1218-4FB4-814E-1C00F7AC7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6ECCB-50C2-4B26-9FF2-97C8D9A9948E}" type="datetimeFigureOut">
              <a:rPr lang="cs-CZ" smtClean="0"/>
              <a:t>10.01.2021</a:t>
            </a:fld>
            <a:endParaRPr lang="cs-CZ"/>
          </a:p>
        </p:txBody>
      </p:sp>
      <p:sp>
        <p:nvSpPr>
          <p:cNvPr id="5" name="Zástupný symbol pro zápatí 4">
            <a:extLst>
              <a:ext uri="{FF2B5EF4-FFF2-40B4-BE49-F238E27FC236}">
                <a16:creationId xmlns:a16="http://schemas.microsoft.com/office/drawing/2014/main" id="{FE232D22-E5E1-440D-8AAD-FCBCAFF32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FC45E71-7A6D-42F2-8284-462717859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D3BAA-7C42-4F4E-86CE-D088E475C583}" type="slidenum">
              <a:rPr lang="cs-CZ" smtClean="0"/>
              <a:t>‹#›</a:t>
            </a:fld>
            <a:endParaRPr lang="cs-CZ"/>
          </a:p>
        </p:txBody>
      </p:sp>
    </p:spTree>
    <p:extLst>
      <p:ext uri="{BB962C8B-B14F-4D97-AF65-F5344CB8AC3E}">
        <p14:creationId xmlns:p14="http://schemas.microsoft.com/office/powerpoint/2010/main" val="200690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C55DC-D96A-440C-80BF-45227E6A1FF4}"/>
              </a:ext>
            </a:extLst>
          </p:cNvPr>
          <p:cNvSpPr>
            <a:spLocks noGrp="1"/>
          </p:cNvSpPr>
          <p:nvPr>
            <p:ph type="ctrTitle"/>
          </p:nvPr>
        </p:nvSpPr>
        <p:spPr>
          <a:xfrm>
            <a:off x="1524000" y="1041400"/>
            <a:ext cx="9144000" cy="2387600"/>
          </a:xfrm>
        </p:spPr>
        <p:txBody>
          <a:bodyPr/>
          <a:lstStyle/>
          <a:p>
            <a:r>
              <a:rPr lang="cs-CZ" dirty="0">
                <a:solidFill>
                  <a:schemeClr val="accent4"/>
                </a:solidFill>
              </a:rPr>
              <a:t>Norsko za 2. světové války</a:t>
            </a:r>
          </a:p>
        </p:txBody>
      </p:sp>
    </p:spTree>
    <p:extLst>
      <p:ext uri="{BB962C8B-B14F-4D97-AF65-F5344CB8AC3E}">
        <p14:creationId xmlns:p14="http://schemas.microsoft.com/office/powerpoint/2010/main" val="65641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9029686-459F-45FA-8D51-079DE7AA2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ilorg Arven fra Milorg I Sollia naturligvis">
            <a:extLst>
              <a:ext uri="{FF2B5EF4-FFF2-40B4-BE49-F238E27FC236}">
                <a16:creationId xmlns:a16="http://schemas.microsoft.com/office/drawing/2014/main" id="{88F93664-413C-4BF8-AE70-A27FED66A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7"/>
          <a:stretch/>
        </p:blipFill>
        <p:spPr bwMode="auto">
          <a:xfrm>
            <a:off x="7554137" y="1366856"/>
            <a:ext cx="4637558" cy="26426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E2EAB63-ABC5-45A6-B563-E6FA3E1F5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493"/>
          <a:stretch/>
        </p:blipFill>
        <p:spPr bwMode="auto">
          <a:xfrm>
            <a:off x="7555687" y="4005739"/>
            <a:ext cx="4636008" cy="260604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0D18ED8-2F35-4D33-9DC6-1D564B0BE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55687" y="4009472"/>
            <a:ext cx="4636008"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77" name="Freeform 6">
            <a:extLst>
              <a:ext uri="{FF2B5EF4-FFF2-40B4-BE49-F238E27FC236}">
                <a16:creationId xmlns:a16="http://schemas.microsoft.com/office/drawing/2014/main" id="{A6D93E5B-E6D4-4BE7-9A01-4843AC2F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90EC5862-F875-4BEE-97FA-84C7D99D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
            <a:extLst>
              <a:ext uri="{FF2B5EF4-FFF2-40B4-BE49-F238E27FC236}">
                <a16:creationId xmlns:a16="http://schemas.microsoft.com/office/drawing/2014/main" id="{01B7939E-80F8-471D-B445-BAC41D913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a:extLst>
              <a:ext uri="{FF2B5EF4-FFF2-40B4-BE49-F238E27FC236}">
                <a16:creationId xmlns:a16="http://schemas.microsoft.com/office/drawing/2014/main" id="{752D207F-CAD5-4179-AD58-D370E57A551B}"/>
              </a:ext>
            </a:extLst>
          </p:cNvPr>
          <p:cNvSpPr>
            <a:spLocks noGrp="1"/>
          </p:cNvSpPr>
          <p:nvPr>
            <p:ph type="title"/>
          </p:nvPr>
        </p:nvSpPr>
        <p:spPr>
          <a:xfrm>
            <a:off x="804201" y="951272"/>
            <a:ext cx="6149595" cy="1053387"/>
          </a:xfrm>
        </p:spPr>
        <p:txBody>
          <a:bodyPr>
            <a:normAutofit/>
          </a:bodyPr>
          <a:lstStyle/>
          <a:p>
            <a:r>
              <a:rPr lang="cs-CZ" sz="3600">
                <a:solidFill>
                  <a:srgbClr val="FFFFFF"/>
                </a:solidFill>
              </a:rPr>
              <a:t>Domácí odboj</a:t>
            </a:r>
          </a:p>
        </p:txBody>
      </p:sp>
      <p:sp>
        <p:nvSpPr>
          <p:cNvPr id="3" name="Zástupný obsah 2">
            <a:extLst>
              <a:ext uri="{FF2B5EF4-FFF2-40B4-BE49-F238E27FC236}">
                <a16:creationId xmlns:a16="http://schemas.microsoft.com/office/drawing/2014/main" id="{1933BFEF-B61E-4985-B772-F02A00538ED9}"/>
              </a:ext>
            </a:extLst>
          </p:cNvPr>
          <p:cNvSpPr>
            <a:spLocks noGrp="1"/>
          </p:cNvSpPr>
          <p:nvPr>
            <p:ph idx="1"/>
          </p:nvPr>
        </p:nvSpPr>
        <p:spPr>
          <a:xfrm>
            <a:off x="811094" y="2055117"/>
            <a:ext cx="6149595" cy="3478992"/>
          </a:xfrm>
        </p:spPr>
        <p:txBody>
          <a:bodyPr anchor="t">
            <a:normAutofit fontScale="92500" lnSpcReduction="20000"/>
          </a:bodyPr>
          <a:lstStyle/>
          <a:p>
            <a:r>
              <a:rPr lang="cs-CZ" sz="1900" dirty="0">
                <a:solidFill>
                  <a:srgbClr val="FEFFFF"/>
                </a:solidFill>
              </a:rPr>
              <a:t>Už na podzim 1940 vznikají první odbojové organizace, od 1941 vojenský odboj </a:t>
            </a:r>
            <a:r>
              <a:rPr lang="cs-CZ" sz="1900" dirty="0" err="1">
                <a:solidFill>
                  <a:srgbClr val="FEFFFF"/>
                </a:solidFill>
              </a:rPr>
              <a:t>Milorg</a:t>
            </a:r>
            <a:r>
              <a:rPr lang="cs-CZ" sz="1900" dirty="0">
                <a:solidFill>
                  <a:srgbClr val="FEFFFF"/>
                </a:solidFill>
              </a:rPr>
              <a:t> a civilní odboj </a:t>
            </a:r>
            <a:r>
              <a:rPr lang="cs-CZ" sz="1900" dirty="0" err="1">
                <a:solidFill>
                  <a:srgbClr val="FEFFFF"/>
                </a:solidFill>
              </a:rPr>
              <a:t>Sivorg</a:t>
            </a:r>
            <a:endParaRPr lang="cs-CZ" sz="1900" dirty="0">
              <a:solidFill>
                <a:srgbClr val="FEFFFF"/>
              </a:solidFill>
            </a:endParaRPr>
          </a:p>
          <a:p>
            <a:r>
              <a:rPr lang="cs-CZ" sz="1900" dirty="0" err="1">
                <a:solidFill>
                  <a:srgbClr val="FEFFFF"/>
                </a:solidFill>
              </a:rPr>
              <a:t>Milorg</a:t>
            </a:r>
            <a:r>
              <a:rPr lang="cs-CZ" sz="1900" dirty="0">
                <a:solidFill>
                  <a:srgbClr val="FEFFFF"/>
                </a:solidFill>
              </a:rPr>
              <a:t> byl v létě 1941 schválen vládou v Londýně jako část norské armády</a:t>
            </a:r>
          </a:p>
          <a:p>
            <a:r>
              <a:rPr lang="cs-CZ" sz="1900" dirty="0">
                <a:solidFill>
                  <a:srgbClr val="FEFFFF"/>
                </a:solidFill>
              </a:rPr>
              <a:t>Podpora ze strany spojenců – co nejvíc německých vojáků mělo zůstat v Norsku, aby nemohli pomáhat na jiných frontách – materiální pomoc </a:t>
            </a:r>
            <a:r>
              <a:rPr lang="cs-CZ" sz="1900" dirty="0" err="1">
                <a:solidFill>
                  <a:srgbClr val="FEFFFF"/>
                </a:solidFill>
              </a:rPr>
              <a:t>Milorgu</a:t>
            </a:r>
            <a:r>
              <a:rPr lang="cs-CZ" sz="1900" dirty="0">
                <a:solidFill>
                  <a:srgbClr val="FEFFFF"/>
                </a:solidFill>
              </a:rPr>
              <a:t> od Velké Británie, Británie také několikrát „naznačovala“ invazi do Norska</a:t>
            </a:r>
          </a:p>
          <a:p>
            <a:r>
              <a:rPr lang="cs-CZ" sz="1900" dirty="0">
                <a:solidFill>
                  <a:srgbClr val="FEFFFF"/>
                </a:solidFill>
              </a:rPr>
              <a:t>Odboj pomáhal utíkat pronásledovaným do Švédska, nebyl příliš agresivní ze strachu před Německým terorizováním obyvatelstva</a:t>
            </a:r>
          </a:p>
          <a:p>
            <a:r>
              <a:rPr lang="cs-CZ" sz="1900" dirty="0">
                <a:solidFill>
                  <a:srgbClr val="FEFFFF"/>
                </a:solidFill>
              </a:rPr>
              <a:t>Potopení lodě MS </a:t>
            </a:r>
            <a:r>
              <a:rPr lang="cs-CZ" sz="1900" dirty="0" err="1">
                <a:solidFill>
                  <a:srgbClr val="FEFFFF"/>
                </a:solidFill>
              </a:rPr>
              <a:t>Donau</a:t>
            </a:r>
            <a:r>
              <a:rPr lang="cs-CZ" sz="1900" dirty="0">
                <a:solidFill>
                  <a:srgbClr val="FEFFFF"/>
                </a:solidFill>
              </a:rPr>
              <a:t>, zničení množství </a:t>
            </a:r>
            <a:r>
              <a:rPr lang="cs-CZ" sz="1900" dirty="0" err="1">
                <a:solidFill>
                  <a:srgbClr val="FEFFFF"/>
                </a:solidFill>
              </a:rPr>
              <a:t>Messerschmittů</a:t>
            </a:r>
            <a:r>
              <a:rPr lang="cs-CZ" sz="1900" dirty="0">
                <a:solidFill>
                  <a:srgbClr val="FEFFFF"/>
                </a:solidFill>
              </a:rPr>
              <a:t>,</a:t>
            </a:r>
          </a:p>
          <a:p>
            <a:r>
              <a:rPr lang="cs-CZ" sz="1900" dirty="0">
                <a:solidFill>
                  <a:srgbClr val="FEFFFF"/>
                </a:solidFill>
              </a:rPr>
              <a:t>Max </a:t>
            </a:r>
            <a:r>
              <a:rPr lang="cs-CZ" sz="1900" dirty="0" err="1">
                <a:solidFill>
                  <a:srgbClr val="FEFFFF"/>
                </a:solidFill>
              </a:rPr>
              <a:t>Manus</a:t>
            </a:r>
            <a:endParaRPr lang="cs-CZ" sz="1900" dirty="0">
              <a:solidFill>
                <a:srgbClr val="FEFFFF"/>
              </a:solidFill>
            </a:endParaRPr>
          </a:p>
        </p:txBody>
      </p:sp>
    </p:spTree>
    <p:extLst>
      <p:ext uri="{BB962C8B-B14F-4D97-AF65-F5344CB8AC3E}">
        <p14:creationId xmlns:p14="http://schemas.microsoft.com/office/powerpoint/2010/main" val="417569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Obsah obrázku exteriér, sníh, obloha, příroda&#10;&#10;Popis byl vytvořen automaticky">
            <a:extLst>
              <a:ext uri="{FF2B5EF4-FFF2-40B4-BE49-F238E27FC236}">
                <a16:creationId xmlns:a16="http://schemas.microsoft.com/office/drawing/2014/main" id="{B9EF73CD-ABFB-4E0B-81E4-CF60F35240A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427" r="1757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71EEAC98-D44F-4D40-B90E-66143F209EB0}"/>
              </a:ext>
            </a:extLst>
          </p:cNvPr>
          <p:cNvSpPr>
            <a:spLocks noGrp="1"/>
          </p:cNvSpPr>
          <p:nvPr>
            <p:ph type="title"/>
          </p:nvPr>
        </p:nvSpPr>
        <p:spPr>
          <a:xfrm>
            <a:off x="804998" y="798445"/>
            <a:ext cx="4803636" cy="1311664"/>
          </a:xfrm>
        </p:spPr>
        <p:txBody>
          <a:bodyPr>
            <a:normAutofit/>
          </a:bodyPr>
          <a:lstStyle/>
          <a:p>
            <a:r>
              <a:rPr lang="cs-CZ">
                <a:solidFill>
                  <a:srgbClr val="000000"/>
                </a:solidFill>
              </a:rPr>
              <a:t>Boj o těžkou vodu</a:t>
            </a:r>
          </a:p>
        </p:txBody>
      </p:sp>
      <p:sp>
        <p:nvSpPr>
          <p:cNvPr id="3" name="Zástupný obsah 2">
            <a:extLst>
              <a:ext uri="{FF2B5EF4-FFF2-40B4-BE49-F238E27FC236}">
                <a16:creationId xmlns:a16="http://schemas.microsoft.com/office/drawing/2014/main" id="{0043EFB1-E9B2-4C6A-9768-FEEF19250A07}"/>
              </a:ext>
            </a:extLst>
          </p:cNvPr>
          <p:cNvSpPr>
            <a:spLocks noGrp="1"/>
          </p:cNvSpPr>
          <p:nvPr>
            <p:ph idx="1"/>
          </p:nvPr>
        </p:nvSpPr>
        <p:spPr>
          <a:xfrm>
            <a:off x="804997" y="2272143"/>
            <a:ext cx="4706803" cy="3788830"/>
          </a:xfrm>
        </p:spPr>
        <p:txBody>
          <a:bodyPr anchor="ctr">
            <a:normAutofit/>
          </a:bodyPr>
          <a:lstStyle/>
          <a:p>
            <a:r>
              <a:rPr lang="cs-CZ" sz="1600" dirty="0">
                <a:solidFill>
                  <a:srgbClr val="000000"/>
                </a:solidFill>
              </a:rPr>
              <a:t>Těžká voda – Dioxid deuteria – Používána v atomových bombách</a:t>
            </a:r>
          </a:p>
          <a:p>
            <a:r>
              <a:rPr lang="cs-CZ" sz="1600" dirty="0">
                <a:solidFill>
                  <a:srgbClr val="000000"/>
                </a:solidFill>
              </a:rPr>
              <a:t>První komerční elektrárna a výrobna těžké vody na světě – </a:t>
            </a:r>
            <a:r>
              <a:rPr lang="cs-CZ" sz="1600" dirty="0" err="1">
                <a:solidFill>
                  <a:srgbClr val="000000"/>
                </a:solidFill>
              </a:rPr>
              <a:t>Vemork</a:t>
            </a:r>
            <a:r>
              <a:rPr lang="cs-CZ" sz="1600" dirty="0">
                <a:solidFill>
                  <a:srgbClr val="000000"/>
                </a:solidFill>
              </a:rPr>
              <a:t> u </a:t>
            </a:r>
            <a:r>
              <a:rPr lang="cs-CZ" sz="1600" dirty="0" err="1">
                <a:solidFill>
                  <a:srgbClr val="000000"/>
                </a:solidFill>
              </a:rPr>
              <a:t>Rjukanu</a:t>
            </a:r>
            <a:r>
              <a:rPr lang="cs-CZ" sz="1600" dirty="0">
                <a:solidFill>
                  <a:srgbClr val="000000"/>
                </a:solidFill>
              </a:rPr>
              <a:t> – snaha spojenců a zničení továrny na těžkou vodu, aby Hitler nezískal atomovou bombu</a:t>
            </a:r>
          </a:p>
          <a:p>
            <a:r>
              <a:rPr lang="cs-CZ" sz="1600" dirty="0">
                <a:solidFill>
                  <a:srgbClr val="000000"/>
                </a:solidFill>
              </a:rPr>
              <a:t>Po nezdařeném útoku britských parašutistů se v roce 1943 norští výsadkáři dostali až k továrně, kterou poškodili výbušninami</a:t>
            </a:r>
          </a:p>
          <a:p>
            <a:r>
              <a:rPr lang="cs-CZ" sz="1600" dirty="0">
                <a:solidFill>
                  <a:srgbClr val="000000"/>
                </a:solidFill>
              </a:rPr>
              <a:t>Po obnovení produkce bombardováno Američany, zastavení produkce těžké vody – Němci chtěli přesunout všechnu vyrobenou těžkou vodu do Německa – Potopení trajektu na jezeře u </a:t>
            </a:r>
            <a:r>
              <a:rPr lang="cs-CZ" sz="1600" dirty="0" err="1">
                <a:solidFill>
                  <a:srgbClr val="000000"/>
                </a:solidFill>
              </a:rPr>
              <a:t>Rjukanu</a:t>
            </a:r>
            <a:r>
              <a:rPr lang="cs-CZ" sz="1600" dirty="0">
                <a:solidFill>
                  <a:srgbClr val="000000"/>
                </a:solidFill>
              </a:rPr>
              <a:t> se 40 t těžké vody a 14 civilisty na palubě.</a:t>
            </a:r>
          </a:p>
          <a:p>
            <a:endParaRPr lang="cs-CZ" sz="1600" dirty="0">
              <a:solidFill>
                <a:srgbClr val="000000"/>
              </a:solidFill>
            </a:endParaRPr>
          </a:p>
        </p:txBody>
      </p:sp>
    </p:spTree>
    <p:extLst>
      <p:ext uri="{BB962C8B-B14F-4D97-AF65-F5344CB8AC3E}">
        <p14:creationId xmlns:p14="http://schemas.microsoft.com/office/powerpoint/2010/main" val="137014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Obsah obrázku osoba, exteriér, vojenská uniforma, stojící&#10;&#10;Popis byl vytvořen automaticky">
            <a:extLst>
              <a:ext uri="{FF2B5EF4-FFF2-40B4-BE49-F238E27FC236}">
                <a16:creationId xmlns:a16="http://schemas.microsoft.com/office/drawing/2014/main" id="{6A420F67-6843-479C-96EB-53B50B2E784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1661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dpis 1">
            <a:extLst>
              <a:ext uri="{FF2B5EF4-FFF2-40B4-BE49-F238E27FC236}">
                <a16:creationId xmlns:a16="http://schemas.microsoft.com/office/drawing/2014/main" id="{CD5DBF7D-715F-4B87-B24A-B75E60A3F224}"/>
              </a:ext>
            </a:extLst>
          </p:cNvPr>
          <p:cNvSpPr>
            <a:spLocks noGrp="1"/>
          </p:cNvSpPr>
          <p:nvPr>
            <p:ph type="title"/>
          </p:nvPr>
        </p:nvSpPr>
        <p:spPr>
          <a:xfrm>
            <a:off x="804998" y="798445"/>
            <a:ext cx="4803636" cy="1311664"/>
          </a:xfrm>
        </p:spPr>
        <p:txBody>
          <a:bodyPr>
            <a:normAutofit/>
          </a:bodyPr>
          <a:lstStyle/>
          <a:p>
            <a:r>
              <a:rPr lang="cs-CZ">
                <a:solidFill>
                  <a:srgbClr val="000000"/>
                </a:solidFill>
              </a:rPr>
              <a:t>A mnohem více…</a:t>
            </a:r>
          </a:p>
        </p:txBody>
      </p:sp>
      <p:sp>
        <p:nvSpPr>
          <p:cNvPr id="3" name="Zástupný obsah 2">
            <a:extLst>
              <a:ext uri="{FF2B5EF4-FFF2-40B4-BE49-F238E27FC236}">
                <a16:creationId xmlns:a16="http://schemas.microsoft.com/office/drawing/2014/main" id="{68AAC79F-FBBD-4B86-B0DC-286120C30474}"/>
              </a:ext>
            </a:extLst>
          </p:cNvPr>
          <p:cNvSpPr>
            <a:spLocks noGrp="1"/>
          </p:cNvSpPr>
          <p:nvPr>
            <p:ph idx="1"/>
          </p:nvPr>
        </p:nvSpPr>
        <p:spPr>
          <a:xfrm>
            <a:off x="804997" y="2272143"/>
            <a:ext cx="4706803" cy="3788830"/>
          </a:xfrm>
        </p:spPr>
        <p:txBody>
          <a:bodyPr anchor="ctr">
            <a:normAutofit/>
          </a:bodyPr>
          <a:lstStyle/>
          <a:p>
            <a:r>
              <a:rPr lang="cs-CZ" sz="2000">
                <a:solidFill>
                  <a:srgbClr val="000000"/>
                </a:solidFill>
              </a:rPr>
              <a:t>Deportace Židů – Leo Eitinger</a:t>
            </a:r>
          </a:p>
          <a:p>
            <a:r>
              <a:rPr lang="cs-CZ" sz="2000">
                <a:solidFill>
                  <a:srgbClr val="000000"/>
                </a:solidFill>
              </a:rPr>
              <a:t>Norské ženy a němečtí vojáci</a:t>
            </a:r>
          </a:p>
          <a:p>
            <a:r>
              <a:rPr lang="cs-CZ" sz="2000">
                <a:solidFill>
                  <a:srgbClr val="000000"/>
                </a:solidFill>
              </a:rPr>
              <a:t>Využívání válečných zajatců</a:t>
            </a:r>
          </a:p>
          <a:p>
            <a:r>
              <a:rPr lang="cs-CZ" sz="2000">
                <a:solidFill>
                  <a:srgbClr val="000000"/>
                </a:solidFill>
              </a:rPr>
              <a:t>Kolaboranti (Knut Hamsun)</a:t>
            </a:r>
          </a:p>
          <a:p>
            <a:r>
              <a:rPr lang="cs-CZ" sz="2000">
                <a:solidFill>
                  <a:srgbClr val="000000"/>
                </a:solidFill>
              </a:rPr>
              <a:t>Zajatecký tábor na Grini</a:t>
            </a:r>
          </a:p>
          <a:p>
            <a:r>
              <a:rPr lang="cs-CZ" sz="2000">
                <a:solidFill>
                  <a:srgbClr val="000000"/>
                </a:solidFill>
              </a:rPr>
              <a:t>Norští vojáci ve službáchNěmecka</a:t>
            </a:r>
          </a:p>
        </p:txBody>
      </p:sp>
    </p:spTree>
    <p:extLst>
      <p:ext uri="{BB962C8B-B14F-4D97-AF65-F5344CB8AC3E}">
        <p14:creationId xmlns:p14="http://schemas.microsoft.com/office/powerpoint/2010/main" val="254408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F73E9F4B-ADD5-4CFB-B7D8-C9EF35B58EF1}"/>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Konec války</a:t>
            </a:r>
          </a:p>
        </p:txBody>
      </p:sp>
      <p:sp>
        <p:nvSpPr>
          <p:cNvPr id="3" name="Zástupný obsah 2">
            <a:extLst>
              <a:ext uri="{FF2B5EF4-FFF2-40B4-BE49-F238E27FC236}">
                <a16:creationId xmlns:a16="http://schemas.microsoft.com/office/drawing/2014/main" id="{2074D554-5FFD-4BE1-B8FA-990BFB6A9030}"/>
              </a:ext>
            </a:extLst>
          </p:cNvPr>
          <p:cNvSpPr>
            <a:spLocks noGrp="1"/>
          </p:cNvSpPr>
          <p:nvPr>
            <p:ph idx="1"/>
          </p:nvPr>
        </p:nvSpPr>
        <p:spPr>
          <a:xfrm>
            <a:off x="1424904" y="2494450"/>
            <a:ext cx="4053545" cy="3563159"/>
          </a:xfrm>
        </p:spPr>
        <p:txBody>
          <a:bodyPr>
            <a:normAutofit/>
          </a:bodyPr>
          <a:lstStyle/>
          <a:p>
            <a:r>
              <a:rPr lang="cs-CZ" sz="1500"/>
              <a:t>Po ukončení války mezi Finskem a SSSR bylo možné zaútočit na Norsko z východu – Němci se stahují a aplikují taktiku spálené země – ničí za sebou vše ve strachu před postupem Sovětů – ti všech nechávají Norsko v rukou západních mocností dle dohody a do Norska příliš nepostupují</a:t>
            </a:r>
          </a:p>
          <a:p>
            <a:r>
              <a:rPr lang="cs-CZ" sz="1500"/>
              <a:t>Německo kapitulovalo 8. května 1945 – bez velkých bojů v Norsku, odboj získal převahu a začal návrat německých vojáků domů</a:t>
            </a:r>
          </a:p>
          <a:p>
            <a:r>
              <a:rPr lang="cs-CZ" sz="1500"/>
              <a:t>9. května přilétají první spojenečtí vojáci, 13. května korunní princ Olav, vláda 31. května a král Haakon 7. června při ukončení demilitarizace Němců</a:t>
            </a:r>
          </a:p>
          <a:p>
            <a:r>
              <a:rPr lang="cs-CZ" sz="1500"/>
              <a:t>6. července vyhlásilo Norsko válku Japonsku…</a:t>
            </a:r>
          </a:p>
          <a:p>
            <a:endParaRPr lang="cs-CZ" sz="1500"/>
          </a:p>
        </p:txBody>
      </p:sp>
      <p:pic>
        <p:nvPicPr>
          <p:cNvPr id="11266" name="Picture 2" descr="Obsah obrázku exteriér, osoba, skupina&#10;&#10;Popis byl vytvořen automaticky">
            <a:extLst>
              <a:ext uri="{FF2B5EF4-FFF2-40B4-BE49-F238E27FC236}">
                <a16:creationId xmlns:a16="http://schemas.microsoft.com/office/drawing/2014/main" id="{33D953E3-4DCE-4153-9C14-2608AAB10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35"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6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77AE0BE0-B00D-4F27-BC46-3839F412F33D}"/>
              </a:ext>
            </a:extLst>
          </p:cNvPr>
          <p:cNvSpPr>
            <a:spLocks noGrp="1"/>
          </p:cNvSpPr>
          <p:nvPr>
            <p:ph type="title"/>
          </p:nvPr>
        </p:nvSpPr>
        <p:spPr>
          <a:xfrm>
            <a:off x="6405094" y="802955"/>
            <a:ext cx="4977976" cy="1454051"/>
          </a:xfrm>
        </p:spPr>
        <p:txBody>
          <a:bodyPr>
            <a:normAutofit/>
          </a:bodyPr>
          <a:lstStyle/>
          <a:p>
            <a:r>
              <a:rPr lang="cs-CZ">
                <a:solidFill>
                  <a:srgbClr val="000000"/>
                </a:solidFill>
              </a:rPr>
              <a:t>Konec války II</a:t>
            </a:r>
          </a:p>
        </p:txBody>
      </p:sp>
      <p:sp>
        <p:nvSpPr>
          <p:cNvPr id="1332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6" name="Picture 4">
            <a:extLst>
              <a:ext uri="{FF2B5EF4-FFF2-40B4-BE49-F238E27FC236}">
                <a16:creationId xmlns:a16="http://schemas.microsoft.com/office/drawing/2014/main" id="{0BFD468C-DDA0-40CD-BC66-FB2B7D7FAE8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4953" r="1" b="23563"/>
          <a:stretch/>
        </p:blipFill>
        <p:spPr bwMode="auto">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332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a:extLst>
              <a:ext uri="{FF2B5EF4-FFF2-40B4-BE49-F238E27FC236}">
                <a16:creationId xmlns:a16="http://schemas.microsoft.com/office/drawing/2014/main" id="{6BFBFE66-CE2F-47EB-8E65-EF3F3C2BE8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52" r="3" b="4261"/>
          <a:stretch/>
        </p:blipFill>
        <p:spPr bwMode="auto">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64FC3A74-F5A6-4DA5-B04F-22D25F1038B9}"/>
              </a:ext>
            </a:extLst>
          </p:cNvPr>
          <p:cNvSpPr>
            <a:spLocks noGrp="1"/>
          </p:cNvSpPr>
          <p:nvPr>
            <p:ph idx="1"/>
          </p:nvPr>
        </p:nvSpPr>
        <p:spPr>
          <a:xfrm>
            <a:off x="6405094" y="2421682"/>
            <a:ext cx="4977578" cy="3639289"/>
          </a:xfrm>
        </p:spPr>
        <p:txBody>
          <a:bodyPr anchor="ctr">
            <a:normAutofit/>
          </a:bodyPr>
          <a:lstStyle/>
          <a:p>
            <a:r>
              <a:rPr lang="cs-CZ" sz="2000">
                <a:solidFill>
                  <a:srgbClr val="000000"/>
                </a:solidFill>
              </a:rPr>
              <a:t>Norsko přebírá velkou část německých zbraní, využívá německé vězně k čištění minových polí (několik set Němců zahynulo)</a:t>
            </a:r>
          </a:p>
          <a:p>
            <a:r>
              <a:rPr lang="cs-CZ" sz="2000">
                <a:solidFill>
                  <a:srgbClr val="000000"/>
                </a:solidFill>
              </a:rPr>
              <a:t>Zhruba 100 000 válečných zajatců ze SSSR, Polska a Jugoslávie, asistence Švédska při repatriaci Sovětů</a:t>
            </a:r>
          </a:p>
          <a:p>
            <a:r>
              <a:rPr lang="cs-CZ" sz="2000">
                <a:solidFill>
                  <a:srgbClr val="000000"/>
                </a:solidFill>
              </a:rPr>
              <a:t>Zhruba 15000 Čechoslováků, většina z nich Sudetští Němci, posláni do Německa, zbytek zpět do Československa…</a:t>
            </a:r>
          </a:p>
          <a:p>
            <a:r>
              <a:rPr lang="cs-CZ" sz="2000">
                <a:solidFill>
                  <a:srgbClr val="000000"/>
                </a:solidFill>
              </a:rPr>
              <a:t>Celkem během války zahynulo více než 10 000 Norů</a:t>
            </a:r>
          </a:p>
        </p:txBody>
      </p:sp>
    </p:spTree>
    <p:extLst>
      <p:ext uri="{BB962C8B-B14F-4D97-AF65-F5344CB8AC3E}">
        <p14:creationId xmlns:p14="http://schemas.microsoft.com/office/powerpoint/2010/main" val="351326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BE4D5-877D-4730-A5F2-D9F52C7C111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56E7A94-3AFA-4FA8-B694-1DE2121629D2}"/>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80703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E8653-F40C-4A6B-AF9A-5EE91EA53249}"/>
              </a:ext>
            </a:extLst>
          </p:cNvPr>
          <p:cNvSpPr>
            <a:spLocks noGrp="1"/>
          </p:cNvSpPr>
          <p:nvPr>
            <p:ph type="title"/>
          </p:nvPr>
        </p:nvSpPr>
        <p:spPr/>
        <p:txBody>
          <a:bodyPr/>
          <a:lstStyle/>
          <a:p>
            <a:r>
              <a:rPr lang="cs-CZ" dirty="0"/>
              <a:t>Opakování z minula</a:t>
            </a:r>
          </a:p>
        </p:txBody>
      </p:sp>
      <p:sp>
        <p:nvSpPr>
          <p:cNvPr id="3" name="Zástupný obsah 2">
            <a:extLst>
              <a:ext uri="{FF2B5EF4-FFF2-40B4-BE49-F238E27FC236}">
                <a16:creationId xmlns:a16="http://schemas.microsoft.com/office/drawing/2014/main" id="{903BA799-C1BC-4AA6-B621-F9B98A20BA8C}"/>
              </a:ext>
            </a:extLst>
          </p:cNvPr>
          <p:cNvSpPr>
            <a:spLocks noGrp="1"/>
          </p:cNvSpPr>
          <p:nvPr>
            <p:ph idx="1"/>
          </p:nvPr>
        </p:nvSpPr>
        <p:spPr>
          <a:blipFill>
            <a:blip r:embed="rId2"/>
            <a:tile tx="0" ty="0" sx="100000" sy="100000" flip="none" algn="tl"/>
          </a:blipFill>
        </p:spPr>
        <p:txBody>
          <a:bodyPr>
            <a:normAutofit fontScale="92500" lnSpcReduction="10000"/>
          </a:bodyPr>
          <a:lstStyle/>
          <a:p>
            <a:r>
              <a:rPr lang="cs-CZ" dirty="0"/>
              <a:t>Norsko má za cíl zůstat neutrální, vzhledem k prioritnímu zahraničnímu obchodu</a:t>
            </a:r>
          </a:p>
          <a:p>
            <a:r>
              <a:rPr lang="cs-CZ" dirty="0"/>
              <a:t>Během první světové války se to daří, pro Norsko ale velký ekonomický problém, velká nezaměstnanost</a:t>
            </a:r>
          </a:p>
          <a:p>
            <a:r>
              <a:rPr lang="cs-CZ" dirty="0"/>
              <a:t>S ekonomickými problémy souvisí větší angažovanost dělníků – posilující postavení </a:t>
            </a:r>
            <a:r>
              <a:rPr lang="cs-CZ" dirty="0" err="1"/>
              <a:t>Arbeiderpartiet</a:t>
            </a:r>
            <a:endParaRPr lang="cs-CZ" dirty="0"/>
          </a:p>
          <a:p>
            <a:r>
              <a:rPr lang="cs-CZ" dirty="0"/>
              <a:t>Norská ekonomika měla bonus ve formě velmi laciné elektřiny z vodních zdrojů, ty byly ale často ve vlastnictví zahraničních firem</a:t>
            </a:r>
          </a:p>
          <a:p>
            <a:r>
              <a:rPr lang="cs-CZ" dirty="0"/>
              <a:t>Velká hospodářská krize zvýšila nezaměstnanost až ke 40%</a:t>
            </a:r>
          </a:p>
          <a:p>
            <a:r>
              <a:rPr lang="cs-CZ" dirty="0"/>
              <a:t>V roce 1935 </a:t>
            </a:r>
            <a:r>
              <a:rPr lang="cs-CZ" dirty="0" err="1"/>
              <a:t>Ap</a:t>
            </a:r>
            <a:r>
              <a:rPr lang="cs-CZ" dirty="0"/>
              <a:t> ve vládě, začíná posilovat armádu, a chce zachovat neutralitu</a:t>
            </a:r>
          </a:p>
        </p:txBody>
      </p:sp>
    </p:spTree>
    <p:extLst>
      <p:ext uri="{BB962C8B-B14F-4D97-AF65-F5344CB8AC3E}">
        <p14:creationId xmlns:p14="http://schemas.microsoft.com/office/powerpoint/2010/main" val="387981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FC5285BA-E556-46AA-8B46-544A37B1E77E}"/>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Norsko v předvečer války</a:t>
            </a:r>
          </a:p>
        </p:txBody>
      </p:sp>
      <p:sp>
        <p:nvSpPr>
          <p:cNvPr id="3" name="Zástupný obsah 2">
            <a:extLst>
              <a:ext uri="{FF2B5EF4-FFF2-40B4-BE49-F238E27FC236}">
                <a16:creationId xmlns:a16="http://schemas.microsoft.com/office/drawing/2014/main" id="{F81A5EAF-87AD-4F47-BB68-091DA3C7DEE5}"/>
              </a:ext>
            </a:extLst>
          </p:cNvPr>
          <p:cNvSpPr>
            <a:spLocks noGrp="1"/>
          </p:cNvSpPr>
          <p:nvPr>
            <p:ph idx="1"/>
          </p:nvPr>
        </p:nvSpPr>
        <p:spPr>
          <a:xfrm>
            <a:off x="1424904" y="2494450"/>
            <a:ext cx="4053545" cy="3563159"/>
          </a:xfrm>
        </p:spPr>
        <p:txBody>
          <a:bodyPr>
            <a:normAutofit/>
          </a:bodyPr>
          <a:lstStyle/>
          <a:p>
            <a:r>
              <a:rPr lang="cs-CZ" sz="1400" dirty="0"/>
              <a:t>I přes sílící napětí v Evropě Norsko stále prosazuje vlastní neutralitu</a:t>
            </a:r>
          </a:p>
          <a:p>
            <a:r>
              <a:rPr lang="cs-CZ" sz="1400" dirty="0"/>
              <a:t>Norsko má před vypuknutím války čtvrtou největší námořní flotilu</a:t>
            </a:r>
          </a:p>
          <a:p>
            <a:r>
              <a:rPr lang="cs-CZ" sz="1400" dirty="0"/>
              <a:t>Po začátku války bylo Norsko považováno za strategického partnera – svojí flotilou mělo zásobovat Velkou Británii, která byla pro vedení války závislá na dovozu surovin ze zahraničí, Spojenci se snažili během roku 1939 přesvědčit Norsko, aby vstoupilo do války na straně Spojenců</a:t>
            </a:r>
          </a:p>
          <a:p>
            <a:r>
              <a:rPr lang="cs-CZ" sz="1400" dirty="0"/>
              <a:t>Norsko podepsalo se Spojenci dohodu o poskytnutí velké části své flotily pro jejich účely</a:t>
            </a:r>
          </a:p>
          <a:p>
            <a:r>
              <a:rPr lang="cs-CZ" sz="1400" dirty="0"/>
              <a:t>Důležitý partner i pro Německo – </a:t>
            </a:r>
            <a:r>
              <a:rPr lang="cs-CZ" sz="1400" dirty="0" err="1"/>
              <a:t>Narvik</a:t>
            </a:r>
            <a:r>
              <a:rPr lang="cs-CZ" sz="1400" dirty="0"/>
              <a:t>, přístav na severu u Švédska, ze kterého měla do Německa proudit železná ruda (stejně i do Velké Británie)</a:t>
            </a:r>
          </a:p>
        </p:txBody>
      </p:sp>
      <p:pic>
        <p:nvPicPr>
          <p:cNvPr id="1026" name="Picture 2" descr="Picture">
            <a:extLst>
              <a:ext uri="{FF2B5EF4-FFF2-40B4-BE49-F238E27FC236}">
                <a16:creationId xmlns:a16="http://schemas.microsoft.com/office/drawing/2014/main" id="{E248B492-B142-4E5E-8E02-77F308267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7" r="2"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6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BAC97770-ACB4-42A5-8154-DA1F94F9C7A6}"/>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Začátek války</a:t>
            </a:r>
          </a:p>
        </p:txBody>
      </p:sp>
      <p:sp>
        <p:nvSpPr>
          <p:cNvPr id="3" name="Zástupný obsah 2">
            <a:extLst>
              <a:ext uri="{FF2B5EF4-FFF2-40B4-BE49-F238E27FC236}">
                <a16:creationId xmlns:a16="http://schemas.microsoft.com/office/drawing/2014/main" id="{7A4FFAB0-8D40-4998-8AF7-A7085FF2ACC0}"/>
              </a:ext>
            </a:extLst>
          </p:cNvPr>
          <p:cNvSpPr>
            <a:spLocks noGrp="1"/>
          </p:cNvSpPr>
          <p:nvPr>
            <p:ph idx="1"/>
          </p:nvPr>
        </p:nvSpPr>
        <p:spPr>
          <a:xfrm>
            <a:off x="1424904" y="2494450"/>
            <a:ext cx="4053545" cy="3563159"/>
          </a:xfrm>
        </p:spPr>
        <p:txBody>
          <a:bodyPr>
            <a:normAutofit/>
          </a:bodyPr>
          <a:lstStyle/>
          <a:p>
            <a:r>
              <a:rPr lang="cs-CZ" sz="1500"/>
              <a:t>Norsko sice vyhlásilo neutralitu, ale bylo opět v obtížné situaci – tlaky z obou stran</a:t>
            </a:r>
          </a:p>
          <a:p>
            <a:r>
              <a:rPr lang="cs-CZ" sz="1500"/>
              <a:t>Norsko ale svoji neutralitu chtělo bránit – posilovalo armádu, hlídalo pobřeží – vzhledem k podfinancované armádě ale málo efektivní</a:t>
            </a:r>
          </a:p>
          <a:p>
            <a:r>
              <a:rPr lang="cs-CZ" sz="1500"/>
              <a:t>Norskými vodami se vozilo železo do Německa, Británie zaminovala norské vody, Spojenci připravovali plán na obsazení Norska a zamezení přepravy železné rudy do Německa (40% železné rudy v Německu bylo z Norska/Švédska) – Operace Stratford – Primárně plán na pomoc Finsku proti SSSR v Zimní válce</a:t>
            </a:r>
          </a:p>
          <a:p>
            <a:r>
              <a:rPr lang="cs-CZ" sz="1500"/>
              <a:t>V norských vodách dochází ke konfliktům mezi Spojenci a Německem</a:t>
            </a:r>
          </a:p>
          <a:p>
            <a:endParaRPr lang="cs-CZ" sz="1500"/>
          </a:p>
        </p:txBody>
      </p:sp>
      <p:pic>
        <p:nvPicPr>
          <p:cNvPr id="2050" name="Picture 2" descr="Obsah obrázku exteriér, hora&#10;&#10;Popis byl vytvořen automaticky">
            <a:extLst>
              <a:ext uri="{FF2B5EF4-FFF2-40B4-BE49-F238E27FC236}">
                <a16:creationId xmlns:a16="http://schemas.microsoft.com/office/drawing/2014/main" id="{FE9EBF3A-F0F7-4D6C-A8EE-633E0F459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9" r="11898"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1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030D6-32DD-47D8-A380-2ACE7EE06833}"/>
              </a:ext>
            </a:extLst>
          </p:cNvPr>
          <p:cNvSpPr>
            <a:spLocks noGrp="1"/>
          </p:cNvSpPr>
          <p:nvPr>
            <p:ph type="title"/>
          </p:nvPr>
        </p:nvSpPr>
        <p:spPr>
          <a:xfrm>
            <a:off x="4965430" y="629266"/>
            <a:ext cx="6586491" cy="1676603"/>
          </a:xfrm>
        </p:spPr>
        <p:txBody>
          <a:bodyPr>
            <a:normAutofit/>
          </a:bodyPr>
          <a:lstStyle/>
          <a:p>
            <a:r>
              <a:rPr lang="cs-CZ" sz="5400" dirty="0"/>
              <a:t>Okupace I.</a:t>
            </a:r>
          </a:p>
        </p:txBody>
      </p:sp>
      <p:sp>
        <p:nvSpPr>
          <p:cNvPr id="3" name="Zástupný obsah 2">
            <a:extLst>
              <a:ext uri="{FF2B5EF4-FFF2-40B4-BE49-F238E27FC236}">
                <a16:creationId xmlns:a16="http://schemas.microsoft.com/office/drawing/2014/main" id="{64B89E95-3117-495E-96FF-BEE271BFC68A}"/>
              </a:ext>
            </a:extLst>
          </p:cNvPr>
          <p:cNvSpPr>
            <a:spLocks noGrp="1"/>
          </p:cNvSpPr>
          <p:nvPr>
            <p:ph idx="1"/>
          </p:nvPr>
        </p:nvSpPr>
        <p:spPr>
          <a:xfrm>
            <a:off x="4965431" y="2438400"/>
            <a:ext cx="6586489" cy="3785419"/>
          </a:xfrm>
        </p:spPr>
        <p:txBody>
          <a:bodyPr>
            <a:normAutofit/>
          </a:bodyPr>
          <a:lstStyle/>
          <a:p>
            <a:r>
              <a:rPr lang="cs-CZ" sz="1900"/>
              <a:t>Vzhledem k zesilujícím bojům mezi Spojenci a Němci v norských vodách byla neutralita Norska vážně poškozena – Norsko by mělo být schopné kontrolovat své neutrální území</a:t>
            </a:r>
          </a:p>
          <a:p>
            <a:r>
              <a:rPr lang="cs-CZ" sz="1900"/>
              <a:t>Spojenci plánují invazi do Norska, Němci zpochybňují neutralitu Norska a plánují invazi sami, Britové se chystají na obsazení Norska v momentě vylodění Němců…</a:t>
            </a:r>
          </a:p>
          <a:p>
            <a:r>
              <a:rPr lang="cs-CZ" sz="1900"/>
              <a:t>V noci na 9. dubna dochází k invazi německých vojsk do Norska a Dánska, bez vyhlášení války, útok na pobřežní města, pevnosti a letiště</a:t>
            </a:r>
          </a:p>
          <a:p>
            <a:r>
              <a:rPr lang="cs-CZ" sz="1900"/>
              <a:t>Německý velvyslanec v Norsku předává norskému ministru zahraničí Halvdanu Kohtovi ultimátum a žádost o kapitulaci, Norsko odmítá</a:t>
            </a:r>
          </a:p>
        </p:txBody>
      </p:sp>
      <p:pic>
        <p:nvPicPr>
          <p:cNvPr id="3074" name="Picture 2" descr="Obsah obrázku loď, loďka, vodní skútr, exteriér&#10;&#10;Popis byl vytvořen automaticky">
            <a:extLst>
              <a:ext uri="{FF2B5EF4-FFF2-40B4-BE49-F238E27FC236}">
                <a16:creationId xmlns:a16="http://schemas.microsoft.com/office/drawing/2014/main" id="{F46857E8-A8B5-4822-A5D7-271EEA0651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 r="41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4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BE04B6E4-8966-4033-AB53-F6110F832A9A}"/>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Okupace II.</a:t>
            </a:r>
          </a:p>
        </p:txBody>
      </p:sp>
      <p:sp>
        <p:nvSpPr>
          <p:cNvPr id="3" name="Zástupný obsah 2">
            <a:extLst>
              <a:ext uri="{FF2B5EF4-FFF2-40B4-BE49-F238E27FC236}">
                <a16:creationId xmlns:a16="http://schemas.microsoft.com/office/drawing/2014/main" id="{37175A39-3723-482F-8B3A-97806BC4BA90}"/>
              </a:ext>
            </a:extLst>
          </p:cNvPr>
          <p:cNvSpPr>
            <a:spLocks noGrp="1"/>
          </p:cNvSpPr>
          <p:nvPr>
            <p:ph idx="1"/>
          </p:nvPr>
        </p:nvSpPr>
        <p:spPr>
          <a:xfrm>
            <a:off x="1119322" y="2494451"/>
            <a:ext cx="4973787" cy="3561297"/>
          </a:xfrm>
        </p:spPr>
        <p:txBody>
          <a:bodyPr>
            <a:normAutofit fontScale="92500" lnSpcReduction="10000"/>
          </a:bodyPr>
          <a:lstStyle/>
          <a:p>
            <a:r>
              <a:rPr lang="cs-CZ" sz="2400" dirty="0"/>
              <a:t>Norská armáda se pokoušela útok odrazit, ale i přes jisté dílčí úspěchy byla bez šance</a:t>
            </a:r>
          </a:p>
          <a:p>
            <a:r>
              <a:rPr lang="cs-CZ" sz="2400" dirty="0"/>
              <a:t>Vláda, parlament a královská rodina ale získává prostor k útěku z Oslo</a:t>
            </a:r>
          </a:p>
          <a:p>
            <a:r>
              <a:rPr lang="cs-CZ" sz="2400" dirty="0"/>
              <a:t>Prchají přes </a:t>
            </a:r>
            <a:r>
              <a:rPr lang="cs-CZ" sz="2400" dirty="0" err="1"/>
              <a:t>Elverum</a:t>
            </a:r>
            <a:r>
              <a:rPr lang="cs-CZ" sz="2400" dirty="0"/>
              <a:t> do </a:t>
            </a:r>
            <a:r>
              <a:rPr lang="cs-CZ" sz="2400" dirty="0" err="1"/>
              <a:t>Molde</a:t>
            </a:r>
            <a:r>
              <a:rPr lang="cs-CZ" sz="2400" dirty="0"/>
              <a:t>, 29. dubna jsou evakuováni do </a:t>
            </a:r>
            <a:r>
              <a:rPr lang="cs-CZ" sz="2400" dirty="0" err="1"/>
              <a:t>Troms</a:t>
            </a:r>
            <a:r>
              <a:rPr lang="nb-NO" sz="2400" dirty="0"/>
              <a:t>ø</a:t>
            </a:r>
            <a:r>
              <a:rPr lang="cs-CZ" sz="2400" dirty="0"/>
              <a:t>, 7. června evakuace do Británie</a:t>
            </a:r>
          </a:p>
          <a:p>
            <a:r>
              <a:rPr lang="cs-CZ" sz="2400" dirty="0"/>
              <a:t>Norsko kapitulovalo 10. června po těžkých bojích o </a:t>
            </a:r>
            <a:r>
              <a:rPr lang="cs-CZ" sz="2400" dirty="0" err="1"/>
              <a:t>Narvik</a:t>
            </a:r>
            <a:r>
              <a:rPr lang="cs-CZ" sz="2400" dirty="0"/>
              <a:t>, po kterých se Spojenci stáhli z Norska</a:t>
            </a:r>
          </a:p>
          <a:p>
            <a:endParaRPr lang="cs-CZ" sz="2400" dirty="0"/>
          </a:p>
        </p:txBody>
      </p:sp>
      <p:pic>
        <p:nvPicPr>
          <p:cNvPr id="4098" name="Picture 2">
            <a:extLst>
              <a:ext uri="{FF2B5EF4-FFF2-40B4-BE49-F238E27FC236}">
                <a16:creationId xmlns:a16="http://schemas.microsoft.com/office/drawing/2014/main" id="{7C4BDDD2-4A8B-4926-A4BF-C894C0475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7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155A2FE-5162-4A1D-99AE-4368FA47A47B}"/>
              </a:ext>
            </a:extLst>
          </p:cNvPr>
          <p:cNvSpPr>
            <a:spLocks noGrp="1"/>
          </p:cNvSpPr>
          <p:nvPr>
            <p:ph type="title"/>
          </p:nvPr>
        </p:nvSpPr>
        <p:spPr>
          <a:xfrm>
            <a:off x="5297762" y="329184"/>
            <a:ext cx="6251110" cy="1783080"/>
          </a:xfrm>
        </p:spPr>
        <p:txBody>
          <a:bodyPr anchor="b">
            <a:normAutofit/>
          </a:bodyPr>
          <a:lstStyle/>
          <a:p>
            <a:r>
              <a:rPr lang="cs-CZ" sz="5400"/>
              <a:t>Norsko pod Německou vládou</a:t>
            </a:r>
          </a:p>
        </p:txBody>
      </p:sp>
      <p:pic>
        <p:nvPicPr>
          <p:cNvPr id="5122" name="Picture 2" descr="Obsah obrázku osoba, zeď, interiér, muž&#10;&#10;Popis byl vytvořen automaticky">
            <a:extLst>
              <a:ext uri="{FF2B5EF4-FFF2-40B4-BE49-F238E27FC236}">
                <a16:creationId xmlns:a16="http://schemas.microsoft.com/office/drawing/2014/main" id="{8D05DBB6-C9A5-46DF-86A8-960D62DF04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9" r="325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7797F26-6B62-4110-89F4-0BC04F4B0F18}"/>
              </a:ext>
            </a:extLst>
          </p:cNvPr>
          <p:cNvSpPr>
            <a:spLocks noGrp="1"/>
          </p:cNvSpPr>
          <p:nvPr>
            <p:ph idx="1"/>
          </p:nvPr>
        </p:nvSpPr>
        <p:spPr>
          <a:xfrm>
            <a:off x="5297762" y="2706624"/>
            <a:ext cx="6251110" cy="3483864"/>
          </a:xfrm>
        </p:spPr>
        <p:txBody>
          <a:bodyPr>
            <a:normAutofit/>
          </a:bodyPr>
          <a:lstStyle/>
          <a:p>
            <a:r>
              <a:rPr lang="cs-CZ" sz="1700"/>
              <a:t>Vidkun Quisling – předseda strany Nasjonal Samling, fašistické a nacionalistické strany, pod faktickou kontrolou Německa</a:t>
            </a:r>
          </a:p>
          <a:p>
            <a:r>
              <a:rPr lang="cs-CZ" sz="1700"/>
              <a:t>Quisling se už 9. dubna v rádiovém vysílání NRK prohlásil za předsedu vlády (bez podpory Německa), v následujících měsících dochází k úplnému podřízení Německu</a:t>
            </a:r>
          </a:p>
          <a:p>
            <a:r>
              <a:rPr lang="cs-CZ" sz="1700"/>
              <a:t>Cenzura, zatýkání, zákaz vlastnění rádia, 400 000 německých vojáků v Norsku</a:t>
            </a:r>
          </a:p>
          <a:p>
            <a:r>
              <a:rPr lang="cs-CZ" sz="1700"/>
              <a:t>Německo v Norsku buduje velké množství pevností – obava ze Spojeneckého útoku</a:t>
            </a:r>
          </a:p>
          <a:p>
            <a:r>
              <a:rPr lang="cs-CZ" sz="1700"/>
              <a:t>Přídělový systém, většina potravin okupantům, i alkohol byl na příděl</a:t>
            </a:r>
          </a:p>
        </p:txBody>
      </p:sp>
    </p:spTree>
    <p:extLst>
      <p:ext uri="{BB962C8B-B14F-4D97-AF65-F5344CB8AC3E}">
        <p14:creationId xmlns:p14="http://schemas.microsoft.com/office/powerpoint/2010/main" val="279577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320E4133-4F86-4EEA-8063-BE032E929A9B}"/>
              </a:ext>
            </a:extLst>
          </p:cNvPr>
          <p:cNvSpPr>
            <a:spLocks noGrp="1"/>
          </p:cNvSpPr>
          <p:nvPr>
            <p:ph type="title"/>
          </p:nvPr>
        </p:nvSpPr>
        <p:spPr>
          <a:xfrm>
            <a:off x="871220" y="860028"/>
            <a:ext cx="6006192" cy="1324907"/>
          </a:xfrm>
        </p:spPr>
        <p:txBody>
          <a:bodyPr>
            <a:normAutofit/>
          </a:bodyPr>
          <a:lstStyle/>
          <a:p>
            <a:r>
              <a:rPr lang="cs-CZ">
                <a:solidFill>
                  <a:schemeClr val="accent1"/>
                </a:solidFill>
              </a:rPr>
              <a:t>Norsko pod Německou vládou II</a:t>
            </a:r>
          </a:p>
        </p:txBody>
      </p:sp>
      <p:sp>
        <p:nvSpPr>
          <p:cNvPr id="3" name="Zástupný obsah 2">
            <a:extLst>
              <a:ext uri="{FF2B5EF4-FFF2-40B4-BE49-F238E27FC236}">
                <a16:creationId xmlns:a16="http://schemas.microsoft.com/office/drawing/2014/main" id="{028D8D58-8A33-45C3-91F2-6AEA47C0B6C6}"/>
              </a:ext>
            </a:extLst>
          </p:cNvPr>
          <p:cNvSpPr>
            <a:spLocks noGrp="1"/>
          </p:cNvSpPr>
          <p:nvPr>
            <p:ph idx="1"/>
          </p:nvPr>
        </p:nvSpPr>
        <p:spPr>
          <a:xfrm>
            <a:off x="871220" y="2248823"/>
            <a:ext cx="6006192" cy="3928139"/>
          </a:xfrm>
        </p:spPr>
        <p:txBody>
          <a:bodyPr>
            <a:normAutofit/>
          </a:bodyPr>
          <a:lstStyle/>
          <a:p>
            <a:r>
              <a:rPr lang="cs-CZ" sz="2200">
                <a:solidFill>
                  <a:schemeClr val="accent1"/>
                </a:solidFill>
              </a:rPr>
              <a:t>Německo okamžitě po okupaci začíná rozšiřovat těžký průmysl v Norsku – hlavně hliníkárny, využívání norských elektráren</a:t>
            </a:r>
          </a:p>
          <a:p>
            <a:r>
              <a:rPr lang="cs-CZ" sz="2200">
                <a:solidFill>
                  <a:schemeClr val="accent1"/>
                </a:solidFill>
              </a:rPr>
              <a:t>Němci se v Norsku snažili chovat „diplomaticky“ – ne všechny konflikty byly řešeny silou – spolupráce s norskými firmami</a:t>
            </a:r>
          </a:p>
          <a:p>
            <a:r>
              <a:rPr lang="cs-CZ" sz="2200">
                <a:solidFill>
                  <a:schemeClr val="accent1"/>
                </a:solidFill>
              </a:rPr>
              <a:t>Vzhledem k nutnosti přepravy vojáků po Norsku se stavělo množství železnic – 400 km během války</a:t>
            </a:r>
          </a:p>
          <a:p>
            <a:r>
              <a:rPr lang="cs-CZ" sz="2200">
                <a:solidFill>
                  <a:schemeClr val="accent1"/>
                </a:solidFill>
              </a:rPr>
              <a:t>Navýšení produkce mražených ryb – potřeba zásobovat německ vojáky na více frontách</a:t>
            </a:r>
          </a:p>
        </p:txBody>
      </p:sp>
      <p:sp>
        <p:nvSpPr>
          <p:cNvPr id="75" name="Rectangle 7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Obsah obrázku text&#10;&#10;Popis byl vytvořen automaticky">
            <a:extLst>
              <a:ext uri="{FF2B5EF4-FFF2-40B4-BE49-F238E27FC236}">
                <a16:creationId xmlns:a16="http://schemas.microsoft.com/office/drawing/2014/main" id="{3A47EA9A-9073-4316-B93D-AB23BBE2E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72" r="-2" b="5140"/>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8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8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FBD50081-6F62-44C5-B829-83613B28350A}"/>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Exilová vláda</a:t>
            </a:r>
          </a:p>
        </p:txBody>
      </p:sp>
      <p:sp>
        <p:nvSpPr>
          <p:cNvPr id="3" name="Zástupný obsah 2">
            <a:extLst>
              <a:ext uri="{FF2B5EF4-FFF2-40B4-BE49-F238E27FC236}">
                <a16:creationId xmlns:a16="http://schemas.microsoft.com/office/drawing/2014/main" id="{F4E68099-7E64-49D4-9FD4-30B575CB65B3}"/>
              </a:ext>
            </a:extLst>
          </p:cNvPr>
          <p:cNvSpPr>
            <a:spLocks noGrp="1"/>
          </p:cNvSpPr>
          <p:nvPr>
            <p:ph idx="1"/>
          </p:nvPr>
        </p:nvSpPr>
        <p:spPr>
          <a:xfrm>
            <a:off x="1424904" y="2494450"/>
            <a:ext cx="4053545" cy="3563159"/>
          </a:xfrm>
        </p:spPr>
        <p:txBody>
          <a:bodyPr>
            <a:normAutofit/>
          </a:bodyPr>
          <a:lstStyle/>
          <a:p>
            <a:r>
              <a:rPr lang="cs-CZ" sz="1500"/>
              <a:t>Vláda, která v dubnu 1940 utekla z Oslo, se i nadále považovala za legitimní</a:t>
            </a:r>
          </a:p>
          <a:p>
            <a:r>
              <a:rPr lang="cs-CZ" sz="1500"/>
              <a:t>Kde se usídlí? Londýn nebo Kanada? Strach z okupace Anglie, ministr zahraničí Koht stále prosazuje neutrální politiku, ostatní chtějí být čistě na straně Spojenců, Koht má kancelář několik desítek kilometrů od Londýna ze strachu z bombardování</a:t>
            </a:r>
          </a:p>
          <a:p>
            <a:r>
              <a:rPr lang="cs-CZ" sz="1500"/>
              <a:t>Norský parlament pod vedením Quislinga požadoval odstoupení krále Haakona, ten odmítá</a:t>
            </a:r>
          </a:p>
          <a:p>
            <a:r>
              <a:rPr lang="cs-CZ" sz="1500"/>
              <a:t>Předseda vlády Nygaardsvold mění Kohta za Trygve Lie, pozdějšího prvního generálního tajemníka OSN</a:t>
            </a:r>
          </a:p>
        </p:txBody>
      </p:sp>
      <p:pic>
        <p:nvPicPr>
          <p:cNvPr id="7172" name="Picture 4" descr="Obsah obrázku exteriér, budova, osoba, stojící&#10;&#10;Popis byl vytvořen automaticky">
            <a:extLst>
              <a:ext uri="{FF2B5EF4-FFF2-40B4-BE49-F238E27FC236}">
                <a16:creationId xmlns:a16="http://schemas.microsoft.com/office/drawing/2014/main" id="{D71049C3-10D8-4AB0-A401-A587D8372B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8892" y="2947398"/>
            <a:ext cx="4802404" cy="26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7748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Širokoúhlá obrazovka</PresentationFormat>
  <Paragraphs>74</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Calibri Light</vt:lpstr>
      <vt:lpstr>Motiv Office</vt:lpstr>
      <vt:lpstr>Norsko za 2. světové války</vt:lpstr>
      <vt:lpstr>Opakování z minula</vt:lpstr>
      <vt:lpstr>Norsko v předvečer války</vt:lpstr>
      <vt:lpstr>Začátek války</vt:lpstr>
      <vt:lpstr>Okupace I.</vt:lpstr>
      <vt:lpstr>Okupace II.</vt:lpstr>
      <vt:lpstr>Norsko pod Německou vládou</vt:lpstr>
      <vt:lpstr>Norsko pod Německou vládou II</vt:lpstr>
      <vt:lpstr>Exilová vláda</vt:lpstr>
      <vt:lpstr>Domácí odboj</vt:lpstr>
      <vt:lpstr>Boj o těžkou vodu</vt:lpstr>
      <vt:lpstr>A mnohem více…</vt:lpstr>
      <vt:lpstr>Konec války</vt:lpstr>
      <vt:lpstr>Konec války II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Norsko za 2. světové války</dc:title>
  <dc:creator>Pavel Přibáň, Metrostav Norge</dc:creator>
  <cp:lastModifiedBy>Pavel Přibáň, Metrostav Norge</cp:lastModifiedBy>
  <cp:revision>1</cp:revision>
  <dcterms:created xsi:type="dcterms:W3CDTF">2021-01-10T22:11:40Z</dcterms:created>
  <dcterms:modified xsi:type="dcterms:W3CDTF">2021-01-10T22:12:32Z</dcterms:modified>
</cp:coreProperties>
</file>