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6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0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3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9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8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3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9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42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D58796-A2A3-4C1E-BE4D-3ECA105DF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A493D7-1ED9-42CF-81B0-9DF3BF509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cs-CZ" dirty="0"/>
              <a:t>Norsko 2. poloviny 19. 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327267-3093-4EB6-9451-F0BCEBFC6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94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1604D-3633-422B-BF83-5C827E21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1D120-6CA1-4FCE-8689-7B0A0AE9D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Rok 1814 – výsledek napoleonských válek – Kielský mír – Dánsko přichází o Norsko ve prospěch Švédska</a:t>
            </a:r>
          </a:p>
          <a:p>
            <a:r>
              <a:rPr lang="cs-CZ" dirty="0"/>
              <a:t>Norsko nesouhlasí – snaží se o samostatnost – Shromáždění v </a:t>
            </a:r>
            <a:r>
              <a:rPr lang="cs-CZ" dirty="0" err="1"/>
              <a:t>Eidsvollu</a:t>
            </a:r>
            <a:endParaRPr lang="cs-CZ" dirty="0"/>
          </a:p>
          <a:p>
            <a:r>
              <a:rPr lang="cs-CZ" dirty="0"/>
              <a:t>Norská Ústava – 17. květen 1814 – vlastní král, nezávislost, „liberální a demokratická“ ústava</a:t>
            </a:r>
          </a:p>
          <a:p>
            <a:r>
              <a:rPr lang="cs-CZ" dirty="0"/>
              <a:t>Švédsko útočí na Norsko, to se podvoluje a stává se členem personální unie – Ústava zůstává</a:t>
            </a:r>
          </a:p>
          <a:p>
            <a:r>
              <a:rPr lang="cs-CZ" dirty="0"/>
              <a:t>Vlastní parlament, velká míra nezávislosti, třenice se Švédskem</a:t>
            </a:r>
          </a:p>
          <a:p>
            <a:r>
              <a:rPr lang="cs-CZ" dirty="0"/>
              <a:t>Problémy ekonomiky po válkách, nedostatek jídla – postupně vzrůstající vliv sedláků</a:t>
            </a:r>
          </a:p>
          <a:p>
            <a:r>
              <a:rPr lang="cs-CZ" dirty="0" err="1"/>
              <a:t>Embetsmannstaten</a:t>
            </a:r>
            <a:r>
              <a:rPr lang="cs-CZ" dirty="0"/>
              <a:t> – úřednický stát – jen bohatí úředníci v parlamentu, postupně doplňováni bohatými sedláky</a:t>
            </a:r>
          </a:p>
          <a:p>
            <a:r>
              <a:rPr lang="cs-CZ" dirty="0"/>
              <a:t>Posilující kultura a „národní“ cítění</a:t>
            </a:r>
          </a:p>
        </p:txBody>
      </p:sp>
    </p:spTree>
    <p:extLst>
      <p:ext uri="{BB962C8B-B14F-4D97-AF65-F5344CB8AC3E}">
        <p14:creationId xmlns:p14="http://schemas.microsoft.com/office/powerpoint/2010/main" val="160906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AD846C-D4ED-4722-B14F-1B73CE70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 dirty="0" err="1"/>
              <a:t>Embetsmannstaten</a:t>
            </a:r>
            <a:endParaRPr lang="cs-CZ" dirty="0"/>
          </a:p>
        </p:txBody>
      </p:sp>
      <p:pic>
        <p:nvPicPr>
          <p:cNvPr id="5" name="Obrázek 4" descr="Obsah obrázku text, oblečení&#10;&#10;Popis byl vytvořen automaticky">
            <a:extLst>
              <a:ext uri="{FF2B5EF4-FFF2-40B4-BE49-F238E27FC236}">
                <a16:creationId xmlns:a16="http://schemas.microsoft.com/office/drawing/2014/main" id="{DADF636C-772F-481F-8F1B-BE91BC95F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52" y="2247352"/>
            <a:ext cx="3019646" cy="346091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4510E-1430-49D0-879A-607C1FD4C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3931920"/>
          </a:xfrm>
        </p:spPr>
        <p:txBody>
          <a:bodyPr>
            <a:normAutofit/>
          </a:bodyPr>
          <a:lstStyle/>
          <a:p>
            <a:r>
              <a:rPr lang="cs-CZ" dirty="0"/>
              <a:t>Stále silný vliv úředníků – pokaždé součástí vlády, sedláci je podporovali proti Švédsku, jinak se snažili prosazovat vlastní zájmy</a:t>
            </a:r>
          </a:p>
          <a:p>
            <a:r>
              <a:rPr lang="cs-CZ" dirty="0"/>
              <a:t>Král Oskar byl ochotný ustoupit tlakům Norska – větší rovnocennost – boj o vlajku a znak – Norsko nakonec získalo polovinu znaku unie</a:t>
            </a:r>
          </a:p>
          <a:p>
            <a:r>
              <a:rPr lang="cs-CZ" dirty="0"/>
              <a:t>Zrušení „Židovského paragrafu“ 1851</a:t>
            </a:r>
          </a:p>
          <a:p>
            <a:r>
              <a:rPr lang="cs-CZ" dirty="0"/>
              <a:t>Spolu se sedláky silná podpora lokálního rozvoje Norska – výstavba nových silnic a první železnice – 1854 (</a:t>
            </a:r>
            <a:r>
              <a:rPr lang="cs-CZ" dirty="0" err="1"/>
              <a:t>Christiania-Eidsvoll</a:t>
            </a:r>
            <a:r>
              <a:rPr lang="cs-CZ" dirty="0"/>
              <a:t>) </a:t>
            </a:r>
          </a:p>
          <a:p>
            <a:r>
              <a:rPr lang="cs-CZ" dirty="0"/>
              <a:t>Ke konci 60. let úředníci postupně ztrácí své výsadní postavení – vnitřní rozpory</a:t>
            </a:r>
          </a:p>
          <a:p>
            <a:r>
              <a:rPr lang="cs-CZ" dirty="0"/>
              <a:t>Sílí tlaky na opuštění linie úředníci/sedláci a na zavedení systému politických stran – Johan </a:t>
            </a:r>
            <a:r>
              <a:rPr lang="cs-CZ" dirty="0" err="1"/>
              <a:t>Sverdrup</a:t>
            </a:r>
            <a:r>
              <a:rPr lang="cs-CZ" dirty="0"/>
              <a:t> – a rozšíření volebního práva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8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B744B-0F81-487E-A851-51A3233F0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6D39BE-B8E2-4FCD-92BE-1E88F597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A2EBD-9403-4884-A9BD-8B154778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E3239-672D-45E7-AAD8-F5CAD786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 dirty="0"/>
              <a:t>Vznik parlamentarismu v Norsku</a:t>
            </a:r>
          </a:p>
        </p:txBody>
      </p:sp>
      <p:pic>
        <p:nvPicPr>
          <p:cNvPr id="5" name="Obrázek 4" descr="Obsah obrázku muž, osoba, zeď, nošení&#10;&#10;Popis byl vytvořen automaticky">
            <a:extLst>
              <a:ext uri="{FF2B5EF4-FFF2-40B4-BE49-F238E27FC236}">
                <a16:creationId xmlns:a16="http://schemas.microsoft.com/office/drawing/2014/main" id="{A015B272-76F9-4BC9-B654-8F40DD78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07" y="2161487"/>
            <a:ext cx="2352136" cy="363264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AC0CE-8969-4274-B932-40DEAFD9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39319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Stálá snaha získat větší politickou nezávislost na Švédsku – norská vláda stále přímo podřízena králi, parlament nezávislý</a:t>
            </a:r>
          </a:p>
          <a:p>
            <a:r>
              <a:rPr lang="cs-CZ" dirty="0"/>
              <a:t>1869 získává </a:t>
            </a:r>
            <a:r>
              <a:rPr lang="cs-CZ" dirty="0" err="1"/>
              <a:t>Storting</a:t>
            </a:r>
            <a:r>
              <a:rPr lang="cs-CZ" dirty="0"/>
              <a:t> právo setkávat se každý rok, do té doby jednou za 4 roky</a:t>
            </a:r>
          </a:p>
          <a:p>
            <a:r>
              <a:rPr lang="cs-CZ" dirty="0"/>
              <a:t>Johan </a:t>
            </a:r>
            <a:r>
              <a:rPr lang="cs-CZ" dirty="0" err="1"/>
              <a:t>Sverdrup</a:t>
            </a:r>
            <a:r>
              <a:rPr lang="cs-CZ" dirty="0"/>
              <a:t> vidí budoucnost v parlamentarismu v Norsku – nejde o moc úředníků, ale o zastávání určitého názoru, nezávisle na původu</a:t>
            </a:r>
          </a:p>
          <a:p>
            <a:r>
              <a:rPr lang="cs-CZ" dirty="0"/>
              <a:t>Nesouhlas s vládou úředníků – volby 1882 – silná podpora </a:t>
            </a:r>
            <a:r>
              <a:rPr lang="cs-CZ" dirty="0" err="1"/>
              <a:t>Sverdrupa</a:t>
            </a:r>
            <a:endParaRPr lang="cs-CZ" dirty="0"/>
          </a:p>
          <a:p>
            <a:r>
              <a:rPr lang="cs-CZ" dirty="0"/>
              <a:t>První norská studentka na univerzitě v 1882</a:t>
            </a:r>
          </a:p>
          <a:p>
            <a:r>
              <a:rPr lang="cs-CZ" dirty="0"/>
              <a:t>V roce 1884 </a:t>
            </a:r>
            <a:r>
              <a:rPr lang="cs-CZ" dirty="0" err="1"/>
              <a:t>Sverdrup</a:t>
            </a:r>
            <a:r>
              <a:rPr lang="cs-CZ" dirty="0"/>
              <a:t> jmenován premiérem – vznik parlamentarismu, založení prvních politických stran – </a:t>
            </a:r>
            <a:r>
              <a:rPr lang="cs-CZ" dirty="0" err="1"/>
              <a:t>Venstre</a:t>
            </a:r>
            <a:r>
              <a:rPr lang="cs-CZ" dirty="0"/>
              <a:t> a </a:t>
            </a:r>
            <a:r>
              <a:rPr lang="cs-CZ" dirty="0" err="1"/>
              <a:t>Høyre</a:t>
            </a:r>
            <a:endParaRPr lang="cs-CZ" dirty="0"/>
          </a:p>
          <a:p>
            <a:r>
              <a:rPr lang="cs-CZ" dirty="0"/>
              <a:t>Volby do parlamentu – rozšiřování volebního práva – 1860 cca 8 % populace, roku 1884 se rozšiřuje volební právo pro větší množství plátců daní, právo volit pro všechny muže v 1898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03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04A891-6300-4D28-B69A-199F93CDD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02" r="10049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F99CE3-1D24-44AA-8800-C87D2092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000"/>
              <a:t>Dělnické hnutí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D173C-D2B5-4E6B-A47B-60D022CEC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/>
              <a:t>Marcus </a:t>
            </a:r>
            <a:r>
              <a:rPr lang="cs-CZ" sz="1400" err="1"/>
              <a:t>Thrane</a:t>
            </a:r>
            <a:r>
              <a:rPr lang="cs-CZ" sz="1400"/>
              <a:t> – první dělnické hnutí v Norsku po evropských událostech 1848 </a:t>
            </a:r>
          </a:p>
          <a:p>
            <a:pPr>
              <a:lnSpc>
                <a:spcPct val="90000"/>
              </a:lnSpc>
            </a:pPr>
            <a:r>
              <a:rPr lang="cs-CZ" sz="1400"/>
              <a:t>Snaha o rozšíření volebního práva, zrovnoprávnění vzdělávání, zřízení spořících bank pro chudší – za účelem zvýšení finanční gramotnosti</a:t>
            </a:r>
          </a:p>
          <a:p>
            <a:pPr>
              <a:lnSpc>
                <a:spcPct val="90000"/>
              </a:lnSpc>
            </a:pPr>
            <a:r>
              <a:rPr lang="cs-CZ" sz="1400" err="1"/>
              <a:t>Thrane</a:t>
            </a:r>
            <a:r>
              <a:rPr lang="cs-CZ" sz="1400"/>
              <a:t> od roku 1849 shání podporu pro své přesvědčení –v roce 1851 přes 30 000 členů</a:t>
            </a:r>
          </a:p>
          <a:p>
            <a:pPr>
              <a:lnSpc>
                <a:spcPct val="90000"/>
              </a:lnSpc>
            </a:pPr>
            <a:r>
              <a:rPr lang="cs-CZ" sz="1400"/>
              <a:t>Hlavní centrum na východě Norska kolem Oslo, </a:t>
            </a:r>
            <a:r>
              <a:rPr lang="cs-CZ" sz="1400" err="1"/>
              <a:t>Drammen</a:t>
            </a:r>
            <a:r>
              <a:rPr lang="cs-CZ" sz="1400"/>
              <a:t> – proti vůli státu, 1855 zatčení za šíření revolučních myšlenek</a:t>
            </a:r>
          </a:p>
          <a:p>
            <a:pPr>
              <a:lnSpc>
                <a:spcPct val="90000"/>
              </a:lnSpc>
            </a:pPr>
            <a:r>
              <a:rPr lang="cs-CZ" sz="1400" err="1"/>
              <a:t>Thranebevegelsen</a:t>
            </a:r>
            <a:r>
              <a:rPr lang="cs-CZ" sz="1400"/>
              <a:t> – hnutí rozpuštěno, přišlo příliš brzy? Pomalá industrializace v Norsku, málo dělníků, hlavně rolníci, nespokojení dělníci a chudí mohli velmi snadno emigrovat do USA, k čemuž docházelo ve velké míře</a:t>
            </a:r>
          </a:p>
          <a:p>
            <a:pPr>
              <a:lnSpc>
                <a:spcPct val="90000"/>
              </a:lnSpc>
            </a:pPr>
            <a:r>
              <a:rPr lang="cs-CZ" sz="1400"/>
              <a:t>Až v roce 1887 vzniká dělnická socialistická </a:t>
            </a:r>
            <a:r>
              <a:rPr lang="cs-CZ" sz="1400" err="1"/>
              <a:t>Arbeiderpartiet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173918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BD8132-66CF-4923-BF2D-BA01A5D1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Industrializace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CF86C4-B961-40CA-AAD1-8B7F3DDA4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7375"/>
            <a:ext cx="7563732" cy="462572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600" dirty="0"/>
              <a:t>Po ekonomických krizích z první poloviny 19. století se země v polovině století vzpamatovává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Technologický rozvoj – železnice – zmenšení vzdáleností, větší množství informací pro všechny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Do 1850 Nárůst počtu obyvatelstva o 50 % - skoro na 1,5 milionu, v 1865 1,75 milionu, 75 % na venkově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Rozvoj měst – s příchodem obyvatelstva z venkova, kde ubývalo volné půdy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Rozvoj obchodu a dílen, rostoucí export – lodě a vybavení, ryby, dřevo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Rozvoj zemědělství – brambory – větší využívání koňů – pluhy, stroje, atd., opětovný nárůst produkce dřeva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Rozvoj obchodní a přepravní flotily – 1870 třetí největší nákladní flotila na světě – plachetnice, s příchodem parolodí problém pro norskou flotilu a ekonomické komplikace měst na jihu Norska, závislých na stavbě dřevěných lodí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Růst HDP – ke konci 19. století na úrovni Dánska, před Švédskem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V roce 1880 1000 km železnic, pravidelná lodní doprava podél pobřeží, poštovní lodě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Emigrace přes 400 000 do USA</a:t>
            </a:r>
          </a:p>
          <a:p>
            <a:pPr>
              <a:lnSpc>
                <a:spcPct val="90000"/>
              </a:lnSpc>
            </a:pPr>
            <a:endParaRPr lang="cs-CZ" sz="1200" dirty="0"/>
          </a:p>
        </p:txBody>
      </p:sp>
      <p:pic>
        <p:nvPicPr>
          <p:cNvPr id="7" name="Obrázek 6" descr="Obsah obrázku text, voda, exteriér, loďka&#10;&#10;Popis byl vytvořen automaticky">
            <a:extLst>
              <a:ext uri="{FF2B5EF4-FFF2-40B4-BE49-F238E27FC236}">
                <a16:creationId xmlns:a16="http://schemas.microsoft.com/office/drawing/2014/main" id="{7D2BE596-1599-421F-A261-AFEB29C2E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15" y="1857375"/>
            <a:ext cx="3019646" cy="192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6660C7-30B2-40E4-848D-57834C0F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dirty="0"/>
              <a:t>Národní obrození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E43508-2098-4E2F-8FBC-32F4F4084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cs-CZ" dirty="0"/>
              <a:t>Po odklonu od Dánska snaha o znovuobjevení vlastní historie – pověsti, pohádky, ságy</a:t>
            </a:r>
          </a:p>
          <a:p>
            <a:r>
              <a:rPr lang="cs-CZ" dirty="0"/>
              <a:t>V polovině století vychází sbírka pohádek </a:t>
            </a:r>
            <a:r>
              <a:rPr lang="cs-CZ" dirty="0" err="1"/>
              <a:t>Asbjørnsena</a:t>
            </a:r>
            <a:r>
              <a:rPr lang="cs-CZ" dirty="0"/>
              <a:t> a Moe </a:t>
            </a:r>
            <a:r>
              <a:rPr lang="cs-CZ" dirty="0" err="1"/>
              <a:t>Norske</a:t>
            </a:r>
            <a:r>
              <a:rPr lang="cs-CZ" dirty="0"/>
              <a:t> </a:t>
            </a:r>
            <a:r>
              <a:rPr lang="cs-CZ" dirty="0" err="1"/>
              <a:t>folkeeventyr</a:t>
            </a:r>
            <a:r>
              <a:rPr lang="cs-CZ" dirty="0"/>
              <a:t> – na základě ústní tradice</a:t>
            </a:r>
          </a:p>
          <a:p>
            <a:r>
              <a:rPr lang="cs-CZ" dirty="0"/>
              <a:t>Ivar </a:t>
            </a:r>
            <a:r>
              <a:rPr lang="cs-CZ" dirty="0" err="1"/>
              <a:t>Aasen</a:t>
            </a:r>
            <a:r>
              <a:rPr lang="cs-CZ" dirty="0"/>
              <a:t> znovuobjevuje původní norštinu – sepisuje jednotlivé dialekty – vznik </a:t>
            </a:r>
            <a:r>
              <a:rPr lang="cs-CZ" dirty="0" err="1"/>
              <a:t>landsmålet</a:t>
            </a:r>
            <a:r>
              <a:rPr lang="cs-CZ" dirty="0"/>
              <a:t> (</a:t>
            </a:r>
            <a:r>
              <a:rPr lang="cs-CZ" dirty="0" err="1"/>
              <a:t>nynorsk</a:t>
            </a:r>
            <a:r>
              <a:rPr lang="cs-CZ" dirty="0"/>
              <a:t>)</a:t>
            </a:r>
          </a:p>
          <a:p>
            <a:r>
              <a:rPr lang="cs-CZ" dirty="0"/>
              <a:t>Důležité postavení Telemarku – zdroj velké části pohádek, opravdový venkov, ale blízko civilizace</a:t>
            </a:r>
          </a:p>
          <a:p>
            <a:r>
              <a:rPr lang="cs-CZ" dirty="0"/>
              <a:t>Národní romantismus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7C123F0-30A4-451C-892B-89748271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r="-2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608AA13-5DEF-478F-A286-EA33B7E0A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306CF9-ED43-47CC-BF50-38B5D2D62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492179-43CC-44DF-A534-6CB38C11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cs-CZ" dirty="0"/>
              <a:t>Umění po 1850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36792-A62E-4F81-B8FB-61A6A026F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2538919"/>
            <a:ext cx="4602152" cy="3596880"/>
          </a:xfrm>
        </p:spPr>
        <p:txBody>
          <a:bodyPr>
            <a:normAutofit/>
          </a:bodyPr>
          <a:lstStyle/>
          <a:p>
            <a:r>
              <a:rPr lang="cs-CZ" dirty="0"/>
              <a:t>Silné ovlivnění národním obrozením</a:t>
            </a:r>
          </a:p>
          <a:p>
            <a:r>
              <a:rPr lang="cs-CZ" dirty="0"/>
              <a:t>Malíři zachytávají „krásy norského venkova“</a:t>
            </a:r>
          </a:p>
          <a:p>
            <a:r>
              <a:rPr lang="cs-CZ" dirty="0" err="1"/>
              <a:t>Adolph</a:t>
            </a:r>
            <a:r>
              <a:rPr lang="cs-CZ" dirty="0"/>
              <a:t> </a:t>
            </a:r>
            <a:r>
              <a:rPr lang="cs-CZ" dirty="0" err="1"/>
              <a:t>Tidemand</a:t>
            </a:r>
            <a:r>
              <a:rPr lang="cs-CZ" dirty="0"/>
              <a:t>, Hans </a:t>
            </a:r>
            <a:r>
              <a:rPr lang="cs-CZ" dirty="0" err="1"/>
              <a:t>Gude</a:t>
            </a:r>
            <a:r>
              <a:rPr lang="cs-CZ" dirty="0"/>
              <a:t> – Düsseldorf, Mnichov, Kitty </a:t>
            </a:r>
            <a:r>
              <a:rPr lang="cs-CZ" dirty="0" err="1"/>
              <a:t>Kielland</a:t>
            </a:r>
            <a:r>
              <a:rPr lang="cs-CZ" dirty="0"/>
              <a:t>, na konci století Edvard </a:t>
            </a:r>
            <a:r>
              <a:rPr lang="cs-CZ" dirty="0" err="1"/>
              <a:t>Munch</a:t>
            </a:r>
            <a:endParaRPr lang="cs-CZ" dirty="0"/>
          </a:p>
          <a:p>
            <a:r>
              <a:rPr lang="cs-CZ" dirty="0"/>
              <a:t>Edvard </a:t>
            </a:r>
            <a:r>
              <a:rPr lang="cs-CZ" dirty="0" err="1"/>
              <a:t>Grieg</a:t>
            </a:r>
            <a:r>
              <a:rPr lang="cs-CZ" dirty="0"/>
              <a:t> – Peer </a:t>
            </a:r>
            <a:r>
              <a:rPr lang="cs-CZ" dirty="0" err="1"/>
              <a:t>Gynt</a:t>
            </a:r>
            <a:endParaRPr lang="cs-CZ" dirty="0"/>
          </a:p>
          <a:p>
            <a:r>
              <a:rPr lang="cs-CZ" dirty="0"/>
              <a:t>Vznik divadel v </a:t>
            </a:r>
            <a:r>
              <a:rPr lang="cs-CZ" dirty="0" err="1"/>
              <a:t>Christianii</a:t>
            </a:r>
            <a:r>
              <a:rPr lang="cs-CZ" dirty="0"/>
              <a:t>, Bergenu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D03393-8C45-4248-A70D-FE8EC8398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8" r="7404" b="-2"/>
          <a:stretch/>
        </p:blipFill>
        <p:spPr>
          <a:xfrm>
            <a:off x="6013957" y="4123527"/>
            <a:ext cx="2071742" cy="24825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89AB121-63B7-4465-9FA7-2E16A7DAB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8" r="3840" b="-3"/>
          <a:stretch/>
        </p:blipFill>
        <p:spPr>
          <a:xfrm>
            <a:off x="8175840" y="3155573"/>
            <a:ext cx="3786002" cy="34504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30EB6A-3B3D-4C18-A3A4-617625047B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07" r="3" b="3"/>
          <a:stretch/>
        </p:blipFill>
        <p:spPr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D615545-B98C-4EAB-8773-E6D22420CA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26" r="29020" b="2"/>
          <a:stretch/>
        </p:blipFill>
        <p:spPr>
          <a:xfrm>
            <a:off x="10052236" y="282261"/>
            <a:ext cx="1909612" cy="278088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C2329DA-3535-468A-8479-D10BD6653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107" y="390070"/>
            <a:ext cx="5343144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84025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interiér, vaření, jídlo&#10;&#10;Popis byl vytvořen automaticky">
            <a:extLst>
              <a:ext uri="{FF2B5EF4-FFF2-40B4-BE49-F238E27FC236}">
                <a16:creationId xmlns:a16="http://schemas.microsoft.com/office/drawing/2014/main" id="{B35E972D-F4D5-41EF-B50A-DE70C7945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198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61B837-CA97-4D6F-9283-E39ACD28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400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A646A-0D44-48E4-A91B-1E5E49469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cs-CZ" dirty="0"/>
              <a:t>Henrik Ibsen</a:t>
            </a:r>
          </a:p>
          <a:p>
            <a:r>
              <a:rPr lang="cs-CZ" dirty="0" err="1"/>
              <a:t>Bjørnstjørne</a:t>
            </a:r>
            <a:r>
              <a:rPr lang="cs-CZ" dirty="0"/>
              <a:t> </a:t>
            </a:r>
            <a:r>
              <a:rPr lang="cs-CZ" dirty="0" err="1"/>
              <a:t>Bjørnson</a:t>
            </a:r>
            <a:endParaRPr lang="cs-CZ" dirty="0"/>
          </a:p>
          <a:p>
            <a:r>
              <a:rPr lang="cs-CZ" dirty="0"/>
              <a:t>Camilla </a:t>
            </a:r>
            <a:r>
              <a:rPr lang="cs-CZ" dirty="0" err="1"/>
              <a:t>Collett</a:t>
            </a:r>
            <a:endParaRPr lang="cs-CZ" dirty="0"/>
          </a:p>
          <a:p>
            <a:r>
              <a:rPr lang="cs-CZ" dirty="0"/>
              <a:t>Amalie </a:t>
            </a:r>
            <a:r>
              <a:rPr lang="cs-CZ" dirty="0" err="1"/>
              <a:t>Skram</a:t>
            </a:r>
            <a:endParaRPr lang="cs-CZ" dirty="0"/>
          </a:p>
          <a:p>
            <a:r>
              <a:rPr lang="cs-CZ" dirty="0" err="1"/>
              <a:t>Knut</a:t>
            </a:r>
            <a:r>
              <a:rPr lang="cs-CZ" dirty="0"/>
              <a:t> </a:t>
            </a:r>
            <a:r>
              <a:rPr lang="cs-CZ" dirty="0" err="1"/>
              <a:t>Hamsun</a:t>
            </a:r>
            <a:endParaRPr lang="cs-CZ" dirty="0"/>
          </a:p>
          <a:p>
            <a:r>
              <a:rPr lang="cs-CZ" dirty="0" err="1"/>
              <a:t>Sigbjørn</a:t>
            </a:r>
            <a:r>
              <a:rPr lang="cs-CZ" dirty="0"/>
              <a:t> </a:t>
            </a:r>
            <a:r>
              <a:rPr lang="cs-CZ" dirty="0" err="1"/>
              <a:t>Obstfelder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079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43141"/>
      </a:dk2>
      <a:lt2>
        <a:srgbClr val="E2E8E3"/>
      </a:lt2>
      <a:accent1>
        <a:srgbClr val="D488CC"/>
      </a:accent1>
      <a:accent2>
        <a:srgbClr val="AD6ECA"/>
      </a:accent2>
      <a:accent3>
        <a:srgbClr val="9D88D4"/>
      </a:accent3>
      <a:accent4>
        <a:srgbClr val="6E7CCA"/>
      </a:accent4>
      <a:accent5>
        <a:srgbClr val="77A8CE"/>
      </a:accent5>
      <a:accent6>
        <a:srgbClr val="60AEB0"/>
      </a:accent6>
      <a:hlink>
        <a:srgbClr val="568F5C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762</Words>
  <Application>Microsoft Office PowerPoint</Application>
  <PresentationFormat>Širokoúhlá obrazovka</PresentationFormat>
  <Paragraphs>62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Garamond</vt:lpstr>
      <vt:lpstr>Gill Sans MT</vt:lpstr>
      <vt:lpstr>SavonVTI</vt:lpstr>
      <vt:lpstr>Norsko 2. poloviny 19. století</vt:lpstr>
      <vt:lpstr>Opakování z minula</vt:lpstr>
      <vt:lpstr>Embetsmannstaten</vt:lpstr>
      <vt:lpstr>Vznik parlamentarismu v Norsku</vt:lpstr>
      <vt:lpstr>Dělnické hnutí</vt:lpstr>
      <vt:lpstr>Industrializace</vt:lpstr>
      <vt:lpstr>Národní obrození</vt:lpstr>
      <vt:lpstr>Umění po 1850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Norsko 2. poloviny 19. století</dc:title>
  <dc:creator>Pavel Přibáň</dc:creator>
  <cp:lastModifiedBy>Pavel Přibáň</cp:lastModifiedBy>
  <cp:revision>2</cp:revision>
  <dcterms:created xsi:type="dcterms:W3CDTF">2020-12-07T12:54:47Z</dcterms:created>
  <dcterms:modified xsi:type="dcterms:W3CDTF">2020-12-07T14:51:51Z</dcterms:modified>
</cp:coreProperties>
</file>