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D012F0E4-819C-407C-BEEB-04C848D28E55}"/>
    <pc:docChg chg="modSld">
      <pc:chgData name="Pavel Přibáň" userId="072b247a92f8c739" providerId="LiveId" clId="{D012F0E4-819C-407C-BEEB-04C848D28E55}" dt="2021-01-04T13:10:38.859" v="0" actId="27614"/>
      <pc:docMkLst>
        <pc:docMk/>
      </pc:docMkLst>
      <pc:sldChg chg="modSp mod">
        <pc:chgData name="Pavel Přibáň" userId="072b247a92f8c739" providerId="LiveId" clId="{D012F0E4-819C-407C-BEEB-04C848D28E55}" dt="2021-01-04T13:10:38.859" v="0" actId="27614"/>
        <pc:sldMkLst>
          <pc:docMk/>
          <pc:sldMk cId="3166112936" sldId="266"/>
        </pc:sldMkLst>
        <pc:picChg chg="mod">
          <ac:chgData name="Pavel Přibáň" userId="072b247a92f8c739" providerId="LiveId" clId="{D012F0E4-819C-407C-BEEB-04C848D28E55}" dt="2021-01-04T13:10:38.859" v="0" actId="27614"/>
          <ac:picMkLst>
            <pc:docMk/>
            <pc:sldMk cId="3166112936" sldId="266"/>
            <ac:picMk id="5" creationId="{C660629A-0D00-4E72-BC37-5936045DDB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91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0B5FF5C-2DF2-4AFE-8732-2B9B21A6E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6170" r="-1" b="1999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C4ACA4-67F1-49EB-9EE3-0AEA16A15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cs-CZ" sz="5200">
                <a:solidFill>
                  <a:srgbClr val="FFFFFF"/>
                </a:solidFill>
              </a:rPr>
              <a:t>Norsko mezi válkami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0EEED-E3F2-4B15-86FA-FD6C76489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cs-CZ" sz="2200">
                <a:solidFill>
                  <a:srgbClr val="FFFFFF"/>
                </a:solidFill>
              </a:rPr>
              <a:t>Od neutrality po okupaci</a:t>
            </a:r>
          </a:p>
        </p:txBody>
      </p:sp>
    </p:spTree>
    <p:extLst>
      <p:ext uri="{BB962C8B-B14F-4D97-AF65-F5344CB8AC3E}">
        <p14:creationId xmlns:p14="http://schemas.microsoft.com/office/powerpoint/2010/main" val="117723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6A16F-67F8-4917-BC57-EABA8802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F805F-10E2-4A97-A5CE-A07EF2A60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Velká hospodářská krize doléhá na Norsko v roce 1930</a:t>
            </a:r>
          </a:p>
          <a:p>
            <a:r>
              <a:rPr lang="cs-CZ" dirty="0"/>
              <a:t>Ohromný nárůst nezaměstnanosti – až na 40%, produkce i HDP rychle klesá, na úrovni roku 1930 až v roce 1935</a:t>
            </a:r>
          </a:p>
          <a:p>
            <a:r>
              <a:rPr lang="cs-CZ" dirty="0"/>
              <a:t>Množství demonstrací a konfliktů s policií</a:t>
            </a:r>
          </a:p>
          <a:p>
            <a:r>
              <a:rPr lang="cs-CZ" dirty="0"/>
              <a:t>Velký dopad na venkov, kde přišlo o práci velké množství lidí pracujících v dřevařském průmyslu</a:t>
            </a:r>
          </a:p>
          <a:p>
            <a:r>
              <a:rPr lang="cs-CZ" dirty="0"/>
              <a:t>Posiluje </a:t>
            </a:r>
            <a:r>
              <a:rPr lang="cs-CZ" dirty="0" err="1"/>
              <a:t>Ap</a:t>
            </a:r>
            <a:r>
              <a:rPr lang="cs-CZ" dirty="0"/>
              <a:t> – od roku 1935 (až do roku 1963) u moci – Johan </a:t>
            </a:r>
            <a:r>
              <a:rPr lang="cs-CZ" dirty="0" err="1"/>
              <a:t>Nygaardsvold</a:t>
            </a:r>
            <a:r>
              <a:rPr lang="cs-CZ" dirty="0"/>
              <a:t> (volby v roce 1933 přes 40%)</a:t>
            </a:r>
          </a:p>
        </p:txBody>
      </p:sp>
    </p:spTree>
    <p:extLst>
      <p:ext uri="{BB962C8B-B14F-4D97-AF65-F5344CB8AC3E}">
        <p14:creationId xmlns:p14="http://schemas.microsoft.com/office/powerpoint/2010/main" val="218690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F25D9B-2572-4BEF-9194-1D043C5A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Zahraniční politika před 2. sv. válkou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B7D177-39D1-4D4D-8FC8-A7845FA1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Norsko pokračuje ve své neutrální zahraniční politice – 1920 získává Špicberky, aktivní v humanitárních a sociálních podnicích Společnosti národů</a:t>
            </a:r>
          </a:p>
          <a:p>
            <a:r>
              <a:rPr lang="cs-CZ" sz="1800" dirty="0">
                <a:solidFill>
                  <a:schemeClr val="tx2"/>
                </a:solidFill>
              </a:rPr>
              <a:t>Snaží se získat práva k lovu a rybolovu u východního Grónska – Pokus o okupaci Grónska – prohra u soudu v Haagu v 1933</a:t>
            </a:r>
          </a:p>
          <a:p>
            <a:r>
              <a:rPr lang="cs-CZ" sz="1800" dirty="0">
                <a:solidFill>
                  <a:schemeClr val="tx2"/>
                </a:solidFill>
              </a:rPr>
              <a:t>Během krize podfinancování armády, Norsko bylo proti společné severské vojenské alianci</a:t>
            </a: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osoba, exteriér, skupina, vojenská uniforma&#10;&#10;Popis byl vytvořen automaticky">
            <a:extLst>
              <a:ext uri="{FF2B5EF4-FFF2-40B4-BE49-F238E27FC236}">
                <a16:creationId xmlns:a16="http://schemas.microsoft.com/office/drawing/2014/main" id="{C660629A-0D00-4E72-BC37-5936045DD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1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FE39E-98E7-4FB8-BB72-6AE56BA6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BCFDAC-5FD2-455D-BC50-006E0B752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Vyvrcholení dlouhodobých problémů ve vztahu ke Švédsku</a:t>
            </a:r>
          </a:p>
          <a:p>
            <a:r>
              <a:rPr lang="cs-CZ" dirty="0"/>
              <a:t>Problém zastoupení v zahraničí – konzulátů</a:t>
            </a:r>
          </a:p>
          <a:p>
            <a:r>
              <a:rPr lang="cs-CZ" dirty="0"/>
              <a:t>Rok 1905 – řešení konfliktu – bez kompromisu</a:t>
            </a:r>
          </a:p>
          <a:p>
            <a:r>
              <a:rPr lang="cs-CZ" dirty="0"/>
              <a:t>7. červen 1905 – </a:t>
            </a:r>
            <a:r>
              <a:rPr lang="cs-CZ" dirty="0" err="1"/>
              <a:t>Storting</a:t>
            </a:r>
            <a:r>
              <a:rPr lang="cs-CZ" dirty="0"/>
              <a:t> vyhlašuje nezávislost</a:t>
            </a:r>
          </a:p>
          <a:p>
            <a:r>
              <a:rPr lang="cs-CZ" dirty="0"/>
              <a:t>Referendum, všichni pro nezávislost, Švédsko přijímá</a:t>
            </a:r>
          </a:p>
          <a:p>
            <a:r>
              <a:rPr lang="cs-CZ" dirty="0"/>
              <a:t>Nový král </a:t>
            </a:r>
            <a:r>
              <a:rPr lang="cs-CZ" dirty="0" err="1"/>
              <a:t>Haakon</a:t>
            </a:r>
            <a:r>
              <a:rPr lang="cs-CZ" dirty="0"/>
              <a:t> VII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92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BB97BC-2120-49B5-BC63-82441DF9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Norsko po roce 1905 - 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52444-79F5-44BA-8ABA-427DB052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Silný rozvoj průmyslu s novými technologiemi</a:t>
            </a:r>
          </a:p>
          <a:p>
            <a:r>
              <a:rPr lang="cs-CZ" sz="1800">
                <a:solidFill>
                  <a:schemeClr val="tx2"/>
                </a:solidFill>
              </a:rPr>
              <a:t>Norsko mělo snadný přístup k elektřině prostřednictvím vodních elektráren – Těžký průmysl, chemický průmysl…</a:t>
            </a:r>
          </a:p>
          <a:p>
            <a:r>
              <a:rPr lang="cs-CZ" sz="1800">
                <a:solidFill>
                  <a:schemeClr val="tx2"/>
                </a:solidFill>
              </a:rPr>
              <a:t>Rozvoj měst, dělnické třídy</a:t>
            </a:r>
          </a:p>
          <a:p>
            <a:r>
              <a:rPr lang="cs-CZ" sz="1800">
                <a:solidFill>
                  <a:schemeClr val="tx2"/>
                </a:solidFill>
              </a:rPr>
              <a:t>Průmyslový lov velryb</a:t>
            </a:r>
          </a:p>
          <a:p>
            <a:r>
              <a:rPr lang="cs-CZ" sz="1800">
                <a:solidFill>
                  <a:schemeClr val="tx2"/>
                </a:solidFill>
              </a:rPr>
              <a:t>Modernizace zemědělství</a:t>
            </a:r>
          </a:p>
        </p:txBody>
      </p:sp>
      <p:pic>
        <p:nvPicPr>
          <p:cNvPr id="5" name="Obrázek 4" descr="Obsah obrázku exteriér, hora, bílá, silnice&#10;&#10;Popis byl vytvořen automaticky">
            <a:extLst>
              <a:ext uri="{FF2B5EF4-FFF2-40B4-BE49-F238E27FC236}">
                <a16:creationId xmlns:a16="http://schemas.microsoft.com/office/drawing/2014/main" id="{861F6271-BFE9-4D90-A383-2B9F0361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-4" b="-4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5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35CEE-3ED1-4153-840B-FF5886F7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 po 1905 -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C35FB-4722-4755-887B-C5D48B7F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Se sílící dělnickou třídou posiluje i </a:t>
            </a:r>
            <a:r>
              <a:rPr lang="cs-CZ" dirty="0" err="1"/>
              <a:t>Arbeiderpartiet</a:t>
            </a:r>
            <a:r>
              <a:rPr lang="cs-CZ" dirty="0"/>
              <a:t> – ve volbách 1912 zisk 26% hlasů, druhá nejsilnější po </a:t>
            </a:r>
            <a:r>
              <a:rPr lang="cs-CZ" dirty="0" err="1"/>
              <a:t>Venstre</a:t>
            </a:r>
            <a:endParaRPr lang="cs-CZ" dirty="0"/>
          </a:p>
          <a:p>
            <a:r>
              <a:rPr lang="cs-CZ" dirty="0"/>
              <a:t>Volební právo pro ženy od 1913, chudina bez volebního práva do 1919</a:t>
            </a:r>
          </a:p>
          <a:p>
            <a:r>
              <a:rPr lang="cs-CZ" dirty="0" err="1"/>
              <a:t>Venstre</a:t>
            </a:r>
            <a:r>
              <a:rPr lang="cs-CZ" dirty="0"/>
              <a:t> se snaží posouvat více k dělnictvu – boj s </a:t>
            </a:r>
            <a:r>
              <a:rPr lang="cs-CZ" dirty="0" err="1"/>
              <a:t>Ap</a:t>
            </a:r>
            <a:endParaRPr lang="cs-CZ" dirty="0"/>
          </a:p>
          <a:p>
            <a:r>
              <a:rPr lang="cs-CZ" dirty="0"/>
              <a:t>Norsko se prohlásilo za neutrální, pro jistotu opatrně posiluje armádu</a:t>
            </a:r>
          </a:p>
          <a:p>
            <a:r>
              <a:rPr lang="cs-CZ" dirty="0"/>
              <a:t>Únor 1914 – premiér má radost z „jasné oblohy na evropském politickém poli, jaká zde po mnoho let nebyla“</a:t>
            </a:r>
          </a:p>
        </p:txBody>
      </p:sp>
    </p:spTree>
    <p:extLst>
      <p:ext uri="{BB962C8B-B14F-4D97-AF65-F5344CB8AC3E}">
        <p14:creationId xmlns:p14="http://schemas.microsoft.com/office/powerpoint/2010/main" val="210424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055C05-5595-4EF8-9059-1F1CD87B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cs-CZ" sz="4100"/>
              <a:t>Norsko po 1905 - Konsesjonslovene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EC76A4-E94A-4ABC-B51A-B1557664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cs-CZ" sz="1800"/>
              <a:t>Vzhledem k silnému rozvoji průmyslu v Norsku a vzniku elektráren bylo nutné získat zahraniční kapitál pro investice</a:t>
            </a:r>
          </a:p>
          <a:p>
            <a:r>
              <a:rPr lang="cs-CZ" sz="1800"/>
              <a:t>Více než 75% vodní elektráren (vodopádů) a 60% dolů bylo v zahraničních rukách – snaha o změnu – Storting v roce 1909 přijímá zákon „hjemfall“ – po 60 letech připadnou elektrárny, doly a podobně státu</a:t>
            </a:r>
          </a:p>
          <a:p>
            <a:r>
              <a:rPr lang="cs-CZ" sz="1800"/>
              <a:t>Jedná se o zásah do ústavního práva k vlastnění majetku?</a:t>
            </a:r>
          </a:p>
        </p:txBody>
      </p:sp>
      <p:pic>
        <p:nvPicPr>
          <p:cNvPr id="7" name="Obrázek 6" descr="Obsah obrázku strom, exteriér, příroda, údolí&#10;&#10;Popis byl vytvořen automaticky">
            <a:extLst>
              <a:ext uri="{FF2B5EF4-FFF2-40B4-BE49-F238E27FC236}">
                <a16:creationId xmlns:a16="http://schemas.microsoft.com/office/drawing/2014/main" id="{04497A9B-FFB4-4B5D-94DC-4737A2488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8" r="-2" b="-2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F31E66-B645-4D5B-A997-7B2D8316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První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41CBFF-0312-4AD2-A786-5F9A70C67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Spolu s Dánskem a Švédskem neutrální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Norsko tradičně závislé na zahraničním obchodu – obchodní partner pro Německo i Británii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Obchodní flotila – velmi žádaná ze strany spojenců i Německa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Dohody s Británií proti nákupu u spojenců a prodeji Němcům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Problémy s dovozem zboží z Německa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Norské lodě vozící britské zboží často terčem útoků německých ponorek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Složitá pozice pro Norsko – „Neutrální spojenec“</a:t>
            </a:r>
          </a:p>
        </p:txBody>
      </p:sp>
      <p:pic>
        <p:nvPicPr>
          <p:cNvPr id="5" name="Obrázek 4" descr="Obsah obrázku text, exteriér, černá&#10;&#10;Popis byl vytvořen automaticky">
            <a:extLst>
              <a:ext uri="{FF2B5EF4-FFF2-40B4-BE49-F238E27FC236}">
                <a16:creationId xmlns:a16="http://schemas.microsoft.com/office/drawing/2014/main" id="{75468B31-3928-4FC1-95FD-729EAA458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-1" b="-1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87DF3A-9954-470D-AC61-56858AF3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První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0189D-7050-4B97-AB12-9E41166A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V Norsku panika – vybírání peněz a zlata z bank, hromadění potravin atd.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Inflace, černý trh – nastavení maximálních cen, přídělový systém, od 1916 počátek prohibice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Prodej ryb Německu – chtěli koupit všechny ryby – Británie vyhrožovala zastavením dovážení uhlí a ropy = Británie kupuje všechny ryby – Německo se zlobí – útoky na norské obchodní lodě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Více než 2000 norských námořníků zahynulo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Norsko dodavatel chemikálií pro Německo – Británie proti, zastavení dovozu uhlí…</a:t>
            </a:r>
          </a:p>
          <a:p>
            <a:pPr>
              <a:lnSpc>
                <a:spcPct val="100000"/>
              </a:lnSpc>
            </a:pPr>
            <a:r>
              <a:rPr lang="cs-CZ" sz="1500">
                <a:solidFill>
                  <a:schemeClr val="tx2"/>
                </a:solidFill>
              </a:rPr>
              <a:t>Neomezená ponorková válka ze strany Německa – velké množství norských lodí potopeno</a:t>
            </a:r>
          </a:p>
          <a:p>
            <a:pPr>
              <a:lnSpc>
                <a:spcPct val="100000"/>
              </a:lnSpc>
            </a:pPr>
            <a:endParaRPr lang="cs-CZ" sz="1500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text, noviny, účtenka&#10;&#10;Popis byl vytvořen automaticky">
            <a:extLst>
              <a:ext uri="{FF2B5EF4-FFF2-40B4-BE49-F238E27FC236}">
                <a16:creationId xmlns:a16="http://schemas.microsoft.com/office/drawing/2014/main" id="{42DD7041-AE07-4874-9F28-2CDD44EAA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0" r="1" b="14697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0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927064-541F-4320-8917-B7F7BC7B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Norsko po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3E7AA-2707-4DE0-A533-FC469988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Od roku 1920 snížení inflace, zvyšování nezaměstnanosti (během roku z 2,5 na 17%), snižování hodnoty norské koruny</a:t>
            </a:r>
          </a:p>
          <a:p>
            <a:r>
              <a:rPr lang="cs-CZ" sz="1800" dirty="0">
                <a:solidFill>
                  <a:schemeClr val="tx2"/>
                </a:solidFill>
              </a:rPr>
              <a:t>Několik bank mělo finanční problémy</a:t>
            </a:r>
          </a:p>
          <a:p>
            <a:r>
              <a:rPr lang="cs-CZ" sz="1800" dirty="0">
                <a:solidFill>
                  <a:schemeClr val="tx2"/>
                </a:solidFill>
              </a:rPr>
              <a:t>Od roku 1919 zákaz prodeje silného alkoholu a některých vín a piv (na základě referenda) – alkoholické nápoje poté pouze na lékařský předpis – k léčení celé řady nemocí…</a:t>
            </a:r>
          </a:p>
          <a:p>
            <a:r>
              <a:rPr lang="cs-CZ" sz="1800" dirty="0">
                <a:solidFill>
                  <a:schemeClr val="tx2"/>
                </a:solidFill>
              </a:rPr>
              <a:t>Pokračuje posilování dělnického hnutí – odbory mají velkou moc, stávky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53845BD-795B-4638-BF7A-8965D5258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3969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77C5CB-67DD-4EE3-8AE6-8B366A23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Norsko po válce -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961A3-00A9-4F2B-8F1C-0B89B944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700" dirty="0">
                <a:solidFill>
                  <a:schemeClr val="tx2"/>
                </a:solidFill>
              </a:rPr>
              <a:t>Od roku 1920 nová strana – </a:t>
            </a:r>
            <a:r>
              <a:rPr lang="cs-CZ" sz="1700" dirty="0" err="1">
                <a:solidFill>
                  <a:schemeClr val="tx2"/>
                </a:solidFill>
              </a:rPr>
              <a:t>Bondepartiet</a:t>
            </a:r>
            <a:r>
              <a:rPr lang="cs-CZ" sz="1700" dirty="0">
                <a:solidFill>
                  <a:schemeClr val="tx2"/>
                </a:solidFill>
              </a:rPr>
              <a:t> – agrárníci</a:t>
            </a:r>
          </a:p>
          <a:p>
            <a:pPr>
              <a:lnSpc>
                <a:spcPct val="100000"/>
              </a:lnSpc>
            </a:pPr>
            <a:r>
              <a:rPr lang="cs-CZ" sz="1700" dirty="0" err="1">
                <a:solidFill>
                  <a:schemeClr val="tx2"/>
                </a:solidFill>
              </a:rPr>
              <a:t>Arbeiderpartiet</a:t>
            </a:r>
            <a:r>
              <a:rPr lang="cs-CZ" sz="1700" dirty="0">
                <a:solidFill>
                  <a:schemeClr val="tx2"/>
                </a:solidFill>
              </a:rPr>
              <a:t> – silné ovlivnění Komunistickou stranou z Moskvy – Strana přijala podmínky ruské komunistické strany a stala se v roce 1921 součástí Kominterny – méně radikální část </a:t>
            </a:r>
            <a:r>
              <a:rPr lang="cs-CZ" sz="1700" dirty="0" err="1">
                <a:solidFill>
                  <a:schemeClr val="tx2"/>
                </a:solidFill>
              </a:rPr>
              <a:t>Ap</a:t>
            </a:r>
            <a:r>
              <a:rPr lang="cs-CZ" sz="1700" dirty="0">
                <a:solidFill>
                  <a:schemeClr val="tx2"/>
                </a:solidFill>
              </a:rPr>
              <a:t> se oddělila a založila </a:t>
            </a:r>
            <a:r>
              <a:rPr lang="cs-CZ" sz="1700" dirty="0" err="1">
                <a:solidFill>
                  <a:schemeClr val="tx2"/>
                </a:solidFill>
              </a:rPr>
              <a:t>Norges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Socialdemokratiske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Arbeiderparti</a:t>
            </a:r>
            <a:endParaRPr lang="cs-CZ" sz="17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700" dirty="0" err="1">
                <a:solidFill>
                  <a:schemeClr val="tx2"/>
                </a:solidFill>
              </a:rPr>
              <a:t>Ap</a:t>
            </a:r>
            <a:r>
              <a:rPr lang="cs-CZ" sz="1700" dirty="0">
                <a:solidFill>
                  <a:schemeClr val="tx2"/>
                </a:solidFill>
              </a:rPr>
              <a:t> se už v roce 1923 odklání od Kominterny pro neschopnost plnit podmínky komunistů – vzniká </a:t>
            </a:r>
            <a:r>
              <a:rPr lang="cs-CZ" sz="1700" dirty="0" err="1">
                <a:solidFill>
                  <a:schemeClr val="tx2"/>
                </a:solidFill>
              </a:rPr>
              <a:t>Norges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Kommunistiske</a:t>
            </a:r>
            <a:r>
              <a:rPr lang="cs-CZ" sz="1700" dirty="0">
                <a:solidFill>
                  <a:schemeClr val="tx2"/>
                </a:solidFill>
              </a:rPr>
              <a:t> </a:t>
            </a:r>
            <a:r>
              <a:rPr lang="cs-CZ" sz="1700" dirty="0" err="1">
                <a:solidFill>
                  <a:schemeClr val="tx2"/>
                </a:solidFill>
              </a:rPr>
              <a:t>Parti</a:t>
            </a:r>
            <a:r>
              <a:rPr lang="cs-CZ" sz="1700" dirty="0">
                <a:solidFill>
                  <a:schemeClr val="tx2"/>
                </a:solidFill>
              </a:rPr>
              <a:t>, </a:t>
            </a:r>
            <a:r>
              <a:rPr lang="cs-CZ" sz="1700" dirty="0" err="1">
                <a:solidFill>
                  <a:schemeClr val="tx2"/>
                </a:solidFill>
              </a:rPr>
              <a:t>Ap</a:t>
            </a:r>
            <a:r>
              <a:rPr lang="cs-CZ" sz="1700" dirty="0">
                <a:solidFill>
                  <a:schemeClr val="tx2"/>
                </a:solidFill>
              </a:rPr>
              <a:t> se v roce 1927 slučuje zpět se </a:t>
            </a:r>
            <a:r>
              <a:rPr lang="cs-CZ" sz="1700" dirty="0" err="1">
                <a:solidFill>
                  <a:schemeClr val="tx2"/>
                </a:solidFill>
              </a:rPr>
              <a:t>SocDem</a:t>
            </a:r>
            <a:r>
              <a:rPr lang="cs-CZ" sz="1700" dirty="0">
                <a:solidFill>
                  <a:schemeClr val="tx2"/>
                </a:solidFill>
              </a:rPr>
              <a:t> – pak vyhrává volby do </a:t>
            </a:r>
            <a:r>
              <a:rPr lang="cs-CZ" sz="1700" dirty="0" err="1">
                <a:solidFill>
                  <a:schemeClr val="tx2"/>
                </a:solidFill>
              </a:rPr>
              <a:t>Stortingu</a:t>
            </a:r>
            <a:endParaRPr lang="cs-CZ" sz="17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cs-CZ" sz="17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7E154B6-EADC-49DE-B296-4B9F0CC34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15" y="567942"/>
            <a:ext cx="4058972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2955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LeftStep">
      <a:dk1>
        <a:srgbClr val="000000"/>
      </a:dk1>
      <a:lt1>
        <a:srgbClr val="FFFFFF"/>
      </a:lt1>
      <a:dk2>
        <a:srgbClr val="312B1C"/>
      </a:dk2>
      <a:lt2>
        <a:srgbClr val="F1F0F3"/>
      </a:lt2>
      <a:accent1>
        <a:srgbClr val="98A67E"/>
      </a:accent1>
      <a:accent2>
        <a:srgbClr val="A7A372"/>
      </a:accent2>
      <a:accent3>
        <a:srgbClr val="B99C7E"/>
      </a:accent3>
      <a:accent4>
        <a:srgbClr val="BA847F"/>
      </a:accent4>
      <a:accent5>
        <a:srgbClr val="C492A2"/>
      </a:accent5>
      <a:accent6>
        <a:srgbClr val="BA7FAB"/>
      </a:accent6>
      <a:hlink>
        <a:srgbClr val="826BA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708</Words>
  <Application>Microsoft Office PowerPoint</Application>
  <PresentationFormat>Širokoúhlá obrazovka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AvenirNext LT Pro Medium</vt:lpstr>
      <vt:lpstr>BlockprintVTI</vt:lpstr>
      <vt:lpstr>Norsko mezi válkami</vt:lpstr>
      <vt:lpstr>Opakování z minula</vt:lpstr>
      <vt:lpstr>Norsko po roce 1905 - hospodářství</vt:lpstr>
      <vt:lpstr>Norsko po 1905 - politika</vt:lpstr>
      <vt:lpstr>Norsko po 1905 - Konsesjonslovene</vt:lpstr>
      <vt:lpstr>První světová válka</vt:lpstr>
      <vt:lpstr>První světová válka</vt:lpstr>
      <vt:lpstr>Norsko po válce</vt:lpstr>
      <vt:lpstr>Norsko po válce - politika</vt:lpstr>
      <vt:lpstr>Ekonomická krize</vt:lpstr>
      <vt:lpstr>Zahraniční politika před 2. sv. válkou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 mezi válkami</dc:title>
  <dc:creator>Pavel Přibáň</dc:creator>
  <cp:lastModifiedBy>Pavel Přibáň</cp:lastModifiedBy>
  <cp:revision>1</cp:revision>
  <dcterms:created xsi:type="dcterms:W3CDTF">2021-01-04T12:54:10Z</dcterms:created>
  <dcterms:modified xsi:type="dcterms:W3CDTF">2021-01-04T13:11:05Z</dcterms:modified>
</cp:coreProperties>
</file>