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řibáň" userId="072b247a92f8c739" providerId="LiveId" clId="{99011428-365D-404A-8B72-57C917B3AAC0}"/>
    <pc:docChg chg="modSld">
      <pc:chgData name="Pavel Přibáň" userId="072b247a92f8c739" providerId="LiveId" clId="{99011428-365D-404A-8B72-57C917B3AAC0}" dt="2020-11-09T14:24:34.779" v="3" actId="20577"/>
      <pc:docMkLst>
        <pc:docMk/>
      </pc:docMkLst>
      <pc:sldChg chg="modSp mod">
        <pc:chgData name="Pavel Přibáň" userId="072b247a92f8c739" providerId="LiveId" clId="{99011428-365D-404A-8B72-57C917B3AAC0}" dt="2020-11-09T13:49:10.723" v="1" actId="20577"/>
        <pc:sldMkLst>
          <pc:docMk/>
          <pc:sldMk cId="3002337544" sldId="261"/>
        </pc:sldMkLst>
        <pc:spChg chg="mod">
          <ac:chgData name="Pavel Přibáň" userId="072b247a92f8c739" providerId="LiveId" clId="{99011428-365D-404A-8B72-57C917B3AAC0}" dt="2020-11-09T13:49:10.723" v="1" actId="20577"/>
          <ac:spMkLst>
            <pc:docMk/>
            <pc:sldMk cId="3002337544" sldId="261"/>
            <ac:spMk id="3" creationId="{9352FC01-7F37-45F3-841F-E8E8569F92F9}"/>
          </ac:spMkLst>
        </pc:spChg>
      </pc:sldChg>
      <pc:sldChg chg="modSp mod">
        <pc:chgData name="Pavel Přibáň" userId="072b247a92f8c739" providerId="LiveId" clId="{99011428-365D-404A-8B72-57C917B3AAC0}" dt="2020-11-09T14:24:34.779" v="3" actId="20577"/>
        <pc:sldMkLst>
          <pc:docMk/>
          <pc:sldMk cId="739744363" sldId="265"/>
        </pc:sldMkLst>
        <pc:spChg chg="mod">
          <ac:chgData name="Pavel Přibáň" userId="072b247a92f8c739" providerId="LiveId" clId="{99011428-365D-404A-8B72-57C917B3AAC0}" dt="2020-11-09T14:24:34.779" v="3" actId="20577"/>
          <ac:spMkLst>
            <pc:docMk/>
            <pc:sldMk cId="739744363" sldId="265"/>
            <ac:spMk id="3" creationId="{E0BE8DE6-3044-4C7E-8257-B8F6FE2E6E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D771F-10BC-46B5-A9EA-0C20D6951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294ADD-1EF5-4CB5-98FA-C4346DB1E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020DB1-8615-4D18-85E5-97DD4F2F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CFF5CE-C6BF-49BE-88EB-367090F0A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9FC374-4DAF-43B3-B5EE-CB0A5E5E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29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C6127-726A-487F-B1EF-B616654E5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FF1394-409E-4CCF-9289-7C7DA9A9E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721F1F-1A9C-432C-9209-2C000AEC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9BCD99-F982-45F4-A3C2-74239A0A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5094AD-2895-4A90-8E4B-BC640341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38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CDC9CAA-B58C-4328-A5DD-5BB6F845D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71CD8F-A079-4C5D-B925-68D093B52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CEA516-F9CB-4A9D-AD7A-89BB16D1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D502D0-2778-4424-B2DB-33327158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CC10C4-8C53-42A1-991E-91AE203B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29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0761F-0960-4945-8D47-9D23956F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31BBB5-6CB6-4741-9637-22DCE845E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E3CE58-FB5C-409E-8BB7-ED13329B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E436E1-ACEA-43B7-856C-F740DAC9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350E3F-5298-47CA-9735-BFD2549C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22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01254-8C9F-434B-8FB0-CB24E444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840CF4-FC4F-4A79-9DC6-AFF68DB62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5991CB-1D21-4D71-B797-5417B6D6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458DFA-D83D-4A3C-A484-EF970350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DE774E-3E81-46E0-93A4-BEA81EBB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97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D8101-334E-40C5-BE35-7CDA59CB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62FB4F-9DC1-4DCD-A49A-81DA4DBE3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33DAB8-213C-4CB9-AF3E-E411ECBEC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9221EC-A714-4DE1-87B7-F086723F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9BDBC0-29BC-4751-9BE4-7DB0F0A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E868B3-465A-4DBC-A726-04557FC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05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0B5E8-3AB0-498E-AFA1-416B3B83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D67FB1-8565-48C1-BDBC-672BFC600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E0772E-DCA9-4859-B9B7-07F33F732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566E996-3D0E-4EBB-B852-B5F6A703D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5D1F24-F971-4B68-8C0B-1E31B19AC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84BF8E1-21B8-40DF-846A-70E3B615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0D470D4-DEF1-4CC4-BB54-BD8442BB3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C40BB57-9125-4DB3-9D47-3EFDD7CD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88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3A14B7-8056-4673-86B0-78298C9E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F202831-8137-48C3-903F-D82B0755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49961A-F1B7-4CF4-8BDF-A9EC4ECC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D54333-DE35-4546-8EF4-F8F90E69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03D5FDA-8271-45B7-ABC6-995F2E37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E81B37-20FB-49CB-B6A9-1ED46C3D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C4A340-5599-432F-A6CA-B44637EF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0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99D9E-D107-4F53-9B11-ACEFD17E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764487-A951-4DC9-A366-9447A5042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C26055-6CD2-4D57-9905-DB2266319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34F5A6-4A2C-452D-82BA-AF654219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0D3DAB-0531-4758-9D4E-7C9954DD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64C150-64A3-4102-BAAE-35CCDD2A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15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786AE-A77B-4693-AC56-4308C78C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528D226-A33F-4D27-8E44-FABC00239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4FF4CD-9340-4B94-91B2-8A4DE2FAC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78E007-22F9-4A10-A869-B912C636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FFF-0C8C-4216-8369-388AC4ABB2A3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78E11F-FDBD-4100-A744-BF92CB87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5C5457-8A6C-48FF-AB0E-6E396460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43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0D0030-2054-454A-B7F4-4566DA94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EA573C-9F60-46C3-ABF0-0DD1FF1F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FB65D6-A26F-4687-A263-1A261DCDF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9FFF-0C8C-4216-8369-388AC4ABB2A3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54F329-9E7B-4FB7-8C12-EE090A8CC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C8D2C4-6A90-4A2A-91D2-5D130FC4A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4281-2540-4748-BE1E-D29AF472D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05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3B4D9-7881-4EAF-B2C4-3B666A226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678" y="385274"/>
            <a:ext cx="9744435" cy="1237048"/>
          </a:xfrm>
        </p:spPr>
        <p:txBody>
          <a:bodyPr>
            <a:normAutofit fontScale="90000"/>
          </a:bodyPr>
          <a:lstStyle/>
          <a:p>
            <a:r>
              <a:rPr lang="cs-CZ" dirty="0"/>
              <a:t>Od Vikingů po konec občanských válek</a:t>
            </a:r>
          </a:p>
        </p:txBody>
      </p:sp>
    </p:spTree>
    <p:extLst>
      <p:ext uri="{BB962C8B-B14F-4D97-AF65-F5344CB8AC3E}">
        <p14:creationId xmlns:p14="http://schemas.microsoft.com/office/powerpoint/2010/main" val="43238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3FF17-5A05-4BEF-B51F-3DE2E4CB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Finální fáze občanských válek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BE8DE6-3044-4C7E-8257-B8F6FE2E6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503"/>
            <a:ext cx="10515600" cy="4682460"/>
          </a:xfrm>
        </p:spPr>
        <p:txBody>
          <a:bodyPr/>
          <a:lstStyle/>
          <a:p>
            <a:r>
              <a:rPr lang="cs-CZ" dirty="0" err="1"/>
              <a:t>Birkebeinerne</a:t>
            </a:r>
            <a:r>
              <a:rPr lang="cs-CZ" dirty="0"/>
              <a:t> určili krále </a:t>
            </a:r>
            <a:r>
              <a:rPr lang="cs-CZ" dirty="0" err="1"/>
              <a:t>Sverreho</a:t>
            </a:r>
            <a:r>
              <a:rPr lang="cs-CZ" dirty="0"/>
              <a:t> synovce </a:t>
            </a:r>
            <a:r>
              <a:rPr lang="cs-CZ" dirty="0" err="1"/>
              <a:t>Ingeho</a:t>
            </a:r>
            <a:r>
              <a:rPr lang="cs-CZ" dirty="0"/>
              <a:t>, opozice našla syna </a:t>
            </a:r>
            <a:r>
              <a:rPr lang="cs-CZ" dirty="0" err="1"/>
              <a:t>Magnuse</a:t>
            </a:r>
            <a:r>
              <a:rPr lang="cs-CZ" dirty="0"/>
              <a:t> </a:t>
            </a:r>
            <a:r>
              <a:rPr lang="cs-CZ" dirty="0" err="1"/>
              <a:t>Erlingssona</a:t>
            </a:r>
            <a:r>
              <a:rPr lang="cs-CZ" dirty="0"/>
              <a:t> – pokračování bojů</a:t>
            </a:r>
          </a:p>
          <a:p>
            <a:r>
              <a:rPr lang="cs-CZ" dirty="0"/>
              <a:t>Církev se posléze snažila domluvit smír – </a:t>
            </a:r>
            <a:r>
              <a:rPr lang="cs-CZ" dirty="0" err="1"/>
              <a:t>Birkebeinerne</a:t>
            </a:r>
            <a:r>
              <a:rPr lang="cs-CZ" dirty="0"/>
              <a:t> mohou mít krále Norska, opozice bude ale kontrolovat </a:t>
            </a:r>
            <a:r>
              <a:rPr lang="cs-CZ" dirty="0" err="1"/>
              <a:t>Viken</a:t>
            </a:r>
            <a:r>
              <a:rPr lang="cs-CZ" dirty="0"/>
              <a:t> – ok</a:t>
            </a:r>
          </a:p>
          <a:p>
            <a:r>
              <a:rPr lang="cs-CZ" dirty="0"/>
              <a:t>Smrt </a:t>
            </a:r>
            <a:r>
              <a:rPr lang="cs-CZ" dirty="0" err="1"/>
              <a:t>Ingeho</a:t>
            </a:r>
            <a:r>
              <a:rPr lang="cs-CZ" dirty="0"/>
              <a:t> – kdo na trůn – objevil se vnuk </a:t>
            </a:r>
            <a:r>
              <a:rPr lang="cs-CZ" dirty="0" err="1"/>
              <a:t>Sverreho</a:t>
            </a:r>
            <a:r>
              <a:rPr lang="cs-CZ" dirty="0"/>
              <a:t>, který se narodil po smrti </a:t>
            </a:r>
            <a:r>
              <a:rPr lang="cs-CZ" dirty="0" err="1"/>
              <a:t>Sverreho</a:t>
            </a:r>
            <a:r>
              <a:rPr lang="cs-CZ" dirty="0"/>
              <a:t> syna </a:t>
            </a:r>
            <a:r>
              <a:rPr lang="cs-CZ" dirty="0" err="1"/>
              <a:t>Håkona</a:t>
            </a:r>
            <a:r>
              <a:rPr lang="cs-CZ" dirty="0"/>
              <a:t> = </a:t>
            </a:r>
            <a:r>
              <a:rPr lang="cs-CZ" dirty="0" err="1"/>
              <a:t>Håkon</a:t>
            </a:r>
            <a:r>
              <a:rPr lang="cs-CZ" dirty="0"/>
              <a:t> </a:t>
            </a:r>
            <a:r>
              <a:rPr lang="cs-CZ" dirty="0" err="1"/>
              <a:t>Håkonsson</a:t>
            </a:r>
            <a:r>
              <a:rPr lang="cs-CZ" dirty="0"/>
              <a:t>, mladý král, u moci regent </a:t>
            </a:r>
            <a:r>
              <a:rPr lang="cs-CZ" dirty="0" err="1"/>
              <a:t>Skule</a:t>
            </a:r>
            <a:r>
              <a:rPr lang="cs-CZ" dirty="0"/>
              <a:t> – nevlastní bratr </a:t>
            </a:r>
            <a:r>
              <a:rPr lang="cs-CZ" dirty="0" err="1"/>
              <a:t>Ingeho</a:t>
            </a:r>
            <a:r>
              <a:rPr lang="cs-CZ" dirty="0"/>
              <a:t>, později boj o moc</a:t>
            </a:r>
          </a:p>
          <a:p>
            <a:r>
              <a:rPr lang="cs-CZ" dirty="0"/>
              <a:t>1240 – </a:t>
            </a:r>
            <a:r>
              <a:rPr lang="cs-CZ" dirty="0" err="1"/>
              <a:t>Håkon</a:t>
            </a:r>
            <a:r>
              <a:rPr lang="cs-CZ" dirty="0"/>
              <a:t> poráží </a:t>
            </a:r>
            <a:r>
              <a:rPr lang="cs-CZ" dirty="0" err="1"/>
              <a:t>Skuleho</a:t>
            </a:r>
            <a:r>
              <a:rPr lang="cs-CZ" dirty="0"/>
              <a:t> – konec občanských válek</a:t>
            </a:r>
          </a:p>
        </p:txBody>
      </p:sp>
    </p:spTree>
    <p:extLst>
      <p:ext uri="{BB962C8B-B14F-4D97-AF65-F5344CB8AC3E}">
        <p14:creationId xmlns:p14="http://schemas.microsoft.com/office/powerpoint/2010/main" val="73974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8F863-637E-481F-BE6D-EF169386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Norsko po občanských válkách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7CC10-DE2B-4F98-9AC7-1BEE1304C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Jasné následovnictví</a:t>
            </a:r>
          </a:p>
          <a:p>
            <a:r>
              <a:rPr lang="cs-CZ" dirty="0"/>
              <a:t>Rozmach – součástí Norska bylo Grónsko, Island, Faerské ostrovy, Orkneje, Shetlandy (Hebridy, Man)</a:t>
            </a:r>
          </a:p>
          <a:p>
            <a:r>
              <a:rPr lang="cs-CZ" dirty="0"/>
              <a:t>1274 – První </a:t>
            </a:r>
            <a:r>
              <a:rPr lang="cs-CZ" dirty="0" err="1"/>
              <a:t>celonorský</a:t>
            </a:r>
            <a:r>
              <a:rPr lang="cs-CZ" dirty="0"/>
              <a:t> zákoník – král </a:t>
            </a:r>
            <a:r>
              <a:rPr lang="cs-CZ" dirty="0" err="1"/>
              <a:t>Magnus</a:t>
            </a:r>
            <a:r>
              <a:rPr lang="cs-CZ" dirty="0"/>
              <a:t> </a:t>
            </a:r>
            <a:r>
              <a:rPr lang="cs-CZ" dirty="0" err="1"/>
              <a:t>Lagabøte</a:t>
            </a:r>
            <a:endParaRPr lang="cs-CZ" dirty="0"/>
          </a:p>
          <a:p>
            <a:r>
              <a:rPr lang="cs-CZ" dirty="0"/>
              <a:t>Soudnictví, centralizace armády, rozvoj královského dvora</a:t>
            </a: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B962B91-C7DA-4DE7-94EE-2B3CD3209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011" y="2805340"/>
            <a:ext cx="2450944" cy="32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1F37B-97FA-4902-A590-C20C2FA6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92C14-2E0B-40B7-B4A6-BA8795034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obyvatelé po ústupu ledovců</a:t>
            </a:r>
          </a:p>
          <a:p>
            <a:r>
              <a:rPr lang="cs-CZ" dirty="0"/>
              <a:t>Nutné používání lodí – zdokonalování se, pozdější dominance na moři</a:t>
            </a:r>
          </a:p>
          <a:p>
            <a:r>
              <a:rPr lang="cs-CZ" dirty="0" err="1"/>
              <a:t>Helleristninger</a:t>
            </a:r>
            <a:r>
              <a:rPr lang="cs-CZ" dirty="0"/>
              <a:t> – rytiny ve skalách/kamenech zdrojem informací</a:t>
            </a:r>
          </a:p>
          <a:p>
            <a:r>
              <a:rPr lang="cs-CZ" dirty="0"/>
              <a:t>Sámové jakožto původní obyvatelstvo – postupná kolonizace i „Nory“</a:t>
            </a:r>
          </a:p>
          <a:p>
            <a:r>
              <a:rPr lang="cs-CZ" dirty="0"/>
              <a:t>Množství malých mocenských center, tlak na sjednocování</a:t>
            </a:r>
          </a:p>
          <a:p>
            <a:r>
              <a:rPr lang="cs-CZ" dirty="0"/>
              <a:t>Vliv Dánska – založení první osady </a:t>
            </a:r>
            <a:r>
              <a:rPr lang="cs-CZ" dirty="0" err="1"/>
              <a:t>Kaupang</a:t>
            </a:r>
            <a:r>
              <a:rPr lang="cs-CZ" dirty="0"/>
              <a:t>, Vikingové – </a:t>
            </a:r>
            <a:r>
              <a:rPr lang="cs-CZ" dirty="0" err="1"/>
              <a:t>Lindisfarne</a:t>
            </a:r>
            <a:endParaRPr lang="cs-CZ" dirty="0"/>
          </a:p>
          <a:p>
            <a:r>
              <a:rPr lang="cs-CZ" dirty="0"/>
              <a:t>Harald „Krásnovlasý“ </a:t>
            </a:r>
            <a:r>
              <a:rPr lang="cs-CZ" dirty="0" err="1"/>
              <a:t>Hårfagre</a:t>
            </a:r>
            <a:r>
              <a:rPr lang="cs-CZ" dirty="0"/>
              <a:t> – první sjednocování Norska, tlak na opozici =˃ větší výboje za hranice, Island, Grónsko, Amerika</a:t>
            </a:r>
          </a:p>
        </p:txBody>
      </p:sp>
    </p:spTree>
    <p:extLst>
      <p:ext uri="{BB962C8B-B14F-4D97-AF65-F5344CB8AC3E}">
        <p14:creationId xmlns:p14="http://schemas.microsoft.com/office/powerpoint/2010/main" val="371717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C7608-0566-4C6A-BF7A-080AC79F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Dědictví Haralda </a:t>
            </a:r>
            <a:r>
              <a:rPr lang="cs-CZ" dirty="0" err="1"/>
              <a:t>Hårfagre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D271E8-05B0-4017-924B-D91B0E64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503"/>
            <a:ext cx="10515600" cy="4682460"/>
          </a:xfrm>
          <a:noFill/>
        </p:spPr>
        <p:txBody>
          <a:bodyPr>
            <a:normAutofit fontScale="92500"/>
          </a:bodyPr>
          <a:lstStyle/>
          <a:p>
            <a:r>
              <a:rPr lang="cs-CZ" dirty="0"/>
              <a:t>Komplikovaný systém dědictví trůnu – na trůn měli nárok synové původního krále, volit je mohli největší sedláci, časté rozpory</a:t>
            </a:r>
          </a:p>
          <a:p>
            <a:r>
              <a:rPr lang="cs-CZ" dirty="0"/>
              <a:t>Harald měl cca 24 dětí, jako nástupce zvolil syna </a:t>
            </a:r>
            <a:r>
              <a:rPr lang="cs-CZ" dirty="0" err="1"/>
              <a:t>Eirika</a:t>
            </a:r>
            <a:r>
              <a:rPr lang="cs-CZ" dirty="0"/>
              <a:t> </a:t>
            </a:r>
            <a:r>
              <a:rPr lang="cs-CZ" dirty="0" err="1"/>
              <a:t>Blodøks</a:t>
            </a:r>
            <a:endParaRPr lang="cs-CZ" dirty="0"/>
          </a:p>
          <a:p>
            <a:r>
              <a:rPr lang="cs-CZ" dirty="0"/>
              <a:t>Další syn </a:t>
            </a:r>
            <a:r>
              <a:rPr lang="cs-CZ" dirty="0" err="1"/>
              <a:t>Håkon</a:t>
            </a:r>
            <a:r>
              <a:rPr lang="cs-CZ" dirty="0"/>
              <a:t> „den </a:t>
            </a:r>
            <a:r>
              <a:rPr lang="cs-CZ" dirty="0" err="1"/>
              <a:t>gode</a:t>
            </a:r>
            <a:r>
              <a:rPr lang="cs-CZ" dirty="0"/>
              <a:t>“ – vychováván v Anglii u krále </a:t>
            </a:r>
            <a:r>
              <a:rPr lang="cs-CZ" dirty="0" err="1"/>
              <a:t>Adelstana</a:t>
            </a:r>
            <a:r>
              <a:rPr lang="cs-CZ" dirty="0"/>
              <a:t> – boj s </a:t>
            </a:r>
            <a:r>
              <a:rPr lang="cs-CZ" dirty="0" err="1"/>
              <a:t>Eirikem</a:t>
            </a:r>
            <a:r>
              <a:rPr lang="cs-CZ" dirty="0"/>
              <a:t> o moc, </a:t>
            </a:r>
            <a:r>
              <a:rPr lang="cs-CZ" dirty="0" err="1"/>
              <a:t>Håkon</a:t>
            </a:r>
            <a:r>
              <a:rPr lang="cs-CZ" dirty="0"/>
              <a:t> měl podporů lokálních pánů, </a:t>
            </a:r>
            <a:r>
              <a:rPr lang="cs-CZ" dirty="0" err="1"/>
              <a:t>Håkon</a:t>
            </a:r>
            <a:r>
              <a:rPr lang="cs-CZ" dirty="0"/>
              <a:t> první křesťanský král, do roku cca 960</a:t>
            </a:r>
          </a:p>
          <a:p>
            <a:r>
              <a:rPr lang="cs-CZ" dirty="0"/>
              <a:t>Neustálé boje o moc – </a:t>
            </a:r>
            <a:r>
              <a:rPr lang="cs-CZ" dirty="0" err="1"/>
              <a:t>Eirikovi</a:t>
            </a:r>
            <a:r>
              <a:rPr lang="cs-CZ" dirty="0"/>
              <a:t> synové se spojili s dánským králem Haraldem </a:t>
            </a:r>
            <a:r>
              <a:rPr lang="cs-CZ" dirty="0" err="1"/>
              <a:t>Blåtannem</a:t>
            </a:r>
            <a:r>
              <a:rPr lang="cs-CZ" dirty="0"/>
              <a:t> – v bitvě zabili </a:t>
            </a:r>
            <a:r>
              <a:rPr lang="cs-CZ" dirty="0" err="1"/>
              <a:t>Håkona</a:t>
            </a:r>
            <a:r>
              <a:rPr lang="cs-CZ" dirty="0"/>
              <a:t> – </a:t>
            </a:r>
            <a:r>
              <a:rPr lang="cs-CZ" dirty="0" err="1"/>
              <a:t>Eirikův</a:t>
            </a:r>
            <a:r>
              <a:rPr lang="cs-CZ" dirty="0"/>
              <a:t> syn (Harald) králem</a:t>
            </a:r>
          </a:p>
          <a:p>
            <a:r>
              <a:rPr lang="cs-CZ" dirty="0"/>
              <a:t>Upevňování moci – boje v celém Norsku, připojování jednotlivých pánů</a:t>
            </a:r>
          </a:p>
          <a:p>
            <a:r>
              <a:rPr lang="cs-CZ" dirty="0"/>
              <a:t>Dánský král se spojil s opozicí a zabili </a:t>
            </a:r>
            <a:r>
              <a:rPr lang="cs-CZ" dirty="0" err="1"/>
              <a:t>Eirikova</a:t>
            </a:r>
            <a:r>
              <a:rPr lang="cs-CZ" dirty="0"/>
              <a:t> syna Haralda – pokračování bojů o moc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96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E4AB1-1755-4F74-8A50-0DF3E4C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32" y="366473"/>
            <a:ext cx="10515600" cy="1325563"/>
          </a:xfrm>
        </p:spPr>
        <p:txBody>
          <a:bodyPr/>
          <a:lstStyle/>
          <a:p>
            <a:r>
              <a:rPr lang="cs-CZ" dirty="0"/>
              <a:t>Poslední vikinští králové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FEEE61-E390-4363-AEB7-9A2F7A59A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čele země Jarl </a:t>
            </a:r>
            <a:r>
              <a:rPr lang="cs-CZ" dirty="0" err="1"/>
              <a:t>Håkon</a:t>
            </a:r>
            <a:r>
              <a:rPr lang="cs-CZ" dirty="0"/>
              <a:t> – pod dánským králem (</a:t>
            </a:r>
            <a:r>
              <a:rPr lang="cs-CZ" dirty="0" err="1"/>
              <a:t>Blåtann</a:t>
            </a:r>
            <a:r>
              <a:rPr lang="cs-CZ" dirty="0"/>
              <a:t> a </a:t>
            </a:r>
            <a:r>
              <a:rPr lang="cs-CZ" dirty="0" err="1"/>
              <a:t>Svein</a:t>
            </a:r>
            <a:r>
              <a:rPr lang="cs-CZ" dirty="0"/>
              <a:t> </a:t>
            </a:r>
            <a:r>
              <a:rPr lang="cs-CZ" dirty="0" err="1"/>
              <a:t>Tjugeskjegg</a:t>
            </a:r>
            <a:r>
              <a:rPr lang="cs-CZ" dirty="0"/>
              <a:t> – Vidlí vous)</a:t>
            </a:r>
          </a:p>
          <a:p>
            <a:r>
              <a:rPr lang="cs-CZ" dirty="0"/>
              <a:t>Asi potomek Haralda Krásnovlasého Olav </a:t>
            </a:r>
            <a:r>
              <a:rPr lang="cs-CZ" dirty="0" err="1"/>
              <a:t>Trygvasson</a:t>
            </a:r>
            <a:r>
              <a:rPr lang="cs-CZ" dirty="0"/>
              <a:t> – boj proti jarlům a </a:t>
            </a:r>
            <a:r>
              <a:rPr lang="cs-CZ" dirty="0" err="1"/>
              <a:t>Vidlímu</a:t>
            </a:r>
            <a:r>
              <a:rPr lang="cs-CZ" dirty="0"/>
              <a:t> vousu – podpora v </a:t>
            </a:r>
            <a:r>
              <a:rPr lang="cs-CZ" dirty="0" err="1"/>
              <a:t>Trøndelagu</a:t>
            </a:r>
            <a:r>
              <a:rPr lang="cs-CZ" dirty="0"/>
              <a:t>, snaha o </a:t>
            </a:r>
            <a:r>
              <a:rPr lang="cs-CZ" dirty="0" err="1"/>
              <a:t>kristianizaci</a:t>
            </a:r>
            <a:r>
              <a:rPr lang="cs-CZ" dirty="0"/>
              <a:t> země – opozice, zabit roku 1000</a:t>
            </a:r>
          </a:p>
          <a:p>
            <a:r>
              <a:rPr lang="cs-CZ" dirty="0"/>
              <a:t>Neustálé snahy o sjednocení země – neúspěch a boj o moc</a:t>
            </a:r>
          </a:p>
          <a:p>
            <a:r>
              <a:rPr lang="cs-CZ" dirty="0"/>
              <a:t>Svatý Olav (Olav II.) – asi potomek Haralda Krásnovlasého</a:t>
            </a:r>
          </a:p>
          <a:p>
            <a:r>
              <a:rPr lang="cs-CZ" dirty="0"/>
              <a:t>Dánský král a jarlové bojovali v Anglii – Norsko volné pro Olava – konsolidace země, sjednocení – za jeho vlády reformy, zákony, křesťanství oficiálním náboženstvím – cca 1025 – Dánský král se vrací – Olav prchá do </a:t>
            </a:r>
            <a:r>
              <a:rPr lang="cs-CZ" dirty="0" err="1"/>
              <a:t>Gardarike</a:t>
            </a:r>
            <a:r>
              <a:rPr lang="cs-CZ" dirty="0"/>
              <a:t> (</a:t>
            </a:r>
            <a:r>
              <a:rPr lang="cs-CZ" dirty="0" err="1"/>
              <a:t>Kiev</a:t>
            </a:r>
            <a:r>
              <a:rPr lang="cs-CZ" dirty="0"/>
              <a:t> – Novgorod) – 1029 se vrací a o rok později umírá v bitvě, prohlášen za svatého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62B0431-8168-4DA5-BDB5-513A4B855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48" y="849142"/>
            <a:ext cx="1473520" cy="18197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83BCD2-3B26-4E66-9606-3729ACED0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25" y="968182"/>
            <a:ext cx="3884023" cy="9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3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E0ED3-0FD7-44C6-A603-20E5712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Poslední vikinští králové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4416EF-7DAC-4B60-9265-7DAB3C07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1035 – Syn Olava II. </a:t>
            </a:r>
            <a:r>
              <a:rPr lang="cs-CZ" dirty="0" err="1"/>
              <a:t>Magnus</a:t>
            </a:r>
            <a:r>
              <a:rPr lang="cs-CZ" dirty="0"/>
              <a:t> Dobrý – povstání proti Dánům vyhnání z Norska, podpora lokálních pánů</a:t>
            </a:r>
          </a:p>
          <a:p>
            <a:r>
              <a:rPr lang="cs-CZ" dirty="0"/>
              <a:t>Drancování země, později změna a zákaz drancování – </a:t>
            </a:r>
            <a:r>
              <a:rPr lang="cs-CZ" dirty="0" err="1"/>
              <a:t>Magnus</a:t>
            </a:r>
            <a:r>
              <a:rPr lang="cs-CZ" dirty="0"/>
              <a:t> Dobrý</a:t>
            </a:r>
          </a:p>
          <a:p>
            <a:r>
              <a:rPr lang="cs-CZ" dirty="0"/>
              <a:t>V Dánsku smrt krále i jeho následníka – boje s Norskem – král Dánska či Norska nejstarší z obou rodů – </a:t>
            </a:r>
            <a:r>
              <a:rPr lang="cs-CZ" dirty="0" err="1"/>
              <a:t>Magnus</a:t>
            </a:r>
            <a:r>
              <a:rPr lang="cs-CZ" dirty="0"/>
              <a:t> od 1042 král Dánska</a:t>
            </a:r>
          </a:p>
          <a:p>
            <a:r>
              <a:rPr lang="cs-CZ" dirty="0" err="1"/>
              <a:t>Magnus</a:t>
            </a:r>
            <a:r>
              <a:rPr lang="cs-CZ" dirty="0"/>
              <a:t> v 1047 spadl z koně, nový král jeho strýc Harald </a:t>
            </a:r>
            <a:r>
              <a:rPr lang="cs-CZ" dirty="0" err="1"/>
              <a:t>Sigurdsson</a:t>
            </a:r>
            <a:endParaRPr lang="cs-CZ" dirty="0"/>
          </a:p>
          <a:p>
            <a:r>
              <a:rPr lang="cs-CZ" dirty="0"/>
              <a:t>Harald III. </a:t>
            </a:r>
            <a:r>
              <a:rPr lang="cs-CZ" dirty="0" err="1"/>
              <a:t>Hardråde</a:t>
            </a:r>
            <a:r>
              <a:rPr lang="cs-CZ" dirty="0"/>
              <a:t> – zkušenosti z Byzance, zaměření na obchod, bez skrupulí, snaha získat Dánsko, problémy v Anglii – Harald chce Anglii pro sebe, smrt v bitvě u </a:t>
            </a:r>
            <a:r>
              <a:rPr lang="cs-CZ" dirty="0" err="1"/>
              <a:t>Stamford</a:t>
            </a:r>
            <a:r>
              <a:rPr lang="cs-CZ" dirty="0"/>
              <a:t> </a:t>
            </a:r>
            <a:r>
              <a:rPr lang="cs-CZ" dirty="0" err="1"/>
              <a:t>Bridge</a:t>
            </a:r>
            <a:r>
              <a:rPr lang="cs-CZ" dirty="0"/>
              <a:t> – konec Norů v Anglii</a:t>
            </a:r>
          </a:p>
        </p:txBody>
      </p:sp>
    </p:spTree>
    <p:extLst>
      <p:ext uri="{BB962C8B-B14F-4D97-AF65-F5344CB8AC3E}">
        <p14:creationId xmlns:p14="http://schemas.microsoft.com/office/powerpoint/2010/main" val="21386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C3FCB-F12A-4EE4-AE6D-47A89F23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Klid a mír po roce 1066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2FC01-7F37-45F3-841F-E8E8569F9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Syn Haralda III. Olav „Klidný“ </a:t>
            </a:r>
            <a:r>
              <a:rPr lang="cs-CZ" dirty="0" err="1"/>
              <a:t>Kyrre</a:t>
            </a:r>
            <a:r>
              <a:rPr lang="cs-CZ" dirty="0"/>
              <a:t> – komplikované nástupnictví</a:t>
            </a:r>
          </a:p>
          <a:p>
            <a:r>
              <a:rPr lang="cs-CZ" dirty="0"/>
              <a:t>Bez konfliktů – mír s Dánskem i Vilémem Dobyvatelem v Anglii</a:t>
            </a:r>
          </a:p>
          <a:p>
            <a:r>
              <a:rPr lang="cs-CZ" dirty="0"/>
              <a:t>Posilování moci státu, církve, králů, asi první gramotný král</a:t>
            </a:r>
          </a:p>
          <a:p>
            <a:r>
              <a:rPr lang="cs-CZ" dirty="0" err="1"/>
              <a:t>Magnus</a:t>
            </a:r>
            <a:r>
              <a:rPr lang="cs-CZ" dirty="0"/>
              <a:t> III. „Bosý“ </a:t>
            </a:r>
            <a:r>
              <a:rPr lang="cs-CZ" dirty="0" err="1"/>
              <a:t>Berrføtt</a:t>
            </a:r>
            <a:r>
              <a:rPr lang="cs-CZ" dirty="0"/>
              <a:t> – dobývání Irska, Manu, Hebrid, Orknejských ostrovů – Norsko získává větší pozornost v Evropě, boje s Dánskem a Švédskem, umírá na břehu Irského moře</a:t>
            </a:r>
          </a:p>
          <a:p>
            <a:r>
              <a:rPr lang="cs-CZ" dirty="0"/>
              <a:t>Vláda tří </a:t>
            </a:r>
            <a:r>
              <a:rPr lang="cs-CZ" dirty="0" err="1"/>
              <a:t>Magnusových</a:t>
            </a:r>
            <a:r>
              <a:rPr lang="cs-CZ" dirty="0"/>
              <a:t> synů současně, rozvoj země, zakládání kostelů, obchodních měst, obchod s Evropou</a:t>
            </a:r>
          </a:p>
          <a:p>
            <a:r>
              <a:rPr lang="cs-CZ" dirty="0"/>
              <a:t>Postupně umírají až zbývá jen jeden – </a:t>
            </a:r>
            <a:r>
              <a:rPr lang="cs-CZ" dirty="0" err="1"/>
              <a:t>Sigurd</a:t>
            </a:r>
            <a:r>
              <a:rPr lang="cs-CZ" dirty="0"/>
              <a:t> – umírá 1130</a:t>
            </a:r>
          </a:p>
        </p:txBody>
      </p:sp>
    </p:spTree>
    <p:extLst>
      <p:ext uri="{BB962C8B-B14F-4D97-AF65-F5344CB8AC3E}">
        <p14:creationId xmlns:p14="http://schemas.microsoft.com/office/powerpoint/2010/main" val="300233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81565B-AD65-470C-9EF7-B7342025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87" y="2528222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Občanské války – </a:t>
            </a:r>
            <a:r>
              <a:rPr lang="cs-CZ" dirty="0" err="1">
                <a:solidFill>
                  <a:schemeClr val="bg1"/>
                </a:solidFill>
              </a:rPr>
              <a:t>Birkebeiner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3600" dirty="0">
                <a:solidFill>
                  <a:schemeClr val="bg1"/>
                </a:solidFill>
              </a:rPr>
              <a:t>1130-1240</a:t>
            </a:r>
          </a:p>
        </p:txBody>
      </p:sp>
    </p:spTree>
    <p:extLst>
      <p:ext uri="{BB962C8B-B14F-4D97-AF65-F5344CB8AC3E}">
        <p14:creationId xmlns:p14="http://schemas.microsoft.com/office/powerpoint/2010/main" val="7872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3156E-D3C2-4120-B652-1BFC2454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Počátek občanských válek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5C86C-6ED8-45EC-81C1-8E5B86D57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Zdroje – Ságy </a:t>
            </a:r>
            <a:r>
              <a:rPr lang="cs-CZ" dirty="0" err="1"/>
              <a:t>Snorreho</a:t>
            </a:r>
            <a:r>
              <a:rPr lang="cs-CZ" dirty="0"/>
              <a:t> </a:t>
            </a:r>
            <a:r>
              <a:rPr lang="cs-CZ" dirty="0" err="1"/>
              <a:t>Sturlasona</a:t>
            </a:r>
            <a:r>
              <a:rPr lang="cs-CZ" dirty="0"/>
              <a:t> – </a:t>
            </a:r>
            <a:r>
              <a:rPr lang="cs-CZ" dirty="0" err="1"/>
              <a:t>Heimskringla</a:t>
            </a:r>
            <a:r>
              <a:rPr lang="cs-CZ" dirty="0"/>
              <a:t>, </a:t>
            </a:r>
            <a:r>
              <a:rPr lang="cs-CZ" dirty="0" err="1"/>
              <a:t>Fagrskinna</a:t>
            </a:r>
            <a:r>
              <a:rPr lang="cs-CZ" dirty="0"/>
              <a:t>, </a:t>
            </a:r>
            <a:r>
              <a:rPr lang="cs-CZ" dirty="0" err="1"/>
              <a:t>Morkinskinna</a:t>
            </a:r>
            <a:endParaRPr lang="cs-CZ" dirty="0"/>
          </a:p>
          <a:p>
            <a:r>
              <a:rPr lang="cs-CZ" dirty="0"/>
              <a:t>Synové posledních tří králů bojovali o trůn – domluva (králové </a:t>
            </a:r>
            <a:r>
              <a:rPr lang="cs-CZ" dirty="0" err="1"/>
              <a:t>Magnus</a:t>
            </a:r>
            <a:r>
              <a:rPr lang="cs-CZ" dirty="0"/>
              <a:t> a Harald Gille), válka, uvěznění </a:t>
            </a:r>
            <a:r>
              <a:rPr lang="cs-CZ" dirty="0" err="1"/>
              <a:t>Magnuse</a:t>
            </a:r>
            <a:r>
              <a:rPr lang="cs-CZ" dirty="0"/>
              <a:t>, oslepení, kastrace, useknutí nohy</a:t>
            </a:r>
          </a:p>
          <a:p>
            <a:r>
              <a:rPr lang="cs-CZ" dirty="0" err="1"/>
              <a:t>Sigurd</a:t>
            </a:r>
            <a:r>
              <a:rPr lang="cs-CZ" dirty="0"/>
              <a:t> </a:t>
            </a:r>
            <a:r>
              <a:rPr lang="cs-CZ" dirty="0" err="1"/>
              <a:t>Slembe</a:t>
            </a:r>
            <a:r>
              <a:rPr lang="cs-CZ" dirty="0"/>
              <a:t> – prý syn </a:t>
            </a:r>
            <a:r>
              <a:rPr lang="cs-CZ" dirty="0" err="1"/>
              <a:t>Magnuse</a:t>
            </a:r>
            <a:r>
              <a:rPr lang="cs-CZ" dirty="0"/>
              <a:t> Bosého, prý prodělal zkoušku ohněm a měl by být král, chtěl se dělit s Haraldem o trůn, nevyšlo to, Harald zavražděn</a:t>
            </a:r>
          </a:p>
          <a:p>
            <a:r>
              <a:rPr lang="cs-CZ" dirty="0" err="1"/>
              <a:t>Sigurd</a:t>
            </a:r>
            <a:r>
              <a:rPr lang="cs-CZ" dirty="0"/>
              <a:t> </a:t>
            </a:r>
            <a:r>
              <a:rPr lang="cs-CZ" dirty="0" err="1"/>
              <a:t>Magnuse</a:t>
            </a:r>
            <a:r>
              <a:rPr lang="cs-CZ" dirty="0"/>
              <a:t> osvobodil a společně vládli do 1139 – válka se syny Haralda – </a:t>
            </a:r>
            <a:r>
              <a:rPr lang="cs-CZ" dirty="0" err="1"/>
              <a:t>Magnus</a:t>
            </a:r>
            <a:r>
              <a:rPr lang="cs-CZ" dirty="0"/>
              <a:t> zabit v bitvě, </a:t>
            </a:r>
            <a:r>
              <a:rPr lang="cs-CZ" dirty="0" err="1"/>
              <a:t>Sigurd</a:t>
            </a:r>
            <a:r>
              <a:rPr lang="cs-CZ" dirty="0"/>
              <a:t> umučen</a:t>
            </a:r>
          </a:p>
          <a:p>
            <a:r>
              <a:rPr lang="cs-CZ" dirty="0"/>
              <a:t>2 synové Haralda </a:t>
            </a:r>
            <a:r>
              <a:rPr lang="cs-CZ" dirty="0" err="1"/>
              <a:t>Gilleho</a:t>
            </a:r>
            <a:r>
              <a:rPr lang="cs-CZ" dirty="0"/>
              <a:t> (</a:t>
            </a:r>
            <a:r>
              <a:rPr lang="cs-CZ" dirty="0" err="1"/>
              <a:t>Sigurd</a:t>
            </a:r>
            <a:r>
              <a:rPr lang="cs-CZ" dirty="0"/>
              <a:t> </a:t>
            </a:r>
            <a:r>
              <a:rPr lang="cs-CZ" dirty="0" err="1"/>
              <a:t>Munn</a:t>
            </a:r>
            <a:r>
              <a:rPr lang="cs-CZ" dirty="0"/>
              <a:t> a Inge) vládli 3 roky – pak nový syn Haralda </a:t>
            </a:r>
            <a:r>
              <a:rPr lang="cs-CZ" dirty="0" err="1"/>
              <a:t>Øystein</a:t>
            </a:r>
            <a:r>
              <a:rPr lang="cs-CZ" dirty="0"/>
              <a:t> – rozdělení Norska na 3 části, mír do 1155, pak válka mezi bratry</a:t>
            </a:r>
          </a:p>
          <a:p>
            <a:r>
              <a:rPr lang="cs-CZ" dirty="0"/>
              <a:t>Chaos a různí zájemci o trůn – často malé děti, jako loutky bohatých přívrženců jednotlivých stran</a:t>
            </a:r>
          </a:p>
          <a:p>
            <a:r>
              <a:rPr lang="cs-CZ" dirty="0"/>
              <a:t>1152 – Arcibiskupství v </a:t>
            </a:r>
            <a:r>
              <a:rPr lang="cs-CZ" dirty="0" err="1"/>
              <a:t>Nidarosu</a:t>
            </a:r>
            <a:r>
              <a:rPr lang="cs-CZ" dirty="0"/>
              <a:t> – ze začátku podpora od králů, pak rivalita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29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AF81E-3160-46CB-B857-FF837B8A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Birkebeinerne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0AA62A-99ED-46A5-97DC-42497AC29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 mnohých bitvách mladý král (7 let - 1163) </a:t>
            </a:r>
            <a:r>
              <a:rPr lang="cs-CZ" dirty="0" err="1"/>
              <a:t>Magnus</a:t>
            </a:r>
            <a:r>
              <a:rPr lang="cs-CZ" dirty="0"/>
              <a:t> </a:t>
            </a:r>
            <a:r>
              <a:rPr lang="cs-CZ" dirty="0" err="1"/>
              <a:t>Erlingsson</a:t>
            </a:r>
            <a:r>
              <a:rPr lang="cs-CZ" dirty="0"/>
              <a:t> (vnuk krále </a:t>
            </a:r>
            <a:r>
              <a:rPr lang="cs-CZ" dirty="0" err="1"/>
              <a:t>Sigurda</a:t>
            </a:r>
            <a:r>
              <a:rPr lang="cs-CZ" dirty="0"/>
              <a:t> – přes matku) – dohoda s církví – nový následnický zákon – prvorozený manželský syn – pro jistotu vyvraždění několika teoretických rivalů</a:t>
            </a:r>
          </a:p>
          <a:p>
            <a:r>
              <a:rPr lang="cs-CZ" dirty="0"/>
              <a:t>Nová frakce – </a:t>
            </a:r>
            <a:r>
              <a:rPr lang="cs-CZ" dirty="0" err="1"/>
              <a:t>Birkebeinerne</a:t>
            </a:r>
            <a:r>
              <a:rPr lang="cs-CZ" dirty="0"/>
              <a:t> – chudá skupina přívrženců „asi syna“ krále </a:t>
            </a:r>
            <a:r>
              <a:rPr lang="cs-CZ" dirty="0" err="1"/>
              <a:t>Øysteina</a:t>
            </a:r>
            <a:r>
              <a:rPr lang="cs-CZ" dirty="0"/>
              <a:t> – </a:t>
            </a:r>
            <a:r>
              <a:rPr lang="cs-CZ" dirty="0" err="1"/>
              <a:t>Øystein</a:t>
            </a:r>
            <a:r>
              <a:rPr lang="cs-CZ" dirty="0"/>
              <a:t> </a:t>
            </a:r>
            <a:r>
              <a:rPr lang="cs-CZ" dirty="0" err="1"/>
              <a:t>Møyla</a:t>
            </a:r>
            <a:r>
              <a:rPr lang="cs-CZ" dirty="0"/>
              <a:t> – brzy umřel v boji, jeho nástupce </a:t>
            </a:r>
            <a:r>
              <a:rPr lang="cs-CZ" dirty="0" err="1"/>
              <a:t>Sverre</a:t>
            </a:r>
            <a:r>
              <a:rPr lang="cs-CZ" dirty="0"/>
              <a:t> </a:t>
            </a:r>
            <a:r>
              <a:rPr lang="cs-CZ" dirty="0" err="1"/>
              <a:t>Sigurdsson</a:t>
            </a:r>
            <a:r>
              <a:rPr lang="cs-CZ" dirty="0"/>
              <a:t>, prý (sotva) syn </a:t>
            </a:r>
            <a:r>
              <a:rPr lang="cs-CZ" dirty="0" err="1"/>
              <a:t>Sigurda</a:t>
            </a:r>
            <a:r>
              <a:rPr lang="cs-CZ" dirty="0"/>
              <a:t> </a:t>
            </a:r>
            <a:r>
              <a:rPr lang="cs-CZ" dirty="0" err="1"/>
              <a:t>Munna</a:t>
            </a:r>
            <a:r>
              <a:rPr lang="cs-CZ" dirty="0"/>
              <a:t> – dcery </a:t>
            </a:r>
            <a:r>
              <a:rPr lang="cs-CZ" dirty="0" err="1"/>
              <a:t>Sigurda</a:t>
            </a:r>
            <a:r>
              <a:rPr lang="cs-CZ" dirty="0"/>
              <a:t> ho ale přijaly za bratra – legitimní nárok? – sdružuje opozici vůči </a:t>
            </a:r>
            <a:r>
              <a:rPr lang="cs-CZ" dirty="0" err="1"/>
              <a:t>Magnusovi</a:t>
            </a:r>
            <a:r>
              <a:rPr lang="cs-CZ" dirty="0"/>
              <a:t> </a:t>
            </a:r>
            <a:r>
              <a:rPr lang="cs-CZ" dirty="0" err="1"/>
              <a:t>Erlingssonovi</a:t>
            </a:r>
            <a:r>
              <a:rPr lang="cs-CZ" dirty="0"/>
              <a:t> – válka, </a:t>
            </a:r>
            <a:r>
              <a:rPr lang="cs-CZ" dirty="0" err="1"/>
              <a:t>Magnus</a:t>
            </a:r>
            <a:r>
              <a:rPr lang="cs-CZ" dirty="0"/>
              <a:t> 1184 zabit v boji</a:t>
            </a:r>
          </a:p>
          <a:p>
            <a:r>
              <a:rPr lang="cs-CZ" dirty="0" err="1"/>
              <a:t>Sverre</a:t>
            </a:r>
            <a:r>
              <a:rPr lang="cs-CZ" dirty="0"/>
              <a:t> králem – problém s církví, vynořilo se několik dalších synů různých králů – mnohé bitvy, Papež proti </a:t>
            </a:r>
            <a:r>
              <a:rPr lang="cs-CZ" dirty="0" err="1"/>
              <a:t>Sverremu</a:t>
            </a:r>
            <a:r>
              <a:rPr lang="cs-CZ" dirty="0"/>
              <a:t>, </a:t>
            </a:r>
            <a:r>
              <a:rPr lang="cs-CZ" dirty="0" err="1"/>
              <a:t>Sverre</a:t>
            </a:r>
            <a:r>
              <a:rPr lang="cs-CZ" dirty="0"/>
              <a:t> umírá na nemoc 1202</a:t>
            </a:r>
          </a:p>
          <a:p>
            <a:r>
              <a:rPr lang="cs-CZ" dirty="0" err="1"/>
              <a:t>Sverreho</a:t>
            </a:r>
            <a:r>
              <a:rPr lang="cs-CZ" dirty="0"/>
              <a:t> syn </a:t>
            </a:r>
            <a:r>
              <a:rPr lang="cs-CZ" dirty="0" err="1"/>
              <a:t>Håkon</a:t>
            </a:r>
            <a:r>
              <a:rPr lang="cs-CZ" dirty="0"/>
              <a:t> brzy umírá, stejně jako další čtyřletý následník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4145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1002</Words>
  <Application>Microsoft Office PowerPoint</Application>
  <PresentationFormat>Širokoúhlá obrazovka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Od Vikingů po konec občanských válek</vt:lpstr>
      <vt:lpstr>Opakování z minula</vt:lpstr>
      <vt:lpstr>Dědictví Haralda Hårfagre</vt:lpstr>
      <vt:lpstr>Poslední vikinští králové I</vt:lpstr>
      <vt:lpstr>Poslední vikinští králové II</vt:lpstr>
      <vt:lpstr>Klid a mír po roce 1066</vt:lpstr>
      <vt:lpstr>Občanské války – Birkebeiner 1130-1240</vt:lpstr>
      <vt:lpstr>Počátek občanských válek</vt:lpstr>
      <vt:lpstr>Birkebeinerne</vt:lpstr>
      <vt:lpstr>Finální fáze občanských válek</vt:lpstr>
      <vt:lpstr>Norsko po občanských válkách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Vikingů po Kalmarskou unii</dc:title>
  <dc:creator>Pavel Přibáň</dc:creator>
  <cp:lastModifiedBy>Pavel Přibáň</cp:lastModifiedBy>
  <cp:revision>18</cp:revision>
  <dcterms:created xsi:type="dcterms:W3CDTF">2020-11-09T10:04:00Z</dcterms:created>
  <dcterms:modified xsi:type="dcterms:W3CDTF">2020-11-09T14:24:46Z</dcterms:modified>
</cp:coreProperties>
</file>