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1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11/2/2020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5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68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14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22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27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93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0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11/2/2020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4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946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4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F63146-EC98-416D-B5A3-90E8280773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t="15730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4A12B6-EF0D-43E8-8C17-4FAD4D276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>
              <a:lumMod val="85000"/>
              <a:lumOff val="15000"/>
              <a:alpha val="93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107525-0C02-447F-8A3F-553320A72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2"/>
            </a:solidFill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BF8091-682F-42E9-A317-E29348DC6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>
            <a:normAutofit/>
          </a:bodyPr>
          <a:lstStyle/>
          <a:p>
            <a:r>
              <a:rPr lang="cs-CZ" dirty="0"/>
              <a:t>Od doby kamenné po Vikingy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AF37452-534E-45A0-AA1D-4CE09BA77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7A42E3-05D8-4A0B-9D4E-20EF581E5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E9A54B-189D-4645-8254-FDC4210EC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1CE48F-D5E4-4520-AF1E-8F85CFBDA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448851-39AD-4943-BF9C-C50704E08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813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45A97E-9B18-4DD1-94B8-EC070A3C3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obyvatelé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C5F146-D232-4E00-B1F3-2E3DC64CB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Během poslední doby ledové bylo území Norska pokryto kilometr silným ledovcem</a:t>
            </a:r>
          </a:p>
          <a:p>
            <a:r>
              <a:rPr lang="cs-CZ" dirty="0"/>
              <a:t>Po ústupu ledovce první přistěhovalci z Evropy (střední a východní Evropa)</a:t>
            </a:r>
          </a:p>
          <a:p>
            <a:r>
              <a:rPr lang="cs-CZ" dirty="0"/>
              <a:t>9300 př. n.l. první sídliště podél celého pobřeží Norska – od </a:t>
            </a:r>
            <a:r>
              <a:rPr lang="cs-CZ" dirty="0" err="1"/>
              <a:t>Oslofjordu</a:t>
            </a:r>
            <a:r>
              <a:rPr lang="cs-CZ" dirty="0"/>
              <a:t> po </a:t>
            </a:r>
            <a:r>
              <a:rPr lang="cs-CZ" dirty="0" err="1"/>
              <a:t>Finnmarku</a:t>
            </a:r>
            <a:r>
              <a:rPr lang="cs-CZ" dirty="0"/>
              <a:t>, využívání lodí</a:t>
            </a:r>
          </a:p>
          <a:p>
            <a:r>
              <a:rPr lang="cs-CZ" dirty="0"/>
              <a:t>První rytiny v kamení – </a:t>
            </a:r>
            <a:r>
              <a:rPr lang="cs-CZ" dirty="0" err="1"/>
              <a:t>helleristninger</a:t>
            </a:r>
            <a:endParaRPr lang="cs-CZ" dirty="0"/>
          </a:p>
          <a:p>
            <a:r>
              <a:rPr lang="cs-CZ" dirty="0"/>
              <a:t>Doba bronzová – bronzová kultura až po </a:t>
            </a:r>
            <a:r>
              <a:rPr lang="cs-CZ" dirty="0" err="1"/>
              <a:t>Trøndelag</a:t>
            </a:r>
            <a:endParaRPr lang="cs-CZ" dirty="0"/>
          </a:p>
          <a:p>
            <a:r>
              <a:rPr lang="cs-CZ" dirty="0"/>
              <a:t>Rozvoj lodí – veslic – nálezy severských lodí v Německu, Dánsku, atd.</a:t>
            </a:r>
          </a:p>
          <a:p>
            <a:r>
              <a:rPr lang="cs-CZ" dirty="0"/>
              <a:t>Název </a:t>
            </a:r>
            <a:r>
              <a:rPr lang="cs-CZ" dirty="0" err="1"/>
              <a:t>Norge</a:t>
            </a:r>
            <a:r>
              <a:rPr lang="cs-CZ" dirty="0"/>
              <a:t> – </a:t>
            </a:r>
            <a:r>
              <a:rPr lang="cs-CZ" dirty="0" err="1"/>
              <a:t>Nordveien</a:t>
            </a:r>
            <a:r>
              <a:rPr lang="cs-CZ" dirty="0"/>
              <a:t> – severní cesta</a:t>
            </a:r>
          </a:p>
          <a:p>
            <a:r>
              <a:rPr lang="cs-CZ" dirty="0"/>
              <a:t>Rybářská centra získávala větší a větší moc – Bergen</a:t>
            </a:r>
          </a:p>
          <a:p>
            <a:r>
              <a:rPr lang="cs-CZ" dirty="0"/>
              <a:t>Používání lyží a sání</a:t>
            </a:r>
          </a:p>
          <a:p>
            <a:r>
              <a:rPr lang="cs-CZ" dirty="0"/>
              <a:t>Sámové na severu</a:t>
            </a:r>
          </a:p>
          <a:p>
            <a:endParaRPr lang="cs-CZ" dirty="0"/>
          </a:p>
        </p:txBody>
      </p:sp>
      <p:pic>
        <p:nvPicPr>
          <p:cNvPr id="5" name="Obrázek 4" descr="Obsah obrázku text, staré&#10;&#10;Popis byl vytvořen automaticky">
            <a:extLst>
              <a:ext uri="{FF2B5EF4-FFF2-40B4-BE49-F238E27FC236}">
                <a16:creationId xmlns:a16="http://schemas.microsoft.com/office/drawing/2014/main" id="{7E592E09-9E0E-48D0-9B8C-1418EB4D8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09" y="3252216"/>
            <a:ext cx="2410968" cy="1551432"/>
          </a:xfrm>
          <a:prstGeom prst="rect">
            <a:avLst/>
          </a:prstGeom>
        </p:spPr>
      </p:pic>
      <p:pic>
        <p:nvPicPr>
          <p:cNvPr id="7" name="Obrázek 6" descr="Obsah obrázku tkanina&#10;&#10;Popis byl vytvořen automaticky">
            <a:extLst>
              <a:ext uri="{FF2B5EF4-FFF2-40B4-BE49-F238E27FC236}">
                <a16:creationId xmlns:a16="http://schemas.microsoft.com/office/drawing/2014/main" id="{246D4057-195F-4E64-881D-C27AC2E16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630" y="4880191"/>
            <a:ext cx="2759354" cy="155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34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47EC3F1-2A8B-42E2-AF2E-E5BA692DA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575" y="1540195"/>
            <a:ext cx="3905250" cy="101964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734604-DCA0-496C-86C6-8D9C03FD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Doba před naším letopočtem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943F4E-4B8E-4026-801E-B114E1799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Lovci, rybáři a sběrači, bez zemědělství</a:t>
            </a:r>
          </a:p>
          <a:p>
            <a:r>
              <a:rPr lang="cs-CZ" dirty="0"/>
              <a:t>První zemědělské usedlosti kolem roku 2400 před Kristem</a:t>
            </a:r>
          </a:p>
          <a:p>
            <a:r>
              <a:rPr lang="cs-CZ" dirty="0"/>
              <a:t>Bohaté obchodní styky s kontinentem – v </a:t>
            </a:r>
            <a:r>
              <a:rPr lang="cs-CZ" dirty="0" err="1"/>
              <a:t>Opplandu</a:t>
            </a:r>
            <a:r>
              <a:rPr lang="cs-CZ" dirty="0"/>
              <a:t> nález meče z Česka</a:t>
            </a:r>
          </a:p>
          <a:p>
            <a:r>
              <a:rPr lang="cs-CZ" dirty="0"/>
              <a:t>První zpracování kovů kolem roku 2000 př.n.l.</a:t>
            </a:r>
          </a:p>
          <a:p>
            <a:r>
              <a:rPr lang="cs-CZ" dirty="0"/>
              <a:t>Bydlení v dlouhých domech</a:t>
            </a:r>
          </a:p>
          <a:p>
            <a:r>
              <a:rPr lang="cs-CZ" dirty="0" err="1"/>
              <a:t>Langhus</a:t>
            </a:r>
            <a:r>
              <a:rPr lang="cs-CZ" dirty="0"/>
              <a:t> – až do roku 1000 n.l.</a:t>
            </a:r>
          </a:p>
          <a:p>
            <a:r>
              <a:rPr lang="cs-CZ" dirty="0"/>
              <a:t>Společnost bez soc. rozdílů</a:t>
            </a:r>
          </a:p>
          <a:p>
            <a:r>
              <a:rPr lang="cs-CZ" dirty="0"/>
              <a:t>Práce se železem 300 </a:t>
            </a:r>
            <a:r>
              <a:rPr lang="cs-CZ" dirty="0" err="1"/>
              <a:t>př.n.l</a:t>
            </a:r>
            <a:endParaRPr lang="cs-CZ" dirty="0"/>
          </a:p>
          <a:p>
            <a:r>
              <a:rPr lang="cs-CZ" dirty="0"/>
              <a:t>Vznik prvních vesnic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84EC38F-AB25-415A-986D-5E22650BC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4475" y="1393239"/>
            <a:ext cx="2629408" cy="507728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2EADFBB-03F3-44C4-B373-7B005AAD8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7383" y="3772948"/>
            <a:ext cx="4679442" cy="267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43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B0F8AF-60DC-478E-B571-AC968F03F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Doba </a:t>
            </a:r>
            <a:r>
              <a:rPr lang="cs-CZ" dirty="0" err="1"/>
              <a:t>předvikinská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59276C-6FC9-4D5A-B88E-77F288376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Mnoho nálezů z bohatých hrobů - lodě</a:t>
            </a:r>
          </a:p>
          <a:p>
            <a:r>
              <a:rPr lang="cs-CZ" dirty="0"/>
              <a:t>Kontakty s Římem – doba Římská</a:t>
            </a:r>
          </a:p>
          <a:p>
            <a:r>
              <a:rPr lang="cs-CZ" dirty="0"/>
              <a:t>První písmo v Norsku – runy – </a:t>
            </a:r>
            <a:r>
              <a:rPr lang="cs-CZ" dirty="0" err="1"/>
              <a:t>Futhark</a:t>
            </a:r>
            <a:endParaRPr lang="cs-CZ" dirty="0"/>
          </a:p>
          <a:p>
            <a:r>
              <a:rPr lang="cs-CZ" dirty="0"/>
              <a:t>Runy používány jako záznamy majitelů, požehnání atd.</a:t>
            </a:r>
          </a:p>
          <a:p>
            <a:r>
              <a:rPr lang="cs-CZ" dirty="0"/>
              <a:t>Vývoj jazyka – </a:t>
            </a:r>
            <a:r>
              <a:rPr lang="cs-CZ" dirty="0" err="1"/>
              <a:t>Urnordisk</a:t>
            </a:r>
            <a:r>
              <a:rPr lang="cs-CZ" dirty="0"/>
              <a:t> (</a:t>
            </a:r>
            <a:r>
              <a:rPr lang="cs-CZ" dirty="0" err="1"/>
              <a:t>praseverština</a:t>
            </a:r>
            <a:r>
              <a:rPr lang="cs-CZ" dirty="0"/>
              <a:t>) --</a:t>
            </a:r>
            <a:r>
              <a:rPr lang="cs-CZ" dirty="0" err="1"/>
              <a:t>Norrønt</a:t>
            </a:r>
            <a:endParaRPr lang="cs-CZ" dirty="0"/>
          </a:p>
          <a:p>
            <a:r>
              <a:rPr lang="cs-CZ" dirty="0"/>
              <a:t>Vhodné klimatické podmínky do konce 5. století n.l.</a:t>
            </a:r>
          </a:p>
          <a:p>
            <a:r>
              <a:rPr lang="cs-CZ" dirty="0"/>
              <a:t>Pak krize a mor – stěhování národů</a:t>
            </a:r>
          </a:p>
          <a:p>
            <a:r>
              <a:rPr lang="cs-CZ" dirty="0"/>
              <a:t>Období bez mnoha zdrojů a nálezů – tiché období</a:t>
            </a:r>
          </a:p>
          <a:p>
            <a:r>
              <a:rPr lang="cs-CZ" dirty="0"/>
              <a:t>Narůstající sociální rozdíly – koncentrace moci – cesta ke státním útvarům</a:t>
            </a:r>
          </a:p>
          <a:p>
            <a:r>
              <a:rPr lang="cs-CZ" dirty="0"/>
              <a:t>Ovlivňování cizinou – západ Franskou říší, východ Dánskem</a:t>
            </a:r>
          </a:p>
          <a:p>
            <a:r>
              <a:rPr lang="cs-CZ" dirty="0"/>
              <a:t>První králové?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Obsah obrázku strom, budova, exteriér, kámen&#10;&#10;Popis byl vytvořen automaticky">
            <a:extLst>
              <a:ext uri="{FF2B5EF4-FFF2-40B4-BE49-F238E27FC236}">
                <a16:creationId xmlns:a16="http://schemas.microsoft.com/office/drawing/2014/main" id="{AA5E3F28-02D2-4782-B6A6-C6D553058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52" y="1492948"/>
            <a:ext cx="1208774" cy="1726502"/>
          </a:xfrm>
          <a:prstGeom prst="rect">
            <a:avLst/>
          </a:prstGeom>
        </p:spPr>
      </p:pic>
      <p:pic>
        <p:nvPicPr>
          <p:cNvPr id="7" name="Obrázek 6" descr="Obsah obrázku obloha, exteriér, vodní skútr, doprava&#10;&#10;Popis byl vytvořen automaticky">
            <a:extLst>
              <a:ext uri="{FF2B5EF4-FFF2-40B4-BE49-F238E27FC236}">
                <a16:creationId xmlns:a16="http://schemas.microsoft.com/office/drawing/2014/main" id="{6307E1AF-92B0-441C-9C0E-6D7DEF4A7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042" y="4470102"/>
            <a:ext cx="2260407" cy="1925113"/>
          </a:xfrm>
          <a:prstGeom prst="rect">
            <a:avLst/>
          </a:prstGeom>
        </p:spPr>
      </p:pic>
      <p:pic>
        <p:nvPicPr>
          <p:cNvPr id="9" name="Obrázek 8" descr="Obsah obrázku mapa&#10;&#10;Popis byl vytvořen automaticky">
            <a:extLst>
              <a:ext uri="{FF2B5EF4-FFF2-40B4-BE49-F238E27FC236}">
                <a16:creationId xmlns:a16="http://schemas.microsoft.com/office/drawing/2014/main" id="{2DBD64F9-2BBA-4E23-9C23-E9F40D627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126" y="331222"/>
            <a:ext cx="2801262" cy="4049954"/>
          </a:xfrm>
          <a:prstGeom prst="rect">
            <a:avLst/>
          </a:prstGeom>
        </p:spPr>
      </p:pic>
      <p:pic>
        <p:nvPicPr>
          <p:cNvPr id="11" name="Obrázek 10" descr="Obsah obrázku mapa&#10;&#10;Popis byl vytvořen automaticky">
            <a:extLst>
              <a:ext uri="{FF2B5EF4-FFF2-40B4-BE49-F238E27FC236}">
                <a16:creationId xmlns:a16="http://schemas.microsoft.com/office/drawing/2014/main" id="{7EBB5FB9-2558-4ECC-9D21-05210DA0F0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88" y="331222"/>
            <a:ext cx="2801262" cy="406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1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18EDE7-5DE2-47D9-9BAB-AAB8566A1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vikingové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7DDC90-917D-46D1-83A8-89972BABB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Centralizace moci v Dánsku – první města (</a:t>
            </a:r>
            <a:r>
              <a:rPr lang="cs-CZ" dirty="0" err="1"/>
              <a:t>Ribe</a:t>
            </a:r>
            <a:r>
              <a:rPr lang="cs-CZ" dirty="0"/>
              <a:t>) – rozvoj směrem na sever – </a:t>
            </a:r>
            <a:r>
              <a:rPr lang="cs-CZ" dirty="0" err="1"/>
              <a:t>Kaupang</a:t>
            </a:r>
            <a:r>
              <a:rPr lang="cs-CZ" dirty="0"/>
              <a:t> v Norsku</a:t>
            </a:r>
          </a:p>
          <a:p>
            <a:r>
              <a:rPr lang="cs-CZ" dirty="0"/>
              <a:t>Propojení s celým světem prostřednictvím obchodních a později i loupeživých výprav</a:t>
            </a:r>
          </a:p>
          <a:p>
            <a:r>
              <a:rPr lang="cs-CZ" dirty="0"/>
              <a:t>Výjezdy za bohatstvím – 793 </a:t>
            </a:r>
            <a:r>
              <a:rPr lang="cs-CZ" dirty="0" err="1"/>
              <a:t>Lindisfarne</a:t>
            </a:r>
            <a:r>
              <a:rPr lang="cs-CZ" dirty="0"/>
              <a:t> – seveřani z Dánska, během 9. století výpravy do Irska, Středozemního moře, Ruska</a:t>
            </a:r>
          </a:p>
          <a:p>
            <a:r>
              <a:rPr lang="cs-CZ" dirty="0"/>
              <a:t>Rychlý pohyb po mořích a řekách – </a:t>
            </a:r>
            <a:r>
              <a:rPr lang="cs-CZ" dirty="0" err="1"/>
              <a:t>Langskip</a:t>
            </a:r>
            <a:r>
              <a:rPr lang="cs-CZ" dirty="0"/>
              <a:t> (</a:t>
            </a:r>
            <a:r>
              <a:rPr lang="cs-CZ" dirty="0" err="1"/>
              <a:t>Drakkar</a:t>
            </a:r>
            <a:r>
              <a:rPr lang="cs-CZ" dirty="0"/>
              <a:t>)</a:t>
            </a:r>
          </a:p>
          <a:p>
            <a:r>
              <a:rPr lang="cs-CZ" dirty="0"/>
              <a:t>Harald </a:t>
            </a:r>
            <a:r>
              <a:rPr lang="cs-CZ" dirty="0" err="1"/>
              <a:t>Hårfarge</a:t>
            </a:r>
            <a:r>
              <a:rPr lang="cs-CZ" dirty="0"/>
              <a:t> (Krásnovlasý) – Zdědil malé království u </a:t>
            </a:r>
            <a:r>
              <a:rPr lang="cs-CZ" dirty="0" err="1"/>
              <a:t>Vestfoldu</a:t>
            </a:r>
            <a:r>
              <a:rPr lang="cs-CZ" dirty="0"/>
              <a:t>/</a:t>
            </a:r>
            <a:r>
              <a:rPr lang="cs-CZ" dirty="0" err="1"/>
              <a:t>Vestlandu</a:t>
            </a:r>
            <a:r>
              <a:rPr lang="cs-CZ" dirty="0"/>
              <a:t>?? – začal dobývat postupně okolní království (i ve Švédsku), </a:t>
            </a:r>
            <a:r>
              <a:rPr lang="cs-CZ" dirty="0" err="1"/>
              <a:t>Trøndelag</a:t>
            </a:r>
            <a:endParaRPr lang="cs-CZ" dirty="0"/>
          </a:p>
          <a:p>
            <a:r>
              <a:rPr lang="cs-CZ" dirty="0"/>
              <a:t>Problémové zdroje – ságy, písně, mýty</a:t>
            </a:r>
          </a:p>
          <a:p>
            <a:r>
              <a:rPr lang="cs-CZ" dirty="0"/>
              <a:t>Sjednocování Norska Haraldem jeden z důvodů pro útěk z Norska</a:t>
            </a:r>
          </a:p>
        </p:txBody>
      </p:sp>
    </p:spTree>
    <p:extLst>
      <p:ext uri="{BB962C8B-B14F-4D97-AF65-F5344CB8AC3E}">
        <p14:creationId xmlns:p14="http://schemas.microsoft.com/office/powerpoint/2010/main" val="2767050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9EC50A-248F-46D1-97CD-65A2766F7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C843F0-96F8-4DFC-93E8-E3533F223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D00CF7AB-4114-4E19-9B22-D49970705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56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BE56D0-10CC-4EB8-BB37-0F8E9EE14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Norsko před rokem 1000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C00A1C-86E2-4EC0-BF08-ACF4097F5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Postupné osidlování Norska směrem na sever</a:t>
            </a:r>
          </a:p>
          <a:p>
            <a:r>
              <a:rPr lang="cs-CZ" dirty="0"/>
              <a:t>Sámové – původní obyvatelé na severu Skandinávie, Norové od nich kopírovali způsob obživy i přepravu</a:t>
            </a:r>
          </a:p>
          <a:p>
            <a:r>
              <a:rPr lang="cs-CZ" dirty="0"/>
              <a:t>Během doby Vikingů osídlení takřka celého pobřeží dnešního Norska – až k hranicím s Ruskem</a:t>
            </a:r>
          </a:p>
          <a:p>
            <a:r>
              <a:rPr lang="cs-CZ" dirty="0"/>
              <a:t>Osídlení Islandu a kolonizace Grónska, cesta do Ameriky – </a:t>
            </a:r>
            <a:r>
              <a:rPr lang="cs-CZ" dirty="0" err="1"/>
              <a:t>Vinland</a:t>
            </a:r>
            <a:endParaRPr lang="cs-CZ" dirty="0"/>
          </a:p>
          <a:p>
            <a:r>
              <a:rPr lang="cs-CZ" dirty="0"/>
              <a:t>Rozšiřování křesťanství</a:t>
            </a:r>
          </a:p>
          <a:p>
            <a:r>
              <a:rPr lang="cs-CZ" dirty="0"/>
              <a:t>Vikingové ve Francii – Normandie, na Sicílii, v Byzantské říši</a:t>
            </a:r>
          </a:p>
        </p:txBody>
      </p:sp>
      <p:pic>
        <p:nvPicPr>
          <p:cNvPr id="5" name="Obrázek 4" descr="Obsah obrázku hora, tráva, obloha, exteriér&#10;&#10;Popis byl vytvořen automaticky">
            <a:extLst>
              <a:ext uri="{FF2B5EF4-FFF2-40B4-BE49-F238E27FC236}">
                <a16:creationId xmlns:a16="http://schemas.microsoft.com/office/drawing/2014/main" id="{84C0D472-FFF8-4D80-98FA-DA25A4AD3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765" y="3221835"/>
            <a:ext cx="4354286" cy="299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54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1A1E2E"/>
      </a:dk2>
      <a:lt2>
        <a:srgbClr val="F0F3F2"/>
      </a:lt2>
      <a:accent1>
        <a:srgbClr val="C34D85"/>
      </a:accent1>
      <a:accent2>
        <a:srgbClr val="B13BA5"/>
      </a:accent2>
      <a:accent3>
        <a:srgbClr val="9E4DC3"/>
      </a:accent3>
      <a:accent4>
        <a:srgbClr val="5B3BB1"/>
      </a:accent4>
      <a:accent5>
        <a:srgbClr val="4D5EC3"/>
      </a:accent5>
      <a:accent6>
        <a:srgbClr val="3B7DB1"/>
      </a:accent6>
      <a:hlink>
        <a:srgbClr val="605DC9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447</Words>
  <Application>Microsoft Office PowerPoint</Application>
  <PresentationFormat>Širokoúhlá obrazovka</PresentationFormat>
  <Paragraphs>50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Garamond</vt:lpstr>
      <vt:lpstr>SavonVTI</vt:lpstr>
      <vt:lpstr>Od doby kamenné po Vikingy</vt:lpstr>
      <vt:lpstr>První obyvatelé </vt:lpstr>
      <vt:lpstr>Doba před naším letopočtem</vt:lpstr>
      <vt:lpstr>Doba předvikinská</vt:lpstr>
      <vt:lpstr>První vikingové</vt:lpstr>
      <vt:lpstr>Prezentace aplikace PowerPoint</vt:lpstr>
      <vt:lpstr>Norsko před rokem 1000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doby kamenné po Vikingy</dc:title>
  <dc:creator>Pavel Přibáň</dc:creator>
  <cp:lastModifiedBy>Pavel Přibáň</cp:lastModifiedBy>
  <cp:revision>3</cp:revision>
  <dcterms:created xsi:type="dcterms:W3CDTF">2020-11-02T12:26:53Z</dcterms:created>
  <dcterms:modified xsi:type="dcterms:W3CDTF">2020-11-02T12:56:33Z</dcterms:modified>
</cp:coreProperties>
</file>