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0" r:id="rId7"/>
    <p:sldId id="262" r:id="rId8"/>
    <p:sldId id="268" r:id="rId9"/>
    <p:sldId id="263" r:id="rId10"/>
    <p:sldId id="269" r:id="rId11"/>
    <p:sldId id="264" r:id="rId12"/>
    <p:sldId id="267" r:id="rId13"/>
    <p:sldId id="276" r:id="rId14"/>
    <p:sldId id="265" r:id="rId15"/>
    <p:sldId id="266" r:id="rId16"/>
    <p:sldId id="271" r:id="rId17"/>
    <p:sldId id="272" r:id="rId18"/>
    <p:sldId id="273" r:id="rId19"/>
    <p:sldId id="274" r:id="rId20"/>
    <p:sldId id="275" r:id="rId21"/>
    <p:sldId id="277" r:id="rId22"/>
    <p:sldId id="281" r:id="rId23"/>
    <p:sldId id="282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ECDB-2B96-43BF-9EF9-3A47F332459B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C84-754B-4AD2-8ABE-E27755243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ECDB-2B96-43BF-9EF9-3A47F332459B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C84-754B-4AD2-8ABE-E27755243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ECDB-2B96-43BF-9EF9-3A47F332459B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C84-754B-4AD2-8ABE-E27755243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ECDB-2B96-43BF-9EF9-3A47F332459B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C84-754B-4AD2-8ABE-E27755243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ECDB-2B96-43BF-9EF9-3A47F332459B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C84-754B-4AD2-8ABE-E27755243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ECDB-2B96-43BF-9EF9-3A47F332459B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C84-754B-4AD2-8ABE-E27755243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ECDB-2B96-43BF-9EF9-3A47F332459B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C84-754B-4AD2-8ABE-E27755243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ECDB-2B96-43BF-9EF9-3A47F332459B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C84-754B-4AD2-8ABE-E27755243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ECDB-2B96-43BF-9EF9-3A47F332459B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C84-754B-4AD2-8ABE-E27755243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ECDB-2B96-43BF-9EF9-3A47F332459B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C84-754B-4AD2-8ABE-E27755243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ECDB-2B96-43BF-9EF9-3A47F332459B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C84-754B-4AD2-8ABE-E27755243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4ECDB-2B96-43BF-9EF9-3A47F332459B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10C84-754B-4AD2-8ABE-E27755243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"/>
            <a:ext cx="7524328" cy="3000372"/>
          </a:xfrm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Keltové a jejich jazyky </a:t>
            </a:r>
            <a:r>
              <a:rPr lang="en-US" b="1" dirty="0" smtClean="0">
                <a:latin typeface="Bookman Old Style" pitchFamily="18" charset="0"/>
              </a:rPr>
              <a:t>2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48" y="3929066"/>
            <a:ext cx="7058052" cy="170973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Bookman Old Style" pitchFamily="18" charset="0"/>
              </a:rPr>
              <a:t>Klasifikace keltských jazyků</a:t>
            </a:r>
            <a:endParaRPr lang="cs-CZ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72066" y="5572140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Lucie Vinšová</a:t>
            </a:r>
          </a:p>
          <a:p>
            <a:r>
              <a:rPr lang="cs-CZ" b="1" dirty="0" smtClean="0">
                <a:latin typeface="Bookman Old Style" pitchFamily="18" charset="0"/>
              </a:rPr>
              <a:t>Masarykova univerzita 2017</a:t>
            </a:r>
          </a:p>
          <a:p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islovky p a 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9144000" cy="280851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57752" y="4643446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Bookman Old Style" pitchFamily="18" charset="0"/>
              </a:rPr>
              <a:t>Z Václav Blažek, Keltské jazyky</a:t>
            </a:r>
            <a:endParaRPr lang="cs-CZ" sz="1400" dirty="0" smtClean="0">
              <a:latin typeface="Bookman Old Style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říšera\Desktop\1200px-Cumbria_UK_locator_map_2010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7266" y="2000240"/>
            <a:ext cx="3706734" cy="4500594"/>
          </a:xfrm>
          <a:prstGeom prst="rect">
            <a:avLst/>
          </a:prstGeom>
          <a:noFill/>
        </p:spPr>
      </p:pic>
      <p:pic>
        <p:nvPicPr>
          <p:cNvPr id="1026" name="Picture 2" descr="C:\Users\příšera\Desktop\celtic languages 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6056005" cy="528638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357950" y="621508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ookman Old Style" pitchFamily="18" charset="0"/>
              </a:rPr>
              <a:t>Cumbria</a:t>
            </a: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schema tu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4021" y="1385602"/>
            <a:ext cx="6315957" cy="4086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eltic lang sche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491" y="428605"/>
            <a:ext cx="6044277" cy="5222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říšera\Desktop\celtic languages map brit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2" cy="684643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000628" y="0"/>
            <a:ext cx="3857652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Bookman Old Style" pitchFamily="18" charset="0"/>
              </a:rPr>
              <a:t>Komunity mluvící keltskými jazyky v dnešní době, zahrnují:</a:t>
            </a:r>
          </a:p>
          <a:p>
            <a:pPr algn="just"/>
            <a:endParaRPr lang="cs-CZ" dirty="0" smtClean="0">
              <a:latin typeface="Bookman Old Style" pitchFamily="18" charset="0"/>
            </a:endParaRPr>
          </a:p>
          <a:p>
            <a:pPr algn="just"/>
            <a:r>
              <a:rPr lang="cs-CZ" dirty="0" smtClean="0">
                <a:latin typeface="Bookman Old Style" pitchFamily="18" charset="0"/>
              </a:rPr>
              <a:t>Wales: cca 500 000 mluvčích  (asi 20% populace, hlavně v severním Walesu)</a:t>
            </a:r>
          </a:p>
          <a:p>
            <a:pPr algn="just"/>
            <a:endParaRPr lang="cs-CZ" dirty="0" smtClean="0">
              <a:latin typeface="Bookman Old Style" pitchFamily="18" charset="0"/>
            </a:endParaRPr>
          </a:p>
          <a:p>
            <a:pPr algn="just"/>
            <a:r>
              <a:rPr lang="cs-CZ" dirty="0" smtClean="0">
                <a:latin typeface="Bookman Old Style" pitchFamily="18" charset="0"/>
              </a:rPr>
              <a:t>Breton: asi 210 000 mluvčích</a:t>
            </a:r>
          </a:p>
          <a:p>
            <a:pPr algn="just"/>
            <a:endParaRPr lang="cs-CZ" dirty="0" smtClean="0">
              <a:latin typeface="Bookman Old Style" pitchFamily="18" charset="0"/>
            </a:endParaRPr>
          </a:p>
          <a:p>
            <a:pPr algn="just"/>
            <a:r>
              <a:rPr lang="cs-CZ" dirty="0" smtClean="0">
                <a:latin typeface="Bookman Old Style" pitchFamily="18" charset="0"/>
              </a:rPr>
              <a:t>Skotsko: asi 58 000 mluvčích</a:t>
            </a:r>
          </a:p>
          <a:p>
            <a:pPr algn="just"/>
            <a:endParaRPr lang="cs-CZ" dirty="0" smtClean="0">
              <a:latin typeface="Bookman Old Style" pitchFamily="18" charset="0"/>
            </a:endParaRPr>
          </a:p>
          <a:p>
            <a:pPr algn="just"/>
            <a:r>
              <a:rPr lang="cs-CZ" dirty="0" smtClean="0">
                <a:latin typeface="Bookman Old Style" pitchFamily="18" charset="0"/>
              </a:rPr>
              <a:t>Irština: asi 75 000 mluvčích a L2 mluvčích více než milion v Irské republice</a:t>
            </a:r>
          </a:p>
          <a:p>
            <a:pPr algn="just"/>
            <a:endParaRPr lang="cs-CZ" dirty="0" smtClean="0">
              <a:latin typeface="Bookman Old Style" pitchFamily="18" charset="0"/>
            </a:endParaRPr>
          </a:p>
          <a:p>
            <a:pPr algn="just"/>
            <a:r>
              <a:rPr lang="cs-CZ" dirty="0" smtClean="0">
                <a:latin typeface="Bookman Old Style" pitchFamily="18" charset="0"/>
              </a:rPr>
              <a:t>Kornština: pouze několik set mluvčích, pokusy o oživení od konce 20. století. </a:t>
            </a:r>
          </a:p>
          <a:p>
            <a:pPr algn="just"/>
            <a:endParaRPr lang="cs-CZ" dirty="0" smtClean="0">
              <a:latin typeface="Bookman Old Style" pitchFamily="18" charset="0"/>
            </a:endParaRPr>
          </a:p>
          <a:p>
            <a:pPr algn="just"/>
            <a:r>
              <a:rPr lang="cs-CZ" dirty="0" err="1" smtClean="0">
                <a:latin typeface="Bookman Old Style" pitchFamily="18" charset="0"/>
              </a:rPr>
              <a:t>Manx</a:t>
            </a:r>
            <a:r>
              <a:rPr lang="cs-CZ" dirty="0" smtClean="0">
                <a:latin typeface="Bookman Old Style" pitchFamily="18" charset="0"/>
              </a:rPr>
              <a:t>: poslední rodilý mluvčí zemřel 1974, pokusy o oživení, dnes kolem 2000 mluvčích, jen kolem 100 v každodenní konverzaci.  </a:t>
            </a:r>
          </a:p>
          <a:p>
            <a:endParaRPr lang="cs-CZ" dirty="0" smtClean="0">
              <a:latin typeface="Bookman Old Style" pitchFamily="18" charset="0"/>
            </a:endParaRPr>
          </a:p>
          <a:p>
            <a:endParaRPr lang="cs-CZ" dirty="0" smtClean="0">
              <a:latin typeface="Bookman Old Style" pitchFamily="18" charset="0"/>
            </a:endParaRPr>
          </a:p>
          <a:p>
            <a:endParaRPr lang="cs-CZ" dirty="0" smtClean="0">
              <a:latin typeface="Bookman Old Style" pitchFamily="18" charset="0"/>
            </a:endParaRPr>
          </a:p>
          <a:p>
            <a:endParaRPr lang="cs-CZ" dirty="0" smtClean="0">
              <a:latin typeface="Bookman Old Style" pitchFamily="18" charset="0"/>
            </a:endParaRPr>
          </a:p>
          <a:p>
            <a:endParaRPr lang="cs-CZ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říšera\Desktop\keltic languages now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500562" cy="6089822"/>
          </a:xfrm>
          <a:prstGeom prst="rect">
            <a:avLst/>
          </a:prstGeom>
          <a:noFill/>
        </p:spPr>
      </p:pic>
      <p:pic>
        <p:nvPicPr>
          <p:cNvPr id="3075" name="Picture 3" descr="C:\Users\příšera\Desktop\mapa vyre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-2"/>
            <a:ext cx="4643438" cy="6858001"/>
          </a:xfrm>
          <a:prstGeom prst="rect">
            <a:avLst/>
          </a:prstGeom>
          <a:noFill/>
        </p:spPr>
      </p:pic>
      <p:pic>
        <p:nvPicPr>
          <p:cNvPr id="3077" name="Picture 5" descr="C:\Users\příšera\Desktop\vysvetlivk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5500702"/>
            <a:ext cx="4802747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lag of the Welsh colony in Patagoni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0"/>
            <a:ext cx="4500562" cy="2893219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4214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Bookman Old Style" pitchFamily="18" charset="0"/>
              </a:rPr>
              <a:t>Kolem </a:t>
            </a:r>
            <a:r>
              <a:rPr lang="cs-CZ" b="1" dirty="0" smtClean="0">
                <a:latin typeface="Bookman Old Style" pitchFamily="18" charset="0"/>
              </a:rPr>
              <a:t>1 500 </a:t>
            </a:r>
            <a:r>
              <a:rPr lang="cs-CZ" dirty="0" smtClean="0">
                <a:latin typeface="Bookman Old Style" pitchFamily="18" charset="0"/>
              </a:rPr>
              <a:t>potomků velšské kolonie z  konce 19. století  a začátku 20. století si stále uchovali svůj původní jazyk. </a:t>
            </a:r>
            <a:r>
              <a:rPr lang="cs-CZ" b="1" i="1" dirty="0" smtClean="0">
                <a:latin typeface="Bookman Old Style" pitchFamily="18" charset="0"/>
              </a:rPr>
              <a:t>Y </a:t>
            </a:r>
            <a:r>
              <a:rPr lang="cs-CZ" b="1" i="1" dirty="0" err="1" smtClean="0">
                <a:latin typeface="Bookman Old Style" pitchFamily="18" charset="0"/>
              </a:rPr>
              <a:t>Wladfa</a:t>
            </a:r>
            <a:r>
              <a:rPr lang="cs-CZ" dirty="0" smtClean="0">
                <a:latin typeface="Bookman Old Style" pitchFamily="18" charset="0"/>
              </a:rPr>
              <a:t>  (</a:t>
            </a:r>
            <a:r>
              <a:rPr lang="cs-CZ" dirty="0" err="1" smtClean="0">
                <a:latin typeface="Bookman Old Style" pitchFamily="18" charset="0"/>
              </a:rPr>
              <a:t>velš</a:t>
            </a:r>
            <a:r>
              <a:rPr lang="cs-CZ" dirty="0" smtClean="0">
                <a:latin typeface="Bookman Old Style" pitchFamily="18" charset="0"/>
              </a:rPr>
              <a:t>. kolonie) se nachází na pobřeží provincie </a:t>
            </a:r>
            <a:r>
              <a:rPr lang="cs-CZ" dirty="0" err="1" smtClean="0">
                <a:latin typeface="Bookman Old Style" pitchFamily="18" charset="0"/>
              </a:rPr>
              <a:t>Chubut</a:t>
            </a:r>
            <a:r>
              <a:rPr lang="cs-CZ" dirty="0" smtClean="0">
                <a:latin typeface="Bookman Old Style" pitchFamily="18" charset="0"/>
              </a:rPr>
              <a:t> a zahrnuje několik osad s velšsky mluvícím obyvatelstvem.  </a:t>
            </a:r>
            <a:endParaRPr lang="cs-CZ" dirty="0">
              <a:latin typeface="Bookman Old Style" pitchFamily="18" charset="0"/>
            </a:endParaRPr>
          </a:p>
        </p:txBody>
      </p:sp>
      <p:pic>
        <p:nvPicPr>
          <p:cNvPr id="27652" name="Picture 4" descr="Image result for patagonia 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7430"/>
            <a:ext cx="3386008" cy="4500570"/>
          </a:xfrm>
          <a:prstGeom prst="rect">
            <a:avLst/>
          </a:prstGeom>
          <a:noFill/>
        </p:spPr>
      </p:pic>
      <p:pic>
        <p:nvPicPr>
          <p:cNvPr id="5" name="Obrázek 4" descr="wales-pat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1107" y="2786058"/>
            <a:ext cx="5852893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85728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>
                <a:latin typeface="Bookman Old Style" pitchFamily="18" charset="0"/>
              </a:rPr>
              <a:t>Lingvistické charakteristiky:</a:t>
            </a:r>
          </a:p>
          <a:p>
            <a:pPr algn="just"/>
            <a:endParaRPr lang="cs-CZ" dirty="0" smtClean="0">
              <a:latin typeface="Bookman Old Style" pitchFamily="18" charset="0"/>
            </a:endParaRPr>
          </a:p>
          <a:p>
            <a:pPr algn="just"/>
            <a:r>
              <a:rPr lang="cs-CZ" dirty="0" smtClean="0">
                <a:latin typeface="Bookman Old Style" pitchFamily="18" charset="0"/>
              </a:rPr>
              <a:t>Nejvýraznější fonologická změna je ztráta </a:t>
            </a:r>
            <a:r>
              <a:rPr lang="cs-CZ" b="1" dirty="0" err="1" smtClean="0">
                <a:latin typeface="Bookman Old Style" pitchFamily="18" charset="0"/>
              </a:rPr>
              <a:t>ie</a:t>
            </a:r>
            <a:r>
              <a:rPr lang="cs-CZ" b="1" dirty="0" smtClean="0">
                <a:latin typeface="Bookman Old Style" pitchFamily="18" charset="0"/>
              </a:rPr>
              <a:t>. *p</a:t>
            </a:r>
            <a:r>
              <a:rPr lang="cs-CZ" dirty="0" smtClean="0">
                <a:latin typeface="Bookman Old Style" pitchFamily="18" charset="0"/>
              </a:rPr>
              <a:t>, jež se odehrálo celoplošně již v počátcích historie keltských jazyků. </a:t>
            </a:r>
          </a:p>
          <a:p>
            <a:pPr algn="just"/>
            <a:r>
              <a:rPr lang="cs-CZ" dirty="0" smtClean="0">
                <a:latin typeface="Bookman Old Style" pitchFamily="18" charset="0"/>
              </a:rPr>
              <a:t>př.  </a:t>
            </a:r>
            <a:r>
              <a:rPr lang="cs-CZ" dirty="0" err="1" smtClean="0">
                <a:latin typeface="Bookman Old Style" pitchFamily="18" charset="0"/>
              </a:rPr>
              <a:t>gael</a:t>
            </a:r>
            <a:r>
              <a:rPr lang="cs-CZ" dirty="0" smtClean="0">
                <a:latin typeface="Bookman Old Style" pitchFamily="18" charset="0"/>
              </a:rPr>
              <a:t>. </a:t>
            </a:r>
            <a:r>
              <a:rPr lang="cs-CZ" i="1" dirty="0" err="1" smtClean="0">
                <a:latin typeface="Bookman Old Style" pitchFamily="18" charset="0"/>
              </a:rPr>
              <a:t>éan</a:t>
            </a:r>
            <a:r>
              <a:rPr lang="cs-CZ" dirty="0" smtClean="0">
                <a:latin typeface="Bookman Old Style" pitchFamily="18" charset="0"/>
              </a:rPr>
              <a:t>, </a:t>
            </a:r>
            <a:r>
              <a:rPr lang="cs-CZ" dirty="0" err="1" smtClean="0">
                <a:latin typeface="Bookman Old Style" pitchFamily="18" charset="0"/>
              </a:rPr>
              <a:t>velš</a:t>
            </a:r>
            <a:r>
              <a:rPr lang="cs-CZ" dirty="0" smtClean="0">
                <a:latin typeface="Bookman Old Style" pitchFamily="18" charset="0"/>
              </a:rPr>
              <a:t>. </a:t>
            </a:r>
            <a:r>
              <a:rPr lang="cs-CZ" i="1" dirty="0" err="1" smtClean="0">
                <a:latin typeface="Bookman Old Style" pitchFamily="18" charset="0"/>
              </a:rPr>
              <a:t>edn</a:t>
            </a:r>
            <a:r>
              <a:rPr lang="cs-CZ" i="1" dirty="0" smtClean="0">
                <a:latin typeface="Bookman Old Style" pitchFamily="18" charset="0"/>
              </a:rPr>
              <a:t>, </a:t>
            </a:r>
            <a:r>
              <a:rPr lang="cs-CZ" i="1" dirty="0" err="1" smtClean="0">
                <a:latin typeface="Bookman Old Style" pitchFamily="18" charset="0"/>
              </a:rPr>
              <a:t>ader</a:t>
            </a:r>
            <a:r>
              <a:rPr lang="cs-CZ" dirty="0" smtClean="0">
                <a:latin typeface="Bookman Old Style" pitchFamily="18" charset="0"/>
              </a:rPr>
              <a:t>, porovnej s lat. </a:t>
            </a:r>
            <a:r>
              <a:rPr lang="cs-CZ" i="1" dirty="0" err="1" smtClean="0">
                <a:latin typeface="Bookman Old Style" pitchFamily="18" charset="0"/>
              </a:rPr>
              <a:t>penna</a:t>
            </a:r>
            <a:r>
              <a:rPr lang="cs-CZ" dirty="0" smtClean="0">
                <a:latin typeface="Bookman Old Style" pitchFamily="18" charset="0"/>
              </a:rPr>
              <a:t>, </a:t>
            </a:r>
            <a:r>
              <a:rPr lang="cs-CZ" dirty="0" err="1" smtClean="0">
                <a:latin typeface="Bookman Old Style" pitchFamily="18" charset="0"/>
              </a:rPr>
              <a:t>řec</a:t>
            </a:r>
            <a:r>
              <a:rPr lang="cs-CZ" dirty="0" smtClean="0">
                <a:latin typeface="Bookman Old Style" pitchFamily="18" charset="0"/>
              </a:rPr>
              <a:t>. </a:t>
            </a:r>
            <a:r>
              <a:rPr lang="cs-CZ" i="1" dirty="0" err="1" smtClean="0">
                <a:latin typeface="Bookman Old Style" pitchFamily="18" charset="0"/>
              </a:rPr>
              <a:t>pterón</a:t>
            </a:r>
            <a:r>
              <a:rPr lang="cs-CZ" dirty="0" smtClean="0">
                <a:latin typeface="Bookman Old Style" pitchFamily="18" charset="0"/>
              </a:rPr>
              <a:t>, </a:t>
            </a:r>
            <a:r>
              <a:rPr lang="cs-CZ" dirty="0" err="1" smtClean="0">
                <a:latin typeface="Bookman Old Style" pitchFamily="18" charset="0"/>
              </a:rPr>
              <a:t>ang</a:t>
            </a:r>
            <a:r>
              <a:rPr lang="cs-CZ" i="1" dirty="0" smtClean="0">
                <a:latin typeface="Bookman Old Style" pitchFamily="18" charset="0"/>
              </a:rPr>
              <a:t>. </a:t>
            </a:r>
            <a:r>
              <a:rPr lang="en-US" i="1" dirty="0" err="1" smtClean="0">
                <a:latin typeface="Bookman Old Style" pitchFamily="18" charset="0"/>
              </a:rPr>
              <a:t>f</a:t>
            </a:r>
            <a:r>
              <a:rPr lang="cs-CZ" i="1" dirty="0" err="1" smtClean="0">
                <a:latin typeface="Bookman Old Style" pitchFamily="18" charset="0"/>
              </a:rPr>
              <a:t>eather</a:t>
            </a:r>
            <a:endParaRPr lang="cs-CZ" i="1" dirty="0" smtClean="0">
              <a:latin typeface="Bookman Old Style" pitchFamily="18" charset="0"/>
            </a:endParaRPr>
          </a:p>
          <a:p>
            <a:pPr algn="just"/>
            <a:r>
              <a:rPr lang="cs-CZ" i="1" dirty="0" smtClean="0">
                <a:latin typeface="Bookman Old Style" pitchFamily="18" charset="0"/>
              </a:rPr>
              <a:t>       </a:t>
            </a:r>
          </a:p>
          <a:p>
            <a:pPr algn="just"/>
            <a:r>
              <a:rPr lang="cs-CZ" dirty="0" smtClean="0">
                <a:latin typeface="Bookman Old Style" pitchFamily="18" charset="0"/>
              </a:rPr>
              <a:t>Keltské jazyky mají několik archaických charakteristik:</a:t>
            </a:r>
            <a:r>
              <a:rPr lang="en-US" dirty="0" smtClean="0">
                <a:latin typeface="Bookman Old Style" pitchFamily="18" charset="0"/>
              </a:rPr>
              <a:t> nap</a:t>
            </a:r>
            <a:r>
              <a:rPr lang="cs-CZ" dirty="0" err="1" smtClean="0">
                <a:latin typeface="Bookman Old Style" pitchFamily="18" charset="0"/>
              </a:rPr>
              <a:t>ř</a:t>
            </a:r>
            <a:r>
              <a:rPr lang="cs-CZ" dirty="0" smtClean="0">
                <a:latin typeface="Bookman Old Style" pitchFamily="18" charset="0"/>
              </a:rPr>
              <a:t>. nepřítomnost slovesa  </a:t>
            </a:r>
            <a:r>
              <a:rPr lang="cs-CZ" b="1" dirty="0" smtClean="0">
                <a:latin typeface="Bookman Old Style" pitchFamily="18" charset="0"/>
              </a:rPr>
              <a:t>„</a:t>
            </a:r>
            <a:r>
              <a:rPr lang="cs-CZ" b="1" i="1" dirty="0" smtClean="0">
                <a:latin typeface="Bookman Old Style" pitchFamily="18" charset="0"/>
              </a:rPr>
              <a:t>mít</a:t>
            </a:r>
            <a:r>
              <a:rPr lang="cs-CZ" b="1" dirty="0" smtClean="0">
                <a:latin typeface="Bookman Old Style" pitchFamily="18" charset="0"/>
              </a:rPr>
              <a:t>“</a:t>
            </a:r>
            <a:r>
              <a:rPr lang="cs-CZ" dirty="0" smtClean="0">
                <a:latin typeface="Bookman Old Style" pitchFamily="18" charset="0"/>
              </a:rPr>
              <a:t>, diferenciace v mužském a ženském rodě u číslovek 3 a 4 (</a:t>
            </a:r>
            <a:r>
              <a:rPr lang="cs-CZ" dirty="0" err="1" smtClean="0">
                <a:latin typeface="Bookman Old Style" pitchFamily="18" charset="0"/>
              </a:rPr>
              <a:t>velš</a:t>
            </a:r>
            <a:r>
              <a:rPr lang="cs-CZ" dirty="0" smtClean="0">
                <a:latin typeface="Bookman Old Style" pitchFamily="18" charset="0"/>
              </a:rPr>
              <a:t>. tri, </a:t>
            </a:r>
            <a:r>
              <a:rPr lang="cs-CZ" dirty="0" err="1" smtClean="0">
                <a:latin typeface="Bookman Old Style" pitchFamily="18" charset="0"/>
              </a:rPr>
              <a:t>tair</a:t>
            </a:r>
            <a:r>
              <a:rPr lang="cs-CZ" dirty="0" smtClean="0">
                <a:latin typeface="Bookman Old Style" pitchFamily="18" charset="0"/>
              </a:rPr>
              <a:t>, </a:t>
            </a:r>
            <a:r>
              <a:rPr lang="cs-CZ" dirty="0" err="1" smtClean="0">
                <a:latin typeface="Bookman Old Style" pitchFamily="18" charset="0"/>
              </a:rPr>
              <a:t>pedwar</a:t>
            </a:r>
            <a:r>
              <a:rPr lang="cs-CZ" dirty="0" smtClean="0">
                <a:latin typeface="Bookman Old Style" pitchFamily="18" charset="0"/>
              </a:rPr>
              <a:t>, </a:t>
            </a:r>
            <a:r>
              <a:rPr lang="cs-CZ" dirty="0" err="1" smtClean="0">
                <a:latin typeface="Bookman Old Style" pitchFamily="18" charset="0"/>
              </a:rPr>
              <a:t>pedair</a:t>
            </a:r>
            <a:r>
              <a:rPr lang="cs-CZ" dirty="0" smtClean="0">
                <a:latin typeface="Bookman Old Style" pitchFamily="18" charset="0"/>
              </a:rPr>
              <a:t>).</a:t>
            </a:r>
          </a:p>
          <a:p>
            <a:pPr algn="just"/>
            <a:endParaRPr lang="cs-CZ" dirty="0" smtClean="0">
              <a:latin typeface="Bookman Old Style" pitchFamily="18" charset="0"/>
            </a:endParaRPr>
          </a:p>
          <a:p>
            <a:pPr algn="just"/>
            <a:r>
              <a:rPr lang="cs-CZ" dirty="0" smtClean="0">
                <a:latin typeface="Bookman Old Style" pitchFamily="18" charset="0"/>
              </a:rPr>
              <a:t>Větná struktura </a:t>
            </a:r>
            <a:r>
              <a:rPr lang="cs-CZ" b="1" dirty="0" smtClean="0">
                <a:latin typeface="Bookman Old Style" pitchFamily="18" charset="0"/>
              </a:rPr>
              <a:t>VSO</a:t>
            </a:r>
            <a:r>
              <a:rPr lang="cs-CZ" dirty="0" smtClean="0">
                <a:latin typeface="Bookman Old Style" pitchFamily="18" charset="0"/>
              </a:rPr>
              <a:t>: </a:t>
            </a:r>
          </a:p>
          <a:p>
            <a:pPr algn="just"/>
            <a:r>
              <a:rPr lang="cs-CZ" dirty="0" err="1" smtClean="0">
                <a:latin typeface="Bookman Old Style" pitchFamily="18" charset="0"/>
              </a:rPr>
              <a:t>Scot</a:t>
            </a:r>
            <a:r>
              <a:rPr lang="cs-CZ" dirty="0" smtClean="0">
                <a:latin typeface="Bookman Old Style" pitchFamily="18" charset="0"/>
              </a:rPr>
              <a:t>. </a:t>
            </a:r>
            <a:r>
              <a:rPr lang="cs-CZ" dirty="0" err="1" smtClean="0">
                <a:latin typeface="Bookman Old Style" pitchFamily="18" charset="0"/>
              </a:rPr>
              <a:t>gaelš</a:t>
            </a:r>
            <a:r>
              <a:rPr lang="cs-CZ" dirty="0" smtClean="0">
                <a:latin typeface="Bookman Old Style" pitchFamily="18" charset="0"/>
              </a:rPr>
              <a:t>: I </a:t>
            </a:r>
            <a:r>
              <a:rPr lang="cs-CZ" dirty="0" err="1" smtClean="0">
                <a:latin typeface="Bookman Old Style" pitchFamily="18" charset="0"/>
              </a:rPr>
              <a:t>am</a:t>
            </a:r>
            <a:r>
              <a:rPr lang="cs-CZ" dirty="0" smtClean="0">
                <a:latin typeface="Bookman Old Style" pitchFamily="18" charset="0"/>
              </a:rPr>
              <a:t> </a:t>
            </a:r>
            <a:r>
              <a:rPr lang="cs-CZ" dirty="0" err="1" smtClean="0">
                <a:latin typeface="Bookman Old Style" pitchFamily="18" charset="0"/>
              </a:rPr>
              <a:t>at</a:t>
            </a:r>
            <a:r>
              <a:rPr lang="cs-CZ" dirty="0" smtClean="0">
                <a:latin typeface="Bookman Old Style" pitchFamily="18" charset="0"/>
              </a:rPr>
              <a:t> </a:t>
            </a:r>
            <a:r>
              <a:rPr lang="cs-CZ" dirty="0" err="1" smtClean="0">
                <a:latin typeface="Bookman Old Style" pitchFamily="18" charset="0"/>
              </a:rPr>
              <a:t>the</a:t>
            </a:r>
            <a:r>
              <a:rPr lang="cs-CZ" dirty="0" smtClean="0">
                <a:latin typeface="Bookman Old Style" pitchFamily="18" charset="0"/>
              </a:rPr>
              <a:t> </a:t>
            </a:r>
            <a:r>
              <a:rPr lang="cs-CZ" dirty="0" err="1" smtClean="0">
                <a:latin typeface="Bookman Old Style" pitchFamily="18" charset="0"/>
              </a:rPr>
              <a:t>door</a:t>
            </a:r>
            <a:r>
              <a:rPr lang="cs-CZ" dirty="0" smtClean="0">
                <a:latin typeface="Bookman Old Style" pitchFamily="18" charset="0"/>
              </a:rPr>
              <a:t>.  </a:t>
            </a:r>
            <a:r>
              <a:rPr lang="cs-CZ" dirty="0" err="1" smtClean="0">
                <a:latin typeface="Bookman Old Style" pitchFamily="18" charset="0"/>
              </a:rPr>
              <a:t>Tha</a:t>
            </a:r>
            <a:r>
              <a:rPr lang="cs-CZ" dirty="0" smtClean="0">
                <a:latin typeface="Bookman Old Style" pitchFamily="18" charset="0"/>
              </a:rPr>
              <a:t> mi </a:t>
            </a:r>
            <a:r>
              <a:rPr lang="cs-CZ" dirty="0" err="1" smtClean="0">
                <a:latin typeface="Bookman Old Style" pitchFamily="18" charset="0"/>
              </a:rPr>
              <a:t>aig</a:t>
            </a:r>
            <a:r>
              <a:rPr lang="cs-CZ" dirty="0" smtClean="0">
                <a:latin typeface="Bookman Old Style" pitchFamily="18" charset="0"/>
              </a:rPr>
              <a:t> </a:t>
            </a:r>
            <a:r>
              <a:rPr lang="cs-CZ" dirty="0" err="1" smtClean="0">
                <a:latin typeface="Bookman Old Style" pitchFamily="18" charset="0"/>
              </a:rPr>
              <a:t>an</a:t>
            </a:r>
            <a:r>
              <a:rPr lang="cs-CZ" dirty="0" smtClean="0">
                <a:latin typeface="Bookman Old Style" pitchFamily="18" charset="0"/>
              </a:rPr>
              <a:t> </a:t>
            </a:r>
            <a:r>
              <a:rPr lang="cs-CZ" dirty="0" err="1" smtClean="0">
                <a:latin typeface="Bookman Old Style" pitchFamily="18" charset="0"/>
              </a:rPr>
              <a:t>dorus</a:t>
            </a:r>
            <a:r>
              <a:rPr lang="cs-CZ" dirty="0" smtClean="0">
                <a:latin typeface="Bookman Old Style" pitchFamily="18" charset="0"/>
              </a:rPr>
              <a:t>. </a:t>
            </a:r>
          </a:p>
          <a:p>
            <a:pPr algn="just"/>
            <a:r>
              <a:rPr lang="cs-CZ" dirty="0" smtClean="0">
                <a:latin typeface="Bookman Old Style" pitchFamily="18" charset="0"/>
              </a:rPr>
              <a:t>                                              (</a:t>
            </a:r>
            <a:r>
              <a:rPr lang="cs-CZ" dirty="0" err="1" smtClean="0">
                <a:latin typeface="Bookman Old Style" pitchFamily="18" charset="0"/>
              </a:rPr>
              <a:t>Is</a:t>
            </a:r>
            <a:r>
              <a:rPr lang="cs-CZ" dirty="0" smtClean="0">
                <a:latin typeface="Bookman Old Style" pitchFamily="18" charset="0"/>
              </a:rPr>
              <a:t> I </a:t>
            </a:r>
            <a:r>
              <a:rPr lang="cs-CZ" dirty="0" err="1" smtClean="0">
                <a:latin typeface="Bookman Old Style" pitchFamily="18" charset="0"/>
              </a:rPr>
              <a:t>at</a:t>
            </a:r>
            <a:r>
              <a:rPr lang="cs-CZ" dirty="0" smtClean="0">
                <a:latin typeface="Bookman Old Style" pitchFamily="18" charset="0"/>
              </a:rPr>
              <a:t> </a:t>
            </a:r>
            <a:r>
              <a:rPr lang="cs-CZ" dirty="0" err="1" smtClean="0">
                <a:latin typeface="Bookman Old Style" pitchFamily="18" charset="0"/>
              </a:rPr>
              <a:t>the</a:t>
            </a:r>
            <a:r>
              <a:rPr lang="cs-CZ" dirty="0" smtClean="0">
                <a:latin typeface="Bookman Old Style" pitchFamily="18" charset="0"/>
              </a:rPr>
              <a:t> </a:t>
            </a:r>
            <a:r>
              <a:rPr lang="cs-CZ" dirty="0" err="1" smtClean="0">
                <a:latin typeface="Bookman Old Style" pitchFamily="18" charset="0"/>
              </a:rPr>
              <a:t>door</a:t>
            </a:r>
            <a:r>
              <a:rPr lang="cs-CZ" dirty="0" smtClean="0">
                <a:latin typeface="Bookman Old Style" pitchFamily="18" charset="0"/>
              </a:rPr>
              <a:t>.)</a:t>
            </a:r>
          </a:p>
          <a:p>
            <a:pPr algn="just"/>
            <a:endParaRPr lang="cs-CZ" dirty="0" smtClean="0">
              <a:latin typeface="Bookman Old Style" pitchFamily="18" charset="0"/>
            </a:endParaRPr>
          </a:p>
          <a:p>
            <a:pPr algn="just"/>
            <a:r>
              <a:rPr lang="cs-CZ" b="1" dirty="0" smtClean="0">
                <a:latin typeface="Bookman Old Style" pitchFamily="18" charset="0"/>
              </a:rPr>
              <a:t>Souhláskové mutace</a:t>
            </a:r>
            <a:r>
              <a:rPr lang="cs-CZ" dirty="0" smtClean="0">
                <a:latin typeface="Bookman Old Style" pitchFamily="18" charset="0"/>
              </a:rPr>
              <a:t>: keltské jazyky mutují úvodní souhlásku. Počet mutací se liší podle jazyka, velština a bretonština mají například tři různé mutace. Mutace jsou stopy závěrečných slabik předcházejících slovních spojení (číslovek, přivlastňovacích zájmen) z historických keltských jazyků.</a:t>
            </a:r>
            <a:endParaRPr lang="cs-CZ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214290"/>
            <a:ext cx="6643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         </a:t>
            </a:r>
            <a:r>
              <a:rPr lang="cs-CZ" sz="1600" dirty="0" err="1" smtClean="0"/>
              <a:t>Fortson</a:t>
            </a:r>
            <a:r>
              <a:rPr lang="cs-CZ" sz="1600" dirty="0" smtClean="0"/>
              <a:t>, </a:t>
            </a:r>
            <a:r>
              <a:rPr lang="cs-CZ" sz="1600" dirty="0" err="1" smtClean="0"/>
              <a:t>Indo</a:t>
            </a:r>
            <a:r>
              <a:rPr lang="cs-CZ" sz="1600" dirty="0" smtClean="0"/>
              <a:t>-</a:t>
            </a:r>
            <a:r>
              <a:rPr lang="cs-CZ" sz="1600" dirty="0" err="1" smtClean="0"/>
              <a:t>European</a:t>
            </a:r>
            <a:r>
              <a:rPr lang="cs-CZ" sz="1600" dirty="0" smtClean="0"/>
              <a:t> </a:t>
            </a:r>
            <a:r>
              <a:rPr lang="cs-CZ" sz="1600" dirty="0" err="1" smtClean="0"/>
              <a:t>languages</a:t>
            </a:r>
            <a:r>
              <a:rPr lang="cs-CZ" sz="1600" dirty="0" smtClean="0"/>
              <a:t>, 2010</a:t>
            </a:r>
          </a:p>
          <a:p>
            <a:r>
              <a:rPr lang="cs-CZ" sz="1600" dirty="0" smtClean="0"/>
              <a:t> </a:t>
            </a:r>
            <a:endParaRPr lang="cs-CZ" sz="1600" dirty="0"/>
          </a:p>
        </p:txBody>
      </p:sp>
      <p:pic>
        <p:nvPicPr>
          <p:cNvPr id="4" name="Obrázek 3" descr="welsh_mutatio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736"/>
            <a:ext cx="6000792" cy="338658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643702" y="328612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Modern</a:t>
            </a:r>
            <a:r>
              <a:rPr lang="cs-CZ" dirty="0" smtClean="0"/>
              <a:t> </a:t>
            </a:r>
            <a:r>
              <a:rPr lang="cs-CZ" dirty="0" err="1" smtClean="0"/>
              <a:t>Welsh</a:t>
            </a:r>
            <a:r>
              <a:rPr lang="cs-CZ" dirty="0" smtClean="0"/>
              <a:t> </a:t>
            </a:r>
            <a:r>
              <a:rPr lang="cs-CZ" dirty="0" err="1" smtClean="0"/>
              <a:t>mutations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welsh_mutatio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85728"/>
            <a:ext cx="5024439" cy="2835574"/>
          </a:xfrm>
          <a:prstGeom prst="rect">
            <a:avLst/>
          </a:prstGeom>
        </p:spPr>
      </p:pic>
      <p:pic>
        <p:nvPicPr>
          <p:cNvPr id="3" name="Obrázek 2" descr="welsh mutati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7562"/>
            <a:ext cx="7297162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tree of 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9394" y="-1"/>
            <a:ext cx="5075812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tumblr_inline_n75ymdZIqq1rs95y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785794"/>
            <a:ext cx="7289592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642918"/>
            <a:ext cx="79296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>
                <a:latin typeface="Bookman Old Style" pitchFamily="18" charset="0"/>
              </a:rPr>
              <a:t>Kontinentální keltské jazyky</a:t>
            </a:r>
          </a:p>
          <a:p>
            <a:pPr algn="just"/>
            <a:endParaRPr lang="cs-CZ" dirty="0" smtClean="0">
              <a:latin typeface="Bookman Old Style" pitchFamily="18" charset="0"/>
            </a:endParaRPr>
          </a:p>
          <a:p>
            <a:pPr algn="just"/>
            <a:r>
              <a:rPr lang="cs-CZ" dirty="0" smtClean="0">
                <a:latin typeface="Bookman Old Style" pitchFamily="18" charset="0"/>
              </a:rPr>
              <a:t>Keltské jazyky byly používány na evropském kontinentu do první poloviny prvního tisíciletí n.l. </a:t>
            </a:r>
          </a:p>
          <a:p>
            <a:pPr algn="just"/>
            <a:endParaRPr lang="cs-CZ" dirty="0" smtClean="0">
              <a:latin typeface="Bookman Old Style" pitchFamily="18" charset="0"/>
            </a:endParaRPr>
          </a:p>
          <a:p>
            <a:pPr algn="just"/>
            <a:r>
              <a:rPr lang="cs-CZ" dirty="0" smtClean="0">
                <a:latin typeface="Bookman Old Style" pitchFamily="18" charset="0"/>
              </a:rPr>
              <a:t>Největší z těchto jazyků byla </a:t>
            </a:r>
            <a:r>
              <a:rPr lang="cs-CZ" b="1" dirty="0" smtClean="0">
                <a:latin typeface="Bookman Old Style" pitchFamily="18" charset="0"/>
              </a:rPr>
              <a:t>galština.</a:t>
            </a:r>
            <a:r>
              <a:rPr lang="cs-CZ" dirty="0" smtClean="0">
                <a:latin typeface="Bookman Old Style" pitchFamily="18" charset="0"/>
              </a:rPr>
              <a:t> Galové čítali dohromady několik stovek kmenů, jež obývaly většinu západní a střední Evropy (od Francie přes Švýcarsko, severní Itálii až do Maďarska). Jeden z hlavních kmenů </a:t>
            </a:r>
            <a:r>
              <a:rPr lang="cs-CZ" dirty="0" smtClean="0">
                <a:latin typeface="Bookman Old Style" pitchFamily="18" charset="0"/>
              </a:rPr>
              <a:t>(</a:t>
            </a:r>
            <a:r>
              <a:rPr lang="cs-CZ" b="1" dirty="0" err="1" smtClean="0">
                <a:latin typeface="Bookman Old Style" pitchFamily="18" charset="0"/>
              </a:rPr>
              <a:t>Galatové</a:t>
            </a:r>
            <a:r>
              <a:rPr lang="cs-CZ" dirty="0" smtClean="0">
                <a:latin typeface="Bookman Old Style" pitchFamily="18" charset="0"/>
              </a:rPr>
              <a:t>) </a:t>
            </a:r>
            <a:r>
              <a:rPr lang="cs-CZ" dirty="0" smtClean="0">
                <a:latin typeface="Bookman Old Style" pitchFamily="18" charset="0"/>
              </a:rPr>
              <a:t>se </a:t>
            </a:r>
            <a:r>
              <a:rPr lang="cs-CZ" dirty="0" smtClean="0">
                <a:latin typeface="Bookman Old Style" pitchFamily="18" charset="0"/>
              </a:rPr>
              <a:t>dokonce usadil v </a:t>
            </a:r>
            <a:r>
              <a:rPr lang="cs-CZ" b="1" dirty="0" smtClean="0">
                <a:latin typeface="Bookman Old Style" pitchFamily="18" charset="0"/>
              </a:rPr>
              <a:t>3.stol. př.n.l.</a:t>
            </a:r>
            <a:r>
              <a:rPr lang="cs-CZ" dirty="0" smtClean="0">
                <a:latin typeface="Bookman Old Style" pitchFamily="18" charset="0"/>
              </a:rPr>
              <a:t> ve střední </a:t>
            </a:r>
            <a:r>
              <a:rPr lang="cs-CZ" b="1" dirty="0" err="1" smtClean="0">
                <a:latin typeface="Bookman Old Style" pitchFamily="18" charset="0"/>
              </a:rPr>
              <a:t>Anatolii</a:t>
            </a:r>
            <a:r>
              <a:rPr lang="cs-CZ" dirty="0" smtClean="0">
                <a:latin typeface="Bookman Old Style" pitchFamily="18" charset="0"/>
              </a:rPr>
              <a:t>. Galové jsou známí výpady na Řím ve </a:t>
            </a:r>
            <a:r>
              <a:rPr lang="cs-CZ" b="1" dirty="0" smtClean="0">
                <a:latin typeface="Bookman Old Style" pitchFamily="18" charset="0"/>
              </a:rPr>
              <a:t>4. stol. př.n.l</a:t>
            </a:r>
            <a:r>
              <a:rPr lang="cs-CZ" dirty="0" smtClean="0">
                <a:latin typeface="Bookman Old Style" pitchFamily="18" charset="0"/>
              </a:rPr>
              <a:t>. Postupně však byly galské kmeny asimilovány do římské populace. Galština byla stále používána jakožto izolovaný jazyk v polovině 1. stol. </a:t>
            </a:r>
            <a:r>
              <a:rPr lang="cs-CZ" dirty="0" err="1" smtClean="0">
                <a:latin typeface="Bookman Old Style" pitchFamily="18" charset="0"/>
              </a:rPr>
              <a:t>n.l</a:t>
            </a:r>
            <a:r>
              <a:rPr lang="cs-CZ" dirty="0" smtClean="0">
                <a:latin typeface="Bookman Old Style" pitchFamily="18" charset="0"/>
              </a:rPr>
              <a:t> v centrální </a:t>
            </a:r>
            <a:r>
              <a:rPr lang="cs-CZ" dirty="0" err="1" smtClean="0">
                <a:latin typeface="Bookman Old Style" pitchFamily="18" charset="0"/>
              </a:rPr>
              <a:t>Anatolii</a:t>
            </a:r>
            <a:r>
              <a:rPr lang="cs-CZ" dirty="0" smtClean="0">
                <a:latin typeface="Bookman Old Style" pitchFamily="18" charset="0"/>
              </a:rPr>
              <a:t>. Většina dochovaných galských ukázek je psáno v římské a řecké abecedě. </a:t>
            </a:r>
          </a:p>
          <a:p>
            <a:pPr algn="just"/>
            <a:endParaRPr lang="cs-CZ" dirty="0" smtClean="0">
              <a:latin typeface="Bookman Old Style" pitchFamily="18" charset="0"/>
            </a:endParaRPr>
          </a:p>
          <a:p>
            <a:pPr algn="just"/>
            <a:r>
              <a:rPr lang="cs-CZ" b="1" dirty="0" err="1" smtClean="0">
                <a:latin typeface="Bookman Old Style" pitchFamily="18" charset="0"/>
              </a:rPr>
              <a:t>Lepontština</a:t>
            </a:r>
            <a:r>
              <a:rPr lang="cs-CZ" b="1" dirty="0" smtClean="0">
                <a:latin typeface="Bookman Old Style" pitchFamily="18" charset="0"/>
              </a:rPr>
              <a:t> </a:t>
            </a:r>
            <a:r>
              <a:rPr lang="cs-CZ" dirty="0" smtClean="0">
                <a:latin typeface="Bookman Old Style" pitchFamily="18" charset="0"/>
              </a:rPr>
              <a:t>byl jazyk používaný keltskými kmeny v severní části Itálie a není jisté zda se nejednalo pouze o dialekt galštiny. Většinou jde o nápisy na hrobech. Nejstarší příklady </a:t>
            </a:r>
            <a:r>
              <a:rPr lang="cs-CZ" dirty="0" err="1" smtClean="0">
                <a:latin typeface="Bookman Old Style" pitchFamily="18" charset="0"/>
              </a:rPr>
              <a:t>lepontštiny</a:t>
            </a:r>
            <a:r>
              <a:rPr lang="cs-CZ" dirty="0" smtClean="0">
                <a:latin typeface="Bookman Old Style" pitchFamily="18" charset="0"/>
              </a:rPr>
              <a:t> patří mezi </a:t>
            </a:r>
            <a:r>
              <a:rPr lang="cs-CZ" b="1" dirty="0" smtClean="0">
                <a:latin typeface="Bookman Old Style" pitchFamily="18" charset="0"/>
              </a:rPr>
              <a:t>nejstarší dochované příklady </a:t>
            </a:r>
            <a:r>
              <a:rPr lang="cs-CZ" dirty="0" smtClean="0">
                <a:latin typeface="Bookman Old Style" pitchFamily="18" charset="0"/>
              </a:rPr>
              <a:t>keltského jazyka vůbec (</a:t>
            </a:r>
            <a:r>
              <a:rPr lang="cs-CZ" b="1" dirty="0" smtClean="0">
                <a:latin typeface="Bookman Old Style" pitchFamily="18" charset="0"/>
              </a:rPr>
              <a:t>6. stol. př. n.l.)</a:t>
            </a:r>
            <a:endParaRPr lang="cs-CZ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galske kmen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747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83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pontic continental celtic languages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28604"/>
            <a:ext cx="7999739" cy="5786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3160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642918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err="1" smtClean="0">
                <a:latin typeface="Bookman Old Style" pitchFamily="18" charset="0"/>
              </a:rPr>
              <a:t>Keltiberský</a:t>
            </a:r>
            <a:r>
              <a:rPr lang="cs-CZ" b="1" dirty="0" smtClean="0">
                <a:latin typeface="Bookman Old Style" pitchFamily="18" charset="0"/>
              </a:rPr>
              <a:t> (</a:t>
            </a:r>
            <a:r>
              <a:rPr lang="cs-CZ" b="1" dirty="0" err="1" smtClean="0">
                <a:latin typeface="Bookman Old Style" pitchFamily="18" charset="0"/>
              </a:rPr>
              <a:t>hispanokeltský</a:t>
            </a:r>
            <a:r>
              <a:rPr lang="cs-CZ" b="1" dirty="0" smtClean="0">
                <a:latin typeface="Bookman Old Style" pitchFamily="18" charset="0"/>
              </a:rPr>
              <a:t>) </a:t>
            </a:r>
            <a:r>
              <a:rPr lang="cs-CZ" dirty="0" smtClean="0">
                <a:latin typeface="Bookman Old Style" pitchFamily="18" charset="0"/>
              </a:rPr>
              <a:t>jazyk byl používán keltskými kmeny, které se přesídlily v polovině </a:t>
            </a:r>
            <a:r>
              <a:rPr lang="cs-CZ" b="1" dirty="0" smtClean="0">
                <a:latin typeface="Bookman Old Style" pitchFamily="18" charset="0"/>
              </a:rPr>
              <a:t>1. tis. př. n.l. do severovýchodního Španělska</a:t>
            </a:r>
            <a:r>
              <a:rPr lang="cs-CZ" dirty="0" smtClean="0">
                <a:latin typeface="Bookman Old Style" pitchFamily="18" charset="0"/>
              </a:rPr>
              <a:t>. Většina dochovaných písemných památek pochází z 2. a 1. stol. př.n.l.  A jsou psány abecedou, jež  používali Iberové. 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2050" name="Picture 2" descr="Image result for Botorrita pl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3116"/>
            <a:ext cx="371477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a/aa/Iberia_300BC-en.svg/800px-Iberia_300BC-e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8143900" cy="6710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reland historical count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35781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elti tr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782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785794"/>
            <a:ext cx="835824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>
                <a:latin typeface="Bookman Old Style" pitchFamily="18" charset="0"/>
              </a:rPr>
              <a:t>Historie zařazení keltských jazyků do jazykové rodiny</a:t>
            </a:r>
          </a:p>
          <a:p>
            <a:pPr algn="just"/>
            <a:endParaRPr lang="cs-CZ" dirty="0" smtClean="0">
              <a:latin typeface="Bookman Old Style" pitchFamily="18" charset="0"/>
            </a:endParaRPr>
          </a:p>
          <a:p>
            <a:pPr algn="just"/>
            <a:r>
              <a:rPr lang="cs-CZ" dirty="0" smtClean="0">
                <a:latin typeface="Bookman Old Style" pitchFamily="18" charset="0"/>
              </a:rPr>
              <a:t>Keltské jazyky zaujímají důležité místo v rané historii  </a:t>
            </a:r>
            <a:r>
              <a:rPr lang="en-US" dirty="0" err="1" smtClean="0">
                <a:latin typeface="Bookman Old Style" pitchFamily="18" charset="0"/>
              </a:rPr>
              <a:t>i</a:t>
            </a:r>
            <a:r>
              <a:rPr lang="cs-CZ" dirty="0" err="1" smtClean="0">
                <a:latin typeface="Bookman Old Style" pitchFamily="18" charset="0"/>
              </a:rPr>
              <a:t>ndoevropské</a:t>
            </a:r>
            <a:r>
              <a:rPr lang="cs-CZ" dirty="0" smtClean="0">
                <a:latin typeface="Bookman Old Style" pitchFamily="18" charset="0"/>
              </a:rPr>
              <a:t> lingvistiky. Důkaz, že Irština a  další keltské jazyky jsou příbuzné řečtině, latině a sanskritu byl jeden z opravdových triumfů mladé jazykovědy, neboť  tyto jazyky se na první pohled jeví velmi odlišné.</a:t>
            </a:r>
          </a:p>
          <a:p>
            <a:pPr algn="just"/>
            <a:endParaRPr lang="cs-CZ" dirty="0" smtClean="0">
              <a:latin typeface="Bookman Old Style" pitchFamily="18" charset="0"/>
            </a:endParaRPr>
          </a:p>
          <a:p>
            <a:pPr algn="just"/>
            <a:r>
              <a:rPr lang="cs-CZ" dirty="0" smtClean="0">
                <a:latin typeface="Bookman Old Style" pitchFamily="18" charset="0"/>
              </a:rPr>
              <a:t>Příbuznost jednoho z keltských jazyků, velštiny, s latinou a řečtinou byla rozeznána dříve, než příbuznost velštiny např. s irštinou. Zasloužil se o to už v roce </a:t>
            </a:r>
            <a:r>
              <a:rPr lang="cs-CZ" b="1" dirty="0" smtClean="0">
                <a:latin typeface="Bookman Old Style" pitchFamily="18" charset="0"/>
              </a:rPr>
              <a:t>1194 velšský učenec </a:t>
            </a:r>
            <a:r>
              <a:rPr lang="cs-CZ" b="1" dirty="0" err="1" smtClean="0">
                <a:latin typeface="Bookman Old Style" pitchFamily="18" charset="0"/>
              </a:rPr>
              <a:t>Girald</a:t>
            </a:r>
            <a:r>
              <a:rPr lang="cs-CZ" b="1" dirty="0" smtClean="0">
                <a:latin typeface="Bookman Old Style" pitchFamily="18" charset="0"/>
              </a:rPr>
              <a:t> </a:t>
            </a:r>
            <a:r>
              <a:rPr lang="cs-CZ" b="1" dirty="0" err="1" smtClean="0">
                <a:latin typeface="Bookman Old Style" pitchFamily="18" charset="0"/>
              </a:rPr>
              <a:t>Kambrijský</a:t>
            </a:r>
            <a:r>
              <a:rPr lang="cs-CZ" dirty="0" smtClean="0">
                <a:latin typeface="Bookman Old Style" pitchFamily="18" charset="0"/>
              </a:rPr>
              <a:t> (lat. </a:t>
            </a:r>
            <a:r>
              <a:rPr lang="cs-CZ" dirty="0" err="1" smtClean="0">
                <a:latin typeface="Bookman Old Style" pitchFamily="18" charset="0"/>
              </a:rPr>
              <a:t>Giraldus</a:t>
            </a:r>
            <a:r>
              <a:rPr lang="cs-CZ" dirty="0" smtClean="0">
                <a:latin typeface="Bookman Old Style" pitchFamily="18" charset="0"/>
              </a:rPr>
              <a:t> </a:t>
            </a:r>
            <a:r>
              <a:rPr lang="cs-CZ" dirty="0" err="1" smtClean="0">
                <a:latin typeface="Bookman Old Style" pitchFamily="18" charset="0"/>
              </a:rPr>
              <a:t>Cambrensis</a:t>
            </a:r>
            <a:r>
              <a:rPr lang="cs-CZ" dirty="0" smtClean="0">
                <a:latin typeface="Bookman Old Style" pitchFamily="18" charset="0"/>
              </a:rPr>
              <a:t>). Ve svém "Popisu Walesu" (</a:t>
            </a:r>
            <a:r>
              <a:rPr lang="cs-CZ" b="1" i="1" dirty="0" err="1" smtClean="0">
                <a:latin typeface="Bookman Old Style" pitchFamily="18" charset="0"/>
              </a:rPr>
              <a:t>Descriptio</a:t>
            </a:r>
            <a:r>
              <a:rPr lang="cs-CZ" b="1" i="1" dirty="0" smtClean="0">
                <a:latin typeface="Bookman Old Style" pitchFamily="18" charset="0"/>
              </a:rPr>
              <a:t> </a:t>
            </a:r>
            <a:r>
              <a:rPr lang="cs-CZ" b="1" i="1" dirty="0" err="1" smtClean="0">
                <a:latin typeface="Bookman Old Style" pitchFamily="18" charset="0"/>
              </a:rPr>
              <a:t>Cambriae</a:t>
            </a:r>
            <a:r>
              <a:rPr lang="cs-CZ" i="1" dirty="0" smtClean="0">
                <a:latin typeface="Bookman Old Style" pitchFamily="18" charset="0"/>
              </a:rPr>
              <a:t>) </a:t>
            </a:r>
            <a:r>
              <a:rPr lang="cs-CZ" dirty="0" smtClean="0">
                <a:latin typeface="Bookman Old Style" pitchFamily="18" charset="0"/>
              </a:rPr>
              <a:t>srovnal několik velšských slov s jejich latinskými a řeckými ekvivalenty.  V několika případech šlo skutečně o slova zděděná ze společného prajazyka (např. </a:t>
            </a:r>
            <a:r>
              <a:rPr lang="cs-CZ" dirty="0" err="1" smtClean="0">
                <a:latin typeface="Bookman Old Style" pitchFamily="18" charset="0"/>
              </a:rPr>
              <a:t>velš</a:t>
            </a:r>
            <a:r>
              <a:rPr lang="cs-CZ" dirty="0" smtClean="0">
                <a:latin typeface="Bookman Old Style" pitchFamily="18" charset="0"/>
              </a:rPr>
              <a:t>. </a:t>
            </a:r>
            <a:r>
              <a:rPr lang="cs-CZ" b="1" i="1" dirty="0" err="1" smtClean="0">
                <a:latin typeface="Bookman Old Style" pitchFamily="18" charset="0"/>
              </a:rPr>
              <a:t>haul</a:t>
            </a:r>
            <a:r>
              <a:rPr lang="cs-CZ" b="1" i="1" dirty="0" smtClean="0">
                <a:latin typeface="Bookman Old Style" pitchFamily="18" charset="0"/>
              </a:rPr>
              <a:t> </a:t>
            </a:r>
            <a:r>
              <a:rPr lang="cs-CZ" i="1" dirty="0" smtClean="0">
                <a:latin typeface="Bookman Old Style" pitchFamily="18" charset="0"/>
              </a:rPr>
              <a:t>"slunce": lat. </a:t>
            </a:r>
            <a:r>
              <a:rPr lang="cs-CZ" i="1" dirty="0" err="1" smtClean="0">
                <a:latin typeface="Bookman Old Style" pitchFamily="18" charset="0"/>
              </a:rPr>
              <a:t>sōl</a:t>
            </a:r>
            <a:r>
              <a:rPr lang="cs-CZ" i="1" dirty="0" smtClean="0">
                <a:latin typeface="Bookman Old Style" pitchFamily="18" charset="0"/>
              </a:rPr>
              <a:t>, </a:t>
            </a:r>
            <a:r>
              <a:rPr lang="cs-CZ" i="1" dirty="0" err="1" smtClean="0">
                <a:latin typeface="Bookman Old Style" pitchFamily="18" charset="0"/>
              </a:rPr>
              <a:t>ř</a:t>
            </a:r>
            <a:r>
              <a:rPr lang="cs-CZ" i="1" dirty="0" smtClean="0">
                <a:latin typeface="Bookman Old Style" pitchFamily="18" charset="0"/>
              </a:rPr>
              <a:t>. </a:t>
            </a:r>
            <a:r>
              <a:rPr lang="cs-CZ" i="1" dirty="0" err="1" smtClean="0">
                <a:latin typeface="Bookman Old Style" pitchFamily="18" charset="0"/>
              </a:rPr>
              <a:t>hélios</a:t>
            </a:r>
            <a:r>
              <a:rPr lang="cs-CZ" i="1" dirty="0" smtClean="0">
                <a:latin typeface="Bookman Old Style" pitchFamily="18" charset="0"/>
              </a:rPr>
              <a:t>, </a:t>
            </a:r>
            <a:r>
              <a:rPr lang="cs-CZ" b="1" i="1" dirty="0" err="1" smtClean="0">
                <a:latin typeface="Bookman Old Style" pitchFamily="18" charset="0"/>
              </a:rPr>
              <a:t>halein</a:t>
            </a:r>
            <a:r>
              <a:rPr lang="cs-CZ" b="1" i="1" dirty="0" smtClean="0">
                <a:latin typeface="Bookman Old Style" pitchFamily="18" charset="0"/>
              </a:rPr>
              <a:t> </a:t>
            </a:r>
            <a:r>
              <a:rPr lang="cs-CZ" i="1" dirty="0" smtClean="0">
                <a:latin typeface="Bookman Old Style" pitchFamily="18" charset="0"/>
              </a:rPr>
              <a:t>"sůl": lat. </a:t>
            </a:r>
            <a:r>
              <a:rPr lang="cs-CZ" i="1" dirty="0" err="1" smtClean="0">
                <a:latin typeface="Bookman Old Style" pitchFamily="18" charset="0"/>
              </a:rPr>
              <a:t>sal</a:t>
            </a:r>
            <a:r>
              <a:rPr lang="cs-CZ" i="1" dirty="0" smtClean="0">
                <a:latin typeface="Bookman Old Style" pitchFamily="18" charset="0"/>
              </a:rPr>
              <a:t>, </a:t>
            </a:r>
            <a:r>
              <a:rPr lang="cs-CZ" i="1" dirty="0" err="1" smtClean="0">
                <a:latin typeface="Bookman Old Style" pitchFamily="18" charset="0"/>
              </a:rPr>
              <a:t>ř</a:t>
            </a:r>
            <a:r>
              <a:rPr lang="cs-CZ" i="1" dirty="0" smtClean="0">
                <a:latin typeface="Bookman Old Style" pitchFamily="18" charset="0"/>
              </a:rPr>
              <a:t>. </a:t>
            </a:r>
            <a:r>
              <a:rPr lang="cs-CZ" i="1" dirty="0" err="1" smtClean="0">
                <a:latin typeface="Bookman Old Style" pitchFamily="18" charset="0"/>
              </a:rPr>
              <a:t>hals</a:t>
            </a:r>
            <a:r>
              <a:rPr lang="cs-CZ" dirty="0" smtClean="0">
                <a:latin typeface="Bookman Old Style" pitchFamily="18" charset="0"/>
              </a:rPr>
              <a:t>, </a:t>
            </a:r>
            <a:r>
              <a:rPr lang="cs-CZ" b="1" i="1" dirty="0" err="1" smtClean="0">
                <a:latin typeface="Bookman Old Style" pitchFamily="18" charset="0"/>
              </a:rPr>
              <a:t>enou</a:t>
            </a:r>
            <a:r>
              <a:rPr lang="cs-CZ" i="1" dirty="0" smtClean="0">
                <a:latin typeface="Bookman Old Style" pitchFamily="18" charset="0"/>
              </a:rPr>
              <a:t> "jméno" : lat. </a:t>
            </a:r>
            <a:r>
              <a:rPr lang="cs-CZ" i="1" dirty="0" err="1" smtClean="0">
                <a:latin typeface="Bookman Old Style" pitchFamily="18" charset="0"/>
              </a:rPr>
              <a:t>nómen</a:t>
            </a:r>
            <a:r>
              <a:rPr lang="cs-CZ" i="1" dirty="0" smtClean="0">
                <a:latin typeface="Bookman Old Style" pitchFamily="18" charset="0"/>
              </a:rPr>
              <a:t>, </a:t>
            </a:r>
            <a:r>
              <a:rPr lang="cs-CZ" i="1" dirty="0" err="1" smtClean="0">
                <a:latin typeface="Bookman Old Style" pitchFamily="18" charset="0"/>
              </a:rPr>
              <a:t>ř</a:t>
            </a:r>
            <a:r>
              <a:rPr lang="cs-CZ" i="1" dirty="0" smtClean="0">
                <a:latin typeface="Bookman Old Style" pitchFamily="18" charset="0"/>
              </a:rPr>
              <a:t>. </a:t>
            </a:r>
            <a:r>
              <a:rPr lang="cs-CZ" i="1" dirty="0" err="1" smtClean="0">
                <a:latin typeface="Bookman Old Style" pitchFamily="18" charset="0"/>
              </a:rPr>
              <a:t>ónoma</a:t>
            </a:r>
            <a:r>
              <a:rPr lang="cs-CZ" i="1" dirty="0" smtClean="0">
                <a:latin typeface="Bookman Old Style" pitchFamily="18" charset="0"/>
              </a:rPr>
              <a:t> [</a:t>
            </a:r>
            <a:r>
              <a:rPr lang="cs-CZ" i="1" dirty="0" err="1" smtClean="0">
                <a:latin typeface="Bookman Old Style" pitchFamily="18" charset="0"/>
              </a:rPr>
              <a:t>Ônoma</a:t>
            </a:r>
            <a:r>
              <a:rPr lang="cs-CZ" i="1" dirty="0" smtClean="0">
                <a:latin typeface="Bookman Old Style" pitchFamily="18" charset="0"/>
              </a:rPr>
              <a:t>].</a:t>
            </a:r>
          </a:p>
          <a:p>
            <a:pPr algn="just"/>
            <a:endParaRPr lang="cs-CZ" i="1" dirty="0" smtClean="0">
              <a:latin typeface="Bookman Old Style" pitchFamily="18" charset="0"/>
            </a:endParaRPr>
          </a:p>
          <a:p>
            <a:pPr algn="just"/>
            <a:r>
              <a:rPr lang="cs-CZ" b="1" dirty="0" smtClean="0">
                <a:latin typeface="Bookman Old Style" pitchFamily="18" charset="0"/>
              </a:rPr>
              <a:t>Během 16. a 17. st</a:t>
            </a:r>
            <a:r>
              <a:rPr lang="cs-CZ" dirty="0" smtClean="0">
                <a:latin typeface="Bookman Old Style" pitchFamily="18" charset="0"/>
              </a:rPr>
              <a:t>. – rozeznány podobnosti mezi ostrovními keltskými jazyky a jazyky kontinentální Evropy (irština a řečtina, velština a klasické jazyky, irština a jazyky germánské).</a:t>
            </a:r>
          </a:p>
          <a:p>
            <a:endParaRPr lang="cs-CZ" dirty="0" smtClean="0">
              <a:latin typeface="Bookman Old Style" pitchFamily="18" charset="0"/>
            </a:endParaRPr>
          </a:p>
          <a:p>
            <a:endParaRPr lang="cs-CZ" dirty="0" smtClean="0">
              <a:latin typeface="Bookman Old Style" pitchFamily="18" charset="0"/>
            </a:endParaRPr>
          </a:p>
          <a:p>
            <a:r>
              <a:rPr lang="cs-CZ" dirty="0" smtClean="0">
                <a:latin typeface="Bookman Old Style" pitchFamily="18" charset="0"/>
              </a:rPr>
              <a:t> </a:t>
            </a:r>
            <a:endParaRPr lang="cs-CZ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500042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>
                <a:latin typeface="Bookman Old Style" pitchFamily="18" charset="0"/>
              </a:rPr>
              <a:t>Vlastní příbuznost mezi </a:t>
            </a:r>
            <a:r>
              <a:rPr lang="cs-CZ" b="1" dirty="0" err="1" smtClean="0">
                <a:latin typeface="Bookman Old Style" pitchFamily="18" charset="0"/>
              </a:rPr>
              <a:t>brythonskou</a:t>
            </a:r>
            <a:r>
              <a:rPr lang="cs-CZ" b="1" dirty="0" smtClean="0">
                <a:latin typeface="Bookman Old Style" pitchFamily="18" charset="0"/>
              </a:rPr>
              <a:t> a </a:t>
            </a:r>
            <a:r>
              <a:rPr lang="cs-CZ" b="1" dirty="0" err="1" smtClean="0">
                <a:latin typeface="Bookman Old Style" pitchFamily="18" charset="0"/>
              </a:rPr>
              <a:t>goidelskou</a:t>
            </a:r>
            <a:r>
              <a:rPr lang="cs-CZ" b="1" dirty="0" smtClean="0">
                <a:latin typeface="Bookman Old Style" pitchFamily="18" charset="0"/>
              </a:rPr>
              <a:t> větví </a:t>
            </a:r>
            <a:r>
              <a:rPr lang="cs-CZ" dirty="0" smtClean="0">
                <a:latin typeface="Bookman Old Style" pitchFamily="18" charset="0"/>
              </a:rPr>
              <a:t>rozeznal až r. 1632 J. Davis. </a:t>
            </a:r>
          </a:p>
          <a:p>
            <a:pPr algn="just"/>
            <a:endParaRPr lang="cs-CZ" dirty="0" smtClean="0">
              <a:latin typeface="Bookman Old Style" pitchFamily="18" charset="0"/>
            </a:endParaRPr>
          </a:p>
          <a:p>
            <a:pPr algn="just"/>
            <a:r>
              <a:rPr lang="cs-CZ" dirty="0" smtClean="0">
                <a:latin typeface="Bookman Old Style" pitchFamily="18" charset="0"/>
              </a:rPr>
              <a:t>V roce </a:t>
            </a:r>
            <a:r>
              <a:rPr lang="cs-CZ" b="1" dirty="0" smtClean="0">
                <a:latin typeface="Bookman Old Style" pitchFamily="18" charset="0"/>
              </a:rPr>
              <a:t>1707 vydal E. </a:t>
            </a:r>
            <a:r>
              <a:rPr lang="cs-CZ" b="1" dirty="0" err="1" smtClean="0">
                <a:latin typeface="Bookman Old Style" pitchFamily="18" charset="0"/>
              </a:rPr>
              <a:t>Lhuyd</a:t>
            </a:r>
            <a:r>
              <a:rPr lang="cs-CZ" dirty="0" smtClean="0">
                <a:latin typeface="Bookman Old Style" pitchFamily="18" charset="0"/>
              </a:rPr>
              <a:t>, velšský antikvář, přírodovědec a filolog, dílo </a:t>
            </a:r>
            <a:r>
              <a:rPr lang="cs-CZ" i="1" dirty="0" err="1" smtClean="0">
                <a:latin typeface="Bookman Old Style" pitchFamily="18" charset="0"/>
              </a:rPr>
              <a:t>Archaeologia</a:t>
            </a:r>
            <a:r>
              <a:rPr lang="cs-CZ" i="1" dirty="0" smtClean="0">
                <a:latin typeface="Bookman Old Style" pitchFamily="18" charset="0"/>
              </a:rPr>
              <a:t> </a:t>
            </a:r>
            <a:r>
              <a:rPr lang="cs-CZ" i="1" dirty="0" err="1" smtClean="0">
                <a:latin typeface="Bookman Old Style" pitchFamily="18" charset="0"/>
              </a:rPr>
              <a:t>Britannica</a:t>
            </a:r>
            <a:r>
              <a:rPr lang="cs-CZ" i="1" dirty="0" smtClean="0">
                <a:latin typeface="Bookman Old Style" pitchFamily="18" charset="0"/>
              </a:rPr>
              <a:t>, </a:t>
            </a:r>
            <a:r>
              <a:rPr lang="cs-CZ" dirty="0" smtClean="0">
                <a:latin typeface="Bookman Old Style" pitchFamily="18" charset="0"/>
              </a:rPr>
              <a:t>které je možno pokládat za </a:t>
            </a:r>
            <a:r>
              <a:rPr lang="cs-CZ" b="1" dirty="0" smtClean="0">
                <a:latin typeface="Bookman Old Style" pitchFamily="18" charset="0"/>
              </a:rPr>
              <a:t>první pokus o srovnávací gramatiku keltských jazyků.</a:t>
            </a:r>
          </a:p>
          <a:p>
            <a:endParaRPr lang="cs-CZ" i="1" dirty="0" smtClean="0">
              <a:latin typeface="Bookman Old Style" pitchFamily="18" charset="0"/>
            </a:endParaRPr>
          </a:p>
          <a:p>
            <a:r>
              <a:rPr lang="cs-CZ" sz="1400" i="1" dirty="0" smtClean="0">
                <a:latin typeface="Bookman Old Style" pitchFamily="18" charset="0"/>
              </a:rPr>
              <a:t>Z Václav Blažek, Keltské jazyky</a:t>
            </a:r>
            <a:endParaRPr lang="cs-CZ" sz="1400" dirty="0">
              <a:latin typeface="Bookman Old Style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3000372"/>
            <a:ext cx="8072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Bookman Old Style" pitchFamily="18" charset="0"/>
              </a:rPr>
              <a:t>Keltské jazyky patří mezi </a:t>
            </a:r>
            <a:r>
              <a:rPr lang="cs-CZ" dirty="0" err="1" smtClean="0">
                <a:latin typeface="Bookman Old Style" pitchFamily="18" charset="0"/>
              </a:rPr>
              <a:t>tzv</a:t>
            </a:r>
            <a:r>
              <a:rPr lang="cs-CZ" dirty="0" smtClean="0">
                <a:latin typeface="Bookman Old Style" pitchFamily="18" charset="0"/>
              </a:rPr>
              <a:t> kentumové </a:t>
            </a:r>
            <a:r>
              <a:rPr lang="cs-CZ" b="1" dirty="0" smtClean="0">
                <a:latin typeface="Bookman Old Style" pitchFamily="18" charset="0"/>
              </a:rPr>
              <a:t>(</a:t>
            </a:r>
            <a:r>
              <a:rPr lang="cs-CZ" b="1" dirty="0" err="1" smtClean="0">
                <a:latin typeface="Bookman Old Style" pitchFamily="18" charset="0"/>
              </a:rPr>
              <a:t>centum</a:t>
            </a:r>
            <a:r>
              <a:rPr lang="cs-CZ" b="1" dirty="0" smtClean="0">
                <a:latin typeface="Bookman Old Style" pitchFamily="18" charset="0"/>
              </a:rPr>
              <a:t>)</a:t>
            </a:r>
            <a:r>
              <a:rPr lang="cs-CZ" dirty="0" smtClean="0">
                <a:latin typeface="Bookman Old Style" pitchFamily="18" charset="0"/>
              </a:rPr>
              <a:t> jazyky. Ad základní rozdělení indoevropských jazyků </a:t>
            </a:r>
          </a:p>
          <a:p>
            <a:pPr algn="just"/>
            <a:endParaRPr lang="cs-CZ" dirty="0" smtClean="0">
              <a:latin typeface="Bookman Old Style" pitchFamily="18" charset="0"/>
            </a:endParaRPr>
          </a:p>
          <a:p>
            <a:pPr algn="just"/>
            <a:r>
              <a:rPr lang="cs-CZ" dirty="0" smtClean="0">
                <a:latin typeface="Bookman Old Style" pitchFamily="18" charset="0"/>
              </a:rPr>
              <a:t>(</a:t>
            </a:r>
            <a:r>
              <a:rPr lang="cs-CZ" sz="1600" dirty="0" smtClean="0">
                <a:latin typeface="Bookman Old Style" pitchFamily="18" charset="0"/>
              </a:rPr>
              <a:t>V </a:t>
            </a:r>
            <a:r>
              <a:rPr lang="cs-CZ" sz="1600" dirty="0" err="1" smtClean="0">
                <a:latin typeface="Bookman Old Style" pitchFamily="18" charset="0"/>
              </a:rPr>
              <a:t>avestštině</a:t>
            </a:r>
            <a:r>
              <a:rPr lang="cs-CZ" sz="1600" dirty="0" smtClean="0">
                <a:latin typeface="Bookman Old Style" pitchFamily="18" charset="0"/>
              </a:rPr>
              <a:t> se „sto" vyslovilo [</a:t>
            </a:r>
            <a:r>
              <a:rPr lang="cs-CZ" sz="1600" dirty="0" err="1" smtClean="0">
                <a:latin typeface="Bookman Old Style" pitchFamily="18" charset="0"/>
              </a:rPr>
              <a:t>satəm</a:t>
            </a:r>
            <a:r>
              <a:rPr lang="cs-CZ" sz="1600" dirty="0" smtClean="0">
                <a:latin typeface="Bookman Old Style" pitchFamily="18" charset="0"/>
              </a:rPr>
              <a:t>], proto </a:t>
            </a:r>
            <a:r>
              <a:rPr lang="cs-CZ" sz="1600" b="1" dirty="0" smtClean="0">
                <a:latin typeface="Bookman Old Style" pitchFamily="18" charset="0"/>
              </a:rPr>
              <a:t>satemové jazyky</a:t>
            </a:r>
            <a:r>
              <a:rPr lang="cs-CZ" sz="1600" dirty="0" smtClean="0">
                <a:latin typeface="Bookman Old Style" pitchFamily="18" charset="0"/>
              </a:rPr>
              <a:t>, například staroindicky </a:t>
            </a:r>
            <a:r>
              <a:rPr lang="cs-CZ" sz="1600" dirty="0" err="1" smtClean="0">
                <a:latin typeface="Bookman Old Style" pitchFamily="18" charset="0"/>
              </a:rPr>
              <a:t>satám</a:t>
            </a:r>
            <a:r>
              <a:rPr lang="cs-CZ" sz="1600" dirty="0" smtClean="0">
                <a:latin typeface="Bookman Old Style" pitchFamily="18" charset="0"/>
              </a:rPr>
              <a:t>, praslovansky s</a:t>
            </a:r>
            <a:r>
              <a:rPr lang="az-Cyrl-AZ" sz="1600" dirty="0" smtClean="0">
                <a:latin typeface="Bookman Old Style" pitchFamily="18" charset="0"/>
              </a:rPr>
              <a:t>ъ</a:t>
            </a:r>
            <a:r>
              <a:rPr lang="cs-CZ" sz="1600" dirty="0" smtClean="0">
                <a:latin typeface="Bookman Old Style" pitchFamily="18" charset="0"/>
              </a:rPr>
              <a:t>to, litevsky </a:t>
            </a:r>
            <a:r>
              <a:rPr lang="cs-CZ" sz="1600" dirty="0" err="1" smtClean="0">
                <a:latin typeface="Bookman Old Style" pitchFamily="18" charset="0"/>
              </a:rPr>
              <a:t>šimtas</a:t>
            </a:r>
            <a:r>
              <a:rPr lang="cs-CZ" sz="1600" dirty="0" smtClean="0">
                <a:latin typeface="Bookman Old Style" pitchFamily="18" charset="0"/>
              </a:rPr>
              <a:t>, </a:t>
            </a:r>
            <a:r>
              <a:rPr lang="cs-CZ" sz="1600" dirty="0" err="1" smtClean="0">
                <a:latin typeface="Bookman Old Style" pitchFamily="18" charset="0"/>
              </a:rPr>
              <a:t>lotyšsky</a:t>
            </a:r>
            <a:r>
              <a:rPr lang="cs-CZ" sz="1600" dirty="0" smtClean="0">
                <a:latin typeface="Bookman Old Style" pitchFamily="18" charset="0"/>
              </a:rPr>
              <a:t> </a:t>
            </a:r>
            <a:r>
              <a:rPr lang="cs-CZ" sz="1600" dirty="0" err="1" smtClean="0">
                <a:latin typeface="Bookman Old Style" pitchFamily="18" charset="0"/>
              </a:rPr>
              <a:t>simts</a:t>
            </a:r>
            <a:r>
              <a:rPr lang="cs-CZ" sz="1600" dirty="0" smtClean="0">
                <a:latin typeface="Bookman Old Style" pitchFamily="18" charset="0"/>
              </a:rPr>
              <a:t>, podobně se vyslovuje </a:t>
            </a:r>
            <a:r>
              <a:rPr lang="en-US" sz="1600" dirty="0" smtClean="0">
                <a:latin typeface="Bookman Old Style" pitchFamily="18" charset="0"/>
              </a:rPr>
              <a:t>“</a:t>
            </a:r>
            <a:r>
              <a:rPr lang="cs-CZ" sz="1600" dirty="0" smtClean="0">
                <a:latin typeface="Bookman Old Style" pitchFamily="18" charset="0"/>
              </a:rPr>
              <a:t>sto</a:t>
            </a:r>
            <a:r>
              <a:rPr lang="en-US" sz="1600" dirty="0" smtClean="0">
                <a:latin typeface="Bookman Old Style" pitchFamily="18" charset="0"/>
              </a:rPr>
              <a:t>”</a:t>
            </a:r>
            <a:r>
              <a:rPr lang="cs-CZ" sz="1600" dirty="0" smtClean="0">
                <a:latin typeface="Bookman Old Style" pitchFamily="18" charset="0"/>
              </a:rPr>
              <a:t> i ve slovanských jazycích. Satemové jazyky zahrnují </a:t>
            </a:r>
            <a:r>
              <a:rPr lang="cs-CZ" sz="1600" b="1" dirty="0" smtClean="0">
                <a:latin typeface="Bookman Old Style" pitchFamily="18" charset="0"/>
              </a:rPr>
              <a:t>indické, baltské, indoíránské, slovanské </a:t>
            </a:r>
            <a:r>
              <a:rPr lang="cs-CZ" sz="1600" dirty="0" smtClean="0">
                <a:latin typeface="Bookman Old Style" pitchFamily="18" charset="0"/>
              </a:rPr>
              <a:t>jazyky, dále </a:t>
            </a:r>
            <a:r>
              <a:rPr lang="cs-CZ" sz="1600" b="1" dirty="0" smtClean="0">
                <a:latin typeface="Bookman Old Style" pitchFamily="18" charset="0"/>
              </a:rPr>
              <a:t>arménštinu, </a:t>
            </a:r>
            <a:r>
              <a:rPr lang="cs-CZ" sz="1600" b="1" dirty="0" err="1" smtClean="0">
                <a:latin typeface="Bookman Old Style" pitchFamily="18" charset="0"/>
              </a:rPr>
              <a:t>tráčtinu</a:t>
            </a:r>
            <a:r>
              <a:rPr lang="cs-CZ" sz="1600" b="1" dirty="0" smtClean="0">
                <a:latin typeface="Bookman Old Style" pitchFamily="18" charset="0"/>
              </a:rPr>
              <a:t>, albánštinu </a:t>
            </a:r>
            <a:r>
              <a:rPr lang="cs-CZ" sz="1600" dirty="0" smtClean="0">
                <a:latin typeface="Bookman Old Style" pitchFamily="18" charset="0"/>
              </a:rPr>
              <a:t>aj.</a:t>
            </a:r>
          </a:p>
          <a:p>
            <a:pPr algn="just"/>
            <a:r>
              <a:rPr lang="cs-CZ" sz="1600" dirty="0" smtClean="0">
                <a:latin typeface="Bookman Old Style" pitchFamily="18" charset="0"/>
              </a:rPr>
              <a:t>Naproti tomu se ve staré latině četlo c jako [k] </a:t>
            </a:r>
            <a:r>
              <a:rPr lang="en-US" sz="1600" dirty="0" smtClean="0">
                <a:latin typeface="Bookman Old Style" pitchFamily="18" charset="0"/>
              </a:rPr>
              <a:t> a </a:t>
            </a:r>
            <a:r>
              <a:rPr lang="cs-CZ" sz="1600" b="1" dirty="0" err="1" smtClean="0">
                <a:latin typeface="Bookman Old Style" pitchFamily="18" charset="0"/>
              </a:rPr>
              <a:t>centum</a:t>
            </a:r>
            <a:r>
              <a:rPr lang="cs-CZ" sz="1600" dirty="0" smtClean="0">
                <a:latin typeface="Bookman Old Style" pitchFamily="18" charset="0"/>
              </a:rPr>
              <a:t> (číslovka sto se vyslovila jako </a:t>
            </a:r>
            <a:r>
              <a:rPr lang="cs-CZ" sz="1600" dirty="0" err="1" smtClean="0">
                <a:latin typeface="Bookman Old Style" pitchFamily="18" charset="0"/>
              </a:rPr>
              <a:t>kentum</a:t>
            </a:r>
            <a:r>
              <a:rPr lang="cs-CZ" sz="1600" dirty="0" smtClean="0">
                <a:latin typeface="Bookman Old Style" pitchFamily="18" charset="0"/>
              </a:rPr>
              <a:t>, proto </a:t>
            </a:r>
            <a:r>
              <a:rPr lang="cs-CZ" sz="1600" b="1" dirty="0" smtClean="0">
                <a:latin typeface="Bookman Old Style" pitchFamily="18" charset="0"/>
              </a:rPr>
              <a:t>kentumové jazyky</a:t>
            </a:r>
            <a:r>
              <a:rPr lang="cs-CZ" sz="1600" dirty="0" smtClean="0">
                <a:latin typeface="Bookman Old Style" pitchFamily="18" charset="0"/>
              </a:rPr>
              <a:t>, například řecky ha </a:t>
            </a:r>
            <a:r>
              <a:rPr lang="cs-CZ" sz="1600" dirty="0" err="1" smtClean="0">
                <a:latin typeface="Bookman Old Style" pitchFamily="18" charset="0"/>
              </a:rPr>
              <a:t>katon</a:t>
            </a:r>
            <a:r>
              <a:rPr lang="cs-CZ" sz="1600" dirty="0" smtClean="0">
                <a:latin typeface="Bookman Old Style" pitchFamily="18" charset="0"/>
              </a:rPr>
              <a:t> [</a:t>
            </a:r>
            <a:r>
              <a:rPr lang="cs-CZ" sz="1600" dirty="0" err="1" smtClean="0">
                <a:latin typeface="Bookman Old Style" pitchFamily="18" charset="0"/>
              </a:rPr>
              <a:t>heketon</a:t>
            </a:r>
            <a:r>
              <a:rPr lang="cs-CZ" sz="1600" dirty="0" smtClean="0">
                <a:latin typeface="Bookman Old Style" pitchFamily="18" charset="0"/>
              </a:rPr>
              <a:t>], gótsky </a:t>
            </a:r>
            <a:r>
              <a:rPr lang="cs-CZ" sz="1600" dirty="0" err="1" smtClean="0">
                <a:latin typeface="Bookman Old Style" pitchFamily="18" charset="0"/>
              </a:rPr>
              <a:t>hund</a:t>
            </a:r>
            <a:r>
              <a:rPr lang="cs-CZ" sz="1600" dirty="0" smtClean="0">
                <a:latin typeface="Bookman Old Style" pitchFamily="18" charset="0"/>
              </a:rPr>
              <a:t> [</a:t>
            </a:r>
            <a:r>
              <a:rPr lang="cs-CZ" sz="1600" dirty="0" err="1" smtClean="0">
                <a:latin typeface="Bookman Old Style" pitchFamily="18" charset="0"/>
              </a:rPr>
              <a:t>hund</a:t>
            </a:r>
            <a:r>
              <a:rPr lang="cs-CZ" sz="1600" dirty="0" smtClean="0">
                <a:latin typeface="Bookman Old Style" pitchFamily="18" charset="0"/>
              </a:rPr>
              <a:t>], německy </a:t>
            </a:r>
            <a:r>
              <a:rPr lang="cs-CZ" sz="1600" dirty="0" err="1" smtClean="0">
                <a:latin typeface="Bookman Old Style" pitchFamily="18" charset="0"/>
              </a:rPr>
              <a:t>hundert</a:t>
            </a:r>
            <a:r>
              <a:rPr lang="cs-CZ" sz="1600" dirty="0" smtClean="0">
                <a:latin typeface="Bookman Old Style" pitchFamily="18" charset="0"/>
              </a:rPr>
              <a:t>, anglicky </a:t>
            </a:r>
            <a:r>
              <a:rPr lang="cs-CZ" sz="1600" dirty="0" err="1" smtClean="0">
                <a:latin typeface="Bookman Old Style" pitchFamily="18" charset="0"/>
              </a:rPr>
              <a:t>hundred</a:t>
            </a:r>
            <a:r>
              <a:rPr lang="cs-CZ" sz="1600" dirty="0" smtClean="0">
                <a:latin typeface="Bookman Old Style" pitchFamily="18" charset="0"/>
              </a:rPr>
              <a:t> [</a:t>
            </a:r>
            <a:r>
              <a:rPr lang="cs-CZ" sz="1600" dirty="0" err="1" smtClean="0">
                <a:latin typeface="Bookman Old Style" pitchFamily="18" charset="0"/>
              </a:rPr>
              <a:t>handrid</a:t>
            </a:r>
            <a:r>
              <a:rPr lang="cs-CZ" sz="1600" dirty="0" smtClean="0">
                <a:latin typeface="Bookman Old Style" pitchFamily="18" charset="0"/>
              </a:rPr>
              <a:t>]. Mezi kentumové proto patří jazyky </a:t>
            </a:r>
            <a:r>
              <a:rPr lang="cs-CZ" sz="1600" b="1" dirty="0" smtClean="0">
                <a:latin typeface="Bookman Old Style" pitchFamily="18" charset="0"/>
              </a:rPr>
              <a:t>germánské, keltské, italické atd. </a:t>
            </a:r>
            <a:endParaRPr lang="cs-CZ" sz="1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a/ae/Centum_Satem_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00108"/>
            <a:ext cx="6555172" cy="350046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714480" y="4857760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Map showing the approximate extent of the </a:t>
            </a:r>
            <a:r>
              <a:rPr lang="en-US" b="1" i="1" dirty="0" smtClean="0">
                <a:latin typeface="Bookman Old Style" pitchFamily="18" charset="0"/>
              </a:rPr>
              <a:t>centum</a:t>
            </a:r>
            <a:r>
              <a:rPr lang="en-US" b="1" dirty="0" smtClean="0">
                <a:latin typeface="Bookman Old Style" pitchFamily="18" charset="0"/>
              </a:rPr>
              <a:t> (blue)</a:t>
            </a:r>
            <a:r>
              <a:rPr lang="en-US" dirty="0" smtClean="0">
                <a:latin typeface="Bookman Old Style" pitchFamily="18" charset="0"/>
              </a:rPr>
              <a:t> and </a:t>
            </a:r>
            <a:r>
              <a:rPr lang="en-US" b="1" i="1" dirty="0" err="1" smtClean="0">
                <a:latin typeface="Bookman Old Style" pitchFamily="18" charset="0"/>
              </a:rPr>
              <a:t>satem</a:t>
            </a:r>
            <a:r>
              <a:rPr lang="en-US" b="1" dirty="0" smtClean="0">
                <a:latin typeface="Bookman Old Style" pitchFamily="18" charset="0"/>
              </a:rPr>
              <a:t> (red)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cs-CZ" dirty="0" err="1" smtClean="0">
                <a:latin typeface="Bookman Old Style" pitchFamily="18" charset="0"/>
              </a:rPr>
              <a:t>language</a:t>
            </a:r>
            <a:r>
              <a:rPr lang="cs-CZ" dirty="0" smtClean="0">
                <a:latin typeface="Bookman Old Style" pitchFamily="18" charset="0"/>
              </a:rPr>
              <a:t> </a:t>
            </a:r>
            <a:r>
              <a:rPr lang="cs-CZ" dirty="0" err="1" smtClean="0">
                <a:latin typeface="Bookman Old Style" pitchFamily="18" charset="0"/>
              </a:rPr>
              <a:t>areas</a:t>
            </a:r>
            <a:r>
              <a:rPr lang="en-US" dirty="0" smtClean="0">
                <a:latin typeface="Bookman Old Style" pitchFamily="18" charset="0"/>
              </a:rPr>
              <a:t>. </a:t>
            </a:r>
            <a:endParaRPr lang="cs-CZ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714356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" name="Obrázek 3" descr="klas blaz 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85926"/>
            <a:ext cx="8745911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642918"/>
            <a:ext cx="842968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Bookman Old Style" pitchFamily="18" charset="0"/>
              </a:rPr>
              <a:t>Tato</a:t>
            </a:r>
            <a:r>
              <a:rPr lang="cs-CZ" sz="2000" dirty="0" smtClean="0">
                <a:latin typeface="Bookman Old Style" pitchFamily="18" charset="0"/>
              </a:rPr>
              <a:t> klasifikace vychází z různého vývoje </a:t>
            </a:r>
            <a:r>
              <a:rPr lang="cs-CZ" sz="2000" b="1" dirty="0" err="1" smtClean="0">
                <a:latin typeface="Bookman Old Style" pitchFamily="18" charset="0"/>
              </a:rPr>
              <a:t>ie</a:t>
            </a:r>
            <a:r>
              <a:rPr lang="cs-CZ" sz="2000" b="1" dirty="0" smtClean="0">
                <a:latin typeface="Bookman Old Style" pitchFamily="18" charset="0"/>
              </a:rPr>
              <a:t>. labioveláry </a:t>
            </a:r>
            <a:r>
              <a:rPr lang="cs-CZ" sz="2000" b="1" i="1" dirty="0" smtClean="0">
                <a:latin typeface="Bookman Old Style" pitchFamily="18" charset="0"/>
              </a:rPr>
              <a:t>*</a:t>
            </a:r>
            <a:r>
              <a:rPr lang="cs-CZ" sz="2000" b="1" i="1" dirty="0" err="1" smtClean="0">
                <a:latin typeface="Bookman Old Style" pitchFamily="18" charset="0"/>
              </a:rPr>
              <a:t>kʷ</a:t>
            </a:r>
            <a:r>
              <a:rPr lang="cs-CZ" sz="2000" i="1" dirty="0" smtClean="0">
                <a:latin typeface="Bookman Old Style" pitchFamily="18" charset="0"/>
              </a:rPr>
              <a:t>, </a:t>
            </a:r>
            <a:r>
              <a:rPr lang="cs-CZ" sz="2000" dirty="0" smtClean="0">
                <a:latin typeface="Bookman Old Style" pitchFamily="18" charset="0"/>
              </a:rPr>
              <a:t>konkrétně jejího zachování </a:t>
            </a:r>
            <a:r>
              <a:rPr lang="en-US" sz="2000" dirty="0" smtClean="0">
                <a:latin typeface="Bookman Old Style" pitchFamily="18" charset="0"/>
              </a:rPr>
              <a:t> u </a:t>
            </a:r>
            <a:r>
              <a:rPr lang="cs-CZ" sz="2000" dirty="0" smtClean="0">
                <a:latin typeface="Bookman Old Style" pitchFamily="18" charset="0"/>
              </a:rPr>
              <a:t> </a:t>
            </a:r>
            <a:r>
              <a:rPr lang="en-US" sz="2000" b="1" i="1" dirty="0" smtClean="0">
                <a:latin typeface="Bookman Old Style" pitchFamily="18" charset="0"/>
              </a:rPr>
              <a:t>q</a:t>
            </a:r>
            <a:r>
              <a:rPr lang="cs-CZ" sz="2000" b="1" i="1" dirty="0" smtClean="0">
                <a:latin typeface="Bookman Old Style" pitchFamily="18" charset="0"/>
              </a:rPr>
              <a:t>- keltských jazyků </a:t>
            </a:r>
            <a:r>
              <a:rPr lang="cs-CZ" sz="2000" dirty="0" smtClean="0">
                <a:latin typeface="Bookman Old Style" pitchFamily="18" charset="0"/>
              </a:rPr>
              <a:t>nebo</a:t>
            </a:r>
            <a:r>
              <a:rPr lang="cs-CZ" sz="2000" i="1" dirty="0" smtClean="0">
                <a:latin typeface="Bookman Old Style" pitchFamily="18" charset="0"/>
              </a:rPr>
              <a:t> </a:t>
            </a:r>
            <a:r>
              <a:rPr lang="cs-CZ" sz="2000" dirty="0" smtClean="0">
                <a:latin typeface="Bookman Old Style" pitchFamily="18" charset="0"/>
              </a:rPr>
              <a:t>její změny v </a:t>
            </a:r>
            <a:r>
              <a:rPr lang="cs-CZ" sz="2000" b="1" i="1" dirty="0" smtClean="0">
                <a:latin typeface="Bookman Old Style" pitchFamily="18" charset="0"/>
              </a:rPr>
              <a:t>p</a:t>
            </a:r>
            <a:r>
              <a:rPr lang="cs-CZ" sz="2000" i="1" dirty="0" smtClean="0">
                <a:latin typeface="Bookman Old Style" pitchFamily="18" charset="0"/>
              </a:rPr>
              <a:t>  u </a:t>
            </a:r>
            <a:r>
              <a:rPr lang="cs-CZ" sz="2000" b="1" i="1" dirty="0" smtClean="0">
                <a:latin typeface="Bookman Old Style" pitchFamily="18" charset="0"/>
              </a:rPr>
              <a:t>p-keltských jazyků </a:t>
            </a:r>
            <a:r>
              <a:rPr lang="cs-CZ" sz="2000" i="1" dirty="0" smtClean="0">
                <a:latin typeface="Bookman Old Style" pitchFamily="18" charset="0"/>
              </a:rPr>
              <a:t>, </a:t>
            </a:r>
            <a:r>
              <a:rPr lang="cs-CZ" sz="2000" dirty="0" smtClean="0">
                <a:latin typeface="Bookman Old Style" pitchFamily="18" charset="0"/>
              </a:rPr>
              <a:t>tj. tradičního modelu, který reprezentuje např. H. </a:t>
            </a:r>
            <a:r>
              <a:rPr lang="cs-CZ" sz="2000" dirty="0" err="1" smtClean="0">
                <a:latin typeface="Bookman Old Style" pitchFamily="18" charset="0"/>
              </a:rPr>
              <a:t>Pedersen</a:t>
            </a:r>
            <a:r>
              <a:rPr lang="cs-CZ" sz="2000" dirty="0" smtClean="0">
                <a:latin typeface="Bookman Old Style" pitchFamily="18" charset="0"/>
              </a:rPr>
              <a:t> nebo K.H. Schmidt .</a:t>
            </a:r>
          </a:p>
          <a:p>
            <a:endParaRPr lang="cs-CZ" sz="2000" i="1" dirty="0" smtClean="0">
              <a:latin typeface="Bookman Old Style" pitchFamily="18" charset="0"/>
            </a:endParaRPr>
          </a:p>
          <a:p>
            <a:r>
              <a:rPr lang="cs-CZ" sz="2000" i="1" dirty="0" err="1" smtClean="0">
                <a:latin typeface="Bookman Old Style" pitchFamily="18" charset="0"/>
              </a:rPr>
              <a:t>ie</a:t>
            </a:r>
            <a:r>
              <a:rPr lang="cs-CZ" sz="2000" i="1" dirty="0" smtClean="0">
                <a:latin typeface="Bookman Old Style" pitchFamily="18" charset="0"/>
              </a:rPr>
              <a:t>. </a:t>
            </a:r>
            <a:r>
              <a:rPr lang="cs-CZ" sz="2000" b="1" i="1" dirty="0" smtClean="0">
                <a:latin typeface="Bookman Old Style" pitchFamily="18" charset="0"/>
              </a:rPr>
              <a:t>*</a:t>
            </a:r>
            <a:r>
              <a:rPr lang="cs-CZ" sz="2000" b="1" i="1" dirty="0" err="1" smtClean="0">
                <a:latin typeface="Bookman Old Style" pitchFamily="18" charset="0"/>
              </a:rPr>
              <a:t>kʷ</a:t>
            </a:r>
            <a:r>
              <a:rPr lang="cs-CZ" sz="2000" b="1" i="1" dirty="0" smtClean="0">
                <a:latin typeface="Bookman Old Style" pitchFamily="18" charset="0"/>
              </a:rPr>
              <a:t>  </a:t>
            </a:r>
            <a:r>
              <a:rPr lang="cs-CZ" sz="2000" dirty="0" smtClean="0">
                <a:latin typeface="Bookman Old Style" pitchFamily="18" charset="0"/>
              </a:rPr>
              <a:t>se v </a:t>
            </a:r>
            <a:r>
              <a:rPr lang="cs-CZ" sz="2000" dirty="0" err="1" smtClean="0">
                <a:latin typeface="Bookman Old Style" pitchFamily="18" charset="0"/>
              </a:rPr>
              <a:t>keltiberském</a:t>
            </a:r>
            <a:r>
              <a:rPr lang="cs-CZ" sz="2000" dirty="0" smtClean="0">
                <a:latin typeface="Bookman Old Style" pitchFamily="18" charset="0"/>
              </a:rPr>
              <a:t> (</a:t>
            </a:r>
            <a:r>
              <a:rPr lang="cs-CZ" sz="2000" dirty="0" err="1" smtClean="0">
                <a:latin typeface="Bookman Old Style" pitchFamily="18" charset="0"/>
              </a:rPr>
              <a:t>hispanokeltském</a:t>
            </a:r>
            <a:r>
              <a:rPr lang="cs-CZ" sz="2000" dirty="0" smtClean="0">
                <a:latin typeface="Bookman Old Style" pitchFamily="18" charset="0"/>
              </a:rPr>
              <a:t>)  jazyce, jakožto i v některých raných dialektech galštiny (kde je vnímáno jako archaismus) a v písmu  ogam (kde se přepisuje jakožto latinské Q, odtud název), objevuje jakožto  </a:t>
            </a:r>
            <a:r>
              <a:rPr lang="cs-CZ" sz="2000" b="1" dirty="0" smtClean="0">
                <a:latin typeface="Bookman Old Style" pitchFamily="18" charset="0"/>
              </a:rPr>
              <a:t>/</a:t>
            </a:r>
            <a:r>
              <a:rPr lang="cs-CZ" sz="2000" b="1" dirty="0" err="1" smtClean="0">
                <a:latin typeface="Bookman Old Style" pitchFamily="18" charset="0"/>
              </a:rPr>
              <a:t>kṷ</a:t>
            </a:r>
            <a:r>
              <a:rPr lang="cs-CZ" sz="2000" b="1" dirty="0" smtClean="0">
                <a:latin typeface="Bookman Old Style" pitchFamily="18" charset="0"/>
              </a:rPr>
              <a:t>/</a:t>
            </a:r>
            <a:r>
              <a:rPr lang="cs-CZ" sz="2000" dirty="0" smtClean="0">
                <a:latin typeface="Bookman Old Style" pitchFamily="18" charset="0"/>
              </a:rPr>
              <a:t>, které vede ke </a:t>
            </a:r>
            <a:r>
              <a:rPr lang="cs-CZ" sz="2000" b="1" dirty="0" smtClean="0">
                <a:latin typeface="Bookman Old Style" pitchFamily="18" charset="0"/>
              </a:rPr>
              <a:t>/k/</a:t>
            </a:r>
            <a:r>
              <a:rPr lang="cs-CZ" sz="2000" dirty="0" smtClean="0">
                <a:latin typeface="Bookman Old Style" pitchFamily="18" charset="0"/>
              </a:rPr>
              <a:t> v jazycích </a:t>
            </a:r>
            <a:r>
              <a:rPr lang="cs-CZ" sz="2000" dirty="0" err="1" smtClean="0">
                <a:latin typeface="Bookman Old Style" pitchFamily="18" charset="0"/>
              </a:rPr>
              <a:t>goidelských</a:t>
            </a:r>
            <a:r>
              <a:rPr lang="cs-CZ" sz="2000" dirty="0" smtClean="0">
                <a:latin typeface="Bookman Old Style" pitchFamily="18" charset="0"/>
              </a:rPr>
              <a:t> (irština, skotská gaelština a </a:t>
            </a:r>
            <a:r>
              <a:rPr lang="cs-CZ" sz="2000" dirty="0" err="1" smtClean="0">
                <a:latin typeface="Bookman Old Style" pitchFamily="18" charset="0"/>
              </a:rPr>
              <a:t>manx</a:t>
            </a:r>
            <a:r>
              <a:rPr lang="cs-CZ" sz="2000" dirty="0" smtClean="0">
                <a:latin typeface="Bookman Old Style" pitchFamily="18" charset="0"/>
              </a:rPr>
              <a:t>).</a:t>
            </a:r>
          </a:p>
          <a:p>
            <a:endParaRPr lang="cs-CZ" sz="2000" i="1" dirty="0" smtClean="0">
              <a:latin typeface="Bookman Old Style" pitchFamily="18" charset="0"/>
            </a:endParaRPr>
          </a:p>
          <a:p>
            <a:r>
              <a:rPr lang="cs-CZ" sz="2000" dirty="0" smtClean="0">
                <a:latin typeface="Bookman Old Style" pitchFamily="18" charset="0"/>
              </a:rPr>
              <a:t>V galských, </a:t>
            </a:r>
            <a:r>
              <a:rPr lang="cs-CZ" sz="2000" dirty="0" err="1" smtClean="0">
                <a:latin typeface="Bookman Old Style" pitchFamily="18" charset="0"/>
              </a:rPr>
              <a:t>lepontských</a:t>
            </a:r>
            <a:r>
              <a:rPr lang="cs-CZ" sz="2000" dirty="0" smtClean="0">
                <a:latin typeface="Bookman Old Style" pitchFamily="18" charset="0"/>
              </a:rPr>
              <a:t> a </a:t>
            </a:r>
            <a:r>
              <a:rPr lang="cs-CZ" sz="2000" dirty="0" err="1" smtClean="0">
                <a:latin typeface="Bookman Old Style" pitchFamily="18" charset="0"/>
              </a:rPr>
              <a:t>brythonských</a:t>
            </a:r>
            <a:r>
              <a:rPr lang="cs-CZ" sz="2000" dirty="0" smtClean="0">
                <a:latin typeface="Bookman Old Style" pitchFamily="18" charset="0"/>
              </a:rPr>
              <a:t> jazycích se projevuje jakožto </a:t>
            </a:r>
            <a:r>
              <a:rPr lang="cs-CZ" sz="2000" b="1" dirty="0" smtClean="0">
                <a:latin typeface="Bookman Old Style" pitchFamily="18" charset="0"/>
              </a:rPr>
              <a:t>/p/</a:t>
            </a:r>
            <a:r>
              <a:rPr lang="cs-CZ" sz="2000" dirty="0" smtClean="0">
                <a:latin typeface="Bookman Old Style" pitchFamily="18" charset="0"/>
              </a:rPr>
              <a:t>.</a:t>
            </a:r>
          </a:p>
          <a:p>
            <a:endParaRPr lang="cs-CZ" sz="2000" i="1" dirty="0" smtClean="0">
              <a:latin typeface="Bookman Old Style" pitchFamily="18" charset="0"/>
            </a:endParaRPr>
          </a:p>
          <a:p>
            <a:r>
              <a:rPr lang="cs-CZ" sz="2000" i="1" dirty="0" smtClean="0">
                <a:latin typeface="Bookman Old Style" pitchFamily="18" charset="0"/>
              </a:rPr>
              <a:t>Příklad: raná galština: </a:t>
            </a:r>
            <a:r>
              <a:rPr lang="cs-CZ" sz="2000" i="1" dirty="0" err="1" smtClean="0">
                <a:latin typeface="Bookman Old Style" pitchFamily="18" charset="0"/>
              </a:rPr>
              <a:t>cenn</a:t>
            </a:r>
            <a:r>
              <a:rPr lang="cs-CZ" sz="2000" i="1" dirty="0" smtClean="0">
                <a:latin typeface="Bookman Old Style" pitchFamily="18" charset="0"/>
              </a:rPr>
              <a:t>, </a:t>
            </a:r>
            <a:r>
              <a:rPr lang="cs-CZ" sz="2000" i="1" dirty="0" err="1" smtClean="0">
                <a:latin typeface="Bookman Old Style" pitchFamily="18" charset="0"/>
              </a:rPr>
              <a:t>velš</a:t>
            </a:r>
            <a:r>
              <a:rPr lang="cs-CZ" sz="2000" i="1" dirty="0" smtClean="0">
                <a:latin typeface="Bookman Old Style" pitchFamily="18" charset="0"/>
              </a:rPr>
              <a:t> </a:t>
            </a:r>
            <a:r>
              <a:rPr lang="cs-CZ" sz="2000" i="1" dirty="0" err="1" smtClean="0">
                <a:latin typeface="Bookman Old Style" pitchFamily="18" charset="0"/>
              </a:rPr>
              <a:t>pen</a:t>
            </a:r>
            <a:r>
              <a:rPr lang="cs-CZ" sz="2000" i="1" dirty="0" smtClean="0">
                <a:latin typeface="Bookman Old Style" pitchFamily="18" charset="0"/>
              </a:rPr>
              <a:t>(n), "hlava"; raná </a:t>
            </a:r>
            <a:r>
              <a:rPr lang="cs-CZ" sz="2000" i="1" dirty="0" err="1" smtClean="0">
                <a:latin typeface="Bookman Old Style" pitchFamily="18" charset="0"/>
              </a:rPr>
              <a:t>gal</a:t>
            </a:r>
            <a:r>
              <a:rPr lang="cs-CZ" sz="2000" i="1" dirty="0" smtClean="0">
                <a:latin typeface="Bookman Old Style" pitchFamily="18" charset="0"/>
              </a:rPr>
              <a:t>. </a:t>
            </a:r>
            <a:r>
              <a:rPr lang="cs-CZ" sz="2000" i="1" dirty="0" err="1" smtClean="0">
                <a:latin typeface="Bookman Old Style" pitchFamily="18" charset="0"/>
              </a:rPr>
              <a:t>mac</a:t>
            </a:r>
            <a:r>
              <a:rPr lang="cs-CZ" sz="2000" i="1" dirty="0" smtClean="0">
                <a:latin typeface="Bookman Old Style" pitchFamily="18" charset="0"/>
              </a:rPr>
              <a:t>(c), </a:t>
            </a:r>
            <a:r>
              <a:rPr lang="cs-CZ" sz="2000" i="1" dirty="0" err="1" smtClean="0">
                <a:latin typeface="Bookman Old Style" pitchFamily="18" charset="0"/>
              </a:rPr>
              <a:t>velš</a:t>
            </a:r>
            <a:r>
              <a:rPr lang="cs-CZ" sz="2000" i="1" dirty="0" smtClean="0">
                <a:latin typeface="Bookman Old Style" pitchFamily="18" charset="0"/>
              </a:rPr>
              <a:t>. map, "syn". </a:t>
            </a:r>
          </a:p>
          <a:p>
            <a:endParaRPr lang="cs-CZ" i="1" dirty="0" smtClean="0">
              <a:latin typeface="Bookman Old Style" pitchFamily="18" charset="0"/>
            </a:endParaRPr>
          </a:p>
          <a:p>
            <a:endParaRPr lang="cs-CZ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las l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604"/>
            <a:ext cx="8706940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1112</Words>
  <Application>Microsoft Office PowerPoint</Application>
  <PresentationFormat>Předvádění na obrazovce (4:3)</PresentationFormat>
  <Paragraphs>73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Keltové a jejich jazyky 2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Keltové a jejich jazyky 2</dc:title>
  <dc:creator>příšera</dc:creator>
  <cp:lastModifiedBy>Lucie Vinšová</cp:lastModifiedBy>
  <cp:revision>28</cp:revision>
  <dcterms:created xsi:type="dcterms:W3CDTF">2017-09-05T19:39:48Z</dcterms:created>
  <dcterms:modified xsi:type="dcterms:W3CDTF">2017-11-01T12:45:09Z</dcterms:modified>
</cp:coreProperties>
</file>