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81" r:id="rId6"/>
    <p:sldId id="261" r:id="rId7"/>
    <p:sldId id="262" r:id="rId8"/>
    <p:sldId id="264" r:id="rId9"/>
    <p:sldId id="266" r:id="rId10"/>
    <p:sldId id="265" r:id="rId11"/>
    <p:sldId id="267" r:id="rId12"/>
    <p:sldId id="283" r:id="rId13"/>
    <p:sldId id="282"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4" r:id="rId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492" autoAdjust="0"/>
    <p:restoredTop sz="94660"/>
  </p:normalViewPr>
  <p:slideViewPr>
    <p:cSldViewPr>
      <p:cViewPr>
        <p:scale>
          <a:sx n="60" d="100"/>
          <a:sy n="60" d="100"/>
        </p:scale>
        <p:origin x="-38" y="-39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3B0780E0-E5BD-4C83-AD8C-2D6B3DBCA52F}" type="datetimeFigureOut">
              <a:rPr lang="cs-CZ" smtClean="0"/>
              <a:pPr/>
              <a:t>01.09.2019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BA095F-5EB0-479D-A642-25CDD79161A9}"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780E0-E5BD-4C83-AD8C-2D6B3DBCA52F}" type="datetimeFigureOut">
              <a:rPr lang="cs-CZ" smtClean="0"/>
              <a:pPr/>
              <a:t>01.09.2019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A095F-5EB0-479D-A642-25CDD79161A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llgc.org.uk/index.php?id=whitebookofrhydderchpeniart"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928671"/>
            <a:ext cx="7772400" cy="1714511"/>
          </a:xfrm>
        </p:spPr>
        <p:txBody>
          <a:bodyPr/>
          <a:lstStyle/>
          <a:p>
            <a:r>
              <a:rPr lang="en-US" dirty="0" smtClean="0">
                <a:latin typeface="Bookman Old Style" pitchFamily="18" charset="0"/>
              </a:rPr>
              <a:t>The Celts and their languages </a:t>
            </a:r>
            <a:r>
              <a:rPr lang="cs-CZ" dirty="0" smtClean="0">
                <a:latin typeface="Bookman Old Style" pitchFamily="18" charset="0"/>
              </a:rPr>
              <a:t>3</a:t>
            </a:r>
            <a:endParaRPr lang="cs-CZ" dirty="0">
              <a:latin typeface="Bookman Old Style" pitchFamily="18" charset="0"/>
            </a:endParaRPr>
          </a:p>
        </p:txBody>
      </p:sp>
      <p:sp>
        <p:nvSpPr>
          <p:cNvPr id="3" name="Podnadpis 2"/>
          <p:cNvSpPr>
            <a:spLocks noGrp="1"/>
          </p:cNvSpPr>
          <p:nvPr>
            <p:ph type="subTitle" idx="1"/>
          </p:nvPr>
        </p:nvSpPr>
        <p:spPr>
          <a:xfrm>
            <a:off x="1371600" y="2857496"/>
            <a:ext cx="6400800" cy="2857520"/>
          </a:xfrm>
        </p:spPr>
        <p:txBody>
          <a:bodyPr/>
          <a:lstStyle/>
          <a:p>
            <a:r>
              <a:rPr lang="cs-CZ" dirty="0" smtClean="0">
                <a:solidFill>
                  <a:schemeClr val="tx1"/>
                </a:solidFill>
                <a:latin typeface="Bookman Old Style" pitchFamily="18" charset="0"/>
              </a:rPr>
              <a:t>B</a:t>
            </a:r>
            <a:r>
              <a:rPr lang="en-US" dirty="0" err="1" smtClean="0">
                <a:solidFill>
                  <a:schemeClr val="tx1"/>
                </a:solidFill>
                <a:latin typeface="Bookman Old Style" pitchFamily="18" charset="0"/>
              </a:rPr>
              <a:t>rittonic</a:t>
            </a:r>
            <a:r>
              <a:rPr lang="en-US" dirty="0" smtClean="0">
                <a:solidFill>
                  <a:schemeClr val="tx1"/>
                </a:solidFill>
                <a:latin typeface="Bookman Old Style" pitchFamily="18" charset="0"/>
              </a:rPr>
              <a:t> languages</a:t>
            </a:r>
            <a:r>
              <a:rPr lang="cs-CZ" dirty="0" smtClean="0">
                <a:solidFill>
                  <a:schemeClr val="tx1"/>
                </a:solidFill>
                <a:latin typeface="Bookman Old Style" pitchFamily="18" charset="0"/>
              </a:rPr>
              <a:t>: </a:t>
            </a:r>
            <a:r>
              <a:rPr lang="en-US" dirty="0" smtClean="0">
                <a:solidFill>
                  <a:schemeClr val="tx1"/>
                </a:solidFill>
                <a:latin typeface="Bookman Old Style" pitchFamily="18" charset="0"/>
              </a:rPr>
              <a:t>Welsh</a:t>
            </a:r>
            <a:r>
              <a:rPr lang="cs-CZ" dirty="0" smtClean="0">
                <a:solidFill>
                  <a:schemeClr val="tx1"/>
                </a:solidFill>
                <a:latin typeface="Bookman Old Style" pitchFamily="18" charset="0"/>
              </a:rPr>
              <a:t>, </a:t>
            </a:r>
            <a:r>
              <a:rPr lang="en-US" dirty="0" smtClean="0">
                <a:solidFill>
                  <a:schemeClr val="tx1"/>
                </a:solidFill>
                <a:latin typeface="Bookman Old Style" pitchFamily="18" charset="0"/>
              </a:rPr>
              <a:t>Cornish</a:t>
            </a:r>
            <a:r>
              <a:rPr lang="cs-CZ" dirty="0" smtClean="0">
                <a:solidFill>
                  <a:schemeClr val="tx1"/>
                </a:solidFill>
                <a:latin typeface="Bookman Old Style" pitchFamily="18" charset="0"/>
              </a:rPr>
              <a:t> a</a:t>
            </a:r>
            <a:r>
              <a:rPr lang="en-US" dirty="0" err="1" smtClean="0">
                <a:solidFill>
                  <a:schemeClr val="tx1"/>
                </a:solidFill>
                <a:latin typeface="Bookman Old Style" pitchFamily="18" charset="0"/>
              </a:rPr>
              <a:t>nd</a:t>
            </a:r>
            <a:r>
              <a:rPr lang="cs-CZ" dirty="0" smtClean="0">
                <a:solidFill>
                  <a:schemeClr val="tx1"/>
                </a:solidFill>
                <a:latin typeface="Bookman Old Style" pitchFamily="18" charset="0"/>
              </a:rPr>
              <a:t> </a:t>
            </a:r>
            <a:r>
              <a:rPr lang="en-US" dirty="0" smtClean="0">
                <a:solidFill>
                  <a:schemeClr val="tx1"/>
                </a:solidFill>
                <a:latin typeface="Bookman Old Style" pitchFamily="18" charset="0"/>
              </a:rPr>
              <a:t>Breton</a:t>
            </a:r>
            <a:endParaRPr lang="cs-CZ" dirty="0">
              <a:solidFill>
                <a:schemeClr val="tx1"/>
              </a:solidFill>
              <a:latin typeface="Bookman Old Style" pitchFamily="18" charset="0"/>
            </a:endParaRPr>
          </a:p>
        </p:txBody>
      </p:sp>
      <p:sp>
        <p:nvSpPr>
          <p:cNvPr id="4" name="TextovéPole 3"/>
          <p:cNvSpPr txBox="1"/>
          <p:nvPr/>
        </p:nvSpPr>
        <p:spPr>
          <a:xfrm>
            <a:off x="5072066" y="5929330"/>
            <a:ext cx="3714776" cy="923330"/>
          </a:xfrm>
          <a:prstGeom prst="rect">
            <a:avLst/>
          </a:prstGeom>
          <a:noFill/>
        </p:spPr>
        <p:txBody>
          <a:bodyPr wrap="square" rtlCol="0">
            <a:spAutoFit/>
          </a:bodyPr>
          <a:lstStyle/>
          <a:p>
            <a:r>
              <a:rPr lang="cs-CZ" b="1" dirty="0" smtClean="0">
                <a:latin typeface="Bookman Old Style" pitchFamily="18" charset="0"/>
              </a:rPr>
              <a:t>Lucie Vinšová</a:t>
            </a:r>
          </a:p>
          <a:p>
            <a:r>
              <a:rPr lang="cs-CZ" b="1" dirty="0" smtClean="0">
                <a:latin typeface="Bookman Old Style" pitchFamily="18" charset="0"/>
              </a:rPr>
              <a:t>Masarykova univerzita 2017</a:t>
            </a: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england-county-map.gif"/>
          <p:cNvPicPr>
            <a:picLocks noChangeAspect="1"/>
          </p:cNvPicPr>
          <p:nvPr/>
        </p:nvPicPr>
        <p:blipFill>
          <a:blip r:embed="rId3"/>
          <a:stretch>
            <a:fillRect/>
          </a:stretch>
        </p:blipFill>
        <p:spPr>
          <a:xfrm>
            <a:off x="0" y="642918"/>
            <a:ext cx="5118303" cy="6215082"/>
          </a:xfrm>
          <a:prstGeom prst="rect">
            <a:avLst/>
          </a:prstGeom>
        </p:spPr>
      </p:pic>
      <p:pic>
        <p:nvPicPr>
          <p:cNvPr id="3" name="Obrázek 2" descr="cornwall map.jpg"/>
          <p:cNvPicPr>
            <a:picLocks noChangeAspect="1"/>
          </p:cNvPicPr>
          <p:nvPr/>
        </p:nvPicPr>
        <p:blipFill>
          <a:blip r:embed="rId4"/>
          <a:stretch>
            <a:fillRect/>
          </a:stretch>
        </p:blipFill>
        <p:spPr>
          <a:xfrm>
            <a:off x="3733681" y="357166"/>
            <a:ext cx="5410319" cy="3429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Dorothy_Pentreath.jpg"/>
          <p:cNvPicPr>
            <a:picLocks noChangeAspect="1"/>
          </p:cNvPicPr>
          <p:nvPr/>
        </p:nvPicPr>
        <p:blipFill>
          <a:blip r:embed="rId3"/>
          <a:stretch>
            <a:fillRect/>
          </a:stretch>
        </p:blipFill>
        <p:spPr>
          <a:xfrm>
            <a:off x="-1" y="0"/>
            <a:ext cx="3929063" cy="6858000"/>
          </a:xfrm>
          <a:prstGeom prst="rect">
            <a:avLst/>
          </a:prstGeom>
        </p:spPr>
      </p:pic>
      <p:pic>
        <p:nvPicPr>
          <p:cNvPr id="4" name="Obrázek 3" descr="cornwall speakers.jpg"/>
          <p:cNvPicPr>
            <a:picLocks noChangeAspect="1"/>
          </p:cNvPicPr>
          <p:nvPr/>
        </p:nvPicPr>
        <p:blipFill>
          <a:blip r:embed="rId4"/>
          <a:stretch>
            <a:fillRect/>
          </a:stretch>
        </p:blipFill>
        <p:spPr>
          <a:xfrm>
            <a:off x="3914775" y="0"/>
            <a:ext cx="5229225" cy="5562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5509" y="116632"/>
            <a:ext cx="8832982" cy="6624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8618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4000" r="-14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0"/>
            <a:ext cx="8143932" cy="8002191"/>
          </a:xfrm>
          <a:prstGeom prst="rect">
            <a:avLst/>
          </a:prstGeom>
          <a:noFill/>
        </p:spPr>
        <p:txBody>
          <a:bodyPr wrap="square" rtlCol="0">
            <a:spAutoFit/>
          </a:bodyPr>
          <a:lstStyle/>
          <a:p>
            <a:pPr algn="just"/>
            <a:r>
              <a:rPr lang="en-US" b="1" dirty="0" smtClean="0">
                <a:latin typeface="Bookman Old Style" pitchFamily="18" charset="0"/>
              </a:rPr>
              <a:t>Breton language</a:t>
            </a:r>
          </a:p>
          <a:p>
            <a:pPr algn="just"/>
            <a:r>
              <a:rPr lang="en-US" dirty="0" smtClean="0">
                <a:latin typeface="Bookman Old Style" pitchFamily="18" charset="0"/>
              </a:rPr>
              <a:t>The peninsula </a:t>
            </a:r>
            <a:r>
              <a:rPr lang="en-US" b="1" dirty="0" smtClean="0">
                <a:latin typeface="Bookman Old Style" pitchFamily="18" charset="0"/>
              </a:rPr>
              <a:t>Armorica </a:t>
            </a:r>
            <a:r>
              <a:rPr lang="en-US" dirty="0" smtClean="0">
                <a:latin typeface="Bookman Old Style" pitchFamily="18" charset="0"/>
              </a:rPr>
              <a:t>(</a:t>
            </a:r>
            <a:r>
              <a:rPr lang="en-US" dirty="0" err="1" smtClean="0">
                <a:latin typeface="Bookman Old Style" pitchFamily="18" charset="0"/>
              </a:rPr>
              <a:t>Gaulish</a:t>
            </a:r>
            <a:r>
              <a:rPr lang="en-US" dirty="0" smtClean="0">
                <a:latin typeface="Bookman Old Style" pitchFamily="18" charset="0"/>
              </a:rPr>
              <a:t> for “</a:t>
            </a:r>
            <a:r>
              <a:rPr lang="en-US" i="1" dirty="0" smtClean="0">
                <a:latin typeface="Bookman Old Style" pitchFamily="18" charset="0"/>
              </a:rPr>
              <a:t>place by the sea</a:t>
            </a:r>
            <a:r>
              <a:rPr lang="en-US" dirty="0" smtClean="0">
                <a:latin typeface="Bookman Old Style" pitchFamily="18" charset="0"/>
              </a:rPr>
              <a:t>” , started to be called Bretagne after the colonization of the British Celts coming from southeast England in between the </a:t>
            </a:r>
            <a:r>
              <a:rPr lang="en-US" b="1" dirty="0" smtClean="0">
                <a:latin typeface="Bookman Old Style" pitchFamily="18" charset="0"/>
              </a:rPr>
              <a:t>5</a:t>
            </a:r>
            <a:r>
              <a:rPr lang="en-US" b="1" baseline="30000" dirty="0" smtClean="0">
                <a:latin typeface="Bookman Old Style" pitchFamily="18" charset="0"/>
              </a:rPr>
              <a:t>th</a:t>
            </a:r>
            <a:r>
              <a:rPr lang="en-US" b="1" dirty="0" smtClean="0">
                <a:latin typeface="Bookman Old Style" pitchFamily="18" charset="0"/>
              </a:rPr>
              <a:t> and 7</a:t>
            </a:r>
            <a:r>
              <a:rPr lang="en-US" b="1" baseline="30000" dirty="0" smtClean="0">
                <a:latin typeface="Bookman Old Style" pitchFamily="18" charset="0"/>
              </a:rPr>
              <a:t>th</a:t>
            </a:r>
            <a:r>
              <a:rPr lang="en-US" b="1" dirty="0" smtClean="0">
                <a:latin typeface="Bookman Old Style" pitchFamily="18" charset="0"/>
              </a:rPr>
              <a:t> centuries </a:t>
            </a:r>
            <a:r>
              <a:rPr lang="en-US" dirty="0" smtClean="0">
                <a:latin typeface="Bookman Old Style" pitchFamily="18" charset="0"/>
              </a:rPr>
              <a:t>(thanks to the immigration of Anglo-Saxon tribes to Britain). The name </a:t>
            </a:r>
            <a:r>
              <a:rPr lang="cs-CZ" b="1" i="1" dirty="0" err="1" smtClean="0">
                <a:latin typeface="Bookman Old Style" pitchFamily="18" charset="0"/>
              </a:rPr>
              <a:t>Brez</a:t>
            </a:r>
            <a:r>
              <a:rPr lang="cs-CZ" b="1" i="1" dirty="0" smtClean="0">
                <a:latin typeface="Bookman Old Style" pitchFamily="18" charset="0"/>
              </a:rPr>
              <a:t>(h)</a:t>
            </a:r>
            <a:r>
              <a:rPr lang="cs-CZ" b="1" i="1" dirty="0" err="1" smtClean="0">
                <a:latin typeface="Bookman Old Style" pitchFamily="18" charset="0"/>
              </a:rPr>
              <a:t>oneg</a:t>
            </a:r>
            <a:r>
              <a:rPr lang="cs-CZ" i="1" dirty="0" smtClean="0">
                <a:latin typeface="Bookman Old Style" pitchFamily="18" charset="0"/>
              </a:rPr>
              <a:t>. </a:t>
            </a:r>
            <a:r>
              <a:rPr lang="en-US" dirty="0" smtClean="0">
                <a:latin typeface="Bookman Old Style" pitchFamily="18" charset="0"/>
              </a:rPr>
              <a:t>Today E</a:t>
            </a:r>
            <a:r>
              <a:rPr lang="cs-CZ" i="1" dirty="0" smtClean="0">
                <a:latin typeface="Bookman Old Style" pitchFamily="18" charset="0"/>
              </a:rPr>
              <a:t>. </a:t>
            </a:r>
            <a:r>
              <a:rPr lang="cs-CZ" i="1" dirty="0" err="1" smtClean="0">
                <a:latin typeface="Bookman Old Style" pitchFamily="18" charset="0"/>
              </a:rPr>
              <a:t>Brittany</a:t>
            </a:r>
            <a:r>
              <a:rPr lang="cs-CZ" i="1" dirty="0" smtClean="0">
                <a:latin typeface="Bookman Old Style" pitchFamily="18" charset="0"/>
              </a:rPr>
              <a:t>, </a:t>
            </a:r>
            <a:r>
              <a:rPr lang="en-US" dirty="0" smtClean="0">
                <a:latin typeface="Bookman Old Style" pitchFamily="18" charset="0"/>
              </a:rPr>
              <a:t>F</a:t>
            </a:r>
            <a:r>
              <a:rPr lang="cs-CZ" i="1" dirty="0" smtClean="0">
                <a:latin typeface="Bookman Old Style" pitchFamily="18" charset="0"/>
              </a:rPr>
              <a:t>. Bretagne</a:t>
            </a:r>
            <a:r>
              <a:rPr lang="en-US" i="1" dirty="0" smtClean="0">
                <a:latin typeface="Bookman Old Style" pitchFamily="18" charset="0"/>
              </a:rPr>
              <a:t> </a:t>
            </a:r>
            <a:r>
              <a:rPr lang="en-US" dirty="0" smtClean="0">
                <a:latin typeface="Bookman Old Style" pitchFamily="18" charset="0"/>
              </a:rPr>
              <a:t>clearly signifies the Celtic origin of the name. </a:t>
            </a:r>
            <a:r>
              <a:rPr lang="cs-CZ" i="1" dirty="0" smtClean="0">
                <a:latin typeface="Bookman Old Style" pitchFamily="18" charset="0"/>
              </a:rPr>
              <a:t> </a:t>
            </a:r>
          </a:p>
          <a:p>
            <a:pPr algn="just"/>
            <a:r>
              <a:rPr lang="cs-CZ" sz="1400" dirty="0" smtClean="0">
                <a:latin typeface="Bookman Old Style" pitchFamily="18" charset="0"/>
              </a:rPr>
              <a:t>Ad. Václav Blažek, Keltské Jazyk</a:t>
            </a:r>
          </a:p>
          <a:p>
            <a:pPr algn="just"/>
            <a:endParaRPr lang="cs-CZ" dirty="0" smtClean="0">
              <a:latin typeface="Bookman Old Style" pitchFamily="18" charset="0"/>
            </a:endParaRPr>
          </a:p>
          <a:p>
            <a:pPr algn="just"/>
            <a:r>
              <a:rPr lang="en-US" b="1" dirty="0" smtClean="0">
                <a:latin typeface="Bookman Old Style" pitchFamily="18" charset="0"/>
              </a:rPr>
              <a:t>Old Breton</a:t>
            </a:r>
            <a:r>
              <a:rPr lang="cs-CZ" dirty="0" smtClean="0">
                <a:latin typeface="Bookman Old Style" pitchFamily="18" charset="0"/>
              </a:rPr>
              <a:t>: </a:t>
            </a:r>
            <a:r>
              <a:rPr lang="en-US" dirty="0" smtClean="0">
                <a:latin typeface="Bookman Old Style" pitchFamily="18" charset="0"/>
              </a:rPr>
              <a:t>the language flourished the most in the </a:t>
            </a:r>
            <a:r>
              <a:rPr lang="en-US" b="1" dirty="0" smtClean="0">
                <a:latin typeface="Bookman Old Style" pitchFamily="18" charset="0"/>
              </a:rPr>
              <a:t>9</a:t>
            </a:r>
            <a:r>
              <a:rPr lang="en-US" b="1" baseline="30000" dirty="0" smtClean="0">
                <a:latin typeface="Bookman Old Style" pitchFamily="18" charset="0"/>
              </a:rPr>
              <a:t>th</a:t>
            </a:r>
            <a:r>
              <a:rPr lang="en-US" b="1" dirty="0" smtClean="0">
                <a:latin typeface="Bookman Old Style" pitchFamily="18" charset="0"/>
              </a:rPr>
              <a:t> century</a:t>
            </a:r>
            <a:r>
              <a:rPr lang="en-US" dirty="0" smtClean="0">
                <a:latin typeface="Bookman Old Style" pitchFamily="18" charset="0"/>
              </a:rPr>
              <a:t>. Most of the texts are religious in nature. </a:t>
            </a:r>
            <a:endParaRPr lang="cs-CZ" dirty="0" smtClean="0">
              <a:latin typeface="Bookman Old Style" pitchFamily="18" charset="0"/>
            </a:endParaRPr>
          </a:p>
          <a:p>
            <a:pPr algn="just"/>
            <a:endParaRPr lang="cs-CZ" dirty="0" smtClean="0">
              <a:latin typeface="Bookman Old Style" pitchFamily="18" charset="0"/>
            </a:endParaRPr>
          </a:p>
          <a:p>
            <a:pPr algn="just"/>
            <a:r>
              <a:rPr lang="en-US" b="1" dirty="0" smtClean="0">
                <a:latin typeface="Bookman Old Style" pitchFamily="18" charset="0"/>
              </a:rPr>
              <a:t>Middle Breton</a:t>
            </a:r>
            <a:r>
              <a:rPr lang="cs-CZ" dirty="0" smtClean="0">
                <a:latin typeface="Bookman Old Style" pitchFamily="18" charset="0"/>
              </a:rPr>
              <a:t>: (</a:t>
            </a:r>
            <a:r>
              <a:rPr lang="cs-CZ" b="1" dirty="0" smtClean="0">
                <a:latin typeface="Bookman Old Style" pitchFamily="18" charset="0"/>
              </a:rPr>
              <a:t>12-17 </a:t>
            </a:r>
            <a:r>
              <a:rPr lang="en-US" b="1" dirty="0" smtClean="0">
                <a:latin typeface="Bookman Old Style" pitchFamily="18" charset="0"/>
              </a:rPr>
              <a:t>cent</a:t>
            </a:r>
            <a:r>
              <a:rPr lang="cs-CZ" dirty="0" smtClean="0">
                <a:latin typeface="Bookman Old Style" pitchFamily="18" charset="0"/>
              </a:rPr>
              <a:t>.) </a:t>
            </a:r>
            <a:r>
              <a:rPr lang="en-US" dirty="0" smtClean="0">
                <a:latin typeface="Bookman Old Style" pitchFamily="18" charset="0"/>
              </a:rPr>
              <a:t>The area in which Breton was spoken shrank by almost one half. Most of the preserved texts are translations of religious texts from Latin and French. In the 12. cent., Breton was ceased to be used by the gentry which caused its continuous decline. </a:t>
            </a:r>
          </a:p>
          <a:p>
            <a:pPr algn="just"/>
            <a:endParaRPr lang="cs-CZ" dirty="0" smtClean="0">
              <a:latin typeface="Bookman Old Style" pitchFamily="18" charset="0"/>
            </a:endParaRPr>
          </a:p>
          <a:p>
            <a:pPr algn="just"/>
            <a:r>
              <a:rPr lang="cs-CZ" b="1" dirty="0" err="1" smtClean="0">
                <a:latin typeface="Bookman Old Style" pitchFamily="18" charset="0"/>
              </a:rPr>
              <a:t>Mod</a:t>
            </a:r>
            <a:r>
              <a:rPr lang="en-US" b="1" dirty="0" err="1" smtClean="0">
                <a:latin typeface="Bookman Old Style" pitchFamily="18" charset="0"/>
              </a:rPr>
              <a:t>ern</a:t>
            </a:r>
            <a:r>
              <a:rPr lang="en-US" b="1" dirty="0" smtClean="0">
                <a:latin typeface="Bookman Old Style" pitchFamily="18" charset="0"/>
              </a:rPr>
              <a:t> Breton</a:t>
            </a:r>
            <a:r>
              <a:rPr lang="cs-CZ" dirty="0" smtClean="0">
                <a:latin typeface="Bookman Old Style" pitchFamily="18" charset="0"/>
              </a:rPr>
              <a:t>: </a:t>
            </a:r>
            <a:r>
              <a:rPr lang="cs-CZ" b="1" dirty="0" smtClean="0">
                <a:latin typeface="Bookman Old Style" pitchFamily="18" charset="0"/>
              </a:rPr>
              <a:t>1659</a:t>
            </a:r>
            <a:r>
              <a:rPr lang="cs-CZ" dirty="0" smtClean="0">
                <a:latin typeface="Bookman Old Style" pitchFamily="18" charset="0"/>
              </a:rPr>
              <a:t> – </a:t>
            </a:r>
            <a:r>
              <a:rPr lang="en-US" b="1" dirty="0" smtClean="0">
                <a:latin typeface="Bookman Old Style" pitchFamily="18" charset="0"/>
              </a:rPr>
              <a:t>the first book of Breton grammar and dictionary was published</a:t>
            </a:r>
            <a:r>
              <a:rPr lang="cs-CZ" dirty="0" smtClean="0">
                <a:latin typeface="Bookman Old Style" pitchFamily="18" charset="0"/>
              </a:rPr>
              <a:t>. </a:t>
            </a:r>
            <a:r>
              <a:rPr lang="en-US" dirty="0" smtClean="0">
                <a:latin typeface="Bookman Old Style" pitchFamily="18" charset="0"/>
              </a:rPr>
              <a:t>Modern Breton is composed of the most diverse dialects of any modern Celtic language. Nowadays, only the western part of the area is Breton-speaking (</a:t>
            </a:r>
            <a:r>
              <a:rPr lang="en-US" b="1" dirty="0" err="1" smtClean="0">
                <a:latin typeface="Bookman Old Style" pitchFamily="18" charset="0"/>
              </a:rPr>
              <a:t>Basse</a:t>
            </a:r>
            <a:r>
              <a:rPr lang="en-US" b="1" dirty="0" smtClean="0">
                <a:latin typeface="Bookman Old Style" pitchFamily="18" charset="0"/>
              </a:rPr>
              <a:t> Bretagne</a:t>
            </a:r>
            <a:r>
              <a:rPr lang="en-US" dirty="0" smtClean="0">
                <a:latin typeface="Bookman Old Style" pitchFamily="18" charset="0"/>
              </a:rPr>
              <a:t>) and even here it is restricted to the countryside. Two-fifths of the ordinary vocabulary is of French origin. Today, it is estimated that 200 000 people use Breton on daily basis</a:t>
            </a:r>
            <a:r>
              <a:rPr lang="en-US" sz="1600" dirty="0" smtClean="0">
                <a:latin typeface="Bookman Old Style" pitchFamily="18" charset="0"/>
              </a:rPr>
              <a:t>.  (taken from </a:t>
            </a:r>
            <a:r>
              <a:rPr lang="cs-CZ" sz="1600" dirty="0" err="1" smtClean="0">
                <a:latin typeface="Bookman Old Style" pitchFamily="18" charset="0"/>
              </a:rPr>
              <a:t>Fortson</a:t>
            </a:r>
            <a:r>
              <a:rPr lang="cs-CZ" sz="1600" dirty="0" smtClean="0">
                <a:latin typeface="Bookman Old Style" pitchFamily="18" charset="0"/>
              </a:rPr>
              <a:t>, </a:t>
            </a:r>
            <a:r>
              <a:rPr lang="cs-CZ" sz="1600" dirty="0" err="1" smtClean="0">
                <a:latin typeface="Bookman Old Style" pitchFamily="18" charset="0"/>
              </a:rPr>
              <a:t>Indo</a:t>
            </a:r>
            <a:r>
              <a:rPr lang="cs-CZ" sz="1600" dirty="0" smtClean="0">
                <a:latin typeface="Bookman Old Style" pitchFamily="18" charset="0"/>
              </a:rPr>
              <a:t>-</a:t>
            </a:r>
            <a:r>
              <a:rPr lang="cs-CZ" sz="1600" dirty="0" err="1" smtClean="0">
                <a:latin typeface="Bookman Old Style" pitchFamily="18" charset="0"/>
              </a:rPr>
              <a:t>European</a:t>
            </a:r>
            <a:r>
              <a:rPr lang="cs-CZ" sz="1600" dirty="0" smtClean="0">
                <a:latin typeface="Bookman Old Style" pitchFamily="18" charset="0"/>
              </a:rPr>
              <a:t> </a:t>
            </a:r>
            <a:r>
              <a:rPr lang="cs-CZ" sz="1600" dirty="0" err="1" smtClean="0">
                <a:latin typeface="Bookman Old Style" pitchFamily="18" charset="0"/>
              </a:rPr>
              <a:t>Linguistics</a:t>
            </a:r>
            <a:r>
              <a:rPr lang="cs-CZ" sz="1600" dirty="0" smtClean="0">
                <a:latin typeface="Bookman Old Style" pitchFamily="18" charset="0"/>
              </a:rPr>
              <a:t>, 2010, p. 3</a:t>
            </a:r>
            <a:r>
              <a:rPr lang="en-US" sz="1600" dirty="0" smtClean="0">
                <a:latin typeface="Bookman Old Style" pitchFamily="18" charset="0"/>
              </a:rPr>
              <a:t>32</a:t>
            </a:r>
            <a:endParaRPr lang="cs-CZ" sz="1600" dirty="0" smtClean="0">
              <a:latin typeface="Bookman Old Style" pitchFamily="18" charset="0"/>
            </a:endParaRPr>
          </a:p>
          <a:p>
            <a:endParaRPr lang="cs-CZ" dirty="0" smtClean="0">
              <a:latin typeface="Bookman Old Style" pitchFamily="18" charset="0"/>
            </a:endParaRPr>
          </a:p>
          <a:p>
            <a:endParaRPr lang="cs-CZ" dirty="0" smtClean="0">
              <a:latin typeface="Bookman Old Style"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blip>
          <a:srcRect/>
          <a:stretch>
            <a:fillRect/>
          </a:stretch>
        </a:blipFill>
        <a:effectLst/>
      </p:bgPr>
    </p:bg>
    <p:spTree>
      <p:nvGrpSpPr>
        <p:cNvPr id="1" name=""/>
        <p:cNvGrpSpPr/>
        <p:nvPr/>
      </p:nvGrpSpPr>
      <p:grpSpPr>
        <a:xfrm>
          <a:off x="0" y="0"/>
          <a:ext cx="0" cy="0"/>
          <a:chOff x="0" y="0"/>
          <a:chExt cx="0" cy="0"/>
        </a:xfrm>
      </p:grpSpPr>
      <p:pic>
        <p:nvPicPr>
          <p:cNvPr id="2" name="Obrázek 1" descr="Britonia6hcentury.png"/>
          <p:cNvPicPr>
            <a:picLocks noChangeAspect="1"/>
          </p:cNvPicPr>
          <p:nvPr/>
        </p:nvPicPr>
        <p:blipFill>
          <a:blip r:embed="rId3" cstate="print"/>
          <a:stretch>
            <a:fillRect/>
          </a:stretch>
        </p:blipFill>
        <p:spPr>
          <a:xfrm>
            <a:off x="0" y="343268"/>
            <a:ext cx="3714744" cy="6514732"/>
          </a:xfrm>
          <a:prstGeom prst="rect">
            <a:avLst/>
          </a:prstGeom>
        </p:spPr>
      </p:pic>
      <p:pic>
        <p:nvPicPr>
          <p:cNvPr id="3074" name="Picture 2" descr="http://www.abban.de/uploads/2008/06/affiche-haute-bretagne.jpg"/>
          <p:cNvPicPr>
            <a:picLocks noChangeAspect="1" noChangeArrowheads="1"/>
          </p:cNvPicPr>
          <p:nvPr/>
        </p:nvPicPr>
        <p:blipFill>
          <a:blip r:embed="rId4" cstate="print"/>
          <a:srcRect/>
          <a:stretch>
            <a:fillRect/>
          </a:stretch>
        </p:blipFill>
        <p:spPr bwMode="auto">
          <a:xfrm>
            <a:off x="3643306" y="1142984"/>
            <a:ext cx="5191525" cy="528638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6626" name="Picture 2" descr="Percentage of breton speakers in the breton countries in 2004.png"/>
          <p:cNvPicPr>
            <a:picLocks noChangeAspect="1" noChangeArrowheads="1"/>
          </p:cNvPicPr>
          <p:nvPr/>
        </p:nvPicPr>
        <p:blipFill>
          <a:blip r:embed="rId3" cstate="print"/>
          <a:srcRect/>
          <a:stretch>
            <a:fillRect/>
          </a:stretch>
        </p:blipFill>
        <p:spPr bwMode="auto">
          <a:xfrm>
            <a:off x="1" y="357166"/>
            <a:ext cx="9144000" cy="604660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428604"/>
            <a:ext cx="8215370" cy="7232749"/>
          </a:xfrm>
          <a:prstGeom prst="rect">
            <a:avLst/>
          </a:prstGeom>
          <a:noFill/>
        </p:spPr>
        <p:txBody>
          <a:bodyPr wrap="square" rtlCol="0">
            <a:spAutoFit/>
          </a:bodyPr>
          <a:lstStyle/>
          <a:p>
            <a:pPr algn="just"/>
            <a:r>
              <a:rPr lang="en-US" b="1" dirty="0" smtClean="0">
                <a:latin typeface="Bookman Old Style" pitchFamily="18" charset="0"/>
              </a:rPr>
              <a:t>Welsh</a:t>
            </a:r>
            <a:endParaRPr lang="cs-CZ" b="1" dirty="0" smtClean="0">
              <a:latin typeface="Bookman Old Style" pitchFamily="18" charset="0"/>
            </a:endParaRPr>
          </a:p>
          <a:p>
            <a:pPr algn="just"/>
            <a:endParaRPr lang="cs-CZ" dirty="0" smtClean="0">
              <a:latin typeface="Bookman Old Style" pitchFamily="18" charset="0"/>
            </a:endParaRPr>
          </a:p>
          <a:p>
            <a:pPr algn="just"/>
            <a:r>
              <a:rPr lang="en-US" dirty="0" smtClean="0">
                <a:latin typeface="Bookman Old Style" pitchFamily="18" charset="0"/>
              </a:rPr>
              <a:t>The Welsh call themselves as </a:t>
            </a:r>
            <a:r>
              <a:rPr lang="cs-CZ" b="1" i="1" dirty="0" err="1" smtClean="0">
                <a:latin typeface="Bookman Old Style" pitchFamily="18" charset="0"/>
              </a:rPr>
              <a:t>Cymro</a:t>
            </a:r>
            <a:r>
              <a:rPr lang="cs-CZ" i="1" dirty="0" smtClean="0">
                <a:latin typeface="Bookman Old Style" pitchFamily="18" charset="0"/>
              </a:rPr>
              <a:t>, </a:t>
            </a:r>
            <a:r>
              <a:rPr lang="en-US" dirty="0" smtClean="0">
                <a:latin typeface="Bookman Old Style" pitchFamily="18" charset="0"/>
              </a:rPr>
              <a:t>this name reflects Bret</a:t>
            </a:r>
            <a:r>
              <a:rPr lang="cs-CZ" dirty="0" smtClean="0">
                <a:latin typeface="Bookman Old Style" pitchFamily="18" charset="0"/>
              </a:rPr>
              <a:t>. </a:t>
            </a:r>
            <a:r>
              <a:rPr lang="en-US" dirty="0" smtClean="0">
                <a:latin typeface="Bookman Old Style" pitchFamily="18" charset="0"/>
              </a:rPr>
              <a:t>        </a:t>
            </a:r>
            <a:r>
              <a:rPr lang="cs-CZ" i="1" dirty="0" smtClean="0">
                <a:latin typeface="Bookman Old Style" pitchFamily="18" charset="0"/>
              </a:rPr>
              <a:t>*kom-</a:t>
            </a:r>
            <a:r>
              <a:rPr lang="cs-CZ" i="1" dirty="0" err="1" smtClean="0">
                <a:latin typeface="Bookman Old Style" pitchFamily="18" charset="0"/>
              </a:rPr>
              <a:t>brogos</a:t>
            </a:r>
            <a:r>
              <a:rPr lang="cs-CZ" i="1" dirty="0" smtClean="0">
                <a:latin typeface="Bookman Old Style" pitchFamily="18" charset="0"/>
              </a:rPr>
              <a:t>,-</a:t>
            </a:r>
            <a:r>
              <a:rPr lang="cs-CZ" i="1" dirty="0" err="1" smtClean="0">
                <a:latin typeface="Bookman Old Style" pitchFamily="18" charset="0"/>
              </a:rPr>
              <a:t>is</a:t>
            </a:r>
            <a:r>
              <a:rPr lang="cs-CZ" i="1" dirty="0" smtClean="0">
                <a:latin typeface="Bookman Old Style" pitchFamily="18" charset="0"/>
              </a:rPr>
              <a:t> “</a:t>
            </a:r>
            <a:r>
              <a:rPr lang="en-US" i="1" dirty="0" smtClean="0">
                <a:latin typeface="Bookman Old Style" pitchFamily="18" charset="0"/>
              </a:rPr>
              <a:t>from the same land</a:t>
            </a:r>
            <a:r>
              <a:rPr lang="cs-CZ" i="1" dirty="0" smtClean="0">
                <a:latin typeface="Bookman Old Style" pitchFamily="18" charset="0"/>
              </a:rPr>
              <a:t>", </a:t>
            </a:r>
            <a:r>
              <a:rPr lang="en-US" i="1" dirty="0" smtClean="0">
                <a:latin typeface="Bookman Old Style" pitchFamily="18" charset="0"/>
              </a:rPr>
              <a:t>comp</a:t>
            </a:r>
            <a:r>
              <a:rPr lang="cs-CZ" i="1" dirty="0" smtClean="0">
                <a:latin typeface="Bookman Old Style" pitchFamily="18" charset="0"/>
              </a:rPr>
              <a:t>. </a:t>
            </a:r>
            <a:r>
              <a:rPr lang="en-US" i="1" dirty="0" smtClean="0">
                <a:latin typeface="Bookman Old Style" pitchFamily="18" charset="0"/>
              </a:rPr>
              <a:t>W</a:t>
            </a:r>
            <a:r>
              <a:rPr lang="cs-CZ" i="1" dirty="0" smtClean="0">
                <a:latin typeface="Bookman Old Style" pitchFamily="18" charset="0"/>
              </a:rPr>
              <a:t>. </a:t>
            </a:r>
            <a:r>
              <a:rPr lang="cs-CZ" i="1" dirty="0" err="1" smtClean="0">
                <a:latin typeface="Bookman Old Style" pitchFamily="18" charset="0"/>
              </a:rPr>
              <a:t>bro</a:t>
            </a:r>
            <a:r>
              <a:rPr lang="cs-CZ" i="1" dirty="0" smtClean="0">
                <a:latin typeface="Bookman Old Style" pitchFamily="18" charset="0"/>
              </a:rPr>
              <a:t>, </a:t>
            </a:r>
            <a:r>
              <a:rPr lang="en-US" i="1" dirty="0" err="1" smtClean="0">
                <a:latin typeface="Bookman Old Style" pitchFamily="18" charset="0"/>
              </a:rPr>
              <a:t>OIr</a:t>
            </a:r>
            <a:r>
              <a:rPr lang="cs-CZ" i="1" dirty="0" smtClean="0">
                <a:latin typeface="Bookman Old Style" pitchFamily="18" charset="0"/>
              </a:rPr>
              <a:t>. </a:t>
            </a:r>
            <a:r>
              <a:rPr lang="cs-CZ" i="1" dirty="0" err="1" smtClean="0">
                <a:latin typeface="Bookman Old Style" pitchFamily="18" charset="0"/>
              </a:rPr>
              <a:t>mruig</a:t>
            </a:r>
            <a:r>
              <a:rPr lang="cs-CZ" i="1" dirty="0" smtClean="0">
                <a:latin typeface="Bookman Old Style" pitchFamily="18" charset="0"/>
              </a:rPr>
              <a:t> “</a:t>
            </a:r>
            <a:r>
              <a:rPr lang="en-US" i="1" dirty="0" smtClean="0">
                <a:latin typeface="Bookman Old Style" pitchFamily="18" charset="0"/>
              </a:rPr>
              <a:t>land</a:t>
            </a:r>
            <a:r>
              <a:rPr lang="cs-CZ" i="1" dirty="0" smtClean="0">
                <a:latin typeface="Bookman Old Style" pitchFamily="18" charset="0"/>
              </a:rPr>
              <a:t>" </a:t>
            </a:r>
            <a:r>
              <a:rPr lang="en-US" i="1" dirty="0" smtClean="0">
                <a:latin typeface="Bookman Old Style" pitchFamily="18" charset="0"/>
              </a:rPr>
              <a:t>.</a:t>
            </a:r>
            <a:r>
              <a:rPr lang="cs-CZ" dirty="0" smtClean="0">
                <a:latin typeface="Bookman Old Style" pitchFamily="18" charset="0"/>
              </a:rPr>
              <a:t> </a:t>
            </a:r>
          </a:p>
          <a:p>
            <a:pPr algn="just"/>
            <a:endParaRPr lang="cs-CZ" dirty="0" smtClean="0">
              <a:latin typeface="Bookman Old Style" pitchFamily="18" charset="0"/>
            </a:endParaRPr>
          </a:p>
          <a:p>
            <a:pPr algn="just"/>
            <a:r>
              <a:rPr lang="cs-CZ" sz="1400" dirty="0" smtClean="0">
                <a:latin typeface="Bookman Old Style" pitchFamily="18" charset="0"/>
              </a:rPr>
              <a:t>Ad. Václav Blažek, Keltské Jazyk</a:t>
            </a:r>
          </a:p>
          <a:p>
            <a:pPr algn="just"/>
            <a:endParaRPr lang="cs-CZ" dirty="0" smtClean="0">
              <a:latin typeface="Bookman Old Style" pitchFamily="18" charset="0"/>
            </a:endParaRPr>
          </a:p>
          <a:p>
            <a:pPr algn="just"/>
            <a:r>
              <a:rPr lang="en-US" dirty="0" smtClean="0">
                <a:latin typeface="Bookman Old Style" pitchFamily="18" charset="0"/>
              </a:rPr>
              <a:t>The English term</a:t>
            </a:r>
            <a:r>
              <a:rPr lang="cs-CZ" dirty="0" smtClean="0">
                <a:latin typeface="Bookman Old Style" pitchFamily="18" charset="0"/>
              </a:rPr>
              <a:t> </a:t>
            </a:r>
            <a:r>
              <a:rPr lang="cs-CZ" i="1" dirty="0" err="1" smtClean="0">
                <a:latin typeface="Bookman Old Style" pitchFamily="18" charset="0"/>
              </a:rPr>
              <a:t>Welsh</a:t>
            </a:r>
            <a:r>
              <a:rPr lang="cs-CZ" dirty="0" smtClean="0">
                <a:latin typeface="Bookman Old Style" pitchFamily="18" charset="0"/>
              </a:rPr>
              <a:t> </a:t>
            </a:r>
            <a:r>
              <a:rPr lang="en-US" dirty="0" smtClean="0">
                <a:latin typeface="Bookman Old Style" pitchFamily="18" charset="0"/>
              </a:rPr>
              <a:t>comes from the Anglo-Saxon name for the Celtic tribes-</a:t>
            </a:r>
            <a:r>
              <a:rPr lang="cs-CZ" dirty="0" smtClean="0">
                <a:latin typeface="Bookman Old Style" pitchFamily="18" charset="0"/>
              </a:rPr>
              <a:t> „</a:t>
            </a:r>
            <a:r>
              <a:rPr lang="cs-CZ" b="1" i="1" dirty="0" err="1" smtClean="0">
                <a:latin typeface="Bookman Old Style" pitchFamily="18" charset="0"/>
              </a:rPr>
              <a:t>weala</a:t>
            </a:r>
            <a:r>
              <a:rPr lang="cs-CZ" b="1" dirty="0" err="1" smtClean="0">
                <a:latin typeface="Bookman Old Style" pitchFamily="18" charset="0"/>
              </a:rPr>
              <a:t>s</a:t>
            </a:r>
            <a:r>
              <a:rPr lang="cs-CZ" dirty="0" smtClean="0">
                <a:latin typeface="Bookman Old Style" pitchFamily="18" charset="0"/>
              </a:rPr>
              <a:t>“</a:t>
            </a:r>
            <a:r>
              <a:rPr lang="en-US" dirty="0" smtClean="0">
                <a:latin typeface="Bookman Old Style" pitchFamily="18" charset="0"/>
              </a:rPr>
              <a:t> which means</a:t>
            </a:r>
            <a:r>
              <a:rPr lang="cs-CZ" dirty="0" smtClean="0">
                <a:latin typeface="Bookman Old Style" pitchFamily="18" charset="0"/>
              </a:rPr>
              <a:t> „</a:t>
            </a:r>
            <a:r>
              <a:rPr lang="en-US" dirty="0" smtClean="0">
                <a:latin typeface="Bookman Old Style" pitchFamily="18" charset="0"/>
              </a:rPr>
              <a:t>foreigners</a:t>
            </a:r>
            <a:r>
              <a:rPr lang="cs-CZ" dirty="0" smtClean="0">
                <a:latin typeface="Bookman Old Style" pitchFamily="18" charset="0"/>
              </a:rPr>
              <a:t>“ (4. – 5. </a:t>
            </a:r>
            <a:r>
              <a:rPr lang="en-US" dirty="0" smtClean="0">
                <a:latin typeface="Bookman Old Style" pitchFamily="18" charset="0"/>
              </a:rPr>
              <a:t>cent.)</a:t>
            </a:r>
            <a:r>
              <a:rPr lang="cs-CZ" dirty="0" smtClean="0">
                <a:latin typeface="Bookman Old Style" pitchFamily="18" charset="0"/>
              </a:rPr>
              <a:t>. </a:t>
            </a:r>
            <a:r>
              <a:rPr lang="en-US" dirty="0" smtClean="0">
                <a:latin typeface="Bookman Old Style" pitchFamily="18" charset="0"/>
              </a:rPr>
              <a:t>In that time, the British Celtic population was hardly linguistically differentiated. In the</a:t>
            </a:r>
            <a:r>
              <a:rPr lang="cs-CZ" dirty="0" smtClean="0">
                <a:latin typeface="Bookman Old Style" pitchFamily="18" charset="0"/>
              </a:rPr>
              <a:t> 6. a</a:t>
            </a:r>
            <a:r>
              <a:rPr lang="en-US" dirty="0" err="1" smtClean="0">
                <a:latin typeface="Bookman Old Style" pitchFamily="18" charset="0"/>
              </a:rPr>
              <a:t>nd</a:t>
            </a:r>
            <a:r>
              <a:rPr lang="cs-CZ" dirty="0" smtClean="0">
                <a:latin typeface="Bookman Old Style" pitchFamily="18" charset="0"/>
              </a:rPr>
              <a:t> 7. </a:t>
            </a:r>
            <a:r>
              <a:rPr lang="en-US" dirty="0" smtClean="0">
                <a:latin typeface="Bookman Old Style" pitchFamily="18" charset="0"/>
              </a:rPr>
              <a:t>cent</a:t>
            </a:r>
            <a:r>
              <a:rPr lang="cs-CZ" dirty="0" smtClean="0">
                <a:latin typeface="Bookman Old Style" pitchFamily="18" charset="0"/>
              </a:rPr>
              <a:t>.</a:t>
            </a:r>
            <a:r>
              <a:rPr lang="en-US" dirty="0" smtClean="0">
                <a:latin typeface="Bookman Old Style" pitchFamily="18" charset="0"/>
              </a:rPr>
              <a:t>,</a:t>
            </a:r>
            <a:r>
              <a:rPr lang="cs-CZ" dirty="0" smtClean="0">
                <a:latin typeface="Bookman Old Style" pitchFamily="18" charset="0"/>
              </a:rPr>
              <a:t> </a:t>
            </a:r>
            <a:r>
              <a:rPr lang="en-US" dirty="0" smtClean="0">
                <a:latin typeface="Bookman Old Style" pitchFamily="18" charset="0"/>
              </a:rPr>
              <a:t>the areas inhabited by the Celts significantly shrank thanks to the Anglo-Saxon colonization</a:t>
            </a:r>
            <a:r>
              <a:rPr lang="cs-CZ" dirty="0" smtClean="0">
                <a:latin typeface="Bookman Old Style" pitchFamily="18" charset="0"/>
              </a:rPr>
              <a:t>. </a:t>
            </a:r>
          </a:p>
          <a:p>
            <a:pPr algn="just"/>
            <a:endParaRPr lang="cs-CZ" dirty="0" smtClean="0">
              <a:latin typeface="Bookman Old Style" pitchFamily="18" charset="0"/>
            </a:endParaRPr>
          </a:p>
          <a:p>
            <a:pPr algn="just"/>
            <a:r>
              <a:rPr lang="en-US" b="1" dirty="0" smtClean="0">
                <a:latin typeface="Bookman Old Style" pitchFamily="18" charset="0"/>
              </a:rPr>
              <a:t>Old Welsh</a:t>
            </a:r>
            <a:r>
              <a:rPr lang="cs-CZ" dirty="0" smtClean="0">
                <a:latin typeface="Bookman Old Style" pitchFamily="18" charset="0"/>
              </a:rPr>
              <a:t>: (8-12. </a:t>
            </a:r>
            <a:r>
              <a:rPr lang="en-US" dirty="0" smtClean="0">
                <a:latin typeface="Bookman Old Style" pitchFamily="18" charset="0"/>
              </a:rPr>
              <a:t>cent</a:t>
            </a:r>
            <a:r>
              <a:rPr lang="cs-CZ" dirty="0" smtClean="0">
                <a:latin typeface="Bookman Old Style" pitchFamily="18" charset="0"/>
              </a:rPr>
              <a:t>.) </a:t>
            </a:r>
            <a:r>
              <a:rPr lang="en-US" dirty="0" smtClean="0">
                <a:latin typeface="Bookman Old Style" pitchFamily="18" charset="0"/>
              </a:rPr>
              <a:t>followed the period of so called</a:t>
            </a:r>
            <a:r>
              <a:rPr lang="cs-CZ" dirty="0" smtClean="0">
                <a:latin typeface="Bookman Old Style" pitchFamily="18" charset="0"/>
              </a:rPr>
              <a:t> „prim</a:t>
            </a:r>
            <a:r>
              <a:rPr lang="en-US" dirty="0" err="1" smtClean="0">
                <a:latin typeface="Bookman Old Style" pitchFamily="18" charset="0"/>
              </a:rPr>
              <a:t>itive</a:t>
            </a:r>
            <a:r>
              <a:rPr lang="en-US" dirty="0" smtClean="0">
                <a:latin typeface="Bookman Old Style" pitchFamily="18" charset="0"/>
              </a:rPr>
              <a:t> Welsh”. No literature from this period is preserved</a:t>
            </a:r>
            <a:r>
              <a:rPr lang="cs-CZ" dirty="0" smtClean="0">
                <a:latin typeface="Bookman Old Style" pitchFamily="18" charset="0"/>
              </a:rPr>
              <a:t> (</a:t>
            </a:r>
            <a:r>
              <a:rPr lang="en-US" dirty="0" smtClean="0">
                <a:latin typeface="Bookman Old Style" pitchFamily="18" charset="0"/>
              </a:rPr>
              <a:t>the pieces of two important poets</a:t>
            </a:r>
            <a:r>
              <a:rPr lang="cs-CZ" dirty="0" smtClean="0">
                <a:latin typeface="Bookman Old Style" pitchFamily="18" charset="0"/>
              </a:rPr>
              <a:t>- </a:t>
            </a:r>
            <a:r>
              <a:rPr lang="cs-CZ" b="1" dirty="0" err="1" smtClean="0">
                <a:latin typeface="Bookman Old Style" pitchFamily="18" charset="0"/>
              </a:rPr>
              <a:t>Taliesin</a:t>
            </a:r>
            <a:r>
              <a:rPr lang="cs-CZ" b="1" dirty="0" smtClean="0">
                <a:latin typeface="Bookman Old Style" pitchFamily="18" charset="0"/>
              </a:rPr>
              <a:t> a</a:t>
            </a:r>
            <a:r>
              <a:rPr lang="en-US" b="1" dirty="0" err="1" smtClean="0">
                <a:latin typeface="Bookman Old Style" pitchFamily="18" charset="0"/>
              </a:rPr>
              <a:t>nd</a:t>
            </a:r>
            <a:r>
              <a:rPr lang="cs-CZ" b="1" dirty="0" smtClean="0">
                <a:latin typeface="Bookman Old Style" pitchFamily="18" charset="0"/>
              </a:rPr>
              <a:t> </a:t>
            </a:r>
            <a:r>
              <a:rPr lang="cs-CZ" b="1" dirty="0" err="1" smtClean="0">
                <a:latin typeface="Bookman Old Style" pitchFamily="18" charset="0"/>
              </a:rPr>
              <a:t>Aneirin</a:t>
            </a:r>
            <a:r>
              <a:rPr lang="cs-CZ" b="1" dirty="0" smtClean="0">
                <a:latin typeface="Bookman Old Style" pitchFamily="18" charset="0"/>
              </a:rPr>
              <a:t> </a:t>
            </a:r>
            <a:r>
              <a:rPr lang="en-US" dirty="0" smtClean="0">
                <a:latin typeface="Bookman Old Style" pitchFamily="18" charset="0"/>
              </a:rPr>
              <a:t>from</a:t>
            </a:r>
            <a:r>
              <a:rPr lang="cs-CZ" dirty="0" smtClean="0">
                <a:latin typeface="Bookman Old Style" pitchFamily="18" charset="0"/>
              </a:rPr>
              <a:t> </a:t>
            </a:r>
            <a:r>
              <a:rPr lang="en-US" dirty="0" smtClean="0">
                <a:latin typeface="Bookman Old Style" pitchFamily="18" charset="0"/>
              </a:rPr>
              <a:t>the </a:t>
            </a:r>
            <a:r>
              <a:rPr lang="cs-CZ" dirty="0" smtClean="0">
                <a:latin typeface="Bookman Old Style" pitchFamily="18" charset="0"/>
              </a:rPr>
              <a:t>6. </a:t>
            </a:r>
            <a:r>
              <a:rPr lang="en-US" dirty="0" smtClean="0">
                <a:latin typeface="Bookman Old Style" pitchFamily="18" charset="0"/>
              </a:rPr>
              <a:t>cent.</a:t>
            </a:r>
            <a:r>
              <a:rPr lang="cs-CZ" dirty="0" smtClean="0">
                <a:latin typeface="Bookman Old Style" pitchFamily="18" charset="0"/>
              </a:rPr>
              <a:t> </a:t>
            </a:r>
            <a:r>
              <a:rPr lang="en-US" dirty="0" smtClean="0">
                <a:latin typeface="Bookman Old Style" pitchFamily="18" charset="0"/>
              </a:rPr>
              <a:t>survived in later </a:t>
            </a:r>
            <a:r>
              <a:rPr lang="cs-CZ" dirty="0" smtClean="0">
                <a:latin typeface="Bookman Old Style" pitchFamily="18" charset="0"/>
              </a:rPr>
              <a:t>12. – 13. </a:t>
            </a:r>
            <a:r>
              <a:rPr lang="en-US" dirty="0" smtClean="0">
                <a:latin typeface="Bookman Old Style" pitchFamily="18" charset="0"/>
              </a:rPr>
              <a:t>cent. versions, of course modernized</a:t>
            </a:r>
            <a:r>
              <a:rPr lang="cs-CZ" dirty="0" smtClean="0">
                <a:latin typeface="Bookman Old Style" pitchFamily="18" charset="0"/>
              </a:rPr>
              <a:t>).</a:t>
            </a:r>
            <a:r>
              <a:rPr lang="en-US" dirty="0" smtClean="0">
                <a:latin typeface="Bookman Old Style" pitchFamily="18" charset="0"/>
              </a:rPr>
              <a:t> From this period we only have short Welsh and Latin texts concerning a lawsuit</a:t>
            </a:r>
            <a:r>
              <a:rPr lang="cs-CZ" dirty="0" smtClean="0">
                <a:latin typeface="Bookman Old Style" pitchFamily="18" charset="0"/>
              </a:rPr>
              <a:t>.</a:t>
            </a:r>
          </a:p>
          <a:p>
            <a:pPr algn="just"/>
            <a:endParaRPr lang="cs-CZ" dirty="0" smtClean="0">
              <a:latin typeface="Bookman Old Style" pitchFamily="18" charset="0"/>
            </a:endParaRPr>
          </a:p>
          <a:p>
            <a:pPr algn="just"/>
            <a:r>
              <a:rPr lang="en-US" b="1" dirty="0" smtClean="0">
                <a:latin typeface="Bookman Old Style" pitchFamily="18" charset="0"/>
              </a:rPr>
              <a:t>Middle Welsh</a:t>
            </a:r>
            <a:r>
              <a:rPr lang="cs-CZ" dirty="0" smtClean="0">
                <a:latin typeface="Bookman Old Style" pitchFamily="18" charset="0"/>
              </a:rPr>
              <a:t>: (12-14.</a:t>
            </a:r>
            <a:r>
              <a:rPr lang="en-US" dirty="0" smtClean="0">
                <a:latin typeface="Bookman Old Style" pitchFamily="18" charset="0"/>
              </a:rPr>
              <a:t> cent</a:t>
            </a:r>
            <a:r>
              <a:rPr lang="cs-CZ" dirty="0" smtClean="0">
                <a:latin typeface="Bookman Old Style" pitchFamily="18" charset="0"/>
              </a:rPr>
              <a:t>.) </a:t>
            </a:r>
            <a:r>
              <a:rPr lang="en-US" dirty="0" smtClean="0">
                <a:latin typeface="Bookman Old Style" pitchFamily="18" charset="0"/>
              </a:rPr>
              <a:t>– the Welsh language flourished. This period offers copious literature of medieval romances and legends</a:t>
            </a:r>
            <a:r>
              <a:rPr lang="cs-CZ" dirty="0" smtClean="0">
                <a:latin typeface="Bookman Old Style" pitchFamily="18" charset="0"/>
              </a:rPr>
              <a:t>. </a:t>
            </a:r>
            <a:r>
              <a:rPr lang="en-US" dirty="0" smtClean="0">
                <a:latin typeface="Bookman Old Style" pitchFamily="18" charset="0"/>
              </a:rPr>
              <a:t>The most famous masterpiece is</a:t>
            </a:r>
            <a:r>
              <a:rPr lang="cs-CZ" dirty="0" smtClean="0">
                <a:latin typeface="Bookman Old Style" pitchFamily="18" charset="0"/>
              </a:rPr>
              <a:t> </a:t>
            </a:r>
            <a:r>
              <a:rPr lang="cs-CZ" b="1" dirty="0" err="1" smtClean="0">
                <a:latin typeface="Bookman Old Style" pitchFamily="18" charset="0"/>
              </a:rPr>
              <a:t>Mabinogi</a:t>
            </a:r>
            <a:r>
              <a:rPr lang="cs-CZ" b="1" dirty="0" smtClean="0">
                <a:latin typeface="Bookman Old Style" pitchFamily="18" charset="0"/>
              </a:rPr>
              <a:t> </a:t>
            </a:r>
            <a:r>
              <a:rPr lang="cs-CZ" dirty="0" smtClean="0">
                <a:latin typeface="Bookman Old Style" pitchFamily="18" charset="0"/>
              </a:rPr>
              <a:t>– </a:t>
            </a:r>
            <a:r>
              <a:rPr lang="en-US" dirty="0" smtClean="0">
                <a:latin typeface="Bookman Old Style" pitchFamily="18" charset="0"/>
              </a:rPr>
              <a:t>a collection of romances</a:t>
            </a:r>
            <a:r>
              <a:rPr lang="cs-CZ" dirty="0" smtClean="0">
                <a:latin typeface="Bookman Old Style" pitchFamily="18" charset="0"/>
              </a:rPr>
              <a:t>.  </a:t>
            </a:r>
          </a:p>
          <a:p>
            <a:endParaRPr lang="cs-CZ" dirty="0" smtClean="0">
              <a:latin typeface="Bookman Old Style" pitchFamily="18" charset="0"/>
            </a:endParaRPr>
          </a:p>
          <a:p>
            <a:endParaRPr lang="cs-CZ" dirty="0" smtClean="0"/>
          </a:p>
          <a:p>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214282" y="357166"/>
            <a:ext cx="8358246" cy="5016758"/>
          </a:xfrm>
          <a:prstGeom prst="rect">
            <a:avLst/>
          </a:prstGeom>
          <a:noFill/>
        </p:spPr>
        <p:txBody>
          <a:bodyPr wrap="square" rtlCol="0">
            <a:spAutoFit/>
          </a:bodyPr>
          <a:lstStyle/>
          <a:p>
            <a:pPr algn="just"/>
            <a:r>
              <a:rPr lang="cs-CZ" b="1" dirty="0" smtClean="0">
                <a:latin typeface="Bookman Old Style" pitchFamily="18" charset="0"/>
              </a:rPr>
              <a:t>Moder</a:t>
            </a:r>
            <a:r>
              <a:rPr lang="en-US" b="1" dirty="0" smtClean="0">
                <a:latin typeface="Bookman Old Style" pitchFamily="18" charset="0"/>
              </a:rPr>
              <a:t>n Welsh</a:t>
            </a:r>
            <a:r>
              <a:rPr lang="cs-CZ" dirty="0" smtClean="0">
                <a:latin typeface="Bookman Old Style" pitchFamily="18" charset="0"/>
              </a:rPr>
              <a:t>: </a:t>
            </a:r>
            <a:r>
              <a:rPr lang="en-US" dirty="0" smtClean="0">
                <a:latin typeface="Bookman Old Style" pitchFamily="18" charset="0"/>
              </a:rPr>
              <a:t>the beginning of this era is marked by the translation of the</a:t>
            </a:r>
            <a:r>
              <a:rPr lang="cs-CZ" dirty="0" smtClean="0">
                <a:latin typeface="Bookman Old Style" pitchFamily="18" charset="0"/>
              </a:rPr>
              <a:t> </a:t>
            </a:r>
            <a:r>
              <a:rPr lang="cs-CZ" b="1" dirty="0" smtClean="0">
                <a:latin typeface="Bookman Old Style" pitchFamily="18" charset="0"/>
              </a:rPr>
              <a:t>Bible </a:t>
            </a:r>
            <a:r>
              <a:rPr lang="en-US" dirty="0" smtClean="0">
                <a:latin typeface="Bookman Old Style" pitchFamily="18" charset="0"/>
              </a:rPr>
              <a:t>in the year</a:t>
            </a:r>
            <a:r>
              <a:rPr lang="cs-CZ" dirty="0" smtClean="0">
                <a:latin typeface="Bookman Old Style" pitchFamily="18" charset="0"/>
              </a:rPr>
              <a:t> </a:t>
            </a:r>
            <a:r>
              <a:rPr lang="cs-CZ" b="1" dirty="0" smtClean="0">
                <a:latin typeface="Bookman Old Style" pitchFamily="18" charset="0"/>
              </a:rPr>
              <a:t>1588 </a:t>
            </a:r>
            <a:r>
              <a:rPr lang="cs-CZ" dirty="0" smtClean="0">
                <a:latin typeface="Bookman Old Style" pitchFamily="18" charset="0"/>
              </a:rPr>
              <a:t>(</a:t>
            </a:r>
            <a:r>
              <a:rPr lang="en-US" dirty="0" smtClean="0">
                <a:latin typeface="Bookman Old Style" pitchFamily="18" charset="0"/>
              </a:rPr>
              <a:t>by the bishop of </a:t>
            </a:r>
            <a:r>
              <a:rPr lang="en-US" dirty="0" err="1" smtClean="0">
                <a:latin typeface="Bookman Old Style" pitchFamily="18" charset="0"/>
              </a:rPr>
              <a:t>Llandaff</a:t>
            </a:r>
            <a:r>
              <a:rPr lang="en-US" dirty="0" smtClean="0">
                <a:latin typeface="Bookman Old Style" pitchFamily="18" charset="0"/>
              </a:rPr>
              <a:t>,</a:t>
            </a:r>
            <a:r>
              <a:rPr lang="cs-CZ" dirty="0" smtClean="0">
                <a:latin typeface="Bookman Old Style" pitchFamily="18" charset="0"/>
              </a:rPr>
              <a:t> </a:t>
            </a:r>
            <a:r>
              <a:rPr lang="cs-CZ" b="1" dirty="0" smtClean="0">
                <a:latin typeface="Bookman Old Style" pitchFamily="18" charset="0"/>
              </a:rPr>
              <a:t>William Morgan</a:t>
            </a:r>
            <a:r>
              <a:rPr lang="cs-CZ" dirty="0" smtClean="0">
                <a:latin typeface="Bookman Old Style" pitchFamily="18" charset="0"/>
              </a:rPr>
              <a:t>). </a:t>
            </a:r>
            <a:r>
              <a:rPr lang="en-US" dirty="0" smtClean="0">
                <a:latin typeface="Bookman Old Style" pitchFamily="18" charset="0"/>
              </a:rPr>
              <a:t>This translation became the literary standard of the Welsh language for many next generations and it is very likely that without it, the Welsh language would have been long extinct. Since the beginning of the </a:t>
            </a:r>
            <a:r>
              <a:rPr lang="cs-CZ" dirty="0" smtClean="0">
                <a:latin typeface="Bookman Old Style" pitchFamily="18" charset="0"/>
              </a:rPr>
              <a:t>15.</a:t>
            </a:r>
            <a:r>
              <a:rPr lang="en-US" dirty="0" smtClean="0">
                <a:latin typeface="Bookman Old Style" pitchFamily="18" charset="0"/>
              </a:rPr>
              <a:t> cent</a:t>
            </a:r>
            <a:r>
              <a:rPr lang="cs-CZ" dirty="0" smtClean="0">
                <a:latin typeface="Bookman Old Style" pitchFamily="18" charset="0"/>
              </a:rPr>
              <a:t>.</a:t>
            </a:r>
            <a:r>
              <a:rPr lang="en-US" dirty="0" smtClean="0">
                <a:latin typeface="Bookman Old Style" pitchFamily="18" charset="0"/>
              </a:rPr>
              <a:t>, the higher strata of society were becoming Anglicized, and Welsh was completely banned from the use as an official administrative language in the mid. 15. cent. This didn`t change until the year </a:t>
            </a:r>
            <a:r>
              <a:rPr lang="cs-CZ" dirty="0" smtClean="0">
                <a:latin typeface="Bookman Old Style" pitchFamily="18" charset="0"/>
              </a:rPr>
              <a:t>1967). </a:t>
            </a:r>
          </a:p>
          <a:p>
            <a:pPr algn="just"/>
            <a:endParaRPr lang="cs-CZ" dirty="0" smtClean="0">
              <a:latin typeface="Bookman Old Style" pitchFamily="18" charset="0"/>
            </a:endParaRPr>
          </a:p>
          <a:p>
            <a:pPr algn="just"/>
            <a:r>
              <a:rPr lang="en-US" dirty="0" smtClean="0">
                <a:latin typeface="Bookman Old Style" pitchFamily="18" charset="0"/>
              </a:rPr>
              <a:t>In the year</a:t>
            </a:r>
            <a:r>
              <a:rPr lang="cs-CZ" dirty="0" smtClean="0">
                <a:latin typeface="Bookman Old Style" pitchFamily="18" charset="0"/>
              </a:rPr>
              <a:t> </a:t>
            </a:r>
            <a:r>
              <a:rPr lang="cs-CZ" b="1" dirty="0" smtClean="0">
                <a:latin typeface="Bookman Old Style" pitchFamily="18" charset="0"/>
              </a:rPr>
              <a:t>1993</a:t>
            </a:r>
            <a:r>
              <a:rPr lang="cs-CZ" dirty="0" smtClean="0">
                <a:latin typeface="Bookman Old Style" pitchFamily="18" charset="0"/>
              </a:rPr>
              <a:t> b</a:t>
            </a:r>
            <a:r>
              <a:rPr lang="en-US" dirty="0" smtClean="0">
                <a:latin typeface="Bookman Old Style" pitchFamily="18" charset="0"/>
              </a:rPr>
              <a:t>y so called</a:t>
            </a:r>
            <a:r>
              <a:rPr lang="cs-CZ" dirty="0" smtClean="0">
                <a:latin typeface="Bookman Old Style" pitchFamily="18" charset="0"/>
              </a:rPr>
              <a:t>. </a:t>
            </a:r>
            <a:r>
              <a:rPr lang="cs-CZ" b="1" dirty="0" err="1" smtClean="0">
                <a:latin typeface="Bookman Old Style" pitchFamily="18" charset="0"/>
              </a:rPr>
              <a:t>Welsh</a:t>
            </a:r>
            <a:r>
              <a:rPr lang="cs-CZ" b="1" dirty="0" smtClean="0">
                <a:latin typeface="Bookman Old Style" pitchFamily="18" charset="0"/>
              </a:rPr>
              <a:t> </a:t>
            </a:r>
            <a:r>
              <a:rPr lang="cs-CZ" b="1" dirty="0" err="1" smtClean="0">
                <a:latin typeface="Bookman Old Style" pitchFamily="18" charset="0"/>
              </a:rPr>
              <a:t>Language</a:t>
            </a:r>
            <a:r>
              <a:rPr lang="cs-CZ" b="1" dirty="0" smtClean="0">
                <a:latin typeface="Bookman Old Style" pitchFamily="18" charset="0"/>
              </a:rPr>
              <a:t> </a:t>
            </a:r>
            <a:r>
              <a:rPr lang="cs-CZ" b="1" dirty="0" err="1" smtClean="0">
                <a:latin typeface="Bookman Old Style" pitchFamily="18" charset="0"/>
              </a:rPr>
              <a:t>Act</a:t>
            </a:r>
            <a:r>
              <a:rPr lang="en-US" b="1" dirty="0" smtClean="0">
                <a:latin typeface="Bookman Old Style" pitchFamily="18" charset="0"/>
              </a:rPr>
              <a:t>, </a:t>
            </a:r>
            <a:r>
              <a:rPr lang="en-US" dirty="0" smtClean="0">
                <a:latin typeface="Bookman Old Style" pitchFamily="18" charset="0"/>
              </a:rPr>
              <a:t>the Welsh language was made equal with English in all spheres of public life (law, education, administration, health care).</a:t>
            </a:r>
            <a:endParaRPr lang="cs-CZ" dirty="0" smtClean="0">
              <a:latin typeface="Bookman Old Style" pitchFamily="18" charset="0"/>
            </a:endParaRPr>
          </a:p>
          <a:p>
            <a:pPr algn="just"/>
            <a:endParaRPr lang="cs-CZ" dirty="0" smtClean="0">
              <a:latin typeface="Bookman Old Style" pitchFamily="18" charset="0"/>
            </a:endParaRPr>
          </a:p>
          <a:p>
            <a:pPr algn="just"/>
            <a:r>
              <a:rPr lang="en-US" dirty="0" smtClean="0">
                <a:latin typeface="Bookman Old Style" pitchFamily="18" charset="0"/>
              </a:rPr>
              <a:t>The Welsh is spoken mostly in counties</a:t>
            </a:r>
            <a:r>
              <a:rPr lang="cs-CZ" dirty="0" smtClean="0">
                <a:latin typeface="Bookman Old Style" pitchFamily="18" charset="0"/>
              </a:rPr>
              <a:t> </a:t>
            </a:r>
            <a:r>
              <a:rPr lang="cs-CZ" b="1" dirty="0" err="1" smtClean="0">
                <a:latin typeface="Bookman Old Style" pitchFamily="18" charset="0"/>
              </a:rPr>
              <a:t>Gwynedd</a:t>
            </a:r>
            <a:r>
              <a:rPr lang="cs-CZ" dirty="0" smtClean="0">
                <a:latin typeface="Bookman Old Style" pitchFamily="18" charset="0"/>
              </a:rPr>
              <a:t> a</a:t>
            </a:r>
            <a:r>
              <a:rPr lang="en-US" dirty="0" err="1" smtClean="0">
                <a:latin typeface="Bookman Old Style" pitchFamily="18" charset="0"/>
              </a:rPr>
              <a:t>nd</a:t>
            </a:r>
            <a:r>
              <a:rPr lang="cs-CZ" dirty="0" smtClean="0">
                <a:latin typeface="Bookman Old Style" pitchFamily="18" charset="0"/>
              </a:rPr>
              <a:t> </a:t>
            </a:r>
            <a:r>
              <a:rPr lang="cs-CZ" b="1" dirty="0" err="1" smtClean="0">
                <a:latin typeface="Bookman Old Style" pitchFamily="18" charset="0"/>
              </a:rPr>
              <a:t>Ynys</a:t>
            </a:r>
            <a:r>
              <a:rPr lang="cs-CZ" b="1" dirty="0" smtClean="0">
                <a:latin typeface="Bookman Old Style" pitchFamily="18" charset="0"/>
              </a:rPr>
              <a:t> </a:t>
            </a:r>
            <a:r>
              <a:rPr lang="cs-CZ" b="1" dirty="0" err="1" smtClean="0">
                <a:latin typeface="Bookman Old Style" pitchFamily="18" charset="0"/>
              </a:rPr>
              <a:t>Môn</a:t>
            </a:r>
            <a:r>
              <a:rPr lang="cs-CZ" dirty="0" smtClean="0">
                <a:latin typeface="Bookman Old Style" pitchFamily="18" charset="0"/>
              </a:rPr>
              <a:t>.</a:t>
            </a:r>
            <a:r>
              <a:rPr lang="en-US" dirty="0" smtClean="0">
                <a:latin typeface="Bookman Old Style" pitchFamily="18" charset="0"/>
              </a:rPr>
              <a:t> It is estimated that about</a:t>
            </a:r>
            <a:r>
              <a:rPr lang="cs-CZ" dirty="0" smtClean="0">
                <a:latin typeface="Bookman Old Style" pitchFamily="18" charset="0"/>
              </a:rPr>
              <a:t> 500 000 </a:t>
            </a:r>
            <a:r>
              <a:rPr lang="en-US" dirty="0" smtClean="0">
                <a:latin typeface="Bookman Old Style" pitchFamily="18" charset="0"/>
              </a:rPr>
              <a:t>people use the Welsh language on daily basis</a:t>
            </a:r>
            <a:r>
              <a:rPr lang="cs-CZ" dirty="0" smtClean="0">
                <a:latin typeface="Bookman Old Style" pitchFamily="18" charset="0"/>
              </a:rPr>
              <a:t>. </a:t>
            </a:r>
          </a:p>
          <a:p>
            <a:pPr algn="just"/>
            <a:endParaRPr lang="cs-CZ" dirty="0" smtClean="0">
              <a:latin typeface="Bookman Old Style" pitchFamily="18" charset="0"/>
            </a:endParaRPr>
          </a:p>
          <a:p>
            <a:pPr algn="just"/>
            <a:r>
              <a:rPr lang="en-US" sz="1400" dirty="0" smtClean="0">
                <a:latin typeface="Bookman Old Style" pitchFamily="18" charset="0"/>
              </a:rPr>
              <a:t>Partly taken from</a:t>
            </a:r>
            <a:r>
              <a:rPr lang="cs-CZ" sz="1400" dirty="0" smtClean="0">
                <a:latin typeface="Bookman Old Style" pitchFamily="18" charset="0"/>
              </a:rPr>
              <a:t> </a:t>
            </a:r>
            <a:r>
              <a:rPr lang="cs-CZ" sz="1400" dirty="0" err="1" smtClean="0">
                <a:latin typeface="Bookman Old Style" pitchFamily="18" charset="0"/>
              </a:rPr>
              <a:t>Fortson</a:t>
            </a:r>
            <a:r>
              <a:rPr lang="cs-CZ" sz="1400" dirty="0" smtClean="0">
                <a:latin typeface="Bookman Old Style" pitchFamily="18" charset="0"/>
              </a:rPr>
              <a:t>, </a:t>
            </a:r>
            <a:r>
              <a:rPr lang="cs-CZ" sz="1400" dirty="0" err="1" smtClean="0">
                <a:latin typeface="Bookman Old Style" pitchFamily="18" charset="0"/>
              </a:rPr>
              <a:t>Indo</a:t>
            </a:r>
            <a:r>
              <a:rPr lang="cs-CZ" sz="1400" dirty="0" smtClean="0">
                <a:latin typeface="Bookman Old Style" pitchFamily="18" charset="0"/>
              </a:rPr>
              <a:t>-</a:t>
            </a:r>
            <a:r>
              <a:rPr lang="cs-CZ" sz="1400" dirty="0" err="1" smtClean="0">
                <a:latin typeface="Bookman Old Style" pitchFamily="18" charset="0"/>
              </a:rPr>
              <a:t>European</a:t>
            </a:r>
            <a:r>
              <a:rPr lang="cs-CZ" sz="1400" dirty="0" smtClean="0">
                <a:latin typeface="Bookman Old Style" pitchFamily="18" charset="0"/>
              </a:rPr>
              <a:t> </a:t>
            </a:r>
            <a:r>
              <a:rPr lang="cs-CZ" sz="1400" dirty="0" err="1" smtClean="0">
                <a:latin typeface="Bookman Old Style" pitchFamily="18" charset="0"/>
              </a:rPr>
              <a:t>linguistics</a:t>
            </a:r>
            <a:r>
              <a:rPr lang="cs-CZ" sz="1400" dirty="0" smtClean="0">
                <a:latin typeface="Bookman Old Style" pitchFamily="18" charset="0"/>
              </a:rPr>
              <a:t>, 2010</a:t>
            </a:r>
            <a:r>
              <a:rPr lang="en-US" sz="1400" dirty="0" smtClean="0">
                <a:latin typeface="Bookman Old Style" pitchFamily="18" charset="0"/>
              </a:rPr>
              <a:t>, p. 329-331</a:t>
            </a:r>
            <a:r>
              <a:rPr lang="cs-CZ" sz="1400" dirty="0" smtClean="0">
                <a:latin typeface="Bookman Old Style" pitchFamily="18" charset="0"/>
              </a:rPr>
              <a:t> </a:t>
            </a:r>
            <a:endParaRPr lang="cs-CZ" sz="1400" dirty="0">
              <a:latin typeface="Bookman Old Style"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a:stretch>
        </a:blipFill>
        <a:effectLst/>
      </p:bgPr>
    </p:bg>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3" cstate="print"/>
          <a:srcRect/>
          <a:stretch>
            <a:fillRect/>
          </a:stretch>
        </p:blipFill>
        <p:spPr bwMode="auto">
          <a:xfrm>
            <a:off x="0" y="357165"/>
            <a:ext cx="5214942" cy="6251453"/>
          </a:xfrm>
          <a:prstGeom prst="rect">
            <a:avLst/>
          </a:prstGeom>
          <a:noFill/>
        </p:spPr>
      </p:pic>
      <p:pic>
        <p:nvPicPr>
          <p:cNvPr id="30724" name="Picture 4" descr="Related image"/>
          <p:cNvPicPr>
            <a:picLocks noChangeAspect="1" noChangeArrowheads="1"/>
          </p:cNvPicPr>
          <p:nvPr/>
        </p:nvPicPr>
        <p:blipFill>
          <a:blip r:embed="rId4" cstate="print"/>
          <a:srcRect/>
          <a:stretch>
            <a:fillRect/>
          </a:stretch>
        </p:blipFill>
        <p:spPr bwMode="auto">
          <a:xfrm>
            <a:off x="5530201" y="357166"/>
            <a:ext cx="3366159" cy="221457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8674" name="Picture 2" descr="Image result for welsh speaking areas with the names of counties"/>
          <p:cNvPicPr>
            <a:picLocks noChangeAspect="1" noChangeArrowheads="1"/>
          </p:cNvPicPr>
          <p:nvPr/>
        </p:nvPicPr>
        <p:blipFill>
          <a:blip r:embed="rId3" cstate="print"/>
          <a:srcRect/>
          <a:stretch>
            <a:fillRect/>
          </a:stretch>
        </p:blipFill>
        <p:spPr bwMode="auto">
          <a:xfrm>
            <a:off x="4116223" y="500042"/>
            <a:ext cx="4575345" cy="5072098"/>
          </a:xfrm>
          <a:prstGeom prst="rect">
            <a:avLst/>
          </a:prstGeom>
          <a:noFill/>
        </p:spPr>
      </p:pic>
      <p:pic>
        <p:nvPicPr>
          <p:cNvPr id="28676" name="Picture 4" descr="Related image"/>
          <p:cNvPicPr>
            <a:picLocks noChangeAspect="1" noChangeArrowheads="1"/>
          </p:cNvPicPr>
          <p:nvPr/>
        </p:nvPicPr>
        <p:blipFill>
          <a:blip r:embed="rId4" cstate="print"/>
          <a:srcRect/>
          <a:stretch>
            <a:fillRect/>
          </a:stretch>
        </p:blipFill>
        <p:spPr bwMode="auto">
          <a:xfrm>
            <a:off x="214282" y="571480"/>
            <a:ext cx="3929090" cy="4832782"/>
          </a:xfrm>
          <a:prstGeom prst="rect">
            <a:avLst/>
          </a:prstGeom>
          <a:noFill/>
        </p:spPr>
      </p:pic>
      <p:sp>
        <p:nvSpPr>
          <p:cNvPr id="4" name="TextovéPole 3"/>
          <p:cNvSpPr txBox="1"/>
          <p:nvPr/>
        </p:nvSpPr>
        <p:spPr>
          <a:xfrm>
            <a:off x="4071934" y="5786454"/>
            <a:ext cx="4643470" cy="646331"/>
          </a:xfrm>
          <a:prstGeom prst="rect">
            <a:avLst/>
          </a:prstGeom>
          <a:noFill/>
        </p:spPr>
        <p:txBody>
          <a:bodyPr wrap="square" rtlCol="0">
            <a:spAutoFit/>
          </a:bodyPr>
          <a:lstStyle/>
          <a:p>
            <a:r>
              <a:rPr lang="cs-CZ" dirty="0" smtClean="0">
                <a:latin typeface="Bookman Old Style" pitchFamily="18" charset="0"/>
              </a:rPr>
              <a:t>Procentuální zastoupení velšsky mluvící populace na území Walesu. </a:t>
            </a:r>
            <a:endParaRPr lang="cs-CZ" dirty="0">
              <a:latin typeface="Bookman Old Style"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6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571480"/>
            <a:ext cx="8143932" cy="7848302"/>
          </a:xfrm>
          <a:prstGeom prst="rect">
            <a:avLst/>
          </a:prstGeom>
          <a:noFill/>
        </p:spPr>
        <p:txBody>
          <a:bodyPr wrap="square" rtlCol="0">
            <a:spAutoFit/>
          </a:bodyPr>
          <a:lstStyle/>
          <a:p>
            <a:r>
              <a:rPr lang="en-US" b="1" dirty="0" err="1" smtClean="0">
                <a:latin typeface="Bookman Old Style" pitchFamily="18" charset="0"/>
              </a:rPr>
              <a:t>Brittonic</a:t>
            </a:r>
            <a:r>
              <a:rPr lang="en-US" b="1" dirty="0" smtClean="0">
                <a:latin typeface="Bookman Old Style" pitchFamily="18" charset="0"/>
              </a:rPr>
              <a:t> (also </a:t>
            </a:r>
            <a:r>
              <a:rPr lang="en-US" b="1" dirty="0" err="1" smtClean="0">
                <a:latin typeface="Bookman Old Style" pitchFamily="18" charset="0"/>
              </a:rPr>
              <a:t>Brythonic</a:t>
            </a:r>
            <a:r>
              <a:rPr lang="en-US" b="1" dirty="0" smtClean="0">
                <a:latin typeface="Bookman Old Style" pitchFamily="18" charset="0"/>
              </a:rPr>
              <a:t> or British Celtic)</a:t>
            </a:r>
          </a:p>
          <a:p>
            <a:endParaRPr lang="en-US" b="1" dirty="0" smtClean="0">
              <a:latin typeface="Bookman Old Style" pitchFamily="18" charset="0"/>
            </a:endParaRPr>
          </a:p>
          <a:p>
            <a:r>
              <a:rPr lang="en-US" dirty="0" err="1" smtClean="0">
                <a:latin typeface="Bookman Old Style" pitchFamily="18" charset="0"/>
              </a:rPr>
              <a:t>Brittonic</a:t>
            </a:r>
            <a:r>
              <a:rPr lang="en-US" dirty="0" smtClean="0">
                <a:latin typeface="Bookman Old Style" pitchFamily="18" charset="0"/>
              </a:rPr>
              <a:t> was the Celtic language of the Celtic inhabitants of Britain before the Roman conquest  (AD 43). At its greatest extent, to judge by the geographical distribution of place-names and river names, </a:t>
            </a:r>
            <a:r>
              <a:rPr lang="en-US" b="1" dirty="0" smtClean="0">
                <a:latin typeface="Bookman Old Style" pitchFamily="18" charset="0"/>
              </a:rPr>
              <a:t>British Celtic was spoken throughout </a:t>
            </a:r>
            <a:r>
              <a:rPr lang="cs-CZ" b="1" dirty="0" err="1" smtClean="0">
                <a:latin typeface="Bookman Old Style" pitchFamily="18" charset="0"/>
              </a:rPr>
              <a:t>Britain</a:t>
            </a:r>
            <a:r>
              <a:rPr lang="en-US" b="1" dirty="0" smtClean="0">
                <a:latin typeface="Bookman Old Style" pitchFamily="18" charset="0"/>
              </a:rPr>
              <a:t> except </a:t>
            </a:r>
            <a:r>
              <a:rPr lang="cs-CZ" b="1" dirty="0" err="1" smtClean="0">
                <a:latin typeface="Bookman Old Style" pitchFamily="18" charset="0"/>
              </a:rPr>
              <a:t>for</a:t>
            </a:r>
            <a:r>
              <a:rPr lang="en-US" b="1" dirty="0" smtClean="0">
                <a:latin typeface="Bookman Old Style" pitchFamily="18" charset="0"/>
              </a:rPr>
              <a:t> </a:t>
            </a:r>
            <a:r>
              <a:rPr lang="en-US" b="1" dirty="0" err="1" smtClean="0">
                <a:latin typeface="Bookman Old Style" pitchFamily="18" charset="0"/>
              </a:rPr>
              <a:t>th</a:t>
            </a:r>
            <a:r>
              <a:rPr lang="cs-CZ" b="1" dirty="0" smtClean="0">
                <a:latin typeface="Bookman Old Style" pitchFamily="18" charset="0"/>
              </a:rPr>
              <a:t>e</a:t>
            </a:r>
            <a:r>
              <a:rPr lang="en-US" b="1" dirty="0" smtClean="0">
                <a:latin typeface="Bookman Old Style" pitchFamily="18" charset="0"/>
              </a:rPr>
              <a:t> part of Scotland </a:t>
            </a:r>
            <a:r>
              <a:rPr lang="en-US" dirty="0" smtClean="0">
                <a:latin typeface="Bookman Old Style" pitchFamily="18" charset="0"/>
              </a:rPr>
              <a:t>north of the Firth of Clyde and the Firth of Forth.</a:t>
            </a:r>
          </a:p>
          <a:p>
            <a:r>
              <a:rPr lang="cs-CZ" sz="1400" dirty="0" smtClean="0">
                <a:latin typeface="Bookman Old Style" pitchFamily="18" charset="0"/>
              </a:rPr>
              <a:t>(</a:t>
            </a:r>
            <a:r>
              <a:rPr lang="cs-CZ" sz="1400" dirty="0" err="1" smtClean="0">
                <a:latin typeface="Bookman Old Style" pitchFamily="18" charset="0"/>
              </a:rPr>
              <a:t>Fortson</a:t>
            </a:r>
            <a:r>
              <a:rPr lang="cs-CZ" sz="1400" dirty="0" smtClean="0">
                <a:latin typeface="Bookman Old Style" pitchFamily="18" charset="0"/>
              </a:rPr>
              <a:t>, </a:t>
            </a:r>
            <a:r>
              <a:rPr lang="cs-CZ" sz="1400" dirty="0" err="1" smtClean="0">
                <a:latin typeface="Bookman Old Style" pitchFamily="18" charset="0"/>
              </a:rPr>
              <a:t>Indo</a:t>
            </a:r>
            <a:r>
              <a:rPr lang="cs-CZ" sz="1400" dirty="0" smtClean="0">
                <a:latin typeface="Bookman Old Style" pitchFamily="18" charset="0"/>
              </a:rPr>
              <a:t>-</a:t>
            </a:r>
            <a:r>
              <a:rPr lang="cs-CZ" sz="1400" dirty="0" err="1" smtClean="0">
                <a:latin typeface="Bookman Old Style" pitchFamily="18" charset="0"/>
              </a:rPr>
              <a:t>European</a:t>
            </a:r>
            <a:r>
              <a:rPr lang="cs-CZ" sz="1400" dirty="0" smtClean="0">
                <a:latin typeface="Bookman Old Style" pitchFamily="18" charset="0"/>
              </a:rPr>
              <a:t> </a:t>
            </a:r>
            <a:r>
              <a:rPr lang="cs-CZ" sz="1400" dirty="0" err="1" smtClean="0">
                <a:latin typeface="Bookman Old Style" pitchFamily="18" charset="0"/>
              </a:rPr>
              <a:t>Linguistics</a:t>
            </a:r>
            <a:r>
              <a:rPr lang="cs-CZ" sz="1400" dirty="0" smtClean="0">
                <a:latin typeface="Bookman Old Style" pitchFamily="18" charset="0"/>
              </a:rPr>
              <a:t>, 2010, p. 328)</a:t>
            </a:r>
            <a:r>
              <a:rPr lang="en-US" sz="1400" dirty="0" smtClean="0">
                <a:latin typeface="Bookman Old Style" pitchFamily="18" charset="0"/>
              </a:rPr>
              <a:t> </a:t>
            </a:r>
          </a:p>
          <a:p>
            <a:endParaRPr lang="en-US" dirty="0" smtClean="0">
              <a:latin typeface="Bookman Old Style" pitchFamily="18" charset="0"/>
            </a:endParaRPr>
          </a:p>
          <a:p>
            <a:r>
              <a:rPr lang="en-US" dirty="0" smtClean="0">
                <a:latin typeface="Bookman Old Style" pitchFamily="18" charset="0"/>
              </a:rPr>
              <a:t>The first evidence about the existence of Britain was given by a Greek  geographer and explorer </a:t>
            </a:r>
            <a:r>
              <a:rPr lang="en-US" b="1" dirty="0" err="1" smtClean="0">
                <a:latin typeface="Bookman Old Style" pitchFamily="18" charset="0"/>
              </a:rPr>
              <a:t>Pytheas</a:t>
            </a:r>
            <a:r>
              <a:rPr lang="en-US" b="1" dirty="0" smtClean="0">
                <a:latin typeface="Bookman Old Style" pitchFamily="18" charset="0"/>
              </a:rPr>
              <a:t> of </a:t>
            </a:r>
            <a:r>
              <a:rPr lang="en-US" b="1" dirty="0" err="1" smtClean="0">
                <a:latin typeface="Bookman Old Style" pitchFamily="18" charset="0"/>
              </a:rPr>
              <a:t>Massalia</a:t>
            </a:r>
            <a:r>
              <a:rPr lang="en-US" dirty="0" smtClean="0">
                <a:latin typeface="Bookman Old Style" pitchFamily="18" charset="0"/>
              </a:rPr>
              <a:t>, who around 325 BC managed to organize a successful voyage to north Europe. Back then the name of the island was </a:t>
            </a:r>
            <a:r>
              <a:rPr lang="en-US" b="1" i="1" dirty="0" err="1" smtClean="0">
                <a:latin typeface="Bookman Old Style" pitchFamily="18" charset="0"/>
              </a:rPr>
              <a:t>Prettan</a:t>
            </a:r>
            <a:r>
              <a:rPr lang="en-US" i="1" dirty="0" smtClean="0">
                <a:latin typeface="Bookman Old Style" pitchFamily="18" charset="0"/>
              </a:rPr>
              <a:t>…a (</a:t>
            </a:r>
            <a:r>
              <a:rPr lang="en-US" dirty="0" smtClean="0">
                <a:latin typeface="Bookman Old Style" pitchFamily="18" charset="0"/>
              </a:rPr>
              <a:t>later with </a:t>
            </a:r>
            <a:r>
              <a:rPr lang="en-US" i="1" dirty="0" smtClean="0">
                <a:latin typeface="Bookman Old Style" pitchFamily="18" charset="0"/>
              </a:rPr>
              <a:t> b-</a:t>
            </a:r>
            <a:r>
              <a:rPr lang="en-US" dirty="0" smtClean="0">
                <a:latin typeface="Bookman Old Style" pitchFamily="18" charset="0"/>
              </a:rPr>
              <a:t>), which we find in W. </a:t>
            </a:r>
            <a:r>
              <a:rPr lang="cs-CZ" i="1" dirty="0" err="1" smtClean="0">
                <a:latin typeface="Bookman Old Style" pitchFamily="18" charset="0"/>
              </a:rPr>
              <a:t>Prydein</a:t>
            </a:r>
            <a:r>
              <a:rPr lang="cs-CZ" i="1" dirty="0" smtClean="0">
                <a:latin typeface="Bookman Old Style" pitchFamily="18" charset="0"/>
              </a:rPr>
              <a:t> "</a:t>
            </a:r>
            <a:r>
              <a:rPr lang="cs-CZ" dirty="0" err="1" smtClean="0">
                <a:latin typeface="Bookman Old Style" pitchFamily="18" charset="0"/>
              </a:rPr>
              <a:t>Bri</a:t>
            </a:r>
            <a:r>
              <a:rPr lang="en-US" dirty="0" err="1" smtClean="0">
                <a:latin typeface="Bookman Old Style" pitchFamily="18" charset="0"/>
              </a:rPr>
              <a:t>tain</a:t>
            </a:r>
            <a:r>
              <a:rPr lang="cs-CZ" i="1" dirty="0" smtClean="0">
                <a:latin typeface="Bookman Old Style" pitchFamily="18" charset="0"/>
              </a:rPr>
              <a:t>" (*</a:t>
            </a:r>
            <a:r>
              <a:rPr lang="cs-CZ" i="1" dirty="0" err="1" smtClean="0">
                <a:latin typeface="Bookman Old Style" pitchFamily="18" charset="0"/>
              </a:rPr>
              <a:t>k</a:t>
            </a:r>
            <a:r>
              <a:rPr lang="cs-CZ" i="1" dirty="0" err="1" smtClean="0">
                <a:cs typeface="Calibri"/>
              </a:rPr>
              <a:t>ʷ</a:t>
            </a:r>
            <a:r>
              <a:rPr lang="cs-CZ" i="1" dirty="0" err="1" smtClean="0">
                <a:latin typeface="Bookman Old Style" pitchFamily="18" charset="0"/>
              </a:rPr>
              <a:t>ritan</a:t>
            </a:r>
            <a:r>
              <a:rPr lang="cs-CZ" i="1" dirty="0" err="1" smtClean="0">
                <a:cs typeface="Calibri"/>
              </a:rPr>
              <a:t>ī</a:t>
            </a:r>
            <a:r>
              <a:rPr lang="cs-CZ" i="1" dirty="0" smtClean="0">
                <a:latin typeface="Bookman Old Style" pitchFamily="18" charset="0"/>
              </a:rPr>
              <a:t>, </a:t>
            </a:r>
            <a:r>
              <a:rPr lang="cs-CZ" i="1" dirty="0" err="1" smtClean="0">
                <a:latin typeface="Bookman Old Style" pitchFamily="18" charset="0"/>
              </a:rPr>
              <a:t>Prydyn</a:t>
            </a:r>
            <a:r>
              <a:rPr lang="cs-CZ" i="1" dirty="0" smtClean="0">
                <a:latin typeface="Bookman Old Style" pitchFamily="18" charset="0"/>
              </a:rPr>
              <a:t> “</a:t>
            </a:r>
            <a:r>
              <a:rPr lang="en-US" dirty="0" smtClean="0">
                <a:latin typeface="Bookman Old Style" pitchFamily="18" charset="0"/>
              </a:rPr>
              <a:t>the </a:t>
            </a:r>
            <a:r>
              <a:rPr lang="en-US" dirty="0" err="1" smtClean="0">
                <a:latin typeface="Bookman Old Style" pitchFamily="18" charset="0"/>
              </a:rPr>
              <a:t>Picts</a:t>
            </a:r>
            <a:r>
              <a:rPr lang="cs-CZ" dirty="0" smtClean="0">
                <a:latin typeface="Bookman Old Style" pitchFamily="18" charset="0"/>
              </a:rPr>
              <a:t>“ </a:t>
            </a:r>
            <a:r>
              <a:rPr lang="cs-CZ" i="1" dirty="0" smtClean="0">
                <a:latin typeface="Bookman Old Style" pitchFamily="18" charset="0"/>
              </a:rPr>
              <a:t>(*</a:t>
            </a:r>
            <a:r>
              <a:rPr lang="cs-CZ" i="1" dirty="0" err="1" smtClean="0">
                <a:latin typeface="Bookman Old Style" pitchFamily="18" charset="0"/>
              </a:rPr>
              <a:t>k</a:t>
            </a:r>
            <a:r>
              <a:rPr lang="cs-CZ" i="1" dirty="0" err="1" smtClean="0">
                <a:cs typeface="Calibri"/>
              </a:rPr>
              <a:t>ʷ</a:t>
            </a:r>
            <a:r>
              <a:rPr lang="cs-CZ" i="1" dirty="0" err="1" smtClean="0">
                <a:latin typeface="Bookman Old Style" pitchFamily="18" charset="0"/>
              </a:rPr>
              <a:t>riten</a:t>
            </a:r>
            <a:r>
              <a:rPr lang="cs-CZ" i="1" dirty="0" err="1" smtClean="0">
                <a:cs typeface="Calibri"/>
              </a:rPr>
              <a:t>ī</a:t>
            </a:r>
            <a:r>
              <a:rPr lang="cs-CZ" i="1" dirty="0" smtClean="0">
                <a:latin typeface="Bookman Old Style" pitchFamily="18" charset="0"/>
              </a:rPr>
              <a:t>), </a:t>
            </a:r>
            <a:r>
              <a:rPr lang="en-US" dirty="0" smtClean="0">
                <a:latin typeface="Bookman Old Style" pitchFamily="18" charset="0"/>
              </a:rPr>
              <a:t>all from the IE</a:t>
            </a:r>
            <a:r>
              <a:rPr lang="cs-CZ" dirty="0" smtClean="0">
                <a:latin typeface="Bookman Old Style" pitchFamily="18" charset="0"/>
              </a:rPr>
              <a:t>. </a:t>
            </a:r>
            <a:r>
              <a:rPr lang="en-US" dirty="0" smtClean="0">
                <a:latin typeface="Bookman Old Style" pitchFamily="18" charset="0"/>
              </a:rPr>
              <a:t>root</a:t>
            </a:r>
            <a:r>
              <a:rPr lang="cs-CZ" dirty="0" smtClean="0">
                <a:latin typeface="Bookman Old Style" pitchFamily="18" charset="0"/>
              </a:rPr>
              <a:t> </a:t>
            </a:r>
            <a:r>
              <a:rPr lang="cs-CZ" i="1" dirty="0" smtClean="0">
                <a:latin typeface="Bookman Old Style" pitchFamily="18" charset="0"/>
              </a:rPr>
              <a:t>*</a:t>
            </a:r>
            <a:r>
              <a:rPr lang="cs-CZ" i="1" dirty="0" err="1" smtClean="0">
                <a:latin typeface="Bookman Old Style" pitchFamily="18" charset="0"/>
              </a:rPr>
              <a:t>k</a:t>
            </a:r>
            <a:r>
              <a:rPr lang="cs-CZ" i="1" dirty="0" err="1" smtClean="0">
                <a:cs typeface="Calibri"/>
              </a:rPr>
              <a:t>ʷ</a:t>
            </a:r>
            <a:r>
              <a:rPr lang="cs-CZ" i="1" dirty="0" err="1" smtClean="0">
                <a:latin typeface="Bookman Old Style" pitchFamily="18" charset="0"/>
              </a:rPr>
              <a:t>er</a:t>
            </a:r>
            <a:r>
              <a:rPr lang="cs-CZ" i="1" dirty="0" smtClean="0">
                <a:latin typeface="Bookman Old Style" pitchFamily="18" charset="0"/>
              </a:rPr>
              <a:t>- “</a:t>
            </a:r>
            <a:r>
              <a:rPr lang="en-US" i="1" dirty="0" smtClean="0">
                <a:latin typeface="Bookman Old Style" pitchFamily="18" charset="0"/>
              </a:rPr>
              <a:t>to do</a:t>
            </a:r>
            <a:r>
              <a:rPr lang="cs-CZ" i="1" dirty="0" smtClean="0">
                <a:latin typeface="Bookman Old Style" pitchFamily="18" charset="0"/>
              </a:rPr>
              <a:t>", </a:t>
            </a:r>
            <a:r>
              <a:rPr lang="en-US" i="1" dirty="0" smtClean="0">
                <a:latin typeface="Bookman Old Style" pitchFamily="18" charset="0"/>
              </a:rPr>
              <a:t>comp</a:t>
            </a:r>
            <a:r>
              <a:rPr lang="cs-CZ" i="1" dirty="0" smtClean="0">
                <a:latin typeface="Bookman Old Style" pitchFamily="18" charset="0"/>
              </a:rPr>
              <a:t>. </a:t>
            </a:r>
            <a:r>
              <a:rPr lang="en-US" i="1" dirty="0" err="1" smtClean="0">
                <a:latin typeface="Bookman Old Style" pitchFamily="18" charset="0"/>
              </a:rPr>
              <a:t>OIr</a:t>
            </a:r>
            <a:r>
              <a:rPr lang="cs-CZ" i="1" dirty="0" smtClean="0">
                <a:latin typeface="Bookman Old Style" pitchFamily="18" charset="0"/>
              </a:rPr>
              <a:t>. </a:t>
            </a:r>
            <a:r>
              <a:rPr lang="cs-CZ" i="1" dirty="0" err="1" smtClean="0">
                <a:latin typeface="Bookman Old Style" pitchFamily="18" charset="0"/>
              </a:rPr>
              <a:t>cruth</a:t>
            </a:r>
            <a:r>
              <a:rPr lang="cs-CZ" i="1" dirty="0" smtClean="0">
                <a:latin typeface="Bookman Old Style" pitchFamily="18" charset="0"/>
              </a:rPr>
              <a:t>, </a:t>
            </a:r>
            <a:r>
              <a:rPr lang="en-US" i="1" dirty="0" smtClean="0">
                <a:latin typeface="Bookman Old Style" pitchFamily="18" charset="0"/>
              </a:rPr>
              <a:t>W</a:t>
            </a:r>
            <a:r>
              <a:rPr lang="cs-CZ" i="1" dirty="0" smtClean="0">
                <a:latin typeface="Bookman Old Style" pitchFamily="18" charset="0"/>
              </a:rPr>
              <a:t>. </a:t>
            </a:r>
            <a:r>
              <a:rPr lang="cs-CZ" i="1" dirty="0" err="1" smtClean="0">
                <a:latin typeface="Bookman Old Style" pitchFamily="18" charset="0"/>
              </a:rPr>
              <a:t>pryd</a:t>
            </a:r>
            <a:r>
              <a:rPr lang="cs-CZ" i="1" dirty="0" smtClean="0">
                <a:latin typeface="Bookman Old Style" pitchFamily="18" charset="0"/>
              </a:rPr>
              <a:t> </a:t>
            </a:r>
            <a:r>
              <a:rPr lang="cs-CZ" dirty="0" smtClean="0">
                <a:latin typeface="Bookman Old Style" pitchFamily="18" charset="0"/>
              </a:rPr>
              <a:t>“</a:t>
            </a:r>
            <a:r>
              <a:rPr lang="en-US" dirty="0" smtClean="0">
                <a:latin typeface="Bookman Old Style" pitchFamily="18" charset="0"/>
              </a:rPr>
              <a:t>appearance</a:t>
            </a:r>
            <a:r>
              <a:rPr lang="cs-CZ" dirty="0" smtClean="0">
                <a:latin typeface="Bookman Old Style" pitchFamily="18" charset="0"/>
              </a:rPr>
              <a:t>"</a:t>
            </a:r>
            <a:r>
              <a:rPr lang="cs-CZ" i="1" dirty="0" smtClean="0">
                <a:latin typeface="Bookman Old Style" pitchFamily="18" charset="0"/>
              </a:rPr>
              <a:t> </a:t>
            </a:r>
            <a:r>
              <a:rPr lang="cs-CZ" dirty="0" smtClean="0">
                <a:latin typeface="Bookman Old Style" pitchFamily="18" charset="0"/>
              </a:rPr>
              <a:t>(Schmidt 1993, 68). </a:t>
            </a:r>
          </a:p>
          <a:p>
            <a:endParaRPr lang="cs-CZ" dirty="0" smtClean="0">
              <a:latin typeface="Bookman Old Style" pitchFamily="18" charset="0"/>
            </a:endParaRPr>
          </a:p>
          <a:p>
            <a:r>
              <a:rPr lang="en-US" dirty="0" smtClean="0">
                <a:latin typeface="Bookman Old Style" pitchFamily="18" charset="0"/>
              </a:rPr>
              <a:t>The home name for Britain was</a:t>
            </a:r>
            <a:r>
              <a:rPr lang="cs-CZ" dirty="0" smtClean="0">
                <a:latin typeface="Bookman Old Style" pitchFamily="18" charset="0"/>
              </a:rPr>
              <a:t> </a:t>
            </a:r>
            <a:r>
              <a:rPr lang="cs-CZ" b="1" i="1" dirty="0" smtClean="0">
                <a:latin typeface="Bookman Old Style" pitchFamily="18" charset="0"/>
              </a:rPr>
              <a:t>Albion: </a:t>
            </a:r>
            <a:r>
              <a:rPr lang="cs-CZ" i="1" dirty="0" err="1" smtClean="0">
                <a:latin typeface="Bookman Old Style" pitchFamily="18" charset="0"/>
              </a:rPr>
              <a:t>Albion</a:t>
            </a:r>
            <a:r>
              <a:rPr lang="cs-CZ" i="1" dirty="0" smtClean="0">
                <a:latin typeface="Bookman Old Style" pitchFamily="18" charset="0"/>
              </a:rPr>
              <a:t> </a:t>
            </a:r>
            <a:r>
              <a:rPr lang="cs-CZ" i="1" dirty="0" err="1" smtClean="0">
                <a:latin typeface="Bookman Old Style" pitchFamily="18" charset="0"/>
              </a:rPr>
              <a:t>ipsi</a:t>
            </a:r>
            <a:r>
              <a:rPr lang="cs-CZ" i="1" dirty="0" smtClean="0">
                <a:latin typeface="Bookman Old Style" pitchFamily="18" charset="0"/>
              </a:rPr>
              <a:t> [</a:t>
            </a:r>
            <a:r>
              <a:rPr lang="cs-CZ" i="1" dirty="0" err="1" smtClean="0">
                <a:latin typeface="Bookman Old Style" pitchFamily="18" charset="0"/>
              </a:rPr>
              <a:t>Britanniae</a:t>
            </a:r>
            <a:r>
              <a:rPr lang="cs-CZ" i="1" dirty="0" smtClean="0">
                <a:latin typeface="Bookman Old Style" pitchFamily="18" charset="0"/>
              </a:rPr>
              <a:t> </a:t>
            </a:r>
            <a:r>
              <a:rPr lang="cs-CZ" i="1" dirty="0" err="1" smtClean="0">
                <a:latin typeface="Bookman Old Style" pitchFamily="18" charset="0"/>
              </a:rPr>
              <a:t>insulae</a:t>
            </a:r>
            <a:r>
              <a:rPr lang="cs-CZ" i="1" dirty="0" smtClean="0">
                <a:latin typeface="Bookman Old Style" pitchFamily="18" charset="0"/>
              </a:rPr>
              <a:t>] nomen </a:t>
            </a:r>
            <a:r>
              <a:rPr lang="cs-CZ" i="1" dirty="0" err="1" smtClean="0">
                <a:latin typeface="Bookman Old Style" pitchFamily="18" charset="0"/>
              </a:rPr>
              <a:t>fuit</a:t>
            </a:r>
            <a:r>
              <a:rPr lang="cs-CZ" i="1" dirty="0" smtClean="0">
                <a:latin typeface="Bookman Old Style" pitchFamily="18" charset="0"/>
              </a:rPr>
              <a:t>; </a:t>
            </a:r>
            <a:r>
              <a:rPr lang="en-US" i="1" dirty="0" err="1" smtClean="0">
                <a:latin typeface="Bookman Old Style" pitchFamily="18" charset="0"/>
              </a:rPr>
              <a:t>OIr</a:t>
            </a:r>
            <a:r>
              <a:rPr lang="cs-CZ" i="1" dirty="0" smtClean="0">
                <a:latin typeface="Bookman Old Style" pitchFamily="18" charset="0"/>
              </a:rPr>
              <a:t>. Albu, </a:t>
            </a:r>
            <a:r>
              <a:rPr lang="en-US" dirty="0" smtClean="0">
                <a:latin typeface="Bookman Old Style" pitchFamily="18" charset="0"/>
              </a:rPr>
              <a:t>possible to connect to</a:t>
            </a:r>
            <a:r>
              <a:rPr lang="cs-CZ" dirty="0" smtClean="0">
                <a:latin typeface="Bookman Old Style" pitchFamily="18" charset="0"/>
              </a:rPr>
              <a:t> </a:t>
            </a:r>
            <a:r>
              <a:rPr lang="en-US" dirty="0" smtClean="0">
                <a:latin typeface="Bookman Old Style" pitchFamily="18" charset="0"/>
              </a:rPr>
              <a:t>W</a:t>
            </a:r>
            <a:r>
              <a:rPr lang="cs-CZ" dirty="0" smtClean="0">
                <a:latin typeface="Bookman Old Style" pitchFamily="18" charset="0"/>
              </a:rPr>
              <a:t> </a:t>
            </a:r>
            <a:r>
              <a:rPr lang="cs-CZ" i="1" dirty="0" err="1" smtClean="0">
                <a:latin typeface="Bookman Old Style" pitchFamily="18" charset="0"/>
              </a:rPr>
              <a:t>elfydd</a:t>
            </a:r>
            <a:r>
              <a:rPr lang="cs-CZ" i="1" dirty="0" smtClean="0">
                <a:latin typeface="Bookman Old Style" pitchFamily="18" charset="0"/>
              </a:rPr>
              <a:t> “</a:t>
            </a:r>
            <a:r>
              <a:rPr lang="en-US" i="1" dirty="0" smtClean="0">
                <a:latin typeface="Bookman Old Style" pitchFamily="18" charset="0"/>
              </a:rPr>
              <a:t>world”, </a:t>
            </a:r>
            <a:r>
              <a:rPr lang="en-US" dirty="0" smtClean="0">
                <a:latin typeface="Bookman Old Style" pitchFamily="18" charset="0"/>
              </a:rPr>
              <a:t>which reflects Celtic</a:t>
            </a:r>
            <a:r>
              <a:rPr lang="cs-CZ" dirty="0" smtClean="0">
                <a:latin typeface="Bookman Old Style" pitchFamily="18" charset="0"/>
              </a:rPr>
              <a:t> </a:t>
            </a:r>
            <a:r>
              <a:rPr lang="cs-CZ" i="1" dirty="0" smtClean="0">
                <a:latin typeface="Bookman Old Style" pitchFamily="18" charset="0"/>
              </a:rPr>
              <a:t>*</a:t>
            </a:r>
            <a:r>
              <a:rPr lang="cs-CZ" i="1" dirty="0" err="1" smtClean="0">
                <a:latin typeface="Bookman Old Style" pitchFamily="18" charset="0"/>
              </a:rPr>
              <a:t>albiĎdn</a:t>
            </a:r>
            <a:r>
              <a:rPr lang="cs-CZ" i="1" dirty="0" smtClean="0">
                <a:latin typeface="Bookman Old Style" pitchFamily="18" charset="0"/>
              </a:rPr>
              <a:t>-. </a:t>
            </a:r>
            <a:r>
              <a:rPr lang="en-US" dirty="0" smtClean="0">
                <a:latin typeface="Bookman Old Style" pitchFamily="18" charset="0"/>
              </a:rPr>
              <a:t>Etymological connection to L.</a:t>
            </a:r>
            <a:r>
              <a:rPr lang="cs-CZ" dirty="0" smtClean="0">
                <a:latin typeface="Bookman Old Style" pitchFamily="18" charset="0"/>
              </a:rPr>
              <a:t> </a:t>
            </a:r>
            <a:r>
              <a:rPr lang="cs-CZ" i="1" dirty="0" err="1" smtClean="0">
                <a:latin typeface="Bookman Old Style" pitchFamily="18" charset="0"/>
              </a:rPr>
              <a:t>albus</a:t>
            </a:r>
            <a:r>
              <a:rPr lang="cs-CZ" i="1" dirty="0" smtClean="0">
                <a:latin typeface="Bookman Old Style" pitchFamily="18" charset="0"/>
              </a:rPr>
              <a:t> “</a:t>
            </a:r>
            <a:r>
              <a:rPr lang="en-US" dirty="0" smtClean="0">
                <a:latin typeface="Bookman Old Style" pitchFamily="18" charset="0"/>
              </a:rPr>
              <a:t>white, light”</a:t>
            </a:r>
            <a:r>
              <a:rPr lang="en-US" i="1" dirty="0" smtClean="0">
                <a:latin typeface="Bookman Old Style" pitchFamily="18" charset="0"/>
              </a:rPr>
              <a:t>,</a:t>
            </a:r>
            <a:r>
              <a:rPr lang="cs-CZ" i="1" dirty="0" smtClean="0">
                <a:latin typeface="Bookman Old Style" pitchFamily="18" charset="0"/>
              </a:rPr>
              <a:t> </a:t>
            </a:r>
            <a:r>
              <a:rPr lang="en-US" dirty="0" smtClean="0">
                <a:latin typeface="Bookman Old Style" pitchFamily="18" charset="0"/>
              </a:rPr>
              <a:t>analogical to SL</a:t>
            </a:r>
            <a:r>
              <a:rPr lang="cs-CZ" dirty="0" smtClean="0">
                <a:latin typeface="Bookman Old Style" pitchFamily="18" charset="0"/>
              </a:rPr>
              <a:t>"světlý; svět</a:t>
            </a:r>
            <a:r>
              <a:rPr lang="cs-CZ" i="1" dirty="0" smtClean="0">
                <a:latin typeface="Bookman Old Style" pitchFamily="18" charset="0"/>
              </a:rPr>
              <a:t>" </a:t>
            </a:r>
            <a:r>
              <a:rPr lang="en-US" i="1" dirty="0" smtClean="0">
                <a:latin typeface="Bookman Old Style" pitchFamily="18" charset="0"/>
              </a:rPr>
              <a:t>– “</a:t>
            </a:r>
            <a:r>
              <a:rPr lang="en-US" dirty="0" smtClean="0">
                <a:latin typeface="Bookman Old Style" pitchFamily="18" charset="0"/>
              </a:rPr>
              <a:t>bright, world”</a:t>
            </a:r>
            <a:r>
              <a:rPr lang="cs-CZ" dirty="0" smtClean="0">
                <a:latin typeface="Bookman Old Style" pitchFamily="18" charset="0"/>
              </a:rPr>
              <a:t>(</a:t>
            </a:r>
            <a:r>
              <a:rPr lang="cs-CZ" i="1" dirty="0" err="1" smtClean="0">
                <a:latin typeface="Bookman Old Style" pitchFamily="18" charset="0"/>
              </a:rPr>
              <a:t>Hamp</a:t>
            </a:r>
            <a:r>
              <a:rPr lang="cs-CZ" i="1" dirty="0" smtClean="0">
                <a:latin typeface="Bookman Old Style" pitchFamily="18" charset="0"/>
              </a:rPr>
              <a:t>, ZCP 45, 1992, 87-88).</a:t>
            </a:r>
            <a:r>
              <a:rPr lang="en-US" i="1" dirty="0" smtClean="0">
                <a:latin typeface="Bookman Old Style" pitchFamily="18" charset="0"/>
              </a:rPr>
              <a:t> </a:t>
            </a:r>
            <a:r>
              <a:rPr lang="cs-CZ" sz="1400" dirty="0" smtClean="0">
                <a:latin typeface="Bookman Old Style" pitchFamily="18" charset="0"/>
              </a:rPr>
              <a:t>Ad. Václav Blažek, Keltské Jazyky</a:t>
            </a:r>
          </a:p>
          <a:p>
            <a:endParaRPr lang="cs-CZ" dirty="0" smtClean="0"/>
          </a:p>
          <a:p>
            <a:endParaRPr lang="cs-CZ" dirty="0" smtClean="0"/>
          </a:p>
          <a:p>
            <a:endParaRPr lang="cs-CZ" i="1" dirty="0" smtClean="0">
              <a:latin typeface="Bookman Old Style" pitchFamily="18" charset="0"/>
            </a:endParaRPr>
          </a:p>
          <a:p>
            <a:endParaRPr lang="en-US" i="1" dirty="0" smtClean="0">
              <a:latin typeface="Bookman Old Style" pitchFamily="18" charset="0"/>
            </a:endParaRPr>
          </a:p>
          <a:p>
            <a:endParaRPr lang="en-US" i="1" dirty="0" smtClean="0">
              <a:latin typeface="Bookman Old Style" pitchFamily="18" charset="0"/>
            </a:endParaRPr>
          </a:p>
          <a:p>
            <a:endParaRPr lang="cs-CZ" i="1" dirty="0">
              <a:latin typeface="Bookman Old Styl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welsh-alphabet-pronunciation.png"/>
          <p:cNvPicPr>
            <a:picLocks noChangeAspect="1"/>
          </p:cNvPicPr>
          <p:nvPr/>
        </p:nvPicPr>
        <p:blipFill>
          <a:blip r:embed="rId3" cstate="print"/>
          <a:stretch>
            <a:fillRect/>
          </a:stretch>
        </p:blipFill>
        <p:spPr>
          <a:xfrm>
            <a:off x="876767" y="451405"/>
            <a:ext cx="7195695" cy="61208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1000"/>
            <a:lum/>
          </a:blip>
          <a:srcRect/>
          <a:stretch>
            <a:fillRect l="-2000" r="-2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500042"/>
            <a:ext cx="5572164" cy="6186309"/>
          </a:xfrm>
          <a:prstGeom prst="rect">
            <a:avLst/>
          </a:prstGeom>
          <a:noFill/>
        </p:spPr>
        <p:txBody>
          <a:bodyPr wrap="square" rtlCol="0">
            <a:spAutoFit/>
          </a:bodyPr>
          <a:lstStyle/>
          <a:p>
            <a:pPr algn="just"/>
            <a:r>
              <a:rPr lang="en-US" b="1" dirty="0" err="1" smtClean="0">
                <a:latin typeface="Bookman Old Style" pitchFamily="18" charset="0"/>
              </a:rPr>
              <a:t>Mabinogi</a:t>
            </a:r>
            <a:endParaRPr lang="en-US" b="1" dirty="0" smtClean="0">
              <a:latin typeface="Bookman Old Style" pitchFamily="18" charset="0"/>
            </a:endParaRPr>
          </a:p>
          <a:p>
            <a:pPr algn="just"/>
            <a:endParaRPr lang="en-US" dirty="0" smtClean="0">
              <a:latin typeface="Bookman Old Style" pitchFamily="18" charset="0"/>
            </a:endParaRPr>
          </a:p>
          <a:p>
            <a:pPr algn="just"/>
            <a:r>
              <a:rPr lang="en-US" dirty="0" smtClean="0">
                <a:latin typeface="Bookman Old Style" pitchFamily="18" charset="0"/>
              </a:rPr>
              <a:t>From </a:t>
            </a:r>
            <a:r>
              <a:rPr lang="en-US" b="1" dirty="0" smtClean="0">
                <a:latin typeface="Bookman Old Style" pitchFamily="18" charset="0"/>
              </a:rPr>
              <a:t>1833 to 1849, Lady Charlotte Guest </a:t>
            </a:r>
            <a:r>
              <a:rPr lang="en-US" dirty="0" smtClean="0">
                <a:latin typeface="Bookman Old Style" pitchFamily="18" charset="0"/>
              </a:rPr>
              <a:t>(1812-1895)- the only daughter of the 9th Earl of Lindsey and wife of the Welsh industrialist Sir </a:t>
            </a:r>
            <a:r>
              <a:rPr lang="en-US" dirty="0" err="1" smtClean="0">
                <a:latin typeface="Bookman Old Style" pitchFamily="18" charset="0"/>
              </a:rPr>
              <a:t>Josian</a:t>
            </a:r>
            <a:r>
              <a:rPr lang="en-US" dirty="0" smtClean="0">
                <a:latin typeface="Bookman Old Style" pitchFamily="18" charset="0"/>
              </a:rPr>
              <a:t> John Guest, published her translation of the medieval Welsh prose tales she called </a:t>
            </a:r>
            <a:r>
              <a:rPr lang="en-US" b="1" i="1" dirty="0" smtClean="0">
                <a:latin typeface="Bookman Old Style" pitchFamily="18" charset="0"/>
              </a:rPr>
              <a:t>The </a:t>
            </a:r>
            <a:r>
              <a:rPr lang="en-US" b="1" i="1" dirty="0" err="1" smtClean="0">
                <a:latin typeface="Bookman Old Style" pitchFamily="18" charset="0"/>
              </a:rPr>
              <a:t>Mabinogion</a:t>
            </a:r>
            <a:r>
              <a:rPr lang="en-US" dirty="0" smtClean="0">
                <a:latin typeface="Bookman Old Style" pitchFamily="18" charset="0"/>
              </a:rPr>
              <a:t>. There are two collections of these tales, one in the </a:t>
            </a:r>
            <a:r>
              <a:rPr lang="en-US" b="1" dirty="0" smtClean="0">
                <a:latin typeface="Bookman Old Style" pitchFamily="18" charset="0"/>
              </a:rPr>
              <a:t>White Book of </a:t>
            </a:r>
            <a:r>
              <a:rPr lang="en-US" b="1" dirty="0" err="1" smtClean="0">
                <a:latin typeface="Bookman Old Style" pitchFamily="18" charset="0"/>
              </a:rPr>
              <a:t>Rhydderch</a:t>
            </a:r>
            <a:r>
              <a:rPr lang="en-US" dirty="0" smtClean="0">
                <a:latin typeface="Bookman Old Style" pitchFamily="18" charset="0"/>
              </a:rPr>
              <a:t>, and the other in the </a:t>
            </a:r>
            <a:r>
              <a:rPr lang="en-US" b="1" dirty="0" smtClean="0">
                <a:latin typeface="Bookman Old Style" pitchFamily="18" charset="0"/>
              </a:rPr>
              <a:t>Red Book of </a:t>
            </a:r>
            <a:r>
              <a:rPr lang="en-US" b="1" dirty="0" err="1" smtClean="0">
                <a:latin typeface="Bookman Old Style" pitchFamily="18" charset="0"/>
              </a:rPr>
              <a:t>Hergest</a:t>
            </a:r>
            <a:r>
              <a:rPr lang="en-US" dirty="0" smtClean="0">
                <a:latin typeface="Bookman Old Style" pitchFamily="18" charset="0"/>
              </a:rPr>
              <a:t>. The White Book is the older manuscript, dating from around 1325, but the only complete text is found in the Red Book, of around 1400. The Red Book is a massive compilation of poetry and prose which includes the text more properly referred to as </a:t>
            </a:r>
            <a:r>
              <a:rPr lang="en-US" b="1" dirty="0" smtClean="0">
                <a:latin typeface="Bookman Old Style" pitchFamily="18" charset="0"/>
              </a:rPr>
              <a:t>“The </a:t>
            </a:r>
            <a:r>
              <a:rPr lang="en-US" b="1" dirty="0" err="1" smtClean="0">
                <a:latin typeface="Bookman Old Style" pitchFamily="18" charset="0"/>
              </a:rPr>
              <a:t>Mabinogi</a:t>
            </a:r>
            <a:r>
              <a:rPr lang="en-US" b="1" dirty="0" smtClean="0">
                <a:latin typeface="Bookman Old Style" pitchFamily="18" charset="0"/>
              </a:rPr>
              <a:t>” </a:t>
            </a:r>
            <a:r>
              <a:rPr lang="en-US" dirty="0" smtClean="0">
                <a:latin typeface="Bookman Old Style" pitchFamily="18" charset="0"/>
              </a:rPr>
              <a:t>; that is, the </a:t>
            </a:r>
            <a:r>
              <a:rPr lang="en-US" b="1" dirty="0" smtClean="0">
                <a:latin typeface="Bookman Old Style" pitchFamily="18" charset="0"/>
              </a:rPr>
              <a:t>Four Branches</a:t>
            </a:r>
            <a:r>
              <a:rPr lang="en-US" dirty="0" smtClean="0">
                <a:latin typeface="Bookman Old Style" pitchFamily="18" charset="0"/>
              </a:rPr>
              <a:t>. The error in the name came about as a result of the misunderstanding of the formulae which open and close the tales of </a:t>
            </a:r>
            <a:r>
              <a:rPr lang="en-US" i="1" dirty="0" err="1" smtClean="0">
                <a:latin typeface="Bookman Old Style" pitchFamily="18" charset="0"/>
              </a:rPr>
              <a:t>Pwyll</a:t>
            </a:r>
            <a:r>
              <a:rPr lang="en-US" i="1" dirty="0" smtClean="0">
                <a:latin typeface="Bookman Old Style" pitchFamily="18" charset="0"/>
              </a:rPr>
              <a:t>, </a:t>
            </a:r>
            <a:r>
              <a:rPr lang="en-US" i="1" dirty="0" err="1" smtClean="0">
                <a:latin typeface="Bookman Old Style" pitchFamily="18" charset="0"/>
              </a:rPr>
              <a:t>Branwen</a:t>
            </a:r>
            <a:r>
              <a:rPr lang="en-US" i="1" dirty="0" smtClean="0">
                <a:latin typeface="Bookman Old Style" pitchFamily="18" charset="0"/>
              </a:rPr>
              <a:t>, Math,</a:t>
            </a:r>
            <a:r>
              <a:rPr lang="en-US" dirty="0" smtClean="0">
                <a:latin typeface="Bookman Old Style" pitchFamily="18" charset="0"/>
              </a:rPr>
              <a:t> and </a:t>
            </a:r>
            <a:r>
              <a:rPr lang="en-US" i="1" dirty="0" err="1" smtClean="0">
                <a:latin typeface="Bookman Old Style" pitchFamily="18" charset="0"/>
              </a:rPr>
              <a:t>Manawydan</a:t>
            </a:r>
            <a:r>
              <a:rPr lang="en-US" dirty="0" smtClean="0">
                <a:latin typeface="Bookman Old Style" pitchFamily="18" charset="0"/>
              </a:rPr>
              <a:t>. </a:t>
            </a:r>
          </a:p>
          <a:p>
            <a:endParaRPr lang="cs-CZ" dirty="0"/>
          </a:p>
        </p:txBody>
      </p:sp>
      <p:pic>
        <p:nvPicPr>
          <p:cNvPr id="3" name="Obrázek 2" descr="http://faculty.arts.ubc.ca/sechard/GRAPHICS/mabguest.jpg"/>
          <p:cNvPicPr/>
          <p:nvPr/>
        </p:nvPicPr>
        <p:blipFill>
          <a:blip r:embed="rId3" cstate="print"/>
          <a:srcRect/>
          <a:stretch>
            <a:fillRect/>
          </a:stretch>
        </p:blipFill>
        <p:spPr bwMode="auto">
          <a:xfrm>
            <a:off x="6143636" y="714356"/>
            <a:ext cx="2778760" cy="314706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7000"/>
            <a:lum/>
          </a:blip>
          <a:srcRect/>
          <a:stretch>
            <a:fillRect l="-3000" r="-3000"/>
          </a:stretch>
        </a:blipFill>
        <a:effectLst/>
      </p:bgPr>
    </p:bg>
    <p:spTree>
      <p:nvGrpSpPr>
        <p:cNvPr id="1" name=""/>
        <p:cNvGrpSpPr/>
        <p:nvPr/>
      </p:nvGrpSpPr>
      <p:grpSpPr>
        <a:xfrm>
          <a:off x="0" y="0"/>
          <a:ext cx="0" cy="0"/>
          <a:chOff x="0" y="0"/>
          <a:chExt cx="0" cy="0"/>
        </a:xfrm>
      </p:grpSpPr>
      <p:sp>
        <p:nvSpPr>
          <p:cNvPr id="3" name="TextovéPole 2"/>
          <p:cNvSpPr txBox="1"/>
          <p:nvPr/>
        </p:nvSpPr>
        <p:spPr>
          <a:xfrm>
            <a:off x="285720" y="0"/>
            <a:ext cx="8572560" cy="7017306"/>
          </a:xfrm>
          <a:prstGeom prst="rect">
            <a:avLst/>
          </a:prstGeom>
          <a:noFill/>
        </p:spPr>
        <p:txBody>
          <a:bodyPr wrap="square" rtlCol="0">
            <a:spAutoFit/>
          </a:bodyPr>
          <a:lstStyle/>
          <a:p>
            <a:pPr algn="just"/>
            <a:r>
              <a:rPr lang="en-US" b="1" dirty="0" smtClean="0">
                <a:latin typeface="Bookman Old Style" pitchFamily="18" charset="0"/>
              </a:rPr>
              <a:t>Four Branches of the </a:t>
            </a:r>
            <a:r>
              <a:rPr lang="en-US" b="1" dirty="0" err="1" smtClean="0">
                <a:latin typeface="Bookman Old Style" pitchFamily="18" charset="0"/>
              </a:rPr>
              <a:t>Mabinogi</a:t>
            </a:r>
            <a:endParaRPr lang="en-US" dirty="0" smtClean="0">
              <a:latin typeface="Bookman Old Style" pitchFamily="18" charset="0"/>
            </a:endParaRPr>
          </a:p>
          <a:p>
            <a:pPr algn="just"/>
            <a:r>
              <a:rPr lang="en-US" dirty="0" smtClean="0">
                <a:latin typeface="Bookman Old Style" pitchFamily="18" charset="0"/>
              </a:rPr>
              <a:t>The </a:t>
            </a:r>
            <a:r>
              <a:rPr lang="en-US" u="sng" dirty="0" smtClean="0">
                <a:latin typeface="Bookman Old Style" pitchFamily="18" charset="0"/>
              </a:rPr>
              <a:t>Four Branches of the </a:t>
            </a:r>
            <a:r>
              <a:rPr lang="en-US" u="sng" dirty="0" err="1" smtClean="0">
                <a:latin typeface="Bookman Old Style" pitchFamily="18" charset="0"/>
              </a:rPr>
              <a:t>Mabinogi</a:t>
            </a:r>
            <a:r>
              <a:rPr lang="en-US" dirty="0" smtClean="0">
                <a:latin typeface="Bookman Old Style" pitchFamily="18" charset="0"/>
              </a:rPr>
              <a:t> (</a:t>
            </a:r>
            <a:r>
              <a:rPr lang="en-US" dirty="0" err="1" smtClean="0">
                <a:latin typeface="Bookman Old Style" pitchFamily="18" charset="0"/>
              </a:rPr>
              <a:t>Pedair</a:t>
            </a:r>
            <a:r>
              <a:rPr lang="en-US" dirty="0" smtClean="0">
                <a:latin typeface="Bookman Old Style" pitchFamily="18" charset="0"/>
              </a:rPr>
              <a:t> </a:t>
            </a:r>
            <a:r>
              <a:rPr lang="en-US" dirty="0" err="1" smtClean="0">
                <a:latin typeface="Bookman Old Style" pitchFamily="18" charset="0"/>
              </a:rPr>
              <a:t>Cainc</a:t>
            </a:r>
            <a:r>
              <a:rPr lang="en-US" dirty="0" smtClean="0">
                <a:latin typeface="Bookman Old Style" pitchFamily="18" charset="0"/>
              </a:rPr>
              <a:t> y </a:t>
            </a:r>
            <a:r>
              <a:rPr lang="en-US" dirty="0" err="1" smtClean="0">
                <a:latin typeface="Bookman Old Style" pitchFamily="18" charset="0"/>
              </a:rPr>
              <a:t>Mabinogi</a:t>
            </a:r>
            <a:r>
              <a:rPr lang="en-US" dirty="0" smtClean="0">
                <a:latin typeface="Bookman Old Style" pitchFamily="18" charset="0"/>
              </a:rPr>
              <a:t>) are the most clearly mythological stories contained in the </a:t>
            </a:r>
            <a:r>
              <a:rPr lang="en-US" dirty="0" err="1" smtClean="0">
                <a:latin typeface="Bookman Old Style" pitchFamily="18" charset="0"/>
              </a:rPr>
              <a:t>Mabinogion</a:t>
            </a:r>
            <a:r>
              <a:rPr lang="en-US" dirty="0" smtClean="0">
                <a:latin typeface="Bookman Old Style" pitchFamily="18" charset="0"/>
              </a:rPr>
              <a:t> collection. </a:t>
            </a:r>
          </a:p>
          <a:p>
            <a:pPr lvl="0" algn="just"/>
            <a:endParaRPr lang="en-US" dirty="0" smtClean="0">
              <a:latin typeface="Bookman Old Style" pitchFamily="18" charset="0"/>
            </a:endParaRPr>
          </a:p>
          <a:p>
            <a:pPr lvl="0" algn="just"/>
            <a:r>
              <a:rPr lang="en-US" b="1" dirty="0" err="1" smtClean="0">
                <a:latin typeface="Bookman Old Style" pitchFamily="18" charset="0"/>
              </a:rPr>
              <a:t>Pwyll</a:t>
            </a:r>
            <a:r>
              <a:rPr lang="en-US" b="1" dirty="0" smtClean="0">
                <a:latin typeface="Bookman Old Style" pitchFamily="18" charset="0"/>
              </a:rPr>
              <a:t> </a:t>
            </a:r>
            <a:r>
              <a:rPr lang="en-US" b="1" dirty="0" err="1" smtClean="0">
                <a:latin typeface="Bookman Old Style" pitchFamily="18" charset="0"/>
              </a:rPr>
              <a:t>Pendefig</a:t>
            </a:r>
            <a:r>
              <a:rPr lang="en-US" b="1" dirty="0" smtClean="0">
                <a:latin typeface="Bookman Old Style" pitchFamily="18" charset="0"/>
              </a:rPr>
              <a:t> Dyfed</a:t>
            </a:r>
            <a:r>
              <a:rPr lang="en-US" dirty="0" smtClean="0">
                <a:latin typeface="Bookman Old Style" pitchFamily="18" charset="0"/>
              </a:rPr>
              <a:t>(</a:t>
            </a:r>
            <a:r>
              <a:rPr lang="en-US" dirty="0" err="1" smtClean="0">
                <a:latin typeface="Bookman Old Style" pitchFamily="18" charset="0"/>
              </a:rPr>
              <a:t>Pwyll</a:t>
            </a:r>
            <a:r>
              <a:rPr lang="en-US" dirty="0" smtClean="0">
                <a:latin typeface="Bookman Old Style" pitchFamily="18" charset="0"/>
              </a:rPr>
              <a:t>, Prince of Dyfed) tells of </a:t>
            </a:r>
            <a:r>
              <a:rPr lang="en-US" dirty="0" err="1" smtClean="0">
                <a:latin typeface="Bookman Old Style" pitchFamily="18" charset="0"/>
              </a:rPr>
              <a:t>Pryderi's</a:t>
            </a:r>
            <a:r>
              <a:rPr lang="en-US" dirty="0" smtClean="0">
                <a:latin typeface="Bookman Old Style" pitchFamily="18" charset="0"/>
              </a:rPr>
              <a:t> parents and his birth, loss and recovery.</a:t>
            </a:r>
          </a:p>
          <a:p>
            <a:pPr lvl="0" algn="just"/>
            <a:r>
              <a:rPr lang="en-US" b="1" dirty="0" err="1" smtClean="0">
                <a:latin typeface="Bookman Old Style" pitchFamily="18" charset="0"/>
              </a:rPr>
              <a:t>Branwen</a:t>
            </a:r>
            <a:r>
              <a:rPr lang="en-US" b="1" dirty="0" smtClean="0">
                <a:latin typeface="Bookman Old Style" pitchFamily="18" charset="0"/>
              </a:rPr>
              <a:t> </a:t>
            </a:r>
            <a:r>
              <a:rPr lang="en-US" b="1" dirty="0" err="1" smtClean="0">
                <a:latin typeface="Bookman Old Style" pitchFamily="18" charset="0"/>
              </a:rPr>
              <a:t>ferch</a:t>
            </a:r>
            <a:r>
              <a:rPr lang="en-US" b="1" dirty="0" smtClean="0">
                <a:latin typeface="Bookman Old Style" pitchFamily="18" charset="0"/>
              </a:rPr>
              <a:t> </a:t>
            </a:r>
            <a:r>
              <a:rPr lang="en-US" b="1" dirty="0" err="1" smtClean="0">
                <a:latin typeface="Bookman Old Style" pitchFamily="18" charset="0"/>
              </a:rPr>
              <a:t>Llŷr</a:t>
            </a:r>
            <a:r>
              <a:rPr lang="en-US" b="1" dirty="0" smtClean="0">
                <a:latin typeface="Bookman Old Style" pitchFamily="18" charset="0"/>
              </a:rPr>
              <a:t> </a:t>
            </a:r>
            <a:r>
              <a:rPr lang="en-US" dirty="0" smtClean="0">
                <a:latin typeface="Bookman Old Style" pitchFamily="18" charset="0"/>
              </a:rPr>
              <a:t>(</a:t>
            </a:r>
            <a:r>
              <a:rPr lang="en-US" dirty="0" err="1" smtClean="0">
                <a:latin typeface="Bookman Old Style" pitchFamily="18" charset="0"/>
              </a:rPr>
              <a:t>Branwen</a:t>
            </a:r>
            <a:r>
              <a:rPr lang="en-US" dirty="0" smtClean="0">
                <a:latin typeface="Bookman Old Style" pitchFamily="18" charset="0"/>
              </a:rPr>
              <a:t>, daughter of </a:t>
            </a:r>
            <a:r>
              <a:rPr lang="en-US" dirty="0" err="1" smtClean="0">
                <a:latin typeface="Bookman Old Style" pitchFamily="18" charset="0"/>
              </a:rPr>
              <a:t>Llŷr</a:t>
            </a:r>
            <a:r>
              <a:rPr lang="en-US" dirty="0" smtClean="0">
                <a:latin typeface="Bookman Old Style" pitchFamily="18" charset="0"/>
              </a:rPr>
              <a:t>) is mostly about </a:t>
            </a:r>
            <a:r>
              <a:rPr lang="en-US" dirty="0" err="1" smtClean="0">
                <a:latin typeface="Bookman Old Style" pitchFamily="18" charset="0"/>
              </a:rPr>
              <a:t>Branwen's</a:t>
            </a:r>
            <a:r>
              <a:rPr lang="en-US" dirty="0" smtClean="0">
                <a:latin typeface="Bookman Old Style" pitchFamily="18" charset="0"/>
              </a:rPr>
              <a:t> marriage to the King of Ireland. </a:t>
            </a:r>
            <a:r>
              <a:rPr lang="en-US" dirty="0" err="1" smtClean="0">
                <a:latin typeface="Bookman Old Style" pitchFamily="18" charset="0"/>
              </a:rPr>
              <a:t>Pryderi</a:t>
            </a:r>
            <a:r>
              <a:rPr lang="en-US" dirty="0" smtClean="0">
                <a:latin typeface="Bookman Old Style" pitchFamily="18" charset="0"/>
              </a:rPr>
              <a:t> appears but does not play a major part.</a:t>
            </a:r>
          </a:p>
          <a:p>
            <a:pPr lvl="0" algn="just"/>
            <a:r>
              <a:rPr lang="en-US" b="1" dirty="0" err="1" smtClean="0">
                <a:latin typeface="Bookman Old Style" pitchFamily="18" charset="0"/>
              </a:rPr>
              <a:t>Manawydan</a:t>
            </a:r>
            <a:r>
              <a:rPr lang="en-US" b="1" dirty="0" smtClean="0">
                <a:latin typeface="Bookman Old Style" pitchFamily="18" charset="0"/>
              </a:rPr>
              <a:t> </a:t>
            </a:r>
            <a:r>
              <a:rPr lang="en-US" b="1" dirty="0" err="1" smtClean="0">
                <a:latin typeface="Bookman Old Style" pitchFamily="18" charset="0"/>
              </a:rPr>
              <a:t>fab</a:t>
            </a:r>
            <a:r>
              <a:rPr lang="en-US" b="1" dirty="0" smtClean="0">
                <a:latin typeface="Bookman Old Style" pitchFamily="18" charset="0"/>
              </a:rPr>
              <a:t> </a:t>
            </a:r>
            <a:r>
              <a:rPr lang="en-US" b="1" dirty="0" err="1" smtClean="0">
                <a:latin typeface="Bookman Old Style" pitchFamily="18" charset="0"/>
              </a:rPr>
              <a:t>Llŷr</a:t>
            </a:r>
            <a:r>
              <a:rPr lang="en-US" dirty="0" smtClean="0">
                <a:latin typeface="Bookman Old Style" pitchFamily="18" charset="0"/>
              </a:rPr>
              <a:t> (</a:t>
            </a:r>
            <a:r>
              <a:rPr lang="en-US" dirty="0" err="1" smtClean="0">
                <a:latin typeface="Bookman Old Style" pitchFamily="18" charset="0"/>
              </a:rPr>
              <a:t>Manawydan</a:t>
            </a:r>
            <a:r>
              <a:rPr lang="en-US" dirty="0" smtClean="0">
                <a:latin typeface="Bookman Old Style" pitchFamily="18" charset="0"/>
              </a:rPr>
              <a:t>, son of </a:t>
            </a:r>
            <a:r>
              <a:rPr lang="en-US" dirty="0" err="1" smtClean="0">
                <a:latin typeface="Bookman Old Style" pitchFamily="18" charset="0"/>
              </a:rPr>
              <a:t>Llŷr</a:t>
            </a:r>
            <a:r>
              <a:rPr lang="en-US" dirty="0" smtClean="0">
                <a:latin typeface="Bookman Old Style" pitchFamily="18" charset="0"/>
              </a:rPr>
              <a:t>) has </a:t>
            </a:r>
            <a:r>
              <a:rPr lang="en-US" dirty="0" err="1" smtClean="0">
                <a:latin typeface="Bookman Old Style" pitchFamily="18" charset="0"/>
              </a:rPr>
              <a:t>Pryderi</a:t>
            </a:r>
            <a:r>
              <a:rPr lang="en-US" dirty="0" smtClean="0">
                <a:latin typeface="Bookman Old Style" pitchFamily="18" charset="0"/>
              </a:rPr>
              <a:t> return home with </a:t>
            </a:r>
            <a:r>
              <a:rPr lang="en-US" dirty="0" err="1" smtClean="0">
                <a:latin typeface="Bookman Old Style" pitchFamily="18" charset="0"/>
              </a:rPr>
              <a:t>Manawydan</a:t>
            </a:r>
            <a:r>
              <a:rPr lang="en-US" dirty="0" smtClean="0">
                <a:latin typeface="Bookman Old Style" pitchFamily="18" charset="0"/>
              </a:rPr>
              <a:t>, brother of </a:t>
            </a:r>
            <a:r>
              <a:rPr lang="en-US" dirty="0" err="1" smtClean="0">
                <a:latin typeface="Bookman Old Style" pitchFamily="18" charset="0"/>
              </a:rPr>
              <a:t>Branwen</a:t>
            </a:r>
            <a:r>
              <a:rPr lang="en-US" dirty="0" smtClean="0">
                <a:latin typeface="Bookman Old Style" pitchFamily="18" charset="0"/>
              </a:rPr>
              <a:t>, and describes the misfortunes that follow them there.</a:t>
            </a:r>
          </a:p>
          <a:p>
            <a:pPr lvl="0" algn="just"/>
            <a:r>
              <a:rPr lang="en-US" b="1" dirty="0" smtClean="0">
                <a:latin typeface="Bookman Old Style" pitchFamily="18" charset="0"/>
              </a:rPr>
              <a:t>Math </a:t>
            </a:r>
            <a:r>
              <a:rPr lang="en-US" b="1" dirty="0" err="1" smtClean="0">
                <a:latin typeface="Bookman Old Style" pitchFamily="18" charset="0"/>
              </a:rPr>
              <a:t>fab</a:t>
            </a:r>
            <a:r>
              <a:rPr lang="en-US" b="1" dirty="0" smtClean="0">
                <a:latin typeface="Bookman Old Style" pitchFamily="18" charset="0"/>
              </a:rPr>
              <a:t> </a:t>
            </a:r>
            <a:r>
              <a:rPr lang="en-US" b="1" dirty="0" err="1" smtClean="0">
                <a:latin typeface="Bookman Old Style" pitchFamily="18" charset="0"/>
              </a:rPr>
              <a:t>Mathonwy</a:t>
            </a:r>
            <a:r>
              <a:rPr lang="en-US" b="1" dirty="0" smtClean="0">
                <a:latin typeface="Bookman Old Style" pitchFamily="18" charset="0"/>
              </a:rPr>
              <a:t> </a:t>
            </a:r>
            <a:r>
              <a:rPr lang="en-US" dirty="0" smtClean="0">
                <a:latin typeface="Bookman Old Style" pitchFamily="18" charset="0"/>
              </a:rPr>
              <a:t>(Math, son of </a:t>
            </a:r>
            <a:r>
              <a:rPr lang="en-US" dirty="0" err="1" smtClean="0">
                <a:latin typeface="Bookman Old Style" pitchFamily="18" charset="0"/>
              </a:rPr>
              <a:t>Mathonwy</a:t>
            </a:r>
            <a:r>
              <a:rPr lang="en-US" dirty="0" smtClean="0">
                <a:latin typeface="Bookman Old Style" pitchFamily="18" charset="0"/>
              </a:rPr>
              <a:t>) is mostly about the eponymous Math and </a:t>
            </a:r>
            <a:r>
              <a:rPr lang="en-US" dirty="0" err="1" smtClean="0">
                <a:latin typeface="Bookman Old Style" pitchFamily="18" charset="0"/>
              </a:rPr>
              <a:t>Gwydion</a:t>
            </a:r>
            <a:r>
              <a:rPr lang="en-US" dirty="0" smtClean="0">
                <a:latin typeface="Bookman Old Style" pitchFamily="18" charset="0"/>
              </a:rPr>
              <a:t> who come into conflict with </a:t>
            </a:r>
            <a:r>
              <a:rPr lang="en-US" dirty="0" err="1" smtClean="0">
                <a:latin typeface="Bookman Old Style" pitchFamily="18" charset="0"/>
              </a:rPr>
              <a:t>Pryderi</a:t>
            </a:r>
            <a:r>
              <a:rPr lang="en-US" dirty="0" smtClean="0">
                <a:latin typeface="Bookman Old Style" pitchFamily="18" charset="0"/>
              </a:rPr>
              <a:t>.</a:t>
            </a:r>
          </a:p>
          <a:p>
            <a:pPr lvl="0" algn="just"/>
            <a:endParaRPr lang="en-US" dirty="0" smtClean="0">
              <a:latin typeface="Bookman Old Style" pitchFamily="18" charset="0"/>
            </a:endParaRPr>
          </a:p>
          <a:p>
            <a:pPr algn="just"/>
            <a:r>
              <a:rPr lang="en-US" b="1" dirty="0" smtClean="0">
                <a:latin typeface="Bookman Old Style" pitchFamily="18" charset="0"/>
              </a:rPr>
              <a:t>Native tales</a:t>
            </a:r>
            <a:endParaRPr lang="en-US" dirty="0" smtClean="0">
              <a:latin typeface="Bookman Old Style" pitchFamily="18" charset="0"/>
            </a:endParaRPr>
          </a:p>
          <a:p>
            <a:pPr algn="just"/>
            <a:r>
              <a:rPr lang="en-US" dirty="0" smtClean="0">
                <a:latin typeface="Bookman Old Style" pitchFamily="18" charset="0"/>
              </a:rPr>
              <a:t> Beginning of "The Dream of </a:t>
            </a:r>
            <a:r>
              <a:rPr lang="en-US" dirty="0" err="1" smtClean="0">
                <a:latin typeface="Bookman Old Style" pitchFamily="18" charset="0"/>
              </a:rPr>
              <a:t>Macsen</a:t>
            </a:r>
            <a:r>
              <a:rPr lang="en-US" dirty="0" smtClean="0">
                <a:latin typeface="Bookman Old Style" pitchFamily="18" charset="0"/>
              </a:rPr>
              <a:t> </a:t>
            </a:r>
            <a:r>
              <a:rPr lang="en-US" dirty="0" err="1" smtClean="0">
                <a:latin typeface="Bookman Old Style" pitchFamily="18" charset="0"/>
              </a:rPr>
              <a:t>Wledig</a:t>
            </a:r>
            <a:r>
              <a:rPr lang="en-US" dirty="0" smtClean="0">
                <a:latin typeface="Bookman Old Style" pitchFamily="18" charset="0"/>
              </a:rPr>
              <a:t>"</a:t>
            </a:r>
          </a:p>
          <a:p>
            <a:pPr algn="just"/>
            <a:r>
              <a:rPr lang="en-US" dirty="0" smtClean="0">
                <a:latin typeface="Bookman Old Style" pitchFamily="18" charset="0"/>
              </a:rPr>
              <a:t>Also included in Lady Guest's compilation are five stories from Welsh tradition and legend:</a:t>
            </a:r>
          </a:p>
          <a:p>
            <a:pPr lvl="0" algn="just"/>
            <a:r>
              <a:rPr lang="en-US" dirty="0" err="1" smtClean="0">
                <a:latin typeface="Bookman Old Style" pitchFamily="18" charset="0"/>
              </a:rPr>
              <a:t>Breuddwyd</a:t>
            </a:r>
            <a:r>
              <a:rPr lang="en-US" dirty="0" smtClean="0">
                <a:latin typeface="Bookman Old Style" pitchFamily="18" charset="0"/>
              </a:rPr>
              <a:t> </a:t>
            </a:r>
            <a:r>
              <a:rPr lang="en-US" dirty="0" err="1" smtClean="0">
                <a:latin typeface="Bookman Old Style" pitchFamily="18" charset="0"/>
              </a:rPr>
              <a:t>Macsen</a:t>
            </a:r>
            <a:r>
              <a:rPr lang="en-US" dirty="0" smtClean="0">
                <a:latin typeface="Bookman Old Style" pitchFamily="18" charset="0"/>
              </a:rPr>
              <a:t> </a:t>
            </a:r>
            <a:r>
              <a:rPr lang="en-US" dirty="0" err="1" smtClean="0">
                <a:latin typeface="Bookman Old Style" pitchFamily="18" charset="0"/>
              </a:rPr>
              <a:t>Wledig</a:t>
            </a:r>
            <a:r>
              <a:rPr lang="en-US" dirty="0" smtClean="0">
                <a:latin typeface="Bookman Old Style" pitchFamily="18" charset="0"/>
              </a:rPr>
              <a:t>(The Dream of </a:t>
            </a:r>
            <a:r>
              <a:rPr lang="en-US" dirty="0" err="1" smtClean="0">
                <a:latin typeface="Bookman Old Style" pitchFamily="18" charset="0"/>
              </a:rPr>
              <a:t>Macsen</a:t>
            </a:r>
            <a:r>
              <a:rPr lang="en-US" dirty="0" smtClean="0">
                <a:latin typeface="Bookman Old Style" pitchFamily="18" charset="0"/>
              </a:rPr>
              <a:t> </a:t>
            </a:r>
            <a:r>
              <a:rPr lang="en-US" dirty="0" err="1" smtClean="0">
                <a:latin typeface="Bookman Old Style" pitchFamily="18" charset="0"/>
              </a:rPr>
              <a:t>Wledig</a:t>
            </a:r>
            <a:r>
              <a:rPr lang="en-US" dirty="0" smtClean="0">
                <a:latin typeface="Bookman Old Style" pitchFamily="18" charset="0"/>
              </a:rPr>
              <a:t>)</a:t>
            </a:r>
          </a:p>
          <a:p>
            <a:pPr lvl="0" algn="just"/>
            <a:r>
              <a:rPr lang="en-US" dirty="0" err="1" smtClean="0">
                <a:latin typeface="Bookman Old Style" pitchFamily="18" charset="0"/>
              </a:rPr>
              <a:t>Lludd</a:t>
            </a:r>
            <a:r>
              <a:rPr lang="en-US" dirty="0" smtClean="0">
                <a:latin typeface="Bookman Old Style" pitchFamily="18" charset="0"/>
              </a:rPr>
              <a:t> a </a:t>
            </a:r>
            <a:r>
              <a:rPr lang="en-US" dirty="0" err="1" smtClean="0">
                <a:latin typeface="Bookman Old Style" pitchFamily="18" charset="0"/>
              </a:rPr>
              <a:t>Llefelys</a:t>
            </a:r>
            <a:r>
              <a:rPr lang="en-US" dirty="0" smtClean="0">
                <a:latin typeface="Bookman Old Style" pitchFamily="18" charset="0"/>
              </a:rPr>
              <a:t> (</a:t>
            </a:r>
            <a:r>
              <a:rPr lang="en-US" dirty="0" err="1" smtClean="0">
                <a:latin typeface="Bookman Old Style" pitchFamily="18" charset="0"/>
              </a:rPr>
              <a:t>Lludd</a:t>
            </a:r>
            <a:r>
              <a:rPr lang="en-US" dirty="0" smtClean="0">
                <a:latin typeface="Bookman Old Style" pitchFamily="18" charset="0"/>
              </a:rPr>
              <a:t> and </a:t>
            </a:r>
            <a:r>
              <a:rPr lang="en-US" dirty="0" err="1" smtClean="0">
                <a:latin typeface="Bookman Old Style" pitchFamily="18" charset="0"/>
              </a:rPr>
              <a:t>Llefelys</a:t>
            </a:r>
            <a:r>
              <a:rPr lang="en-US" dirty="0" smtClean="0">
                <a:latin typeface="Bookman Old Style" pitchFamily="18" charset="0"/>
              </a:rPr>
              <a:t>)</a:t>
            </a:r>
          </a:p>
          <a:p>
            <a:pPr lvl="0" algn="just"/>
            <a:r>
              <a:rPr lang="en-US" dirty="0" err="1" smtClean="0">
                <a:latin typeface="Bookman Old Style" pitchFamily="18" charset="0"/>
              </a:rPr>
              <a:t>Culhwch</a:t>
            </a:r>
            <a:r>
              <a:rPr lang="en-US" dirty="0" smtClean="0">
                <a:latin typeface="Bookman Old Style" pitchFamily="18" charset="0"/>
              </a:rPr>
              <a:t> ac </a:t>
            </a:r>
            <a:r>
              <a:rPr lang="en-US" dirty="0" err="1" smtClean="0">
                <a:latin typeface="Bookman Old Style" pitchFamily="18" charset="0"/>
              </a:rPr>
              <a:t>Olwen</a:t>
            </a:r>
            <a:r>
              <a:rPr lang="en-US" dirty="0" smtClean="0">
                <a:latin typeface="Bookman Old Style" pitchFamily="18" charset="0"/>
              </a:rPr>
              <a:t>(</a:t>
            </a:r>
            <a:r>
              <a:rPr lang="en-US" dirty="0" err="1" smtClean="0">
                <a:latin typeface="Bookman Old Style" pitchFamily="18" charset="0"/>
              </a:rPr>
              <a:t>Culhwch</a:t>
            </a:r>
            <a:r>
              <a:rPr lang="en-US" dirty="0" smtClean="0">
                <a:latin typeface="Bookman Old Style" pitchFamily="18" charset="0"/>
              </a:rPr>
              <a:t> and </a:t>
            </a:r>
            <a:r>
              <a:rPr lang="en-US" dirty="0" err="1" smtClean="0">
                <a:latin typeface="Bookman Old Style" pitchFamily="18" charset="0"/>
              </a:rPr>
              <a:t>Olwen</a:t>
            </a:r>
            <a:r>
              <a:rPr lang="en-US" dirty="0" smtClean="0">
                <a:latin typeface="Bookman Old Style" pitchFamily="18" charset="0"/>
              </a:rPr>
              <a:t>)</a:t>
            </a:r>
          </a:p>
          <a:p>
            <a:pPr lvl="0" algn="just"/>
            <a:r>
              <a:rPr lang="en-US" dirty="0" err="1" smtClean="0">
                <a:latin typeface="Bookman Old Style" pitchFamily="18" charset="0"/>
              </a:rPr>
              <a:t>Breuddwyd</a:t>
            </a:r>
            <a:r>
              <a:rPr lang="en-US" dirty="0" smtClean="0">
                <a:latin typeface="Bookman Old Style" pitchFamily="18" charset="0"/>
              </a:rPr>
              <a:t> </a:t>
            </a:r>
            <a:r>
              <a:rPr lang="en-US" dirty="0" err="1" smtClean="0">
                <a:latin typeface="Bookman Old Style" pitchFamily="18" charset="0"/>
              </a:rPr>
              <a:t>Rhonabwy</a:t>
            </a:r>
            <a:r>
              <a:rPr lang="en-US" dirty="0" smtClean="0">
                <a:latin typeface="Bookman Old Style" pitchFamily="18" charset="0"/>
              </a:rPr>
              <a:t> (The Dream of </a:t>
            </a:r>
            <a:r>
              <a:rPr lang="en-US" dirty="0" err="1" smtClean="0">
                <a:latin typeface="Bookman Old Style" pitchFamily="18" charset="0"/>
              </a:rPr>
              <a:t>Rhonabwy</a:t>
            </a:r>
            <a:r>
              <a:rPr lang="en-US" dirty="0" smtClean="0">
                <a:latin typeface="Bookman Old Style" pitchFamily="18" charset="0"/>
              </a:rPr>
              <a:t>)</a:t>
            </a:r>
          </a:p>
          <a:p>
            <a:pPr lvl="0" algn="just"/>
            <a:r>
              <a:rPr lang="en-US" dirty="0" smtClean="0">
                <a:latin typeface="Bookman Old Style" pitchFamily="18" charset="0"/>
              </a:rPr>
              <a:t>Hanes Taliesin (The Tale of Taliesin)</a:t>
            </a:r>
          </a:p>
          <a:p>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binogi page.PNG"/>
          <p:cNvPicPr>
            <a:picLocks noChangeAspect="1"/>
          </p:cNvPicPr>
          <p:nvPr/>
        </p:nvPicPr>
        <p:blipFill>
          <a:blip r:embed="rId2" cstate="print"/>
          <a:stretch>
            <a:fillRect/>
          </a:stretch>
        </p:blipFill>
        <p:spPr>
          <a:xfrm>
            <a:off x="0" y="0"/>
            <a:ext cx="9010896"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a:stretch>
        </a:blipFill>
        <a:effectLst/>
      </p:bgPr>
    </p:bg>
    <p:spTree>
      <p:nvGrpSpPr>
        <p:cNvPr id="1" name=""/>
        <p:cNvGrpSpPr/>
        <p:nvPr/>
      </p:nvGrpSpPr>
      <p:grpSpPr>
        <a:xfrm>
          <a:off x="0" y="0"/>
          <a:ext cx="0" cy="0"/>
          <a:chOff x="0" y="0"/>
          <a:chExt cx="0" cy="0"/>
        </a:xfrm>
      </p:grpSpPr>
      <p:pic>
        <p:nvPicPr>
          <p:cNvPr id="2" name="Obrázek 1" descr="http://faculty.arts.ubc.ca/sechard/GRAPHICS/mabwbpwl.jpg">
            <a:hlinkClick r:id="rId3"/>
          </p:cNvPr>
          <p:cNvPicPr/>
          <p:nvPr/>
        </p:nvPicPr>
        <p:blipFill>
          <a:blip r:embed="rId4" cstate="print"/>
          <a:srcRect/>
          <a:stretch>
            <a:fillRect/>
          </a:stretch>
        </p:blipFill>
        <p:spPr bwMode="auto">
          <a:xfrm>
            <a:off x="214282" y="214290"/>
            <a:ext cx="4500594" cy="6429420"/>
          </a:xfrm>
          <a:prstGeom prst="rect">
            <a:avLst/>
          </a:prstGeom>
          <a:noFill/>
          <a:ln w="9525">
            <a:noFill/>
            <a:miter lim="800000"/>
            <a:headEnd/>
            <a:tailEnd/>
          </a:ln>
        </p:spPr>
      </p:pic>
      <p:sp>
        <p:nvSpPr>
          <p:cNvPr id="3" name="TextovéPole 2"/>
          <p:cNvSpPr txBox="1"/>
          <p:nvPr/>
        </p:nvSpPr>
        <p:spPr>
          <a:xfrm>
            <a:off x="5143504" y="1142984"/>
            <a:ext cx="3786214" cy="5355312"/>
          </a:xfrm>
          <a:prstGeom prst="rect">
            <a:avLst/>
          </a:prstGeom>
          <a:noFill/>
        </p:spPr>
        <p:txBody>
          <a:bodyPr wrap="square" rtlCol="0">
            <a:spAutoFit/>
          </a:bodyPr>
          <a:lstStyle/>
          <a:p>
            <a:r>
              <a:rPr lang="cs-CZ" dirty="0" err="1" smtClean="0">
                <a:latin typeface="Bookman Old Style" pitchFamily="18" charset="0"/>
              </a:rPr>
              <a:t>Pwyll</a:t>
            </a:r>
            <a:r>
              <a:rPr lang="cs-CZ" dirty="0" smtClean="0">
                <a:latin typeface="Bookman Old Style" pitchFamily="18" charset="0"/>
              </a:rPr>
              <a:t> </a:t>
            </a:r>
            <a:r>
              <a:rPr lang="cs-CZ" dirty="0" err="1" smtClean="0">
                <a:latin typeface="Bookman Old Style" pitchFamily="18" charset="0"/>
              </a:rPr>
              <a:t>Pendeuic</a:t>
            </a:r>
            <a:r>
              <a:rPr lang="cs-CZ" dirty="0" smtClean="0">
                <a:latin typeface="Bookman Old Style" pitchFamily="18" charset="0"/>
              </a:rPr>
              <a:t> </a:t>
            </a:r>
            <a:r>
              <a:rPr lang="cs-CZ" dirty="0" err="1" smtClean="0">
                <a:latin typeface="Bookman Old Style" pitchFamily="18" charset="0"/>
              </a:rPr>
              <a:t>Dyuet</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a </a:t>
            </a:r>
            <a:r>
              <a:rPr lang="cs-CZ" dirty="0" err="1" smtClean="0">
                <a:latin typeface="Bookman Old Style" pitchFamily="18" charset="0"/>
              </a:rPr>
              <a:t>oed</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a:t>
            </a:r>
            <a:r>
              <a:rPr lang="cs-CZ" dirty="0" err="1" smtClean="0">
                <a:latin typeface="Bookman Old Style" pitchFamily="18" charset="0"/>
              </a:rPr>
              <a:t>arglwyd</a:t>
            </a:r>
            <a:r>
              <a:rPr lang="cs-CZ" dirty="0" smtClean="0">
                <a:latin typeface="Bookman Old Style" pitchFamily="18" charset="0"/>
              </a:rPr>
              <a:t> ar </a:t>
            </a:r>
            <a:r>
              <a:rPr lang="cs-CZ" dirty="0" err="1" smtClean="0">
                <a:latin typeface="Bookman Old Style" pitchFamily="18" charset="0"/>
              </a:rPr>
              <a:t>seith</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cantref</a:t>
            </a:r>
            <a:r>
              <a:rPr lang="cs-CZ" dirty="0" smtClean="0">
                <a:latin typeface="Bookman Old Style" pitchFamily="18" charset="0"/>
              </a:rPr>
              <a:t> </a:t>
            </a:r>
            <a:r>
              <a:rPr lang="cs-CZ" dirty="0" err="1" smtClean="0">
                <a:latin typeface="Bookman Old Style" pitchFamily="18" charset="0"/>
              </a:rPr>
              <a:t>Dyuet</a:t>
            </a:r>
            <a:r>
              <a:rPr lang="cs-CZ" dirty="0" smtClean="0">
                <a:latin typeface="Bookman Old Style" pitchFamily="18" charset="0"/>
              </a:rPr>
              <a:t>. A </a:t>
            </a:r>
            <a:r>
              <a:rPr lang="cs-CZ" dirty="0" err="1" smtClean="0">
                <a:latin typeface="Bookman Old Style" pitchFamily="18" charset="0"/>
              </a:rPr>
              <a:t>threig</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ylgweith</a:t>
            </a:r>
            <a:r>
              <a:rPr lang="cs-CZ" dirty="0" smtClean="0">
                <a:latin typeface="Bookman Old Style" pitchFamily="18" charset="0"/>
              </a:rPr>
              <a:t> </a:t>
            </a:r>
            <a:r>
              <a:rPr lang="cs-CZ" dirty="0" err="1" smtClean="0">
                <a:latin typeface="Bookman Old Style" pitchFamily="18" charset="0"/>
              </a:rPr>
              <a:t>yd</a:t>
            </a:r>
            <a:r>
              <a:rPr lang="cs-CZ" dirty="0" smtClean="0">
                <a:latin typeface="Bookman Old Style" pitchFamily="18" charset="0"/>
              </a:rPr>
              <a:t> </a:t>
            </a:r>
            <a:r>
              <a:rPr lang="cs-CZ" dirty="0" err="1" smtClean="0">
                <a:latin typeface="Bookman Old Style" pitchFamily="18" charset="0"/>
              </a:rPr>
              <a:t>oed</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a:t>
            </a:r>
            <a:r>
              <a:rPr lang="cs-CZ" dirty="0" err="1" smtClean="0">
                <a:latin typeface="Bookman Old Style" pitchFamily="18" charset="0"/>
              </a:rPr>
              <a:t>Arberth</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prif</a:t>
            </a:r>
            <a:r>
              <a:rPr lang="cs-CZ" dirty="0" smtClean="0">
                <a:latin typeface="Bookman Old Style" pitchFamily="18" charset="0"/>
              </a:rPr>
              <a:t> </a:t>
            </a:r>
            <a:r>
              <a:rPr lang="cs-CZ" dirty="0" err="1" smtClean="0">
                <a:latin typeface="Bookman Old Style" pitchFamily="18" charset="0"/>
              </a:rPr>
              <a:t>lys</a:t>
            </a:r>
            <a:r>
              <a:rPr lang="cs-CZ" dirty="0" smtClean="0">
                <a:latin typeface="Bookman Old Style" pitchFamily="18" charset="0"/>
              </a:rPr>
              <a:t> </a:t>
            </a:r>
            <a:r>
              <a:rPr lang="cs-CZ" dirty="0" err="1" smtClean="0">
                <a:latin typeface="Bookman Old Style" pitchFamily="18" charset="0"/>
              </a:rPr>
              <a:t>idaw</a:t>
            </a:r>
            <a:r>
              <a:rPr lang="cs-CZ" dirty="0" smtClean="0">
                <a:latin typeface="Bookman Old Style" pitchFamily="18" charset="0"/>
              </a:rPr>
              <a:t>, a </a:t>
            </a:r>
            <a:r>
              <a:rPr lang="cs-CZ" dirty="0" err="1" smtClean="0">
                <a:latin typeface="Bookman Old Style" pitchFamily="18" charset="0"/>
              </a:rPr>
              <a:t>dyout</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y </a:t>
            </a:r>
            <a:br>
              <a:rPr lang="cs-CZ" dirty="0" smtClean="0">
                <a:latin typeface="Bookman Old Style" pitchFamily="18" charset="0"/>
              </a:rPr>
            </a:br>
            <a:r>
              <a:rPr lang="cs-CZ" dirty="0" smtClean="0">
                <a:latin typeface="Bookman Old Style" pitchFamily="18" charset="0"/>
              </a:rPr>
              <a:t>uryt </a:t>
            </a:r>
            <a:r>
              <a:rPr lang="cs-CZ" dirty="0" err="1" smtClean="0">
                <a:latin typeface="Bookman Old Style" pitchFamily="18" charset="0"/>
              </a:rPr>
              <a:t>ac</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y </a:t>
            </a:r>
            <a:r>
              <a:rPr lang="cs-CZ" dirty="0" err="1" smtClean="0">
                <a:latin typeface="Bookman Old Style" pitchFamily="18" charset="0"/>
              </a:rPr>
              <a:t>uedwl</a:t>
            </a:r>
            <a:r>
              <a:rPr lang="cs-CZ" dirty="0" smtClean="0">
                <a:latin typeface="Bookman Old Style" pitchFamily="18" charset="0"/>
              </a:rPr>
              <a:t> </a:t>
            </a:r>
            <a:r>
              <a:rPr lang="cs-CZ" dirty="0" err="1" smtClean="0">
                <a:latin typeface="Bookman Old Style" pitchFamily="18" charset="0"/>
              </a:rPr>
              <a:t>uynet</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y </a:t>
            </a:r>
            <a:r>
              <a:rPr lang="cs-CZ" dirty="0" err="1" smtClean="0">
                <a:latin typeface="Bookman Old Style" pitchFamily="18" charset="0"/>
              </a:rPr>
              <a:t>hela</a:t>
            </a:r>
            <a:r>
              <a:rPr lang="cs-CZ" dirty="0" smtClean="0">
                <a:latin typeface="Bookman Old Style" pitchFamily="18" charset="0"/>
              </a:rPr>
              <a:t>. </a:t>
            </a:r>
            <a:r>
              <a:rPr lang="cs-CZ" dirty="0" err="1" smtClean="0">
                <a:latin typeface="Bookman Old Style" pitchFamily="18" charset="0"/>
              </a:rPr>
              <a:t>Sef</a:t>
            </a:r>
            <a:r>
              <a:rPr lang="cs-CZ" dirty="0" smtClean="0">
                <a:latin typeface="Bookman Old Style" pitchFamily="18" charset="0"/>
              </a:rPr>
              <a:t> </a:t>
            </a:r>
            <a:r>
              <a:rPr lang="cs-CZ" dirty="0" err="1" smtClean="0">
                <a:latin typeface="Bookman Old Style" pitchFamily="18" charset="0"/>
              </a:rPr>
              <a:t>kyueir</a:t>
            </a:r>
            <a:r>
              <a:rPr lang="cs-CZ" dirty="0" smtClean="0">
                <a:latin typeface="Bookman Old Style" pitchFamily="18" charset="0"/>
              </a:rPr>
              <a:t> o’y </a:t>
            </a:r>
            <a:r>
              <a:rPr lang="cs-CZ" dirty="0" err="1" smtClean="0">
                <a:latin typeface="Bookman Old Style" pitchFamily="18" charset="0"/>
              </a:rPr>
              <a:t>gyuoeth</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a </a:t>
            </a:r>
            <a:r>
              <a:rPr lang="cs-CZ" dirty="0" err="1" smtClean="0">
                <a:latin typeface="Bookman Old Style" pitchFamily="18" charset="0"/>
              </a:rPr>
              <a:t>uynnei</a:t>
            </a:r>
            <a:r>
              <a:rPr lang="cs-CZ" dirty="0" smtClean="0">
                <a:latin typeface="Bookman Old Style" pitchFamily="18" charset="0"/>
              </a:rPr>
              <a:t> y </a:t>
            </a:r>
            <a:r>
              <a:rPr lang="cs-CZ" dirty="0" err="1" smtClean="0">
                <a:latin typeface="Bookman Old Style" pitchFamily="18" charset="0"/>
              </a:rPr>
              <a:t>hela</a:t>
            </a:r>
            <a:r>
              <a:rPr lang="cs-CZ" dirty="0" smtClean="0">
                <a:latin typeface="Bookman Old Style" pitchFamily="18" charset="0"/>
              </a:rPr>
              <a:t>, </a:t>
            </a:r>
            <a:r>
              <a:rPr lang="cs-CZ" dirty="0" err="1" smtClean="0">
                <a:latin typeface="Bookman Old Style" pitchFamily="18" charset="0"/>
              </a:rPr>
              <a:t>Glynn</a:t>
            </a:r>
            <a:r>
              <a:rPr lang="cs-CZ" dirty="0" smtClean="0">
                <a:latin typeface="Bookman Old Style" pitchFamily="18" charset="0"/>
              </a:rPr>
              <a:t> </a:t>
            </a:r>
            <a:r>
              <a:rPr lang="cs-CZ" dirty="0" err="1" smtClean="0">
                <a:latin typeface="Bookman Old Style" pitchFamily="18" charset="0"/>
              </a:rPr>
              <a:t>Cuch</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Ac</a:t>
            </a:r>
            <a:r>
              <a:rPr lang="cs-CZ" dirty="0" smtClean="0">
                <a:latin typeface="Bookman Old Style" pitchFamily="18" charset="0"/>
              </a:rPr>
              <a:t> </a:t>
            </a:r>
            <a:r>
              <a:rPr lang="cs-CZ" dirty="0" err="1" smtClean="0">
                <a:latin typeface="Bookman Old Style" pitchFamily="18" charset="0"/>
              </a:rPr>
              <a:t>ef</a:t>
            </a:r>
            <a:r>
              <a:rPr lang="cs-CZ" dirty="0" smtClean="0">
                <a:latin typeface="Bookman Old Style" pitchFamily="18" charset="0"/>
              </a:rPr>
              <a:t> a </a:t>
            </a:r>
            <a:r>
              <a:rPr lang="cs-CZ" dirty="0" err="1" smtClean="0">
                <a:latin typeface="Bookman Old Style" pitchFamily="18" charset="0"/>
              </a:rPr>
              <a:t>gychwynnwys</a:t>
            </a:r>
            <a:r>
              <a:rPr lang="cs-CZ" dirty="0" smtClean="0">
                <a:latin typeface="Bookman Old Style" pitchFamily="18" charset="0"/>
              </a:rPr>
              <a:t> y nos </a:t>
            </a:r>
            <a:br>
              <a:rPr lang="cs-CZ" dirty="0" smtClean="0">
                <a:latin typeface="Bookman Old Style" pitchFamily="18" charset="0"/>
              </a:rPr>
            </a:br>
            <a:r>
              <a:rPr lang="cs-CZ" dirty="0" err="1" smtClean="0">
                <a:latin typeface="Bookman Old Style" pitchFamily="18" charset="0"/>
              </a:rPr>
              <a:t>honno</a:t>
            </a:r>
            <a:r>
              <a:rPr lang="cs-CZ" dirty="0" smtClean="0">
                <a:latin typeface="Bookman Old Style" pitchFamily="18" charset="0"/>
              </a:rPr>
              <a:t> o </a:t>
            </a:r>
            <a:r>
              <a:rPr lang="cs-CZ" dirty="0" err="1" smtClean="0">
                <a:latin typeface="Bookman Old Style" pitchFamily="18" charset="0"/>
              </a:rPr>
              <a:t>Arbert</a:t>
            </a:r>
            <a:r>
              <a:rPr lang="cs-CZ" dirty="0" smtClean="0">
                <a:latin typeface="Bookman Old Style" pitchFamily="18" charset="0"/>
              </a:rPr>
              <a:t>, </a:t>
            </a:r>
            <a:r>
              <a:rPr lang="cs-CZ" dirty="0" err="1" smtClean="0">
                <a:latin typeface="Bookman Old Style" pitchFamily="18" charset="0"/>
              </a:rPr>
              <a:t>ac</a:t>
            </a:r>
            <a:r>
              <a:rPr lang="cs-CZ" dirty="0" smtClean="0">
                <a:latin typeface="Bookman Old Style" pitchFamily="18" charset="0"/>
              </a:rPr>
              <a:t> a </a:t>
            </a:r>
            <a:r>
              <a:rPr lang="cs-CZ" dirty="0" err="1" smtClean="0">
                <a:latin typeface="Bookman Old Style" pitchFamily="18" charset="0"/>
              </a:rPr>
              <a:t>doeth</a:t>
            </a:r>
            <a:r>
              <a:rPr lang="cs-CZ" dirty="0" smtClean="0">
                <a:latin typeface="Bookman Old Style" pitchFamily="18" charset="0"/>
              </a:rPr>
              <a:t> </a:t>
            </a:r>
            <a:r>
              <a:rPr lang="cs-CZ" dirty="0" err="1" smtClean="0">
                <a:latin typeface="Bookman Old Style" pitchFamily="18" charset="0"/>
              </a:rPr>
              <a:t>hyt</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ym</a:t>
            </a:r>
            <a:r>
              <a:rPr lang="cs-CZ" dirty="0" smtClean="0">
                <a:latin typeface="Bookman Old Style" pitchFamily="18" charset="0"/>
              </a:rPr>
              <a:t> </a:t>
            </a:r>
            <a:r>
              <a:rPr lang="cs-CZ" dirty="0" err="1" smtClean="0">
                <a:latin typeface="Bookman Old Style" pitchFamily="18" charset="0"/>
              </a:rPr>
              <a:t>Penn</a:t>
            </a:r>
            <a:r>
              <a:rPr lang="cs-CZ" dirty="0" smtClean="0">
                <a:latin typeface="Bookman Old Style" pitchFamily="18" charset="0"/>
              </a:rPr>
              <a:t> </a:t>
            </a:r>
            <a:r>
              <a:rPr lang="cs-CZ" dirty="0" err="1" smtClean="0">
                <a:latin typeface="Bookman Old Style" pitchFamily="18" charset="0"/>
              </a:rPr>
              <a:t>Llwyn</a:t>
            </a:r>
            <a:r>
              <a:rPr lang="cs-CZ" dirty="0" smtClean="0">
                <a:latin typeface="Bookman Old Style" pitchFamily="18" charset="0"/>
              </a:rPr>
              <a:t> </a:t>
            </a:r>
            <a:r>
              <a:rPr lang="cs-CZ" dirty="0" err="1" smtClean="0">
                <a:latin typeface="Bookman Old Style" pitchFamily="18" charset="0"/>
              </a:rPr>
              <a:t>Diarwaya</a:t>
            </a:r>
            <a:r>
              <a:rPr lang="cs-CZ" dirty="0" smtClean="0">
                <a:latin typeface="Bookman Old Style" pitchFamily="18" charset="0"/>
              </a:rPr>
              <a:t>; </a:t>
            </a:r>
            <a:r>
              <a:rPr lang="cs-CZ" dirty="0" err="1" smtClean="0">
                <a:latin typeface="Bookman Old Style" pitchFamily="18" charset="0"/>
              </a:rPr>
              <a:t>ac</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yno</a:t>
            </a:r>
            <a:r>
              <a:rPr lang="cs-CZ" dirty="0" smtClean="0">
                <a:latin typeface="Bookman Old Style" pitchFamily="18" charset="0"/>
              </a:rPr>
              <a:t> y </a:t>
            </a:r>
            <a:r>
              <a:rPr lang="cs-CZ" dirty="0" err="1" smtClean="0">
                <a:latin typeface="Bookman Old Style" pitchFamily="18" charset="0"/>
              </a:rPr>
              <a:t>bu</a:t>
            </a:r>
            <a:r>
              <a:rPr lang="cs-CZ" dirty="0" smtClean="0">
                <a:latin typeface="Bookman Old Style" pitchFamily="18" charset="0"/>
              </a:rPr>
              <a:t> y nos </a:t>
            </a:r>
            <a:r>
              <a:rPr lang="cs-CZ" dirty="0" err="1" smtClean="0">
                <a:latin typeface="Bookman Old Style" pitchFamily="18" charset="0"/>
              </a:rPr>
              <a:t>honno</a:t>
            </a:r>
            <a:r>
              <a:rPr lang="cs-CZ" dirty="0" smtClean="0">
                <a:latin typeface="Bookman Old Style" pitchFamily="18" charset="0"/>
              </a:rPr>
              <a:t>. A </a:t>
            </a:r>
            <a:r>
              <a:rPr lang="cs-CZ" dirty="0" err="1" smtClean="0">
                <a:latin typeface="Bookman Old Style" pitchFamily="18" charset="0"/>
              </a:rPr>
              <a:t>thr</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annoeth</a:t>
            </a:r>
            <a:r>
              <a:rPr lang="cs-CZ" dirty="0" smtClean="0">
                <a:latin typeface="Bookman Old Style" pitchFamily="18" charset="0"/>
              </a:rPr>
              <a:t>, </a:t>
            </a:r>
            <a:r>
              <a:rPr lang="cs-CZ" dirty="0" err="1" smtClean="0">
                <a:latin typeface="Bookman Old Style" pitchFamily="18" charset="0"/>
              </a:rPr>
              <a:t>yn</a:t>
            </a:r>
            <a:r>
              <a:rPr lang="cs-CZ" dirty="0" smtClean="0">
                <a:latin typeface="Bookman Old Style" pitchFamily="18" charset="0"/>
              </a:rPr>
              <a:t> </a:t>
            </a:r>
            <a:r>
              <a:rPr lang="cs-CZ" dirty="0" err="1" smtClean="0">
                <a:latin typeface="Bookman Old Style" pitchFamily="18" charset="0"/>
              </a:rPr>
              <a:t>ieuengtit</a:t>
            </a:r>
            <a:r>
              <a:rPr lang="cs-CZ" dirty="0" smtClean="0">
                <a:latin typeface="Bookman Old Style" pitchFamily="18" charset="0"/>
              </a:rPr>
              <a:t> y </a:t>
            </a:r>
            <a:r>
              <a:rPr lang="cs-CZ" dirty="0" err="1" smtClean="0">
                <a:latin typeface="Bookman Old Style" pitchFamily="18" charset="0"/>
              </a:rPr>
              <a:t>dyd</a:t>
            </a:r>
            <a:r>
              <a:rPr lang="cs-CZ" dirty="0" smtClean="0">
                <a:latin typeface="Bookman Old Style" pitchFamily="18" charset="0"/>
              </a:rPr>
              <a:t>, </a:t>
            </a:r>
            <a:br>
              <a:rPr lang="cs-CZ" dirty="0" smtClean="0">
                <a:latin typeface="Bookman Old Style" pitchFamily="18" charset="0"/>
              </a:rPr>
            </a:br>
            <a:r>
              <a:rPr lang="cs-CZ" dirty="0" err="1" smtClean="0">
                <a:latin typeface="Bookman Old Style" pitchFamily="18" charset="0"/>
              </a:rPr>
              <a:t>kyodi</a:t>
            </a:r>
            <a:r>
              <a:rPr lang="cs-CZ" dirty="0" smtClean="0">
                <a:latin typeface="Bookman Old Style" pitchFamily="18" charset="0"/>
              </a:rPr>
              <a:t> a </a:t>
            </a:r>
            <a:r>
              <a:rPr lang="cs-CZ" dirty="0" err="1" smtClean="0">
                <a:latin typeface="Bookman Old Style" pitchFamily="18" charset="0"/>
              </a:rPr>
              <a:t>oruc</a:t>
            </a:r>
            <a:r>
              <a:rPr lang="cs-CZ" dirty="0" smtClean="0">
                <a:latin typeface="Bookman Old Style" pitchFamily="18" charset="0"/>
              </a:rPr>
              <a:t> a </a:t>
            </a:r>
            <a:r>
              <a:rPr lang="cs-CZ" dirty="0" err="1" smtClean="0">
                <a:latin typeface="Bookman Old Style" pitchFamily="18" charset="0"/>
              </a:rPr>
              <a:t>dyuot</a:t>
            </a:r>
            <a:r>
              <a:rPr lang="cs-CZ" dirty="0" smtClean="0">
                <a:latin typeface="Bookman Old Style" pitchFamily="18" charset="0"/>
              </a:rPr>
              <a:t> y </a:t>
            </a:r>
            <a:r>
              <a:rPr lang="cs-CZ" dirty="0" err="1" smtClean="0">
                <a:latin typeface="Bookman Old Style" pitchFamily="18" charset="0"/>
              </a:rPr>
              <a:t>Llyn</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Cuch</a:t>
            </a:r>
            <a:r>
              <a:rPr lang="cs-CZ" dirty="0" smtClean="0">
                <a:latin typeface="Bookman Old Style" pitchFamily="18" charset="0"/>
              </a:rPr>
              <a:t> I </a:t>
            </a:r>
            <a:r>
              <a:rPr lang="cs-CZ" dirty="0" err="1" smtClean="0">
                <a:latin typeface="Bookman Old Style" pitchFamily="18" charset="0"/>
              </a:rPr>
              <a:t>ellwyng</a:t>
            </a:r>
            <a:r>
              <a:rPr lang="cs-CZ" dirty="0" smtClean="0">
                <a:latin typeface="Bookman Old Style" pitchFamily="18" charset="0"/>
              </a:rPr>
              <a:t> e </a:t>
            </a:r>
            <a:r>
              <a:rPr lang="cs-CZ" dirty="0" err="1" smtClean="0">
                <a:latin typeface="Bookman Old Style" pitchFamily="18" charset="0"/>
              </a:rPr>
              <a:t>gwn</a:t>
            </a:r>
            <a:r>
              <a:rPr lang="cs-CZ" dirty="0" smtClean="0">
                <a:latin typeface="Bookman Old Style" pitchFamily="18" charset="0"/>
              </a:rPr>
              <a:t> </a:t>
            </a:r>
            <a:r>
              <a:rPr lang="cs-CZ" dirty="0" err="1" smtClean="0">
                <a:latin typeface="Bookman Old Style" pitchFamily="18" charset="0"/>
              </a:rPr>
              <a:t>dan</a:t>
            </a:r>
            <a:r>
              <a:rPr lang="cs-CZ" dirty="0" smtClean="0">
                <a:latin typeface="Bookman Old Style" pitchFamily="18" charset="0"/>
              </a:rPr>
              <a:t> y </a:t>
            </a:r>
            <a:r>
              <a:rPr lang="cs-CZ" dirty="0" err="1" smtClean="0">
                <a:latin typeface="Bookman Old Style" pitchFamily="18" charset="0"/>
              </a:rPr>
              <a:t>coet</a:t>
            </a:r>
            <a:r>
              <a:rPr lang="cs-CZ" dirty="0" smtClean="0">
                <a:latin typeface="Bookman Old Style" pitchFamily="18" charset="0"/>
              </a:rPr>
              <a:t>. </a:t>
            </a:r>
            <a:br>
              <a:rPr lang="cs-CZ" dirty="0" smtClean="0">
                <a:latin typeface="Bookman Old Style" pitchFamily="18" charset="0"/>
              </a:rPr>
            </a:br>
            <a:r>
              <a:rPr lang="cs-CZ" dirty="0" smtClean="0">
                <a:latin typeface="Bookman Old Style" pitchFamily="18" charset="0"/>
              </a:rPr>
              <a:t>A </a:t>
            </a:r>
            <a:r>
              <a:rPr lang="cs-CZ" dirty="0" err="1" smtClean="0">
                <a:latin typeface="Bookman Old Style" pitchFamily="18" charset="0"/>
              </a:rPr>
              <a:t>chanu</a:t>
            </a:r>
            <a:r>
              <a:rPr lang="cs-CZ" dirty="0" smtClean="0">
                <a:latin typeface="Bookman Old Style" pitchFamily="18" charset="0"/>
              </a:rPr>
              <a:t> y </a:t>
            </a:r>
            <a:r>
              <a:rPr lang="cs-CZ" dirty="0" err="1" smtClean="0">
                <a:latin typeface="Bookman Old Style" pitchFamily="18" charset="0"/>
              </a:rPr>
              <a:t>gorn</a:t>
            </a:r>
            <a:r>
              <a:rPr lang="cs-CZ" dirty="0" smtClean="0">
                <a:latin typeface="Bookman Old Style" pitchFamily="18" charset="0"/>
              </a:rPr>
              <a:t> a </a:t>
            </a:r>
            <a:r>
              <a:rPr lang="cs-CZ" dirty="0" err="1" smtClean="0">
                <a:latin typeface="Bookman Old Style" pitchFamily="18" charset="0"/>
              </a:rPr>
              <a:t>dechreu</a:t>
            </a:r>
            <a:r>
              <a:rPr lang="cs-CZ" dirty="0" smtClean="0">
                <a:latin typeface="Bookman Old Style" pitchFamily="18" charset="0"/>
              </a:rPr>
              <a:t> </a:t>
            </a:r>
            <a:r>
              <a:rPr lang="cs-CZ" dirty="0" err="1" smtClean="0">
                <a:latin typeface="Bookman Old Style" pitchFamily="18" charset="0"/>
              </a:rPr>
              <a:t>dy</a:t>
            </a:r>
            <a:r>
              <a:rPr lang="cs-CZ" dirty="0" smtClean="0">
                <a:latin typeface="Bookman Old Style" pitchFamily="18" charset="0"/>
              </a:rPr>
              <a:t/>
            </a:r>
            <a:br>
              <a:rPr lang="cs-CZ" dirty="0" smtClean="0">
                <a:latin typeface="Bookman Old Style" pitchFamily="18" charset="0"/>
              </a:rPr>
            </a:br>
            <a:r>
              <a:rPr lang="cs-CZ" dirty="0" err="1" smtClean="0">
                <a:latin typeface="Bookman Old Style" pitchFamily="18" charset="0"/>
              </a:rPr>
              <a:t>gyuor</a:t>
            </a:r>
            <a:r>
              <a:rPr lang="cs-CZ" dirty="0" smtClean="0">
                <a:latin typeface="Bookman Old Style" pitchFamily="18" charset="0"/>
              </a:rPr>
              <a:t> </a:t>
            </a:r>
            <a:r>
              <a:rPr lang="cs-CZ" dirty="0" err="1" smtClean="0">
                <a:latin typeface="Bookman Old Style" pitchFamily="18" charset="0"/>
              </a:rPr>
              <a:t>yr</a:t>
            </a:r>
            <a:r>
              <a:rPr lang="cs-CZ" dirty="0" smtClean="0">
                <a:latin typeface="Bookman Old Style" pitchFamily="18" charset="0"/>
              </a:rPr>
              <a:t> </a:t>
            </a:r>
            <a:r>
              <a:rPr lang="cs-CZ" dirty="0" err="1" smtClean="0">
                <a:latin typeface="Bookman Old Style" pitchFamily="18" charset="0"/>
              </a:rPr>
              <a:t>hela</a:t>
            </a:r>
            <a:r>
              <a:rPr lang="cs-CZ" dirty="0" smtClean="0">
                <a:latin typeface="Bookman Old Style" pitchFamily="18" charset="0"/>
              </a:rPr>
              <a:t> ...</a:t>
            </a:r>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285720" y="642918"/>
            <a:ext cx="8501122" cy="4893647"/>
          </a:xfrm>
          <a:prstGeom prst="rect">
            <a:avLst/>
          </a:prstGeom>
          <a:noFill/>
        </p:spPr>
        <p:txBody>
          <a:bodyPr wrap="square" rtlCol="0">
            <a:spAutoFit/>
          </a:bodyPr>
          <a:lstStyle/>
          <a:p>
            <a:r>
              <a:rPr lang="en-US" sz="2000" dirty="0" err="1" smtClean="0">
                <a:latin typeface="Monotype Corsiva" pitchFamily="66" charset="0"/>
              </a:rPr>
              <a:t>Pwyll</a:t>
            </a:r>
            <a:r>
              <a:rPr lang="en-US" sz="2000" dirty="0" smtClean="0">
                <a:latin typeface="Monotype Corsiva" pitchFamily="66" charset="0"/>
              </a:rPr>
              <a:t> Prince of </a:t>
            </a:r>
            <a:r>
              <a:rPr lang="en-US" sz="2000" dirty="0" err="1" smtClean="0">
                <a:latin typeface="Monotype Corsiva" pitchFamily="66" charset="0"/>
              </a:rPr>
              <a:t>Dyved</a:t>
            </a:r>
            <a:r>
              <a:rPr lang="en-US" sz="2000" dirty="0" smtClean="0">
                <a:latin typeface="Monotype Corsiva" pitchFamily="66" charset="0"/>
              </a:rPr>
              <a:t>, was lord of the seven </a:t>
            </a:r>
            <a:r>
              <a:rPr lang="en-US" sz="2000" dirty="0" err="1" smtClean="0">
                <a:latin typeface="Monotype Corsiva" pitchFamily="66" charset="0"/>
              </a:rPr>
              <a:t>Cantrevs</a:t>
            </a:r>
            <a:r>
              <a:rPr lang="en-US" sz="2000" dirty="0" smtClean="0">
                <a:latin typeface="Monotype Corsiva" pitchFamily="66" charset="0"/>
              </a:rPr>
              <a:t> of </a:t>
            </a:r>
            <a:r>
              <a:rPr lang="en-US" sz="2000" dirty="0" err="1" smtClean="0">
                <a:latin typeface="Monotype Corsiva" pitchFamily="66" charset="0"/>
              </a:rPr>
              <a:t>Dyved</a:t>
            </a:r>
            <a:r>
              <a:rPr lang="en-US" sz="2000" dirty="0" smtClean="0">
                <a:latin typeface="Monotype Corsiva" pitchFamily="66" charset="0"/>
              </a:rPr>
              <a:t>; and once upon a time he was at Narberth his chief palace, and he was minded to go and hunt, and the part of his dominions in which it pleased him to hunt was Glyn </a:t>
            </a:r>
            <a:r>
              <a:rPr lang="en-US" sz="2000" dirty="0" err="1" smtClean="0">
                <a:latin typeface="Monotype Corsiva" pitchFamily="66" charset="0"/>
              </a:rPr>
              <a:t>Cuch</a:t>
            </a:r>
            <a:r>
              <a:rPr lang="en-US" sz="2000" dirty="0" smtClean="0">
                <a:latin typeface="Monotype Corsiva" pitchFamily="66" charset="0"/>
              </a:rPr>
              <a:t>. So he set forth from Narberth that night, and went as far as </a:t>
            </a:r>
            <a:r>
              <a:rPr lang="en-US" sz="2000" dirty="0" err="1" smtClean="0">
                <a:latin typeface="Monotype Corsiva" pitchFamily="66" charset="0"/>
              </a:rPr>
              <a:t>Llwyn</a:t>
            </a:r>
            <a:r>
              <a:rPr lang="en-US" sz="2000" dirty="0" smtClean="0">
                <a:latin typeface="Monotype Corsiva" pitchFamily="66" charset="0"/>
              </a:rPr>
              <a:t> </a:t>
            </a:r>
            <a:r>
              <a:rPr lang="en-US" sz="2000" dirty="0" err="1" smtClean="0">
                <a:latin typeface="Monotype Corsiva" pitchFamily="66" charset="0"/>
              </a:rPr>
              <a:t>Diarwyd</a:t>
            </a:r>
            <a:r>
              <a:rPr lang="en-US" sz="2000" dirty="0" smtClean="0">
                <a:latin typeface="Monotype Corsiva" pitchFamily="66" charset="0"/>
              </a:rPr>
              <a:t>. And that night he tarried there, and early on the morrow he rose and came to Glyn </a:t>
            </a:r>
            <a:r>
              <a:rPr lang="en-US" sz="2000" dirty="0" err="1" smtClean="0">
                <a:latin typeface="Monotype Corsiva" pitchFamily="66" charset="0"/>
              </a:rPr>
              <a:t>Cuch</a:t>
            </a:r>
            <a:r>
              <a:rPr lang="en-US" sz="2000" dirty="0" smtClean="0">
                <a:latin typeface="Monotype Corsiva" pitchFamily="66" charset="0"/>
              </a:rPr>
              <a:t>, when he let loose the dogs in the wood and sounded the horn, and began the chase.</a:t>
            </a:r>
          </a:p>
          <a:p>
            <a:r>
              <a:rPr lang="en-US" b="1" dirty="0" smtClean="0">
                <a:latin typeface="Bookman Old Style" pitchFamily="18" charset="0"/>
              </a:rPr>
              <a:t>Lady Charlotte Guest, from the translation done 1838-1849 </a:t>
            </a:r>
          </a:p>
          <a:p>
            <a:endParaRPr lang="en-US" dirty="0" smtClean="0">
              <a:latin typeface="Bookman Old Style" pitchFamily="18" charset="0"/>
            </a:endParaRPr>
          </a:p>
          <a:p>
            <a:r>
              <a:rPr lang="en-US" sz="2000" dirty="0" err="1" smtClean="0">
                <a:latin typeface="Monotype Corsiva" pitchFamily="66" charset="0"/>
              </a:rPr>
              <a:t>Pwyll</a:t>
            </a:r>
            <a:r>
              <a:rPr lang="en-US" sz="2000" dirty="0" smtClean="0">
                <a:latin typeface="Monotype Corsiva" pitchFamily="66" charset="0"/>
              </a:rPr>
              <a:t>, prince of Dyfed, was lord over the seven </a:t>
            </a:r>
            <a:r>
              <a:rPr lang="en-US" sz="2000" dirty="0" err="1" smtClean="0">
                <a:latin typeface="Monotype Corsiva" pitchFamily="66" charset="0"/>
              </a:rPr>
              <a:t>cantrefs</a:t>
            </a:r>
            <a:r>
              <a:rPr lang="en-US" sz="2000" dirty="0" smtClean="0">
                <a:latin typeface="Monotype Corsiva" pitchFamily="66" charset="0"/>
              </a:rPr>
              <a:t> of Dyfed. Once upon a time he was at </a:t>
            </a:r>
            <a:r>
              <a:rPr lang="en-US" sz="2000" dirty="0" err="1" smtClean="0">
                <a:latin typeface="Monotype Corsiva" pitchFamily="66" charset="0"/>
              </a:rPr>
              <a:t>Arberth</a:t>
            </a:r>
            <a:r>
              <a:rPr lang="en-US" sz="2000" dirty="0" smtClean="0">
                <a:latin typeface="Monotype Corsiva" pitchFamily="66" charset="0"/>
              </a:rPr>
              <a:t>, one of his chief courts, and it came into his head and his heart to go hunting. The part of his realm he wanted to hunt was Glyn </a:t>
            </a:r>
            <a:r>
              <a:rPr lang="en-US" sz="2000" dirty="0" err="1" smtClean="0">
                <a:latin typeface="Monotype Corsiva" pitchFamily="66" charset="0"/>
              </a:rPr>
              <a:t>Cuch</a:t>
            </a:r>
            <a:r>
              <a:rPr lang="en-US" sz="2000" dirty="0" smtClean="0">
                <a:latin typeface="Monotype Corsiva" pitchFamily="66" charset="0"/>
              </a:rPr>
              <a:t>. He set out that night from </a:t>
            </a:r>
            <a:r>
              <a:rPr lang="en-US" sz="2000" dirty="0" err="1" smtClean="0">
                <a:latin typeface="Monotype Corsiva" pitchFamily="66" charset="0"/>
              </a:rPr>
              <a:t>Arberth</a:t>
            </a:r>
            <a:r>
              <a:rPr lang="en-US" sz="2000" dirty="0" smtClean="0">
                <a:latin typeface="Monotype Corsiva" pitchFamily="66" charset="0"/>
              </a:rPr>
              <a:t>, and came as far as Pen </a:t>
            </a:r>
            <a:r>
              <a:rPr lang="en-US" sz="2000" dirty="0" err="1" smtClean="0">
                <a:latin typeface="Monotype Corsiva" pitchFamily="66" charset="0"/>
              </a:rPr>
              <a:t>Llwyn</a:t>
            </a:r>
            <a:r>
              <a:rPr lang="en-US" sz="2000" dirty="0" smtClean="0">
                <a:latin typeface="Monotype Corsiva" pitchFamily="66" charset="0"/>
              </a:rPr>
              <a:t> </a:t>
            </a:r>
            <a:r>
              <a:rPr lang="en-US" sz="2000" dirty="0" err="1" smtClean="0">
                <a:latin typeface="Monotype Corsiva" pitchFamily="66" charset="0"/>
              </a:rPr>
              <a:t>Diarwya</a:t>
            </a:r>
            <a:r>
              <a:rPr lang="en-US" sz="2000" dirty="0" smtClean="0">
                <a:latin typeface="Monotype Corsiva" pitchFamily="66" charset="0"/>
              </a:rPr>
              <a:t>, and stayed there that night. And early the next day he got up, and came to Glyn </a:t>
            </a:r>
            <a:r>
              <a:rPr lang="en-US" sz="2000" dirty="0" err="1" smtClean="0">
                <a:latin typeface="Monotype Corsiva" pitchFamily="66" charset="0"/>
              </a:rPr>
              <a:t>Cuch</a:t>
            </a:r>
            <a:r>
              <a:rPr lang="en-US" sz="2000" dirty="0" smtClean="0">
                <a:latin typeface="Monotype Corsiva" pitchFamily="66" charset="0"/>
              </a:rPr>
              <a:t> to unleash his dogs in the forest. And he blew his horn, and began to muster the hunt...</a:t>
            </a:r>
          </a:p>
          <a:p>
            <a:r>
              <a:rPr lang="en-US" b="1" dirty="0" err="1" smtClean="0">
                <a:latin typeface="Bookman Old Style" pitchFamily="18" charset="0"/>
              </a:rPr>
              <a:t>Sioned</a:t>
            </a:r>
            <a:r>
              <a:rPr lang="en-US" b="1" dirty="0" smtClean="0">
                <a:latin typeface="Bookman Old Style" pitchFamily="18" charset="0"/>
              </a:rPr>
              <a:t> Davies, from the 2007 Oxford World’s Classics translation</a:t>
            </a:r>
          </a:p>
          <a:p>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l="-17000" r="-1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428604"/>
            <a:ext cx="8572560" cy="7786747"/>
          </a:xfrm>
          <a:prstGeom prst="rect">
            <a:avLst/>
          </a:prstGeom>
          <a:noFill/>
        </p:spPr>
        <p:txBody>
          <a:bodyPr wrap="square" rtlCol="0">
            <a:spAutoFit/>
          </a:bodyPr>
          <a:lstStyle/>
          <a:p>
            <a:r>
              <a:rPr lang="en-US" sz="2000" b="1" dirty="0" err="1" smtClean="0">
                <a:latin typeface="Bookman Old Style" pitchFamily="18" charset="0"/>
              </a:rPr>
              <a:t>Dafydd</a:t>
            </a:r>
            <a:r>
              <a:rPr lang="en-US" sz="2000" b="1" dirty="0" smtClean="0">
                <a:latin typeface="Bookman Old Style" pitchFamily="18" charset="0"/>
              </a:rPr>
              <a:t> </a:t>
            </a:r>
            <a:r>
              <a:rPr lang="en-US" sz="2000" b="1" dirty="0" err="1" smtClean="0">
                <a:latin typeface="Bookman Old Style" pitchFamily="18" charset="0"/>
              </a:rPr>
              <a:t>ap</a:t>
            </a:r>
            <a:r>
              <a:rPr lang="en-US" sz="2000" b="1" dirty="0" smtClean="0">
                <a:latin typeface="Bookman Old Style" pitchFamily="18" charset="0"/>
              </a:rPr>
              <a:t> </a:t>
            </a:r>
            <a:r>
              <a:rPr lang="en-US" sz="2000" b="1" dirty="0" err="1" smtClean="0">
                <a:latin typeface="Bookman Old Style" pitchFamily="18" charset="0"/>
              </a:rPr>
              <a:t>Gwilym</a:t>
            </a:r>
            <a:r>
              <a:rPr lang="en-US" sz="2000" b="1" dirty="0" smtClean="0">
                <a:latin typeface="Bookman Old Style" pitchFamily="18" charset="0"/>
              </a:rPr>
              <a:t> from Ceredigion</a:t>
            </a:r>
          </a:p>
          <a:p>
            <a:r>
              <a:rPr lang="en-US" dirty="0" smtClean="0">
                <a:latin typeface="Bookman Old Style" pitchFamily="18" charset="0"/>
              </a:rPr>
              <a:t>(14</a:t>
            </a:r>
            <a:r>
              <a:rPr lang="en-US" baseline="30000" dirty="0" smtClean="0">
                <a:latin typeface="Bookman Old Style" pitchFamily="18" charset="0"/>
              </a:rPr>
              <a:t>th</a:t>
            </a:r>
            <a:r>
              <a:rPr lang="en-US" dirty="0" smtClean="0">
                <a:latin typeface="Bookman Old Style" pitchFamily="18" charset="0"/>
              </a:rPr>
              <a:t> century)</a:t>
            </a:r>
          </a:p>
          <a:p>
            <a:endParaRPr lang="en-US" dirty="0" smtClean="0">
              <a:latin typeface="Bookman Old Style" pitchFamily="18" charset="0"/>
            </a:endParaRPr>
          </a:p>
          <a:p>
            <a:r>
              <a:rPr lang="en-US" sz="1600" dirty="0" smtClean="0">
                <a:latin typeface="Bookman Old Style" pitchFamily="18" charset="0"/>
              </a:rPr>
              <a:t>One of the leading Welsh poets and one of the greatest poet in Europe in the Middle Ages.</a:t>
            </a:r>
          </a:p>
          <a:p>
            <a:endParaRPr lang="en-US" sz="1600" dirty="0" smtClean="0">
              <a:latin typeface="Bookman Old Style" pitchFamily="18" charset="0"/>
            </a:endParaRPr>
          </a:p>
          <a:p>
            <a:r>
              <a:rPr lang="en-US" sz="1600" dirty="0" smtClean="0">
                <a:latin typeface="Bookman Old Style" pitchFamily="18" charset="0"/>
              </a:rPr>
              <a:t>1789 </a:t>
            </a:r>
            <a:r>
              <a:rPr lang="en-US" sz="1600" dirty="0" err="1" smtClean="0">
                <a:latin typeface="Bookman Old Style" pitchFamily="18" charset="0"/>
              </a:rPr>
              <a:t>Pughe</a:t>
            </a:r>
            <a:r>
              <a:rPr lang="en-US" sz="1600" dirty="0" smtClean="0">
                <a:latin typeface="Bookman Old Style" pitchFamily="18" charset="0"/>
              </a:rPr>
              <a:t> published a superb edition of </a:t>
            </a:r>
            <a:r>
              <a:rPr lang="en-US" sz="1600" dirty="0" err="1" smtClean="0">
                <a:latin typeface="Bookman Old Style" pitchFamily="18" charset="0"/>
              </a:rPr>
              <a:t>Dafydd`s</a:t>
            </a:r>
            <a:r>
              <a:rPr lang="en-US" sz="1600" dirty="0" smtClean="0">
                <a:latin typeface="Bookman Old Style" pitchFamily="18" charset="0"/>
              </a:rPr>
              <a:t> poems (coaxed by </a:t>
            </a:r>
            <a:r>
              <a:rPr lang="en-US" sz="1600" dirty="0" err="1" smtClean="0">
                <a:latin typeface="Bookman Old Style" pitchFamily="18" charset="0"/>
              </a:rPr>
              <a:t>Iolo</a:t>
            </a:r>
            <a:r>
              <a:rPr lang="en-US" sz="1600" dirty="0" smtClean="0">
                <a:latin typeface="Bookman Old Style" pitchFamily="18" charset="0"/>
              </a:rPr>
              <a:t> into including some forgeries for the genuine work)</a:t>
            </a:r>
          </a:p>
          <a:p>
            <a:endParaRPr lang="en-US" sz="1600" dirty="0" smtClean="0">
              <a:latin typeface="Bookman Old Style" pitchFamily="18" charset="0"/>
            </a:endParaRPr>
          </a:p>
          <a:p>
            <a:r>
              <a:rPr lang="en-US" sz="1600" dirty="0" smtClean="0">
                <a:latin typeface="Bookman Old Style" pitchFamily="18" charset="0"/>
              </a:rPr>
              <a:t>Works on landscape, religious motifs, courtly love, taverns etc.</a:t>
            </a:r>
          </a:p>
          <a:p>
            <a:endParaRPr lang="en-US" sz="1600" dirty="0" smtClean="0">
              <a:latin typeface="Bookman Old Style" pitchFamily="18" charset="0"/>
            </a:endParaRPr>
          </a:p>
          <a:p>
            <a:r>
              <a:rPr lang="en-US" sz="1600" dirty="0" smtClean="0">
                <a:latin typeface="Bookman Old Style" pitchFamily="18" charset="0"/>
              </a:rPr>
              <a:t>He </a:t>
            </a:r>
            <a:r>
              <a:rPr lang="en-US" sz="1600" dirty="0" err="1" smtClean="0">
                <a:latin typeface="Bookman Old Style" pitchFamily="18" charset="0"/>
              </a:rPr>
              <a:t>popularised</a:t>
            </a:r>
            <a:r>
              <a:rPr lang="en-US" sz="1600" dirty="0" smtClean="0">
                <a:latin typeface="Bookman Old Style" pitchFamily="18" charset="0"/>
              </a:rPr>
              <a:t> the </a:t>
            </a:r>
            <a:r>
              <a:rPr lang="en-US" sz="1600" dirty="0" err="1" smtClean="0">
                <a:latin typeface="Bookman Old Style" pitchFamily="18" charset="0"/>
              </a:rPr>
              <a:t>metre</a:t>
            </a:r>
            <a:r>
              <a:rPr lang="en-US" sz="1600" dirty="0" smtClean="0">
                <a:latin typeface="Bookman Old Style" pitchFamily="18" charset="0"/>
              </a:rPr>
              <a:t> known as the </a:t>
            </a:r>
            <a:r>
              <a:rPr lang="en-US" sz="1600" b="1" dirty="0" err="1" smtClean="0">
                <a:latin typeface="Bookman Old Style" pitchFamily="18" charset="0"/>
              </a:rPr>
              <a:t>cywydd</a:t>
            </a:r>
            <a:r>
              <a:rPr lang="en-US" sz="1600" dirty="0" smtClean="0">
                <a:latin typeface="Bookman Old Style" pitchFamily="18" charset="0"/>
              </a:rPr>
              <a:t> and used it for praise. </a:t>
            </a:r>
          </a:p>
          <a:p>
            <a:r>
              <a:rPr lang="en-US" sz="1600" dirty="0" err="1" smtClean="0">
                <a:latin typeface="Bookman Old Style" pitchFamily="18" charset="0"/>
              </a:rPr>
              <a:t>Cywydd</a:t>
            </a:r>
            <a:r>
              <a:rPr lang="en-US" sz="1600" dirty="0" smtClean="0">
                <a:latin typeface="Bookman Old Style" pitchFamily="18" charset="0"/>
              </a:rPr>
              <a:t> consists of a series of seven-syllable lines in rhyming couplets, with lines written in </a:t>
            </a:r>
            <a:r>
              <a:rPr lang="en-US" sz="1600" b="1" dirty="0" err="1" smtClean="0">
                <a:latin typeface="Bookman Old Style" pitchFamily="18" charset="0"/>
              </a:rPr>
              <a:t>cynghanedd</a:t>
            </a:r>
            <a:r>
              <a:rPr lang="en-US" sz="1600" dirty="0" smtClean="0">
                <a:latin typeface="Bookman Old Style" pitchFamily="18" charset="0"/>
              </a:rPr>
              <a:t>.</a:t>
            </a:r>
          </a:p>
          <a:p>
            <a:endParaRPr lang="en-US" sz="1600" dirty="0" smtClean="0">
              <a:latin typeface="Bookman Old Style" pitchFamily="18" charset="0"/>
            </a:endParaRPr>
          </a:p>
          <a:p>
            <a:r>
              <a:rPr lang="en-US" sz="1600" b="1" dirty="0" err="1" smtClean="0">
                <a:latin typeface="Bookman Old Style" pitchFamily="18" charset="0"/>
              </a:rPr>
              <a:t>Cynghanedd</a:t>
            </a:r>
            <a:r>
              <a:rPr lang="en-US" sz="1600" dirty="0" smtClean="0">
                <a:latin typeface="Bookman Old Style" pitchFamily="18" charset="0"/>
              </a:rPr>
              <a:t> means “harmony” and is the basic concept of sound-arrangement within one line, using stress, alliteration and rhyme:</a:t>
            </a:r>
          </a:p>
          <a:p>
            <a:endParaRPr lang="en-US" sz="1600" dirty="0" smtClean="0">
              <a:latin typeface="Bookman Old Style" pitchFamily="18" charset="0"/>
            </a:endParaRPr>
          </a:p>
          <a:p>
            <a:r>
              <a:rPr lang="en-US" sz="1600" dirty="0" smtClean="0">
                <a:latin typeface="Bookman Old Style" pitchFamily="18" charset="0"/>
              </a:rPr>
              <a:t>All consonants surrounding the main stressed vowel before the caesura must be repeated after it in the same order. However, the final consonants of the final words of each half of the line must be different, as must the main stressed vowel of each half. For example: </a:t>
            </a:r>
          </a:p>
          <a:p>
            <a:endParaRPr lang="en-US" sz="1600" dirty="0" smtClean="0">
              <a:latin typeface="Bookman Old Style" pitchFamily="18" charset="0"/>
            </a:endParaRPr>
          </a:p>
          <a:p>
            <a:r>
              <a:rPr lang="en-US" sz="1600" u="sng" dirty="0" err="1" smtClean="0">
                <a:latin typeface="Bookman Old Style" pitchFamily="18" charset="0"/>
              </a:rPr>
              <a:t>cl</a:t>
            </a:r>
            <a:r>
              <a:rPr lang="en-US" sz="1600" dirty="0" err="1" smtClean="0">
                <a:latin typeface="Bookman Old Style" pitchFamily="18" charset="0"/>
              </a:rPr>
              <a:t>aw</a:t>
            </a:r>
            <a:r>
              <a:rPr lang="en-US" sz="1600" u="sng" dirty="0" err="1" smtClean="0">
                <a:latin typeface="Bookman Old Style" pitchFamily="18" charset="0"/>
              </a:rPr>
              <a:t>dd</a:t>
            </a:r>
            <a:r>
              <a:rPr lang="en-US" sz="1600" dirty="0" smtClean="0">
                <a:latin typeface="Bookman Old Style" pitchFamily="18" charset="0"/>
              </a:rPr>
              <a:t> </a:t>
            </a:r>
            <a:r>
              <a:rPr lang="en-US" sz="1600" dirty="0" err="1" smtClean="0">
                <a:latin typeface="Bookman Old Style" pitchFamily="18" charset="0"/>
              </a:rPr>
              <a:t>i</a:t>
            </a:r>
            <a:r>
              <a:rPr lang="en-US" sz="1600" dirty="0" smtClean="0">
                <a:latin typeface="Bookman Old Style" pitchFamily="18" charset="0"/>
              </a:rPr>
              <a:t> </a:t>
            </a:r>
            <a:r>
              <a:rPr lang="en-US" sz="1600" u="sng" dirty="0" err="1" smtClean="0">
                <a:latin typeface="Bookman Old Style" pitchFamily="18" charset="0"/>
              </a:rPr>
              <a:t>dd</a:t>
            </a:r>
            <a:r>
              <a:rPr lang="en-US" sz="1600" b="1" dirty="0" err="1" smtClean="0">
                <a:latin typeface="Bookman Old Style" pitchFamily="18" charset="0"/>
              </a:rPr>
              <a:t>a</a:t>
            </a:r>
            <a:r>
              <a:rPr lang="en-US" sz="1600" dirty="0" err="1" smtClean="0">
                <a:latin typeface="Bookman Old Style" pitchFamily="18" charset="0"/>
              </a:rPr>
              <a:t>l</a:t>
            </a:r>
            <a:r>
              <a:rPr lang="en-US" sz="1600" dirty="0" smtClean="0">
                <a:latin typeface="Bookman Old Style" pitchFamily="18" charset="0"/>
              </a:rPr>
              <a:t> / </a:t>
            </a:r>
            <a:r>
              <a:rPr lang="en-US" sz="1600" u="sng" dirty="0" smtClean="0">
                <a:latin typeface="Bookman Old Style" pitchFamily="18" charset="0"/>
              </a:rPr>
              <a:t>c</a:t>
            </a:r>
            <a:r>
              <a:rPr lang="en-US" sz="1600" dirty="0" smtClean="0">
                <a:latin typeface="Bookman Old Style" pitchFamily="18" charset="0"/>
              </a:rPr>
              <a:t>a</a:t>
            </a:r>
            <a:r>
              <a:rPr lang="en-US" sz="1600" u="sng" dirty="0" smtClean="0">
                <a:latin typeface="Bookman Old Style" pitchFamily="18" charset="0"/>
              </a:rPr>
              <a:t>l </a:t>
            </a:r>
            <a:r>
              <a:rPr lang="en-US" sz="1600" u="sng" dirty="0" err="1" smtClean="0">
                <a:latin typeface="Bookman Old Style" pitchFamily="18" charset="0"/>
              </a:rPr>
              <a:t>dd</a:t>
            </a:r>
            <a:r>
              <a:rPr lang="en-US" sz="1600" dirty="0" err="1" smtClean="0">
                <a:latin typeface="Bookman Old Style" pitchFamily="18" charset="0"/>
              </a:rPr>
              <a:t>wy</a:t>
            </a:r>
            <a:r>
              <a:rPr lang="en-US" sz="1600" dirty="0" smtClean="0">
                <a:latin typeface="Bookman Old Style" pitchFamily="18" charset="0"/>
              </a:rPr>
              <a:t> </a:t>
            </a:r>
            <a:r>
              <a:rPr lang="en-US" sz="1600" u="sng" dirty="0" err="1" smtClean="0">
                <a:latin typeface="Bookman Old Style" pitchFamily="18" charset="0"/>
              </a:rPr>
              <a:t>dd</a:t>
            </a:r>
            <a:r>
              <a:rPr lang="en-US" sz="1600" b="1" dirty="0" err="1" smtClean="0">
                <a:latin typeface="Bookman Old Style" pitchFamily="18" charset="0"/>
              </a:rPr>
              <a:t>wy</a:t>
            </a:r>
            <a:r>
              <a:rPr lang="en-US" sz="1600" u="sng" dirty="0" err="1" smtClean="0">
                <a:latin typeface="Bookman Old Style" pitchFamily="18" charset="0"/>
              </a:rPr>
              <a:t>l</a:t>
            </a:r>
            <a:r>
              <a:rPr lang="en-US" sz="1600" dirty="0" err="1" smtClean="0">
                <a:latin typeface="Bookman Old Style" pitchFamily="18" charset="0"/>
              </a:rPr>
              <a:t>aw</a:t>
            </a:r>
            <a:r>
              <a:rPr lang="en-US" sz="1600" dirty="0" smtClean="0">
                <a:latin typeface="Bookman Old Style" pitchFamily="18" charset="0"/>
              </a:rPr>
              <a:t> “hedge; fence to reach/ with two hands”</a:t>
            </a:r>
          </a:p>
          <a:p>
            <a:endParaRPr lang="en-US" dirty="0" smtClean="0">
              <a:latin typeface="Bookman Old Style" pitchFamily="18" charset="0"/>
            </a:endParaRPr>
          </a:p>
          <a:p>
            <a:endParaRPr lang="en-US" dirty="0" smtClean="0"/>
          </a:p>
          <a:p>
            <a:r>
              <a:rPr lang="en-US" dirty="0" smtClean="0"/>
              <a:t> </a:t>
            </a:r>
          </a:p>
          <a:p>
            <a:endParaRPr lang="en-US" dirty="0" smtClean="0"/>
          </a:p>
          <a:p>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pic>
        <p:nvPicPr>
          <p:cNvPr id="1028" name="Picture 4" descr="Scotland"/>
          <p:cNvPicPr>
            <a:picLocks noChangeAspect="1" noChangeArrowheads="1"/>
          </p:cNvPicPr>
          <p:nvPr/>
        </p:nvPicPr>
        <p:blipFill>
          <a:blip r:embed="rId3"/>
          <a:srcRect/>
          <a:stretch>
            <a:fillRect/>
          </a:stretch>
        </p:blipFill>
        <p:spPr bwMode="auto">
          <a:xfrm>
            <a:off x="1" y="1"/>
            <a:ext cx="5007021"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0" y="285728"/>
            <a:ext cx="8715404" cy="8371523"/>
          </a:xfrm>
          <a:prstGeom prst="rect">
            <a:avLst/>
          </a:prstGeom>
          <a:noFill/>
        </p:spPr>
        <p:txBody>
          <a:bodyPr wrap="square" rtlCol="0">
            <a:spAutoFit/>
          </a:bodyPr>
          <a:lstStyle/>
          <a:p>
            <a:r>
              <a:rPr lang="en-US" b="1" dirty="0" smtClean="0">
                <a:latin typeface="Bookman Old Style" pitchFamily="18" charset="0"/>
              </a:rPr>
              <a:t>The </a:t>
            </a:r>
            <a:r>
              <a:rPr lang="en-US" b="1" dirty="0" err="1" smtClean="0">
                <a:latin typeface="Bookman Old Style" pitchFamily="18" charset="0"/>
              </a:rPr>
              <a:t>Picts</a:t>
            </a:r>
            <a:r>
              <a:rPr lang="en-US" b="1" dirty="0" smtClean="0">
                <a:latin typeface="Bookman Old Style" pitchFamily="18" charset="0"/>
              </a:rPr>
              <a:t> and their language</a:t>
            </a:r>
          </a:p>
          <a:p>
            <a:endParaRPr lang="en-US" b="1" dirty="0" smtClean="0">
              <a:latin typeface="Bookman Old Style" pitchFamily="18" charset="0"/>
            </a:endParaRPr>
          </a:p>
          <a:p>
            <a:r>
              <a:rPr lang="en-US" dirty="0" smtClean="0">
                <a:latin typeface="Bookman Old Style" pitchFamily="18" charset="0"/>
              </a:rPr>
              <a:t>The north-east part of today`s Scotland was inhabited by the </a:t>
            </a:r>
            <a:r>
              <a:rPr lang="en-US" dirty="0" err="1" smtClean="0">
                <a:latin typeface="Bookman Old Style" pitchFamily="18" charset="0"/>
              </a:rPr>
              <a:t>Picts</a:t>
            </a:r>
            <a:r>
              <a:rPr lang="en-US" dirty="0" smtClean="0">
                <a:latin typeface="Bookman Old Style" pitchFamily="18" charset="0"/>
              </a:rPr>
              <a:t>. Their language might belong, according to the newest research, into the group of the </a:t>
            </a:r>
            <a:r>
              <a:rPr lang="en-US" dirty="0" err="1" smtClean="0">
                <a:latin typeface="Bookman Old Style" pitchFamily="18" charset="0"/>
              </a:rPr>
              <a:t>Brittonic</a:t>
            </a:r>
            <a:r>
              <a:rPr lang="en-US" dirty="0" smtClean="0">
                <a:latin typeface="Bookman Old Style" pitchFamily="18" charset="0"/>
              </a:rPr>
              <a:t> languages. However, not enough texts have been found to definitely support this theory. </a:t>
            </a:r>
          </a:p>
          <a:p>
            <a:endParaRPr lang="en-US" dirty="0" smtClean="0">
              <a:latin typeface="Bookman Old Style" pitchFamily="18" charset="0"/>
            </a:endParaRPr>
          </a:p>
          <a:p>
            <a:r>
              <a:rPr lang="en-US" dirty="0" smtClean="0">
                <a:latin typeface="Bookman Old Style" pitchFamily="18" charset="0"/>
              </a:rPr>
              <a:t>The name </a:t>
            </a:r>
            <a:r>
              <a:rPr lang="en-US" b="1" i="1" dirty="0" err="1" smtClean="0">
                <a:latin typeface="Bookman Old Style" pitchFamily="18" charset="0"/>
              </a:rPr>
              <a:t>Picti</a:t>
            </a:r>
            <a:r>
              <a:rPr lang="en-US" b="1" i="1" dirty="0" smtClean="0">
                <a:latin typeface="Bookman Old Style" pitchFamily="18" charset="0"/>
              </a:rPr>
              <a:t> </a:t>
            </a:r>
            <a:r>
              <a:rPr lang="en-US" dirty="0" smtClean="0">
                <a:latin typeface="Bookman Old Style" pitchFamily="18" charset="0"/>
              </a:rPr>
              <a:t> was first mentioned in the year  </a:t>
            </a:r>
            <a:r>
              <a:rPr lang="en-US" b="1" dirty="0" smtClean="0">
                <a:latin typeface="Bookman Old Style" pitchFamily="18" charset="0"/>
              </a:rPr>
              <a:t>AD 297 by </a:t>
            </a:r>
            <a:r>
              <a:rPr lang="en-US" b="1" dirty="0" err="1" smtClean="0">
                <a:latin typeface="Bookman Old Style" pitchFamily="18" charset="0"/>
              </a:rPr>
              <a:t>Eumenius</a:t>
            </a:r>
            <a:r>
              <a:rPr lang="en-US" dirty="0" smtClean="0">
                <a:latin typeface="Bookman Old Style" pitchFamily="18" charset="0"/>
              </a:rPr>
              <a:t>, an ancient Roman speaker and writer, in his ode to emperor </a:t>
            </a:r>
            <a:r>
              <a:rPr lang="en-US" dirty="0" err="1" smtClean="0">
                <a:latin typeface="Bookman Old Style" pitchFamily="18" charset="0"/>
              </a:rPr>
              <a:t>Constantius</a:t>
            </a:r>
            <a:r>
              <a:rPr lang="en-US" dirty="0" smtClean="0">
                <a:latin typeface="Bookman Old Style" pitchFamily="18" charset="0"/>
              </a:rPr>
              <a:t>. By the name </a:t>
            </a:r>
            <a:r>
              <a:rPr lang="en-US" b="1" dirty="0" err="1" smtClean="0">
                <a:latin typeface="Bookman Old Style" pitchFamily="18" charset="0"/>
              </a:rPr>
              <a:t>Picti</a:t>
            </a:r>
            <a:r>
              <a:rPr lang="en-US" b="1" dirty="0" smtClean="0">
                <a:latin typeface="Bookman Old Style" pitchFamily="18" charset="0"/>
              </a:rPr>
              <a:t> </a:t>
            </a:r>
            <a:r>
              <a:rPr lang="en-US" dirty="0" smtClean="0">
                <a:latin typeface="Bookman Old Style" pitchFamily="18" charset="0"/>
              </a:rPr>
              <a:t>he calls the tribes which are the enemies of the British (next to the Irish). From yet another ode to the same emperor, written in the first decade of the 4</a:t>
            </a:r>
            <a:r>
              <a:rPr lang="en-US" baseline="30000" dirty="0" smtClean="0">
                <a:latin typeface="Bookman Old Style" pitchFamily="18" charset="0"/>
              </a:rPr>
              <a:t>th</a:t>
            </a:r>
            <a:r>
              <a:rPr lang="en-US" dirty="0" smtClean="0">
                <a:latin typeface="Bookman Old Style" pitchFamily="18" charset="0"/>
              </a:rPr>
              <a:t> century by an unknown writer, the </a:t>
            </a:r>
            <a:r>
              <a:rPr lang="en-US" dirty="0" err="1" smtClean="0">
                <a:latin typeface="Bookman Old Style" pitchFamily="18" charset="0"/>
              </a:rPr>
              <a:t>Picts</a:t>
            </a:r>
            <a:r>
              <a:rPr lang="en-US" dirty="0" smtClean="0">
                <a:latin typeface="Bookman Old Style" pitchFamily="18" charset="0"/>
              </a:rPr>
              <a:t> are identified with </a:t>
            </a:r>
            <a:r>
              <a:rPr lang="en-US" b="1" dirty="0" smtClean="0">
                <a:latin typeface="Bookman Old Style" pitchFamily="18" charset="0"/>
              </a:rPr>
              <a:t>Caledonians</a:t>
            </a:r>
            <a:r>
              <a:rPr lang="en-US" dirty="0" smtClean="0">
                <a:latin typeface="Bookman Old Style" pitchFamily="18" charset="0"/>
              </a:rPr>
              <a:t>: “</a:t>
            </a:r>
            <a:r>
              <a:rPr lang="en-US" i="1" dirty="0" smtClean="0">
                <a:latin typeface="Bookman Old Style" pitchFamily="18" charset="0"/>
              </a:rPr>
              <a:t>the forests and marshes of the Caledonians and other </a:t>
            </a:r>
            <a:r>
              <a:rPr lang="en-US" i="1" dirty="0" err="1" smtClean="0">
                <a:latin typeface="Bookman Old Style" pitchFamily="18" charset="0"/>
              </a:rPr>
              <a:t>Picts</a:t>
            </a:r>
            <a:r>
              <a:rPr lang="en-US" i="1" dirty="0" smtClean="0">
                <a:latin typeface="Bookman Old Style" pitchFamily="18" charset="0"/>
              </a:rPr>
              <a:t>…</a:t>
            </a:r>
            <a:r>
              <a:rPr lang="en-US" dirty="0" smtClean="0">
                <a:latin typeface="Bookman Old Style" pitchFamily="18" charset="0"/>
              </a:rPr>
              <a:t>” Lat. word </a:t>
            </a:r>
            <a:r>
              <a:rPr lang="cs-CZ" i="1" dirty="0" err="1" smtClean="0">
                <a:latin typeface="Bookman Old Style" pitchFamily="18" charset="0"/>
              </a:rPr>
              <a:t>pictus</a:t>
            </a:r>
            <a:r>
              <a:rPr lang="cs-CZ" i="1" dirty="0" smtClean="0">
                <a:latin typeface="Bookman Old Style" pitchFamily="18" charset="0"/>
              </a:rPr>
              <a:t>, </a:t>
            </a:r>
            <a:r>
              <a:rPr lang="cs-CZ" i="1" dirty="0" err="1" smtClean="0">
                <a:latin typeface="Bookman Old Style" pitchFamily="18" charset="0"/>
              </a:rPr>
              <a:t>pl</a:t>
            </a:r>
            <a:r>
              <a:rPr lang="cs-CZ" i="1" dirty="0" smtClean="0">
                <a:latin typeface="Bookman Old Style" pitchFamily="18" charset="0"/>
              </a:rPr>
              <a:t>. </a:t>
            </a:r>
            <a:r>
              <a:rPr lang="cs-CZ" i="1" dirty="0" err="1" smtClean="0">
                <a:latin typeface="Bookman Old Style" pitchFamily="18" charset="0"/>
              </a:rPr>
              <a:t>pictí</a:t>
            </a:r>
            <a:r>
              <a:rPr lang="cs-CZ" i="1" dirty="0" smtClean="0">
                <a:latin typeface="Bookman Old Style" pitchFamily="18" charset="0"/>
              </a:rPr>
              <a:t> </a:t>
            </a:r>
            <a:r>
              <a:rPr lang="en-US" dirty="0" smtClean="0">
                <a:latin typeface="Bookman Old Style" pitchFamily="18" charset="0"/>
              </a:rPr>
              <a:t>means</a:t>
            </a:r>
            <a:r>
              <a:rPr lang="cs-CZ" dirty="0" smtClean="0">
                <a:latin typeface="Bookman Old Style" pitchFamily="18" charset="0"/>
              </a:rPr>
              <a:t> </a:t>
            </a:r>
            <a:r>
              <a:rPr lang="cs-CZ" i="1" dirty="0" smtClean="0">
                <a:latin typeface="Bookman Old Style" pitchFamily="18" charset="0"/>
              </a:rPr>
              <a:t>“</a:t>
            </a:r>
            <a:r>
              <a:rPr lang="en-US" i="1" dirty="0" smtClean="0">
                <a:latin typeface="Bookman Old Style" pitchFamily="18" charset="0"/>
              </a:rPr>
              <a:t>painted”</a:t>
            </a:r>
            <a:r>
              <a:rPr lang="cs-CZ" i="1" dirty="0" smtClean="0">
                <a:latin typeface="Bookman Old Style" pitchFamily="18" charset="0"/>
              </a:rPr>
              <a:t>. </a:t>
            </a:r>
            <a:r>
              <a:rPr lang="en-US" dirty="0" smtClean="0">
                <a:latin typeface="Bookman Old Style" pitchFamily="18" charset="0"/>
              </a:rPr>
              <a:t>And indicates the habit of the </a:t>
            </a:r>
            <a:r>
              <a:rPr lang="en-US" dirty="0" err="1" smtClean="0">
                <a:latin typeface="Bookman Old Style" pitchFamily="18" charset="0"/>
              </a:rPr>
              <a:t>Picts</a:t>
            </a:r>
            <a:r>
              <a:rPr lang="en-US" dirty="0" smtClean="0">
                <a:latin typeface="Bookman Old Style" pitchFamily="18" charset="0"/>
              </a:rPr>
              <a:t> to paint or tattoo their  skin. (</a:t>
            </a:r>
            <a:r>
              <a:rPr lang="en-US" dirty="0" err="1" smtClean="0">
                <a:latin typeface="Bookman Old Style" pitchFamily="18" charset="0"/>
              </a:rPr>
              <a:t>Ceasar</a:t>
            </a:r>
            <a:r>
              <a:rPr lang="en-US" dirty="0" smtClean="0">
                <a:latin typeface="Bookman Old Style" pitchFamily="18" charset="0"/>
              </a:rPr>
              <a:t> </a:t>
            </a:r>
            <a:r>
              <a:rPr lang="en-US" dirty="0" err="1" smtClean="0">
                <a:latin typeface="Bookman Old Style" pitchFamily="18" charset="0"/>
              </a:rPr>
              <a:t>aleady</a:t>
            </a:r>
            <a:r>
              <a:rPr lang="en-US" dirty="0" smtClean="0">
                <a:latin typeface="Bookman Old Style" pitchFamily="18" charset="0"/>
              </a:rPr>
              <a:t> described them in this way)</a:t>
            </a:r>
          </a:p>
          <a:p>
            <a:endParaRPr lang="en-US" dirty="0" smtClean="0">
              <a:latin typeface="Bookman Old Style" pitchFamily="18" charset="0"/>
            </a:endParaRPr>
          </a:p>
          <a:p>
            <a:r>
              <a:rPr lang="en-US" dirty="0" smtClean="0">
                <a:latin typeface="Bookman Old Style" pitchFamily="18" charset="0"/>
              </a:rPr>
              <a:t>However, other etymological explanation looks at the  parallels between the </a:t>
            </a:r>
            <a:r>
              <a:rPr lang="en-US" dirty="0" err="1" smtClean="0">
                <a:latin typeface="Bookman Old Style" pitchFamily="18" charset="0"/>
              </a:rPr>
              <a:t>MIr</a:t>
            </a:r>
            <a:r>
              <a:rPr lang="en-US" dirty="0" smtClean="0">
                <a:latin typeface="Bookman Old Style" pitchFamily="18" charset="0"/>
              </a:rPr>
              <a:t>. </a:t>
            </a:r>
            <a:r>
              <a:rPr lang="cs-CZ" i="1" dirty="0" err="1" smtClean="0">
                <a:latin typeface="Bookman Old Style" pitchFamily="18" charset="0"/>
              </a:rPr>
              <a:t>cicht</a:t>
            </a:r>
            <a:r>
              <a:rPr lang="cs-CZ" i="1" dirty="0" smtClean="0">
                <a:latin typeface="Bookman Old Style" pitchFamily="18" charset="0"/>
              </a:rPr>
              <a:t> “</a:t>
            </a:r>
            <a:r>
              <a:rPr lang="en-US" dirty="0" smtClean="0">
                <a:latin typeface="Bookman Old Style" pitchFamily="18" charset="0"/>
              </a:rPr>
              <a:t>wood-carver</a:t>
            </a:r>
            <a:r>
              <a:rPr lang="cs-CZ" dirty="0" smtClean="0">
                <a:latin typeface="Bookman Old Style" pitchFamily="18" charset="0"/>
              </a:rPr>
              <a:t>"</a:t>
            </a:r>
            <a:r>
              <a:rPr lang="cs-CZ" i="1" dirty="0" smtClean="0">
                <a:latin typeface="Bookman Old Style" pitchFamily="18" charset="0"/>
              </a:rPr>
              <a:t>, </a:t>
            </a:r>
            <a:r>
              <a:rPr lang="en-US" dirty="0" smtClean="0">
                <a:latin typeface="Bookman Old Style" pitchFamily="18" charset="0"/>
              </a:rPr>
              <a:t>W</a:t>
            </a:r>
            <a:r>
              <a:rPr lang="cs-CZ" i="1" dirty="0" smtClean="0">
                <a:latin typeface="Bookman Old Style" pitchFamily="18" charset="0"/>
              </a:rPr>
              <a:t>. </a:t>
            </a:r>
            <a:r>
              <a:rPr lang="cs-CZ" i="1" dirty="0" err="1" smtClean="0">
                <a:latin typeface="Bookman Old Style" pitchFamily="18" charset="0"/>
              </a:rPr>
              <a:t>pith</a:t>
            </a:r>
            <a:r>
              <a:rPr lang="cs-CZ" i="1" dirty="0" smtClean="0">
                <a:latin typeface="Bookman Old Style" pitchFamily="18" charset="0"/>
              </a:rPr>
              <a:t>, </a:t>
            </a:r>
            <a:r>
              <a:rPr lang="en-US" dirty="0" smtClean="0">
                <a:latin typeface="Bookman Old Style" pitchFamily="18" charset="0"/>
              </a:rPr>
              <a:t>Bret</a:t>
            </a:r>
            <a:r>
              <a:rPr lang="cs-CZ" i="1" dirty="0" smtClean="0">
                <a:latin typeface="Bookman Old Style" pitchFamily="18" charset="0"/>
              </a:rPr>
              <a:t>. </a:t>
            </a:r>
            <a:r>
              <a:rPr lang="cs-CZ" i="1" dirty="0" err="1" smtClean="0">
                <a:latin typeface="Bookman Old Style" pitchFamily="18" charset="0"/>
              </a:rPr>
              <a:t>piz</a:t>
            </a:r>
            <a:r>
              <a:rPr lang="cs-CZ" i="1" dirty="0" smtClean="0">
                <a:latin typeface="Bookman Old Style" pitchFamily="18" charset="0"/>
              </a:rPr>
              <a:t> “</a:t>
            </a:r>
            <a:r>
              <a:rPr lang="en-US" dirty="0" smtClean="0">
                <a:latin typeface="Bookman Old Style" pitchFamily="18" charset="0"/>
              </a:rPr>
              <a:t>attentive, watchful, careful</a:t>
            </a:r>
            <a:r>
              <a:rPr lang="cs-CZ" dirty="0" smtClean="0">
                <a:latin typeface="Bookman Old Style" pitchFamily="18" charset="0"/>
              </a:rPr>
              <a:t>"&lt; </a:t>
            </a:r>
            <a:r>
              <a:rPr lang="cs-CZ" i="1" dirty="0" smtClean="0">
                <a:latin typeface="Bookman Old Style" pitchFamily="18" charset="0"/>
              </a:rPr>
              <a:t>*k~iktu- (</a:t>
            </a:r>
            <a:r>
              <a:rPr lang="cs-CZ" i="1" dirty="0" err="1" smtClean="0">
                <a:latin typeface="Bookman Old Style" pitchFamily="18" charset="0"/>
              </a:rPr>
              <a:t>Stokes</a:t>
            </a:r>
            <a:r>
              <a:rPr lang="cs-CZ" i="1" dirty="0" smtClean="0">
                <a:latin typeface="Bookman Old Style" pitchFamily="18" charset="0"/>
              </a:rPr>
              <a:t>, </a:t>
            </a:r>
            <a:r>
              <a:rPr lang="cs-CZ" i="1" dirty="0" err="1" smtClean="0">
                <a:latin typeface="Bookman Old Style" pitchFamily="18" charset="0"/>
              </a:rPr>
              <a:t>Holder</a:t>
            </a:r>
            <a:r>
              <a:rPr lang="cs-CZ" i="1" dirty="0" smtClean="0">
                <a:latin typeface="Bookman Old Style" pitchFamily="18" charset="0"/>
              </a:rPr>
              <a:t>, aj.).</a:t>
            </a:r>
            <a:endParaRPr lang="en-US" i="1" dirty="0" smtClean="0">
              <a:latin typeface="Bookman Old Style" pitchFamily="18" charset="0"/>
            </a:endParaRPr>
          </a:p>
          <a:p>
            <a:endParaRPr lang="en-US" i="1" dirty="0" smtClean="0">
              <a:latin typeface="Bookman Old Style" pitchFamily="18" charset="0"/>
            </a:endParaRPr>
          </a:p>
          <a:p>
            <a:r>
              <a:rPr lang="en-US" sz="1600" dirty="0" err="1" smtClean="0">
                <a:latin typeface="Bookman Old Style" pitchFamily="18" charset="0"/>
              </a:rPr>
              <a:t>Transl</a:t>
            </a:r>
            <a:r>
              <a:rPr lang="cs-CZ" sz="1600" dirty="0" smtClean="0">
                <a:latin typeface="Bookman Old Style" pitchFamily="18" charset="0"/>
              </a:rPr>
              <a:t>. Václav Blažek, Keltské Jazyky</a:t>
            </a:r>
          </a:p>
          <a:p>
            <a:endParaRPr lang="cs-CZ" dirty="0" smtClean="0"/>
          </a:p>
          <a:p>
            <a:endParaRPr lang="cs-CZ" dirty="0" smtClean="0">
              <a:latin typeface="Bookman Old Style" pitchFamily="18" charset="0"/>
            </a:endParaRPr>
          </a:p>
          <a:p>
            <a:r>
              <a:rPr lang="en-US" dirty="0" smtClean="0">
                <a:latin typeface="Bookman Old Style" pitchFamily="18" charset="0"/>
              </a:rPr>
              <a:t>       </a:t>
            </a:r>
          </a:p>
          <a:p>
            <a:endParaRPr lang="en-US" dirty="0" smtClean="0">
              <a:latin typeface="Bookman Old Style" pitchFamily="18" charset="0"/>
            </a:endParaRPr>
          </a:p>
          <a:p>
            <a:endParaRPr lang="cs-CZ" i="1" dirty="0" smtClean="0">
              <a:latin typeface="Bookman Old Style" pitchFamily="18" charset="0"/>
            </a:endParaRPr>
          </a:p>
          <a:p>
            <a:endParaRPr lang="cs-CZ" dirty="0"/>
          </a:p>
          <a:p>
            <a:endParaRPr lang="cs-CZ" dirty="0" smtClean="0"/>
          </a:p>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blip>
          <a:srcRect/>
          <a:stretch>
            <a:fillRect/>
          </a:stretch>
        </a:blipFill>
        <a:effectLst/>
      </p:bgPr>
    </p:bg>
    <p:spTree>
      <p:nvGrpSpPr>
        <p:cNvPr id="1" name=""/>
        <p:cNvGrpSpPr/>
        <p:nvPr/>
      </p:nvGrpSpPr>
      <p:grpSpPr>
        <a:xfrm>
          <a:off x="0" y="0"/>
          <a:ext cx="0" cy="0"/>
          <a:chOff x="0" y="0"/>
          <a:chExt cx="0" cy="0"/>
        </a:xfrm>
      </p:grpSpPr>
      <p:pic>
        <p:nvPicPr>
          <p:cNvPr id="1026" name="Picture 2" descr="http://www.vanishingtattoo.com/images/tattoo/scottish-pics9.jpg"/>
          <p:cNvPicPr>
            <a:picLocks noChangeAspect="1" noChangeArrowheads="1"/>
          </p:cNvPicPr>
          <p:nvPr/>
        </p:nvPicPr>
        <p:blipFill>
          <a:blip r:embed="rId3"/>
          <a:srcRect/>
          <a:stretch>
            <a:fillRect/>
          </a:stretch>
        </p:blipFill>
        <p:spPr bwMode="auto">
          <a:xfrm>
            <a:off x="0" y="285728"/>
            <a:ext cx="9144000" cy="434340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6386" name="Picture 2" descr="Lost Lands"/>
          <p:cNvPicPr>
            <a:picLocks noChangeAspect="1" noChangeArrowheads="1"/>
          </p:cNvPicPr>
          <p:nvPr/>
        </p:nvPicPr>
        <p:blipFill>
          <a:blip r:embed="rId3"/>
          <a:srcRect/>
          <a:stretch>
            <a:fillRect/>
          </a:stretch>
        </p:blipFill>
        <p:spPr bwMode="auto">
          <a:xfrm>
            <a:off x="0" y="1"/>
            <a:ext cx="5007021" cy="685799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714356"/>
            <a:ext cx="8215370" cy="3139321"/>
          </a:xfrm>
          <a:prstGeom prst="rect">
            <a:avLst/>
          </a:prstGeom>
          <a:noFill/>
        </p:spPr>
        <p:txBody>
          <a:bodyPr wrap="square" rtlCol="0">
            <a:spAutoFit/>
          </a:bodyPr>
          <a:lstStyle/>
          <a:p>
            <a:r>
              <a:rPr lang="en-US" dirty="0" smtClean="0">
                <a:latin typeface="Bookman Old Style" pitchFamily="18" charset="0"/>
              </a:rPr>
              <a:t>The defining phonological characteristic of  </a:t>
            </a:r>
            <a:r>
              <a:rPr lang="en-US" dirty="0" err="1" smtClean="0">
                <a:latin typeface="Bookman Old Style" pitchFamily="18" charset="0"/>
              </a:rPr>
              <a:t>Brittonic</a:t>
            </a:r>
            <a:r>
              <a:rPr lang="en-US" dirty="0" smtClean="0">
                <a:latin typeface="Bookman Old Style" pitchFamily="18" charset="0"/>
              </a:rPr>
              <a:t> compared with </a:t>
            </a:r>
            <a:r>
              <a:rPr lang="en-US" dirty="0" err="1" smtClean="0">
                <a:latin typeface="Bookman Old Style" pitchFamily="18" charset="0"/>
              </a:rPr>
              <a:t>Goidelic</a:t>
            </a:r>
            <a:r>
              <a:rPr lang="en-US" dirty="0" smtClean="0">
                <a:latin typeface="Bookman Old Style" pitchFamily="18" charset="0"/>
              </a:rPr>
              <a:t> is the change of the common Celtic labiovelar </a:t>
            </a:r>
            <a:r>
              <a:rPr lang="cs-CZ" b="1" i="1" dirty="0" smtClean="0">
                <a:latin typeface="Bookman Old Style" pitchFamily="18" charset="0"/>
              </a:rPr>
              <a:t>*</a:t>
            </a:r>
            <a:r>
              <a:rPr lang="cs-CZ" b="1" i="1" dirty="0" err="1" smtClean="0">
                <a:latin typeface="Bookman Old Style" pitchFamily="18" charset="0"/>
              </a:rPr>
              <a:t>kʷ</a:t>
            </a:r>
            <a:r>
              <a:rPr lang="cs-CZ" b="1" i="1" dirty="0" smtClean="0">
                <a:latin typeface="Bookman Old Style" pitchFamily="18" charset="0"/>
              </a:rPr>
              <a:t>  </a:t>
            </a:r>
            <a:r>
              <a:rPr lang="en-US" dirty="0" smtClean="0">
                <a:latin typeface="Bookman Old Style" pitchFamily="18" charset="0"/>
              </a:rPr>
              <a:t>to</a:t>
            </a:r>
            <a:r>
              <a:rPr lang="cs-CZ" i="1" dirty="0" smtClean="0">
                <a:latin typeface="Bookman Old Style" pitchFamily="18" charset="0"/>
              </a:rPr>
              <a:t> </a:t>
            </a:r>
            <a:r>
              <a:rPr lang="cs-CZ" b="1" i="1" dirty="0" smtClean="0">
                <a:latin typeface="Bookman Old Style" pitchFamily="18" charset="0"/>
              </a:rPr>
              <a:t>p</a:t>
            </a:r>
            <a:r>
              <a:rPr lang="cs-CZ" i="1" dirty="0" smtClean="0">
                <a:latin typeface="Bookman Old Style" pitchFamily="18" charset="0"/>
              </a:rPr>
              <a:t>. </a:t>
            </a:r>
            <a:endParaRPr lang="en-US" i="1" dirty="0" smtClean="0">
              <a:latin typeface="Bookman Old Style" pitchFamily="18" charset="0"/>
            </a:endParaRPr>
          </a:p>
          <a:p>
            <a:r>
              <a:rPr lang="en-US" dirty="0" smtClean="0">
                <a:latin typeface="Bookman Old Style" pitchFamily="18" charset="0"/>
              </a:rPr>
              <a:t>Ex</a:t>
            </a:r>
            <a:r>
              <a:rPr lang="cs-CZ" dirty="0" smtClean="0">
                <a:latin typeface="Bookman Old Style" pitchFamily="18" charset="0"/>
              </a:rPr>
              <a:t>:  </a:t>
            </a:r>
            <a:r>
              <a:rPr lang="en-US" dirty="0" smtClean="0">
                <a:latin typeface="Bookman Old Style" pitchFamily="18" charset="0"/>
              </a:rPr>
              <a:t>W</a:t>
            </a:r>
            <a:r>
              <a:rPr lang="cs-CZ" dirty="0" smtClean="0">
                <a:latin typeface="Bookman Old Style" pitchFamily="18" charset="0"/>
              </a:rPr>
              <a:t>. </a:t>
            </a:r>
            <a:r>
              <a:rPr lang="cs-CZ" i="1" dirty="0" smtClean="0">
                <a:latin typeface="Bookman Old Style" pitchFamily="18" charset="0"/>
              </a:rPr>
              <a:t>pump</a:t>
            </a:r>
            <a:r>
              <a:rPr lang="cs-CZ" dirty="0" smtClean="0">
                <a:latin typeface="Bookman Old Style" pitchFamily="18" charset="0"/>
              </a:rPr>
              <a:t> „</a:t>
            </a:r>
            <a:r>
              <a:rPr lang="cs-CZ" dirty="0" err="1" smtClean="0">
                <a:latin typeface="Bookman Old Style" pitchFamily="18" charset="0"/>
              </a:rPr>
              <a:t>five</a:t>
            </a:r>
            <a:r>
              <a:rPr lang="cs-CZ" dirty="0" smtClean="0">
                <a:latin typeface="Bookman Old Style" pitchFamily="18" charset="0"/>
              </a:rPr>
              <a:t>“ ˂ proto- </a:t>
            </a:r>
            <a:r>
              <a:rPr lang="en-US" dirty="0" err="1" smtClean="0">
                <a:latin typeface="Bookman Old Style" pitchFamily="18" charset="0"/>
              </a:rPr>
              <a:t>celt</a:t>
            </a:r>
            <a:r>
              <a:rPr lang="cs-CZ" dirty="0" smtClean="0">
                <a:latin typeface="Bookman Old Style" pitchFamily="18" charset="0"/>
              </a:rPr>
              <a:t>. *</a:t>
            </a:r>
            <a:r>
              <a:rPr lang="cs-CZ" dirty="0" err="1" smtClean="0">
                <a:latin typeface="Bookman Old Style" pitchFamily="18" charset="0"/>
              </a:rPr>
              <a:t>kʷenkʷe</a:t>
            </a:r>
            <a:r>
              <a:rPr lang="cs-CZ" dirty="0" smtClean="0">
                <a:latin typeface="Bookman Old Style" pitchFamily="18" charset="0"/>
              </a:rPr>
              <a:t>, </a:t>
            </a:r>
            <a:r>
              <a:rPr lang="en-US" dirty="0" err="1" smtClean="0">
                <a:latin typeface="Bookman Old Style" pitchFamily="18" charset="0"/>
              </a:rPr>
              <a:t>OIr</a:t>
            </a:r>
            <a:r>
              <a:rPr lang="cs-CZ" dirty="0" smtClean="0">
                <a:latin typeface="Bookman Old Style" pitchFamily="18" charset="0"/>
              </a:rPr>
              <a:t>. </a:t>
            </a:r>
            <a:r>
              <a:rPr lang="cs-CZ" i="1" dirty="0" err="1" smtClean="0">
                <a:latin typeface="Bookman Old Style" pitchFamily="18" charset="0"/>
              </a:rPr>
              <a:t>cóic</a:t>
            </a:r>
            <a:r>
              <a:rPr lang="cs-CZ" dirty="0" smtClean="0">
                <a:latin typeface="Bookman Old Style" pitchFamily="18" charset="0"/>
              </a:rPr>
              <a:t>. </a:t>
            </a:r>
            <a:r>
              <a:rPr lang="en-US" dirty="0" smtClean="0">
                <a:latin typeface="Bookman Old Style" pitchFamily="18" charset="0"/>
              </a:rPr>
              <a:t>It is for this reason that </a:t>
            </a:r>
            <a:r>
              <a:rPr lang="en-US" dirty="0" err="1" smtClean="0">
                <a:latin typeface="Bookman Old Style" pitchFamily="18" charset="0"/>
              </a:rPr>
              <a:t>Brittonic</a:t>
            </a:r>
            <a:r>
              <a:rPr lang="en-US" dirty="0" smtClean="0">
                <a:latin typeface="Bookman Old Style" pitchFamily="18" charset="0"/>
              </a:rPr>
              <a:t> is often called</a:t>
            </a:r>
            <a:r>
              <a:rPr lang="cs-CZ" dirty="0" smtClean="0">
                <a:latin typeface="Bookman Old Style" pitchFamily="18" charset="0"/>
              </a:rPr>
              <a:t> </a:t>
            </a:r>
            <a:r>
              <a:rPr lang="cs-CZ" b="1" dirty="0" smtClean="0">
                <a:latin typeface="Bookman Old Style" pitchFamily="18" charset="0"/>
              </a:rPr>
              <a:t>P-</a:t>
            </a:r>
            <a:r>
              <a:rPr lang="en-US" b="1" dirty="0" smtClean="0">
                <a:latin typeface="Bookman Old Style" pitchFamily="18" charset="0"/>
              </a:rPr>
              <a:t>Celtic</a:t>
            </a:r>
            <a:r>
              <a:rPr lang="cs-CZ" dirty="0" smtClean="0">
                <a:latin typeface="Bookman Old Style" pitchFamily="18" charset="0"/>
              </a:rPr>
              <a:t>. </a:t>
            </a:r>
          </a:p>
          <a:p>
            <a:endParaRPr lang="en-US" dirty="0" smtClean="0">
              <a:latin typeface="Bookman Old Style" pitchFamily="18" charset="0"/>
            </a:endParaRPr>
          </a:p>
          <a:p>
            <a:r>
              <a:rPr lang="en-US" dirty="0" smtClean="0">
                <a:latin typeface="Bookman Old Style" pitchFamily="18" charset="0"/>
              </a:rPr>
              <a:t>Also characteristic of </a:t>
            </a:r>
            <a:r>
              <a:rPr lang="en-US" dirty="0" err="1" smtClean="0">
                <a:latin typeface="Bookman Old Style" pitchFamily="18" charset="0"/>
              </a:rPr>
              <a:t>Brittonic</a:t>
            </a:r>
            <a:r>
              <a:rPr lang="en-US" dirty="0" smtClean="0">
                <a:latin typeface="Bookman Old Style" pitchFamily="18" charset="0"/>
              </a:rPr>
              <a:t> is the change of initial</a:t>
            </a:r>
            <a:r>
              <a:rPr lang="cs-CZ" dirty="0" smtClean="0">
                <a:latin typeface="Bookman Old Style" pitchFamily="18" charset="0"/>
              </a:rPr>
              <a:t> </a:t>
            </a:r>
            <a:r>
              <a:rPr lang="cs-CZ" b="1" dirty="0" smtClean="0">
                <a:latin typeface="Bookman Old Style" pitchFamily="18" charset="0"/>
              </a:rPr>
              <a:t>*ṷ</a:t>
            </a:r>
            <a:r>
              <a:rPr lang="cs-CZ" dirty="0" smtClean="0">
                <a:latin typeface="Bookman Old Style" pitchFamily="18" charset="0"/>
              </a:rPr>
              <a:t> </a:t>
            </a:r>
            <a:r>
              <a:rPr lang="en-US" dirty="0" smtClean="0">
                <a:latin typeface="Bookman Old Style" pitchFamily="18" charset="0"/>
              </a:rPr>
              <a:t>to</a:t>
            </a:r>
            <a:r>
              <a:rPr lang="cs-CZ" dirty="0" smtClean="0">
                <a:latin typeface="Bookman Old Style" pitchFamily="18" charset="0"/>
              </a:rPr>
              <a:t> </a:t>
            </a:r>
            <a:r>
              <a:rPr lang="cs-CZ" b="1" i="1" dirty="0" err="1" smtClean="0">
                <a:latin typeface="Bookman Old Style" pitchFamily="18" charset="0"/>
              </a:rPr>
              <a:t>gw</a:t>
            </a:r>
            <a:r>
              <a:rPr lang="cs-CZ" dirty="0" smtClean="0">
                <a:latin typeface="Bookman Old Style" pitchFamily="18" charset="0"/>
              </a:rPr>
              <a:t>, </a:t>
            </a:r>
            <a:r>
              <a:rPr lang="en-US" dirty="0" smtClean="0">
                <a:latin typeface="Bookman Old Style" pitchFamily="18" charset="0"/>
              </a:rPr>
              <a:t>as in  W</a:t>
            </a:r>
            <a:r>
              <a:rPr lang="cs-CZ" dirty="0" smtClean="0">
                <a:latin typeface="Bookman Old Style" pitchFamily="18" charset="0"/>
              </a:rPr>
              <a:t>. </a:t>
            </a:r>
            <a:r>
              <a:rPr lang="cs-CZ" i="1" dirty="0" err="1">
                <a:latin typeface="Bookman Old Style" pitchFamily="18" charset="0"/>
              </a:rPr>
              <a:t>g</a:t>
            </a:r>
            <a:r>
              <a:rPr lang="cs-CZ" i="1" dirty="0" err="1" smtClean="0">
                <a:latin typeface="Bookman Old Style" pitchFamily="18" charset="0"/>
              </a:rPr>
              <a:t>wr</a:t>
            </a:r>
            <a:r>
              <a:rPr lang="cs-CZ" dirty="0" smtClean="0">
                <a:latin typeface="Bookman Old Style" pitchFamily="18" charset="0"/>
              </a:rPr>
              <a:t> (</a:t>
            </a:r>
            <a:r>
              <a:rPr lang="en-US" dirty="0" smtClean="0">
                <a:latin typeface="Bookman Old Style" pitchFamily="18" charset="0"/>
              </a:rPr>
              <a:t>OW.</a:t>
            </a:r>
            <a:r>
              <a:rPr lang="en-US" i="1" dirty="0" smtClean="0">
                <a:latin typeface="Bookman Old Style" pitchFamily="18" charset="0"/>
              </a:rPr>
              <a:t> g</a:t>
            </a:r>
            <a:r>
              <a:rPr lang="cs-CZ" i="1" dirty="0" err="1" smtClean="0">
                <a:latin typeface="Bookman Old Style" pitchFamily="18" charset="0"/>
              </a:rPr>
              <a:t>uir</a:t>
            </a:r>
            <a:r>
              <a:rPr lang="cs-CZ" dirty="0" smtClean="0">
                <a:latin typeface="Bookman Old Style" pitchFamily="18" charset="0"/>
              </a:rPr>
              <a:t>) „ </a:t>
            </a:r>
            <a:r>
              <a:rPr lang="en-US" dirty="0" smtClean="0">
                <a:latin typeface="Bookman Old Style" pitchFamily="18" charset="0"/>
              </a:rPr>
              <a:t>man</a:t>
            </a:r>
            <a:r>
              <a:rPr lang="cs-CZ" dirty="0" smtClean="0">
                <a:latin typeface="Bookman Old Style" pitchFamily="18" charset="0"/>
              </a:rPr>
              <a:t>“ </a:t>
            </a:r>
            <a:r>
              <a:rPr lang="en-US" dirty="0" smtClean="0">
                <a:latin typeface="Bookman Old Style" pitchFamily="18" charset="0"/>
              </a:rPr>
              <a:t>and</a:t>
            </a:r>
            <a:r>
              <a:rPr lang="cs-CZ" i="1" dirty="0" smtClean="0">
                <a:latin typeface="Bookman Old Style" pitchFamily="18" charset="0"/>
              </a:rPr>
              <a:t> </a:t>
            </a:r>
            <a:r>
              <a:rPr lang="cs-CZ" i="1" dirty="0" err="1" smtClean="0">
                <a:latin typeface="Bookman Old Style" pitchFamily="18" charset="0"/>
              </a:rPr>
              <a:t>gwyn</a:t>
            </a:r>
            <a:r>
              <a:rPr lang="cs-CZ" i="1" dirty="0" smtClean="0">
                <a:latin typeface="Bookman Old Style" pitchFamily="18" charset="0"/>
              </a:rPr>
              <a:t> </a:t>
            </a:r>
            <a:r>
              <a:rPr lang="cs-CZ" dirty="0" smtClean="0">
                <a:latin typeface="Bookman Old Style" pitchFamily="18" charset="0"/>
              </a:rPr>
              <a:t>„</a:t>
            </a:r>
            <a:r>
              <a:rPr lang="en-US" dirty="0" smtClean="0">
                <a:latin typeface="Bookman Old Style" pitchFamily="18" charset="0"/>
              </a:rPr>
              <a:t>white</a:t>
            </a:r>
            <a:r>
              <a:rPr lang="cs-CZ" dirty="0" smtClean="0">
                <a:latin typeface="Bookman Old Style" pitchFamily="18" charset="0"/>
              </a:rPr>
              <a:t>“ ˂</a:t>
            </a:r>
            <a:r>
              <a:rPr lang="cs-CZ" dirty="0" err="1" smtClean="0">
                <a:latin typeface="Bookman Old Style" pitchFamily="18" charset="0"/>
              </a:rPr>
              <a:t>ṷindos</a:t>
            </a:r>
            <a:r>
              <a:rPr lang="cs-CZ" dirty="0" smtClean="0">
                <a:latin typeface="Bookman Old Style" pitchFamily="18" charset="0"/>
              </a:rPr>
              <a:t>. </a:t>
            </a:r>
          </a:p>
          <a:p>
            <a:endParaRPr lang="cs-CZ" dirty="0">
              <a:latin typeface="Bookman Old Style" pitchFamily="18" charset="0"/>
            </a:endParaRPr>
          </a:p>
          <a:p>
            <a:r>
              <a:rPr lang="cs-CZ" dirty="0" smtClean="0">
                <a:latin typeface="Bookman Old Style" pitchFamily="18" charset="0"/>
              </a:rPr>
              <a:t>(Ad. </a:t>
            </a:r>
            <a:r>
              <a:rPr lang="cs-CZ" dirty="0" err="1" smtClean="0">
                <a:latin typeface="Bookman Old Style" pitchFamily="18" charset="0"/>
              </a:rPr>
              <a:t>Fortson</a:t>
            </a:r>
            <a:r>
              <a:rPr lang="cs-CZ" dirty="0" smtClean="0">
                <a:latin typeface="Bookman Old Style" pitchFamily="18" charset="0"/>
              </a:rPr>
              <a:t>, </a:t>
            </a:r>
            <a:r>
              <a:rPr lang="cs-CZ" dirty="0" err="1" smtClean="0">
                <a:latin typeface="Bookman Old Style" pitchFamily="18" charset="0"/>
              </a:rPr>
              <a:t>Indo</a:t>
            </a:r>
            <a:r>
              <a:rPr lang="cs-CZ" dirty="0" smtClean="0">
                <a:latin typeface="Bookman Old Style" pitchFamily="18" charset="0"/>
              </a:rPr>
              <a:t>-</a:t>
            </a:r>
            <a:r>
              <a:rPr lang="cs-CZ" dirty="0" err="1" smtClean="0">
                <a:latin typeface="Bookman Old Style" pitchFamily="18" charset="0"/>
              </a:rPr>
              <a:t>European</a:t>
            </a:r>
            <a:r>
              <a:rPr lang="cs-CZ" dirty="0" smtClean="0">
                <a:latin typeface="Bookman Old Style" pitchFamily="18" charset="0"/>
              </a:rPr>
              <a:t> </a:t>
            </a:r>
            <a:r>
              <a:rPr lang="cs-CZ" dirty="0" err="1" smtClean="0">
                <a:latin typeface="Bookman Old Style" pitchFamily="18" charset="0"/>
              </a:rPr>
              <a:t>Linguistics</a:t>
            </a:r>
            <a:r>
              <a:rPr lang="cs-CZ" dirty="0" smtClean="0">
                <a:latin typeface="Bookman Old Style" pitchFamily="18" charset="0"/>
              </a:rPr>
              <a:t>, 2010, p. 328)</a:t>
            </a:r>
          </a:p>
          <a:p>
            <a:endParaRPr lang="cs-CZ" dirty="0"/>
          </a:p>
          <a:p>
            <a:endParaRPr 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a:stretch>
        </a:blipFill>
        <a:effectLst/>
      </p:bgPr>
    </p:bg>
    <p:spTree>
      <p:nvGrpSpPr>
        <p:cNvPr id="1" name=""/>
        <p:cNvGrpSpPr/>
        <p:nvPr/>
      </p:nvGrpSpPr>
      <p:grpSpPr>
        <a:xfrm>
          <a:off x="0" y="0"/>
          <a:ext cx="0" cy="0"/>
          <a:chOff x="0" y="0"/>
          <a:chExt cx="0" cy="0"/>
        </a:xfrm>
      </p:grpSpPr>
      <p:pic>
        <p:nvPicPr>
          <p:cNvPr id="2" name="Obrázek 1" descr="Celtic lang scheme.PNG"/>
          <p:cNvPicPr>
            <a:picLocks noChangeAspect="1"/>
          </p:cNvPicPr>
          <p:nvPr/>
        </p:nvPicPr>
        <p:blipFill>
          <a:blip r:embed="rId3" cstate="print"/>
          <a:stretch>
            <a:fillRect/>
          </a:stretch>
        </p:blipFill>
        <p:spPr>
          <a:xfrm>
            <a:off x="1099491" y="428604"/>
            <a:ext cx="7193052" cy="62151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3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0"/>
            <a:ext cx="8143932" cy="7294305"/>
          </a:xfrm>
          <a:prstGeom prst="rect">
            <a:avLst/>
          </a:prstGeom>
          <a:noFill/>
        </p:spPr>
        <p:txBody>
          <a:bodyPr wrap="square" rtlCol="0">
            <a:spAutoFit/>
          </a:bodyPr>
          <a:lstStyle/>
          <a:p>
            <a:r>
              <a:rPr lang="en-US" b="1" dirty="0" smtClean="0">
                <a:latin typeface="Bookman Old Style" pitchFamily="18" charset="0"/>
              </a:rPr>
              <a:t>Cornish</a:t>
            </a:r>
            <a:r>
              <a:rPr lang="cs-CZ" b="1" dirty="0" smtClean="0">
                <a:latin typeface="Bookman Old Style" pitchFamily="18" charset="0"/>
              </a:rPr>
              <a:t> (</a:t>
            </a:r>
            <a:r>
              <a:rPr lang="cs-CZ" b="1" dirty="0" err="1" smtClean="0">
                <a:latin typeface="Bookman Old Style" pitchFamily="18" charset="0"/>
              </a:rPr>
              <a:t>Cornwall</a:t>
            </a:r>
            <a:r>
              <a:rPr lang="cs-CZ" b="1" dirty="0" smtClean="0">
                <a:latin typeface="Bookman Old Style" pitchFamily="18" charset="0"/>
              </a:rPr>
              <a:t>) </a:t>
            </a:r>
          </a:p>
          <a:p>
            <a:endParaRPr lang="cs-CZ" dirty="0" smtClean="0">
              <a:latin typeface="Bookman Old Style" pitchFamily="18" charset="0"/>
            </a:endParaRPr>
          </a:p>
          <a:p>
            <a:r>
              <a:rPr lang="en-US" dirty="0" smtClean="0">
                <a:latin typeface="Bookman Old Style" pitchFamily="18" charset="0"/>
              </a:rPr>
              <a:t>Cornish is most closely related to Breton. It was spoken by the Celtic inhabitants of southwest England who remained after their </a:t>
            </a:r>
            <a:r>
              <a:rPr lang="en-US" dirty="0" err="1" smtClean="0">
                <a:latin typeface="Bookman Old Style" pitchFamily="18" charset="0"/>
              </a:rPr>
              <a:t>neighbours</a:t>
            </a:r>
            <a:r>
              <a:rPr lang="en-US" dirty="0" smtClean="0">
                <a:latin typeface="Bookman Old Style" pitchFamily="18" charset="0"/>
              </a:rPr>
              <a:t> migrated to Brittany in the </a:t>
            </a:r>
            <a:r>
              <a:rPr lang="en-US" b="1" dirty="0" smtClean="0">
                <a:latin typeface="Bookman Old Style" pitchFamily="18" charset="0"/>
              </a:rPr>
              <a:t>sixth and seventh centuries</a:t>
            </a:r>
            <a:r>
              <a:rPr lang="en-US" dirty="0" smtClean="0">
                <a:latin typeface="Bookman Old Style" pitchFamily="18" charset="0"/>
              </a:rPr>
              <a:t>, when the Anglo-Saxons  spread over south England and cut the Cornish people from their Welsh </a:t>
            </a:r>
            <a:r>
              <a:rPr lang="en-US" dirty="0" err="1" smtClean="0">
                <a:latin typeface="Bookman Old Style" pitchFamily="18" charset="0"/>
              </a:rPr>
              <a:t>neighbours</a:t>
            </a:r>
            <a:r>
              <a:rPr lang="en-US" dirty="0" smtClean="0">
                <a:latin typeface="Bookman Old Style" pitchFamily="18" charset="0"/>
              </a:rPr>
              <a:t>. The Anglo-Saxon migration also caused some of the Cornish communities to move to  </a:t>
            </a:r>
            <a:r>
              <a:rPr lang="en-US" b="1" dirty="0" smtClean="0">
                <a:latin typeface="Bookman Old Style" pitchFamily="18" charset="0"/>
              </a:rPr>
              <a:t>Armorica</a:t>
            </a:r>
            <a:r>
              <a:rPr lang="en-US" dirty="0" smtClean="0">
                <a:latin typeface="Bookman Old Style" pitchFamily="18" charset="0"/>
              </a:rPr>
              <a:t>, which was then by the Celtic new inhabitants</a:t>
            </a:r>
            <a:r>
              <a:rPr lang="cs-CZ" dirty="0" smtClean="0">
                <a:latin typeface="Bookman Old Style" pitchFamily="18" charset="0"/>
              </a:rPr>
              <a:t>,</a:t>
            </a:r>
            <a:r>
              <a:rPr lang="en-US" dirty="0" smtClean="0">
                <a:latin typeface="Bookman Old Style" pitchFamily="18" charset="0"/>
              </a:rPr>
              <a:t> named as Bretagne) </a:t>
            </a:r>
          </a:p>
          <a:p>
            <a:r>
              <a:rPr lang="cs-CZ" sz="1200" dirty="0" smtClean="0">
                <a:latin typeface="Bookman Old Style" pitchFamily="18" charset="0"/>
              </a:rPr>
              <a:t>(</a:t>
            </a:r>
            <a:r>
              <a:rPr lang="en-US" sz="1200" dirty="0" err="1" smtClean="0">
                <a:latin typeface="Bookman Old Style" pitchFamily="18" charset="0"/>
              </a:rPr>
              <a:t>Transl</a:t>
            </a:r>
            <a:r>
              <a:rPr lang="en-US" sz="1200" dirty="0" smtClean="0">
                <a:latin typeface="Bookman Old Style" pitchFamily="18" charset="0"/>
              </a:rPr>
              <a:t> ad</a:t>
            </a:r>
            <a:r>
              <a:rPr lang="cs-CZ" sz="1200" dirty="0" smtClean="0">
                <a:latin typeface="Bookman Old Style" pitchFamily="18" charset="0"/>
              </a:rPr>
              <a:t>. Václav Blažek, Keltské Jazyky</a:t>
            </a:r>
            <a:r>
              <a:rPr lang="en-US" sz="1200" dirty="0" smtClean="0">
                <a:latin typeface="Bookman Old Style" pitchFamily="18" charset="0"/>
              </a:rPr>
              <a:t> and taken from</a:t>
            </a:r>
            <a:r>
              <a:rPr lang="cs-CZ" sz="1200" dirty="0" smtClean="0">
                <a:latin typeface="Bookman Old Style" pitchFamily="18" charset="0"/>
              </a:rPr>
              <a:t> </a:t>
            </a:r>
            <a:r>
              <a:rPr lang="cs-CZ" sz="1200" dirty="0" err="1" smtClean="0">
                <a:latin typeface="Bookman Old Style" pitchFamily="18" charset="0"/>
              </a:rPr>
              <a:t>Fortson</a:t>
            </a:r>
            <a:r>
              <a:rPr lang="cs-CZ" sz="1200" dirty="0" smtClean="0">
                <a:latin typeface="Bookman Old Style" pitchFamily="18" charset="0"/>
              </a:rPr>
              <a:t>, </a:t>
            </a:r>
            <a:r>
              <a:rPr lang="cs-CZ" sz="1200" dirty="0" err="1" smtClean="0">
                <a:latin typeface="Bookman Old Style" pitchFamily="18" charset="0"/>
              </a:rPr>
              <a:t>Indo</a:t>
            </a:r>
            <a:r>
              <a:rPr lang="cs-CZ" sz="1200" dirty="0" smtClean="0">
                <a:latin typeface="Bookman Old Style" pitchFamily="18" charset="0"/>
              </a:rPr>
              <a:t>-</a:t>
            </a:r>
            <a:r>
              <a:rPr lang="cs-CZ" sz="1200" dirty="0" err="1" smtClean="0">
                <a:latin typeface="Bookman Old Style" pitchFamily="18" charset="0"/>
              </a:rPr>
              <a:t>European</a:t>
            </a:r>
            <a:r>
              <a:rPr lang="cs-CZ" sz="1200" dirty="0" smtClean="0">
                <a:latin typeface="Bookman Old Style" pitchFamily="18" charset="0"/>
              </a:rPr>
              <a:t> </a:t>
            </a:r>
            <a:r>
              <a:rPr lang="cs-CZ" sz="1200" dirty="0" err="1" smtClean="0">
                <a:latin typeface="Bookman Old Style" pitchFamily="18" charset="0"/>
              </a:rPr>
              <a:t>Linguistics</a:t>
            </a:r>
            <a:r>
              <a:rPr lang="cs-CZ" sz="1200" dirty="0" smtClean="0">
                <a:latin typeface="Bookman Old Style" pitchFamily="18" charset="0"/>
              </a:rPr>
              <a:t>, 2010, p. 3</a:t>
            </a:r>
            <a:r>
              <a:rPr lang="en-US" sz="1200" dirty="0" smtClean="0">
                <a:latin typeface="Bookman Old Style" pitchFamily="18" charset="0"/>
              </a:rPr>
              <a:t>34 </a:t>
            </a:r>
            <a:r>
              <a:rPr lang="cs-CZ" sz="1200" dirty="0" smtClean="0">
                <a:latin typeface="Bookman Old Style" pitchFamily="18" charset="0"/>
              </a:rPr>
              <a:t>)</a:t>
            </a:r>
          </a:p>
          <a:p>
            <a:endParaRPr lang="cs-CZ" dirty="0">
              <a:latin typeface="Bookman Old Style" pitchFamily="18" charset="0"/>
            </a:endParaRPr>
          </a:p>
          <a:p>
            <a:r>
              <a:rPr lang="en-US" b="1" dirty="0" smtClean="0">
                <a:latin typeface="Bookman Old Style" pitchFamily="18" charset="0"/>
              </a:rPr>
              <a:t>Old Cornish</a:t>
            </a:r>
            <a:r>
              <a:rPr lang="cs-CZ" dirty="0" smtClean="0">
                <a:latin typeface="Bookman Old Style" pitchFamily="18" charset="0"/>
              </a:rPr>
              <a:t>: </a:t>
            </a:r>
            <a:r>
              <a:rPr lang="en-US" dirty="0" smtClean="0">
                <a:latin typeface="Bookman Old Style" pitchFamily="18" charset="0"/>
              </a:rPr>
              <a:t>first texts</a:t>
            </a:r>
            <a:r>
              <a:rPr lang="cs-CZ" dirty="0" smtClean="0">
                <a:latin typeface="Bookman Old Style" pitchFamily="18" charset="0"/>
              </a:rPr>
              <a:t>- </a:t>
            </a:r>
            <a:r>
              <a:rPr lang="en-US" b="1" dirty="0" smtClean="0">
                <a:latin typeface="Bookman Old Style" pitchFamily="18" charset="0"/>
              </a:rPr>
              <a:t>religious glosses </a:t>
            </a:r>
            <a:r>
              <a:rPr lang="en-US" dirty="0" smtClean="0">
                <a:latin typeface="Bookman Old Style" pitchFamily="18" charset="0"/>
              </a:rPr>
              <a:t>(</a:t>
            </a:r>
            <a:r>
              <a:rPr lang="en-US" dirty="0" err="1" smtClean="0">
                <a:latin typeface="Bookman Old Style" pitchFamily="18" charset="0"/>
              </a:rPr>
              <a:t>anotations</a:t>
            </a:r>
            <a:r>
              <a:rPr lang="en-US" dirty="0" smtClean="0">
                <a:latin typeface="Bookman Old Style" pitchFamily="18" charset="0"/>
              </a:rPr>
              <a:t>) from the 9th</a:t>
            </a:r>
            <a:r>
              <a:rPr lang="cs-CZ" dirty="0" smtClean="0">
                <a:latin typeface="Bookman Old Style" pitchFamily="18" charset="0"/>
              </a:rPr>
              <a:t> </a:t>
            </a:r>
            <a:r>
              <a:rPr lang="en-US" dirty="0" smtClean="0">
                <a:latin typeface="Bookman Old Style" pitchFamily="18" charset="0"/>
              </a:rPr>
              <a:t>cent</a:t>
            </a:r>
            <a:r>
              <a:rPr lang="cs-CZ" dirty="0" smtClean="0">
                <a:latin typeface="Bookman Old Style" pitchFamily="18" charset="0"/>
              </a:rPr>
              <a:t>. a</a:t>
            </a:r>
            <a:r>
              <a:rPr lang="en-US" dirty="0" err="1" smtClean="0">
                <a:latin typeface="Bookman Old Style" pitchFamily="18" charset="0"/>
              </a:rPr>
              <a:t>nd</a:t>
            </a:r>
            <a:r>
              <a:rPr lang="en-US" dirty="0" smtClean="0">
                <a:latin typeface="Bookman Old Style" pitchFamily="18" charset="0"/>
              </a:rPr>
              <a:t> in the year</a:t>
            </a:r>
            <a:r>
              <a:rPr lang="cs-CZ" dirty="0" smtClean="0">
                <a:latin typeface="Bookman Old Style" pitchFamily="18" charset="0"/>
              </a:rPr>
              <a:t> 1100 </a:t>
            </a:r>
            <a:r>
              <a:rPr lang="en-US" dirty="0" smtClean="0">
                <a:latin typeface="Bookman Old Style" pitchFamily="18" charset="0"/>
              </a:rPr>
              <a:t>the longest Cornish text of this period</a:t>
            </a:r>
            <a:r>
              <a:rPr lang="cs-CZ" dirty="0" smtClean="0">
                <a:latin typeface="Bookman Old Style" pitchFamily="18" charset="0"/>
              </a:rPr>
              <a:t>- </a:t>
            </a:r>
            <a:r>
              <a:rPr lang="cs-CZ" i="1" dirty="0" err="1" smtClean="0">
                <a:latin typeface="Bookman Old Style" pitchFamily="18" charset="0"/>
              </a:rPr>
              <a:t>Vocabularium</a:t>
            </a:r>
            <a:r>
              <a:rPr lang="cs-CZ" i="1" dirty="0" smtClean="0">
                <a:latin typeface="Bookman Old Style" pitchFamily="18" charset="0"/>
              </a:rPr>
              <a:t> </a:t>
            </a:r>
            <a:r>
              <a:rPr lang="cs-CZ" i="1" dirty="0" err="1" smtClean="0">
                <a:latin typeface="Bookman Old Style" pitchFamily="18" charset="0"/>
              </a:rPr>
              <a:t>Cornicum</a:t>
            </a:r>
            <a:r>
              <a:rPr lang="cs-CZ" i="1" dirty="0" smtClean="0">
                <a:latin typeface="Bookman Old Style" pitchFamily="18" charset="0"/>
              </a:rPr>
              <a:t> </a:t>
            </a:r>
            <a:r>
              <a:rPr lang="cs-CZ" dirty="0" smtClean="0">
                <a:latin typeface="Bookman Old Style" pitchFamily="18" charset="0"/>
              </a:rPr>
              <a:t>„ </a:t>
            </a:r>
            <a:r>
              <a:rPr lang="cs-CZ" dirty="0" err="1" smtClean="0">
                <a:latin typeface="Bookman Old Style" pitchFamily="18" charset="0"/>
              </a:rPr>
              <a:t>Cornish</a:t>
            </a:r>
            <a:r>
              <a:rPr lang="cs-CZ" dirty="0" smtClean="0">
                <a:latin typeface="Bookman Old Style" pitchFamily="18" charset="0"/>
              </a:rPr>
              <a:t> </a:t>
            </a:r>
            <a:r>
              <a:rPr lang="cs-CZ" dirty="0" err="1" smtClean="0">
                <a:latin typeface="Bookman Old Style" pitchFamily="18" charset="0"/>
              </a:rPr>
              <a:t>Vocabulary</a:t>
            </a:r>
            <a:r>
              <a:rPr lang="cs-CZ" dirty="0" smtClean="0">
                <a:latin typeface="Bookman Old Style" pitchFamily="18" charset="0"/>
              </a:rPr>
              <a:t>“. </a:t>
            </a:r>
          </a:p>
          <a:p>
            <a:endParaRPr lang="cs-CZ" dirty="0">
              <a:latin typeface="Bookman Old Style" pitchFamily="18" charset="0"/>
            </a:endParaRPr>
          </a:p>
          <a:p>
            <a:r>
              <a:rPr lang="en-US" b="1" dirty="0" smtClean="0">
                <a:latin typeface="Bookman Old Style" pitchFamily="18" charset="0"/>
              </a:rPr>
              <a:t>Middle Cornish</a:t>
            </a:r>
            <a:r>
              <a:rPr lang="cs-CZ" dirty="0" smtClean="0">
                <a:latin typeface="Bookman Old Style" pitchFamily="18" charset="0"/>
              </a:rPr>
              <a:t>: 14. a</a:t>
            </a:r>
            <a:r>
              <a:rPr lang="en-US" dirty="0" err="1" smtClean="0">
                <a:latin typeface="Bookman Old Style" pitchFamily="18" charset="0"/>
              </a:rPr>
              <a:t>nd</a:t>
            </a:r>
            <a:r>
              <a:rPr lang="cs-CZ" dirty="0" smtClean="0">
                <a:latin typeface="Bookman Old Style" pitchFamily="18" charset="0"/>
              </a:rPr>
              <a:t> 15. </a:t>
            </a:r>
            <a:r>
              <a:rPr lang="en-US" dirty="0" smtClean="0">
                <a:latin typeface="Bookman Old Style" pitchFamily="18" charset="0"/>
              </a:rPr>
              <a:t>cent</a:t>
            </a:r>
            <a:r>
              <a:rPr lang="cs-CZ" dirty="0" smtClean="0">
                <a:latin typeface="Bookman Old Style" pitchFamily="18" charset="0"/>
              </a:rPr>
              <a:t>. – </a:t>
            </a:r>
            <a:r>
              <a:rPr lang="en-US" dirty="0" smtClean="0">
                <a:latin typeface="Bookman Old Style" pitchFamily="18" charset="0"/>
              </a:rPr>
              <a:t>around</a:t>
            </a:r>
            <a:r>
              <a:rPr lang="cs-CZ" dirty="0" smtClean="0">
                <a:latin typeface="Bookman Old Style" pitchFamily="18" charset="0"/>
              </a:rPr>
              <a:t> 10 000 </a:t>
            </a:r>
            <a:r>
              <a:rPr lang="en-US" dirty="0" smtClean="0">
                <a:latin typeface="Bookman Old Style" pitchFamily="18" charset="0"/>
              </a:rPr>
              <a:t>preserved lines</a:t>
            </a:r>
            <a:r>
              <a:rPr lang="cs-CZ" dirty="0" smtClean="0">
                <a:latin typeface="Bookman Old Style" pitchFamily="18" charset="0"/>
              </a:rPr>
              <a:t>, </a:t>
            </a:r>
            <a:r>
              <a:rPr lang="en-US" dirty="0" smtClean="0">
                <a:latin typeface="Bookman Old Style" pitchFamily="18" charset="0"/>
              </a:rPr>
              <a:t>mostly translated from English, fro</a:t>
            </a:r>
            <a:r>
              <a:rPr lang="cs-CZ" dirty="0" smtClean="0">
                <a:latin typeface="Bookman Old Style" pitchFamily="18" charset="0"/>
              </a:rPr>
              <a:t>m</a:t>
            </a:r>
            <a:r>
              <a:rPr lang="en-US" dirty="0" smtClean="0">
                <a:latin typeface="Bookman Old Style" pitchFamily="18" charset="0"/>
              </a:rPr>
              <a:t> so called </a:t>
            </a:r>
            <a:r>
              <a:rPr lang="cs-CZ" dirty="0" smtClean="0">
                <a:latin typeface="Bookman Old Style" pitchFamily="18" charset="0"/>
              </a:rPr>
              <a:t>m</a:t>
            </a:r>
            <a:r>
              <a:rPr lang="en-US" dirty="0" err="1" smtClean="0">
                <a:latin typeface="Bookman Old Style" pitchFamily="18" charset="0"/>
              </a:rPr>
              <a:t>iracle</a:t>
            </a:r>
            <a:r>
              <a:rPr lang="en-US" dirty="0" smtClean="0">
                <a:latin typeface="Bookman Old Style" pitchFamily="18" charset="0"/>
              </a:rPr>
              <a:t> plays</a:t>
            </a:r>
            <a:r>
              <a:rPr lang="cs-CZ" dirty="0" smtClean="0">
                <a:latin typeface="Bookman Old Style" pitchFamily="18" charset="0"/>
              </a:rPr>
              <a:t>- </a:t>
            </a:r>
            <a:r>
              <a:rPr lang="en-US" dirty="0" smtClean="0">
                <a:latin typeface="Bookman Old Style" pitchFamily="18" charset="0"/>
              </a:rPr>
              <a:t>religious theatre pieces</a:t>
            </a:r>
            <a:r>
              <a:rPr lang="cs-CZ" dirty="0" smtClean="0">
                <a:latin typeface="Bookman Old Style" pitchFamily="18" charset="0"/>
              </a:rPr>
              <a:t>.</a:t>
            </a:r>
          </a:p>
          <a:p>
            <a:endParaRPr lang="cs-CZ" dirty="0">
              <a:latin typeface="Bookman Old Style" pitchFamily="18" charset="0"/>
            </a:endParaRPr>
          </a:p>
          <a:p>
            <a:r>
              <a:rPr lang="en-US" b="1" dirty="0" smtClean="0">
                <a:latin typeface="Bookman Old Style" pitchFamily="18" charset="0"/>
              </a:rPr>
              <a:t>Late Cornish</a:t>
            </a:r>
            <a:r>
              <a:rPr lang="cs-CZ" dirty="0" smtClean="0">
                <a:latin typeface="Bookman Old Style" pitchFamily="18" charset="0"/>
              </a:rPr>
              <a:t>: </a:t>
            </a:r>
            <a:r>
              <a:rPr lang="en-US" dirty="0" smtClean="0">
                <a:latin typeface="Bookman Old Style" pitchFamily="18" charset="0"/>
              </a:rPr>
              <a:t>dated until the death of the last native speaker </a:t>
            </a:r>
            <a:r>
              <a:rPr lang="cs-CZ" dirty="0" smtClean="0">
                <a:latin typeface="Bookman Old Style" pitchFamily="18" charset="0"/>
              </a:rPr>
              <a:t>(</a:t>
            </a:r>
            <a:r>
              <a:rPr lang="cs-CZ" b="1" dirty="0" smtClean="0">
                <a:latin typeface="Bookman Old Style" pitchFamily="18" charset="0"/>
              </a:rPr>
              <a:t>1777</a:t>
            </a:r>
            <a:r>
              <a:rPr lang="cs-CZ" dirty="0" smtClean="0">
                <a:latin typeface="Bookman Old Style" pitchFamily="18" charset="0"/>
              </a:rPr>
              <a:t>), </a:t>
            </a:r>
            <a:r>
              <a:rPr lang="cs-CZ" dirty="0" err="1" smtClean="0">
                <a:latin typeface="Bookman Old Style" pitchFamily="18" charset="0"/>
              </a:rPr>
              <a:t>Dolly</a:t>
            </a:r>
            <a:r>
              <a:rPr lang="cs-CZ" dirty="0" smtClean="0">
                <a:latin typeface="Bookman Old Style" pitchFamily="18" charset="0"/>
              </a:rPr>
              <a:t> </a:t>
            </a:r>
            <a:r>
              <a:rPr lang="cs-CZ" dirty="0" err="1" smtClean="0">
                <a:latin typeface="Bookman Old Style" pitchFamily="18" charset="0"/>
              </a:rPr>
              <a:t>Pentraeth</a:t>
            </a:r>
            <a:r>
              <a:rPr lang="cs-CZ" dirty="0" smtClean="0">
                <a:latin typeface="Bookman Old Style" pitchFamily="18" charset="0"/>
              </a:rPr>
              <a:t>. </a:t>
            </a:r>
            <a:r>
              <a:rPr lang="en-US" dirty="0" smtClean="0">
                <a:latin typeface="Bookman Old Style" pitchFamily="18" charset="0"/>
              </a:rPr>
              <a:t>Today, revival of the Cornish languages is supported</a:t>
            </a:r>
            <a:r>
              <a:rPr lang="cs-CZ" dirty="0" smtClean="0">
                <a:latin typeface="Bookman Old Style" pitchFamily="18" charset="0"/>
              </a:rPr>
              <a:t>- </a:t>
            </a:r>
            <a:r>
              <a:rPr lang="cs-CZ" b="1" dirty="0" err="1" smtClean="0">
                <a:latin typeface="Bookman Old Style" pitchFamily="18" charset="0"/>
              </a:rPr>
              <a:t>Neo</a:t>
            </a:r>
            <a:r>
              <a:rPr lang="cs-CZ" b="1" dirty="0" smtClean="0">
                <a:latin typeface="Bookman Old Style" pitchFamily="18" charset="0"/>
              </a:rPr>
              <a:t>-</a:t>
            </a:r>
            <a:r>
              <a:rPr lang="cs-CZ" b="1" dirty="0" err="1" smtClean="0">
                <a:latin typeface="Bookman Old Style" pitchFamily="18" charset="0"/>
              </a:rPr>
              <a:t>Cornish</a:t>
            </a:r>
            <a:r>
              <a:rPr lang="cs-CZ" b="1" dirty="0" smtClean="0">
                <a:latin typeface="Bookman Old Style" pitchFamily="18" charset="0"/>
              </a:rPr>
              <a:t> (</a:t>
            </a:r>
            <a:r>
              <a:rPr lang="cs-CZ" b="1" dirty="0" err="1" smtClean="0">
                <a:latin typeface="Bookman Old Style" pitchFamily="18" charset="0"/>
              </a:rPr>
              <a:t>Kernewek</a:t>
            </a:r>
            <a:r>
              <a:rPr lang="cs-CZ" b="1" dirty="0" smtClean="0">
                <a:latin typeface="Bookman Old Style" pitchFamily="18" charset="0"/>
              </a:rPr>
              <a:t>)</a:t>
            </a:r>
            <a:r>
              <a:rPr lang="en-US" b="1" dirty="0" smtClean="0">
                <a:latin typeface="Bookman Old Style" pitchFamily="18" charset="0"/>
              </a:rPr>
              <a:t>. </a:t>
            </a:r>
            <a:r>
              <a:rPr lang="en-US" dirty="0" smtClean="0">
                <a:latin typeface="Bookman Old Style" pitchFamily="18" charset="0"/>
              </a:rPr>
              <a:t>Thanks to this, Cornish is again actively used by a few people in the region.</a:t>
            </a:r>
            <a:r>
              <a:rPr lang="cs-CZ" dirty="0" smtClean="0">
                <a:latin typeface="Bookman Old Style" pitchFamily="18" charset="0"/>
              </a:rPr>
              <a:t> </a:t>
            </a:r>
            <a:endParaRPr lang="cs-CZ" b="1" dirty="0" smtClean="0">
              <a:latin typeface="Bookman Old Style"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2244</Words>
  <Application>Microsoft Office PowerPoint</Application>
  <PresentationFormat>Předvádění na obrazovce (4:3)</PresentationFormat>
  <Paragraphs>124</Paragraphs>
  <Slides>26</Slides>
  <Notes>0</Notes>
  <HiddenSlides>0</HiddenSlides>
  <MMClips>0</MMClips>
  <ScaleCrop>false</ScaleCrop>
  <HeadingPairs>
    <vt:vector size="4" baseType="variant">
      <vt:variant>
        <vt:lpstr>Motiv</vt:lpstr>
      </vt:variant>
      <vt:variant>
        <vt:i4>1</vt:i4>
      </vt:variant>
      <vt:variant>
        <vt:lpstr>Nadpisy snímků</vt:lpstr>
      </vt:variant>
      <vt:variant>
        <vt:i4>26</vt:i4>
      </vt:variant>
    </vt:vector>
  </HeadingPairs>
  <TitlesOfParts>
    <vt:vector size="27" baseType="lpstr">
      <vt:lpstr>Motiv sady Office</vt:lpstr>
      <vt:lpstr>The Celts and their languages 3</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Celts and their languages 3</dc:title>
  <dc:creator>příšera</dc:creator>
  <cp:lastModifiedBy>Lu</cp:lastModifiedBy>
  <cp:revision>20</cp:revision>
  <dcterms:created xsi:type="dcterms:W3CDTF">2017-09-13T12:57:26Z</dcterms:created>
  <dcterms:modified xsi:type="dcterms:W3CDTF">2019-09-01T18:22:24Z</dcterms:modified>
</cp:coreProperties>
</file>