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8" r:id="rId14"/>
    <p:sldId id="269" r:id="rId15"/>
    <p:sldId id="270" r:id="rId16"/>
    <p:sldId id="279" r:id="rId17"/>
    <p:sldId id="276" r:id="rId18"/>
    <p:sldId id="271" r:id="rId19"/>
    <p:sldId id="273" r:id="rId20"/>
    <p:sldId id="275" r:id="rId21"/>
    <p:sldId id="274" r:id="rId22"/>
    <p:sldId id="277"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552" y="-7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F7AC25D-C9AD-4C7B-88B9-122C3351972E}" type="datetimeFigureOut">
              <a:rPr lang="cs-CZ" smtClean="0"/>
              <a:pPr/>
              <a:t>29.11.2018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FDAAAA34-5F60-4D38-84B6-182387D93A5B}" type="slidenum">
              <a:rPr lang="cs-CZ" smtClean="0"/>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AC25D-C9AD-4C7B-88B9-122C3351972E}" type="datetimeFigureOut">
              <a:rPr lang="cs-CZ" smtClean="0"/>
              <a:pPr/>
              <a:t>29.11.2018</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AAA34-5F60-4D38-84B6-182387D93A5B}"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en-US" b="1" dirty="0" smtClean="0">
                <a:latin typeface="Bookman Old Style" pitchFamily="18" charset="0"/>
              </a:rPr>
              <a:t>The Celts and their Languages 5</a:t>
            </a:r>
            <a:endParaRPr lang="cs-CZ" b="1" dirty="0">
              <a:latin typeface="Bookman Old Style" pitchFamily="18" charset="0"/>
            </a:endParaRPr>
          </a:p>
        </p:txBody>
      </p:sp>
      <p:sp>
        <p:nvSpPr>
          <p:cNvPr id="3" name="Podnadpis 2"/>
          <p:cNvSpPr>
            <a:spLocks noGrp="1"/>
          </p:cNvSpPr>
          <p:nvPr>
            <p:ph type="subTitle" idx="1"/>
          </p:nvPr>
        </p:nvSpPr>
        <p:spPr/>
        <p:txBody>
          <a:bodyPr/>
          <a:lstStyle/>
          <a:p>
            <a:r>
              <a:rPr lang="en-US" b="1" dirty="0" smtClean="0">
                <a:solidFill>
                  <a:schemeClr val="tx1"/>
                </a:solidFill>
                <a:latin typeface="Bookman Old Style" pitchFamily="18" charset="0"/>
              </a:rPr>
              <a:t>Goidelic languages and History of Irish</a:t>
            </a:r>
            <a:endParaRPr lang="cs-CZ" b="1" dirty="0">
              <a:solidFill>
                <a:schemeClr val="tx1"/>
              </a:solidFill>
              <a:latin typeface="Bookman Old Style" pitchFamily="18" charset="0"/>
            </a:endParaRPr>
          </a:p>
        </p:txBody>
      </p:sp>
      <p:sp>
        <p:nvSpPr>
          <p:cNvPr id="4" name="TextovéPole 3"/>
          <p:cNvSpPr txBox="1"/>
          <p:nvPr/>
        </p:nvSpPr>
        <p:spPr>
          <a:xfrm>
            <a:off x="5429256" y="5786454"/>
            <a:ext cx="3714744" cy="923330"/>
          </a:xfrm>
          <a:prstGeom prst="rect">
            <a:avLst/>
          </a:prstGeom>
          <a:noFill/>
        </p:spPr>
        <p:txBody>
          <a:bodyPr wrap="square" rtlCol="0">
            <a:spAutoFit/>
          </a:bodyPr>
          <a:lstStyle/>
          <a:p>
            <a:r>
              <a:rPr lang="cs-CZ" b="1" dirty="0" smtClean="0">
                <a:latin typeface="Bookman Old Style" pitchFamily="18" charset="0"/>
              </a:rPr>
              <a:t>Lucie Vinšová</a:t>
            </a:r>
          </a:p>
          <a:p>
            <a:r>
              <a:rPr lang="cs-CZ" b="1" dirty="0" smtClean="0">
                <a:latin typeface="Bookman Old Style" pitchFamily="18" charset="0"/>
              </a:rPr>
              <a:t>Masarykova univerzita 2017</a:t>
            </a: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428604"/>
            <a:ext cx="8072494" cy="6463308"/>
          </a:xfrm>
          <a:prstGeom prst="rect">
            <a:avLst/>
          </a:prstGeom>
          <a:noFill/>
        </p:spPr>
        <p:txBody>
          <a:bodyPr wrap="square" rtlCol="0">
            <a:spAutoFit/>
          </a:bodyPr>
          <a:lstStyle/>
          <a:p>
            <a:pPr algn="just"/>
            <a:r>
              <a:rPr lang="en-US" dirty="0" smtClean="0">
                <a:latin typeface="Bookman Old Style" pitchFamily="18" charset="0"/>
              </a:rPr>
              <a:t>In the </a:t>
            </a:r>
            <a:r>
              <a:rPr lang="en-US" b="1" dirty="0" smtClean="0">
                <a:latin typeface="Bookman Old Style" pitchFamily="18" charset="0"/>
              </a:rPr>
              <a:t>fifth century</a:t>
            </a:r>
            <a:r>
              <a:rPr lang="en-US" dirty="0" smtClean="0">
                <a:latin typeface="Bookman Old Style" pitchFamily="18" charset="0"/>
              </a:rPr>
              <a:t>, Ireland converted to Christianity and this resulted in the introduction of the </a:t>
            </a:r>
            <a:r>
              <a:rPr lang="en-US" b="1" dirty="0" smtClean="0">
                <a:latin typeface="Bookman Old Style" pitchFamily="18" charset="0"/>
              </a:rPr>
              <a:t>Roman alphabet</a:t>
            </a:r>
            <a:r>
              <a:rPr lang="en-US" dirty="0" smtClean="0">
                <a:latin typeface="Bookman Old Style" pitchFamily="18" charset="0"/>
              </a:rPr>
              <a:t>. In the following two centuries, the Irish language changed radically and started resembling the Irish we know from the most popular medieval Irish literature.  </a:t>
            </a:r>
          </a:p>
          <a:p>
            <a:pPr algn="just"/>
            <a:endParaRPr lang="en-US" dirty="0" smtClean="0">
              <a:latin typeface="Bookman Old Style" pitchFamily="18" charset="0"/>
            </a:endParaRPr>
          </a:p>
          <a:p>
            <a:pPr algn="just"/>
            <a:r>
              <a:rPr lang="en-US" b="1" dirty="0" smtClean="0">
                <a:latin typeface="Bookman Old Style" pitchFamily="18" charset="0"/>
              </a:rPr>
              <a:t>Old Irish</a:t>
            </a:r>
          </a:p>
          <a:p>
            <a:pPr algn="just"/>
            <a:r>
              <a:rPr lang="en-US" dirty="0" smtClean="0">
                <a:latin typeface="Bookman Old Style" pitchFamily="18" charset="0"/>
              </a:rPr>
              <a:t>Approximately from the </a:t>
            </a:r>
            <a:r>
              <a:rPr lang="en-US" b="1" dirty="0" smtClean="0">
                <a:latin typeface="Bookman Old Style" pitchFamily="18" charset="0"/>
              </a:rPr>
              <a:t>seventh to the mid-900s</a:t>
            </a:r>
            <a:r>
              <a:rPr lang="en-US" dirty="0" smtClean="0">
                <a:latin typeface="Bookman Old Style" pitchFamily="18" charset="0"/>
              </a:rPr>
              <a:t>.</a:t>
            </a:r>
          </a:p>
          <a:p>
            <a:pPr algn="just"/>
            <a:endParaRPr lang="en-US" dirty="0">
              <a:latin typeface="Bookman Old Style" pitchFamily="18" charset="0"/>
            </a:endParaRPr>
          </a:p>
          <a:p>
            <a:pPr algn="just"/>
            <a:r>
              <a:rPr lang="en-US" dirty="0" smtClean="0">
                <a:latin typeface="Bookman Old Style" pitchFamily="18" charset="0"/>
              </a:rPr>
              <a:t>Religious manuscripts brought to the Continent (Milan, Turin, </a:t>
            </a:r>
            <a:r>
              <a:rPr lang="en-US" dirty="0" err="1" smtClean="0">
                <a:latin typeface="Bookman Old Style" pitchFamily="18" charset="0"/>
              </a:rPr>
              <a:t>Wűrzburg</a:t>
            </a:r>
            <a:r>
              <a:rPr lang="en-US" dirty="0" smtClean="0">
                <a:latin typeface="Bookman Old Style" pitchFamily="18" charset="0"/>
              </a:rPr>
              <a:t>) by Irish missionaries in the </a:t>
            </a:r>
            <a:r>
              <a:rPr lang="en-US" b="1" dirty="0" smtClean="0">
                <a:latin typeface="Bookman Old Style" pitchFamily="18" charset="0"/>
              </a:rPr>
              <a:t>eighth and ninth </a:t>
            </a:r>
            <a:r>
              <a:rPr lang="en-US" dirty="0" smtClean="0">
                <a:latin typeface="Bookman Old Style" pitchFamily="18" charset="0"/>
              </a:rPr>
              <a:t>centuries represent our only contemporary documentation of the Old Irish classical period (commentaries on the psalms). They survived on the Continent for nobody understood them and they were not worn out from continuous use and recopied with modernized spellings.  </a:t>
            </a:r>
          </a:p>
          <a:p>
            <a:pPr algn="just"/>
            <a:r>
              <a:rPr lang="en-US" dirty="0" smtClean="0">
                <a:latin typeface="Bookman Old Style" pitchFamily="18" charset="0"/>
              </a:rPr>
              <a:t>Many texts that have survived were copied into much later manuscripts. </a:t>
            </a:r>
          </a:p>
          <a:p>
            <a:pPr algn="just"/>
            <a:endParaRPr lang="en-US" dirty="0" smtClean="0">
              <a:latin typeface="Bookman Old Style" pitchFamily="18" charset="0"/>
            </a:endParaRPr>
          </a:p>
          <a:p>
            <a:pPr algn="just"/>
            <a:r>
              <a:rPr lang="en-US" dirty="0" smtClean="0">
                <a:latin typeface="Bookman Old Style" pitchFamily="18" charset="0"/>
              </a:rPr>
              <a:t>Old Irish possesses an extremely </a:t>
            </a:r>
            <a:r>
              <a:rPr lang="en-US" dirty="0" err="1" smtClean="0">
                <a:latin typeface="Bookman Old Style" pitchFamily="18" charset="0"/>
              </a:rPr>
              <a:t>hig</a:t>
            </a:r>
            <a:r>
              <a:rPr lang="cs-CZ" dirty="0" smtClean="0">
                <a:latin typeface="Bookman Old Style" pitchFamily="18" charset="0"/>
              </a:rPr>
              <a:t>h</a:t>
            </a:r>
            <a:r>
              <a:rPr lang="en-US" dirty="0" smtClean="0">
                <a:latin typeface="Bookman Old Style" pitchFamily="18" charset="0"/>
              </a:rPr>
              <a:t> number of phonemes in comparison to other European languages (esp. consonants). 18 letters are thus used to express 66 sounds, which means that on average every letter has more than 3 sound meanings.  </a:t>
            </a:r>
          </a:p>
          <a:p>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1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ovéPole 1"/>
          <p:cNvSpPr txBox="1"/>
          <p:nvPr/>
        </p:nvSpPr>
        <p:spPr>
          <a:xfrm>
            <a:off x="251520" y="404664"/>
            <a:ext cx="8208912" cy="2585323"/>
          </a:xfrm>
          <a:prstGeom prst="rect">
            <a:avLst/>
          </a:prstGeom>
          <a:noFill/>
        </p:spPr>
        <p:txBody>
          <a:bodyPr wrap="square" rtlCol="0">
            <a:spAutoFit/>
          </a:bodyPr>
          <a:lstStyle/>
          <a:p>
            <a:pPr algn="just"/>
            <a:r>
              <a:rPr lang="en-US" dirty="0" smtClean="0">
                <a:latin typeface="Bookman Old Style" panose="02050604050505020204" pitchFamily="18" charset="0"/>
              </a:rPr>
              <a:t>In modern Irish, the number of phonemes was reduced to 52. This is dealt with by introducing </a:t>
            </a:r>
            <a:r>
              <a:rPr lang="en-US" b="1" dirty="0" smtClean="0">
                <a:latin typeface="Bookman Old Style" panose="02050604050505020204" pitchFamily="18" charset="0"/>
              </a:rPr>
              <a:t>broad </a:t>
            </a:r>
            <a:r>
              <a:rPr lang="en-US" dirty="0" smtClean="0">
                <a:latin typeface="Bookman Old Style" panose="02050604050505020204" pitchFamily="18" charset="0"/>
              </a:rPr>
              <a:t>and </a:t>
            </a:r>
            <a:r>
              <a:rPr lang="en-US" b="1" dirty="0" smtClean="0">
                <a:latin typeface="Bookman Old Style" panose="02050604050505020204" pitchFamily="18" charset="0"/>
              </a:rPr>
              <a:t>slender</a:t>
            </a:r>
            <a:r>
              <a:rPr lang="en-US" dirty="0" smtClean="0">
                <a:latin typeface="Bookman Old Style" panose="02050604050505020204" pitchFamily="18" charset="0"/>
              </a:rPr>
              <a:t> consonants (</a:t>
            </a:r>
            <a:r>
              <a:rPr lang="en-US" b="1" dirty="0" err="1" smtClean="0">
                <a:latin typeface="Bookman Old Style" panose="02050604050505020204" pitchFamily="18" charset="0"/>
              </a:rPr>
              <a:t>palatalization</a:t>
            </a:r>
            <a:r>
              <a:rPr lang="en-US" dirty="0" smtClean="0">
                <a:latin typeface="Bookman Old Style" panose="02050604050505020204" pitchFamily="18" charset="0"/>
              </a:rPr>
              <a:t>). </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Example: </a:t>
            </a:r>
            <a:r>
              <a:rPr lang="en-US" b="1" dirty="0" smtClean="0">
                <a:latin typeface="Bookman Old Style" panose="02050604050505020204" pitchFamily="18" charset="0"/>
              </a:rPr>
              <a:t>Old Irish poem </a:t>
            </a:r>
            <a:r>
              <a:rPr lang="en-US" b="1" i="1" dirty="0" smtClean="0">
                <a:latin typeface="Bookman Old Style" panose="02050604050505020204" pitchFamily="18" charset="0"/>
              </a:rPr>
              <a:t>The </a:t>
            </a:r>
            <a:r>
              <a:rPr lang="en-US" b="1" i="1" dirty="0" err="1" smtClean="0">
                <a:latin typeface="Bookman Old Style" panose="02050604050505020204" pitchFamily="18" charset="0"/>
              </a:rPr>
              <a:t>Sc</a:t>
            </a:r>
            <a:r>
              <a:rPr lang="cs-CZ" b="1" i="1" dirty="0" smtClean="0">
                <a:latin typeface="Bookman Old Style" panose="02050604050505020204" pitchFamily="18" charset="0"/>
              </a:rPr>
              <a:t>h</a:t>
            </a:r>
            <a:r>
              <a:rPr lang="en-US" b="1" i="1" dirty="0" err="1" smtClean="0">
                <a:latin typeface="Bookman Old Style" panose="02050604050505020204" pitchFamily="18" charset="0"/>
              </a:rPr>
              <a:t>olar</a:t>
            </a:r>
            <a:r>
              <a:rPr lang="en-US" b="1" i="1" dirty="0" smtClean="0">
                <a:latin typeface="Bookman Old Style" panose="02050604050505020204" pitchFamily="18" charset="0"/>
              </a:rPr>
              <a:t> </a:t>
            </a:r>
            <a:r>
              <a:rPr lang="en-US" b="1" i="1" dirty="0" smtClean="0">
                <a:latin typeface="Bookman Old Style" panose="02050604050505020204" pitchFamily="18" charset="0"/>
              </a:rPr>
              <a:t>and his Cat</a:t>
            </a:r>
          </a:p>
          <a:p>
            <a:pPr algn="just"/>
            <a:r>
              <a:rPr lang="en-US" dirty="0" smtClean="0">
                <a:latin typeface="Bookman Old Style" panose="02050604050505020204" pitchFamily="18" charset="0"/>
              </a:rPr>
              <a:t>A poem about a monk and his cat (</a:t>
            </a:r>
            <a:r>
              <a:rPr lang="en-US" dirty="0" err="1" smtClean="0">
                <a:latin typeface="Bookman Old Style" panose="02050604050505020204" pitchFamily="18" charset="0"/>
              </a:rPr>
              <a:t>Pangur</a:t>
            </a:r>
            <a:r>
              <a:rPr lang="en-US" dirty="0" smtClean="0">
                <a:latin typeface="Bookman Old Style" panose="02050604050505020204" pitchFamily="18" charset="0"/>
              </a:rPr>
              <a:t> </a:t>
            </a:r>
            <a:r>
              <a:rPr lang="en-US" dirty="0" err="1" smtClean="0">
                <a:latin typeface="Bookman Old Style" panose="02050604050505020204" pitchFamily="18" charset="0"/>
              </a:rPr>
              <a:t>Bán</a:t>
            </a:r>
            <a:r>
              <a:rPr lang="en-US" dirty="0" smtClean="0">
                <a:latin typeface="Bookman Old Style" panose="02050604050505020204" pitchFamily="18" charset="0"/>
              </a:rPr>
              <a:t>) found in a manuscript in the monastery of St. Paul in </a:t>
            </a:r>
            <a:r>
              <a:rPr lang="en-US" dirty="0" err="1" smtClean="0">
                <a:latin typeface="Bookman Old Style" panose="02050604050505020204" pitchFamily="18" charset="0"/>
              </a:rPr>
              <a:t>Lavanttal</a:t>
            </a:r>
            <a:r>
              <a:rPr lang="en-US" dirty="0" smtClean="0">
                <a:latin typeface="Bookman Old Style" panose="02050604050505020204" pitchFamily="18" charset="0"/>
              </a:rPr>
              <a:t> in Austria (written around the 9th century). </a:t>
            </a:r>
          </a:p>
          <a:p>
            <a:endParaRPr lang="en-US" dirty="0">
              <a:latin typeface="Bookman Old Style" panose="020506040505050202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913459"/>
            <a:ext cx="22764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492896"/>
            <a:ext cx="2808312" cy="413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1144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0"/>
            <a:ext cx="8352928" cy="6463308"/>
          </a:xfrm>
          <a:prstGeom prst="rect">
            <a:avLst/>
          </a:prstGeom>
          <a:noFill/>
        </p:spPr>
        <p:txBody>
          <a:bodyPr wrap="square" rtlCol="0">
            <a:spAutoFit/>
          </a:bodyPr>
          <a:lstStyle/>
          <a:p>
            <a:pPr algn="just"/>
            <a:r>
              <a:rPr lang="en-US" b="1" dirty="0" smtClean="0">
                <a:latin typeface="Bookman Old Style" panose="02050604050505020204" pitchFamily="18" charset="0"/>
              </a:rPr>
              <a:t>Middle Irish</a:t>
            </a:r>
          </a:p>
          <a:p>
            <a:pPr algn="just"/>
            <a:endParaRPr lang="en-US" b="1" dirty="0" smtClean="0">
              <a:latin typeface="Bookman Old Style" panose="02050604050505020204" pitchFamily="18" charset="0"/>
            </a:endParaRPr>
          </a:p>
          <a:p>
            <a:pPr algn="just"/>
            <a:r>
              <a:rPr lang="en-US" dirty="0" smtClean="0">
                <a:latin typeface="Bookman Old Style" panose="02050604050505020204" pitchFamily="18" charset="0"/>
              </a:rPr>
              <a:t>10-13th century</a:t>
            </a:r>
          </a:p>
          <a:p>
            <a:pPr algn="just"/>
            <a:r>
              <a:rPr lang="en-US" dirty="0" smtClean="0">
                <a:latin typeface="Bookman Old Style" panose="02050604050505020204" pitchFamily="18" charset="0"/>
              </a:rPr>
              <a:t>There were a lot of far-reaching changes in the morphological system of the language</a:t>
            </a:r>
            <a:r>
              <a:rPr lang="cs-CZ" dirty="0" smtClean="0">
                <a:latin typeface="Bookman Old Style" panose="02050604050505020204" pitchFamily="18" charset="0"/>
              </a:rPr>
              <a:t> </a:t>
            </a:r>
            <a:r>
              <a:rPr lang="en-US" dirty="0" smtClean="0">
                <a:latin typeface="Bookman Old Style" panose="02050604050505020204" pitchFamily="18" charset="0"/>
              </a:rPr>
              <a:t>- simplification of verb conjugations. </a:t>
            </a:r>
          </a:p>
          <a:p>
            <a:pPr algn="just"/>
            <a:r>
              <a:rPr lang="en-US" dirty="0" smtClean="0">
                <a:latin typeface="Bookman Old Style" panose="02050604050505020204" pitchFamily="18" charset="0"/>
              </a:rPr>
              <a:t>Reduction of phonemes.</a:t>
            </a:r>
          </a:p>
          <a:p>
            <a:pPr algn="just"/>
            <a:r>
              <a:rPr lang="en-US" dirty="0" smtClean="0">
                <a:latin typeface="Bookman Old Style" panose="02050604050505020204" pitchFamily="18" charset="0"/>
              </a:rPr>
              <a:t>By the end of the 13th century, the language was effectively as it is today.</a:t>
            </a:r>
          </a:p>
          <a:p>
            <a:pPr algn="just"/>
            <a:endParaRPr lang="en-US" dirty="0" smtClean="0">
              <a:latin typeface="Bookman Old Style" panose="02050604050505020204" pitchFamily="18" charset="0"/>
            </a:endParaRPr>
          </a:p>
          <a:p>
            <a:pPr algn="just"/>
            <a:r>
              <a:rPr lang="en-US" b="1" dirty="0" smtClean="0">
                <a:latin typeface="Bookman Old Style" panose="02050604050505020204" pitchFamily="18" charset="0"/>
              </a:rPr>
              <a:t>Modern Irish</a:t>
            </a:r>
          </a:p>
          <a:p>
            <a:pPr algn="just"/>
            <a:endParaRPr lang="en-US" b="1" dirty="0" smtClean="0">
              <a:latin typeface="Bookman Old Style" panose="02050604050505020204" pitchFamily="18" charset="0"/>
            </a:endParaRPr>
          </a:p>
          <a:p>
            <a:pPr algn="just"/>
            <a:r>
              <a:rPr lang="en-US" dirty="0" smtClean="0">
                <a:latin typeface="Bookman Old Style" panose="02050604050505020204" pitchFamily="18" charset="0"/>
              </a:rPr>
              <a:t>The modern Irish period begins with the codification of a normative form of the language by bards and other literary elite in the </a:t>
            </a:r>
            <a:r>
              <a:rPr lang="en-US" b="1" dirty="0" smtClean="0">
                <a:latin typeface="Bookman Old Style" panose="02050604050505020204" pitchFamily="18" charset="0"/>
              </a:rPr>
              <a:t>13th century.</a:t>
            </a:r>
            <a:r>
              <a:rPr lang="en-US" dirty="0" smtClean="0">
                <a:latin typeface="Bookman Old Style" panose="02050604050505020204" pitchFamily="18" charset="0"/>
              </a:rPr>
              <a:t> In the early 1600s, however, different regional varieties appeared (Munster, Connacht and Ulster)</a:t>
            </a:r>
            <a:r>
              <a:rPr lang="cs-CZ" dirty="0" smtClean="0">
                <a:latin typeface="Bookman Old Style" panose="02050604050505020204" pitchFamily="18" charset="0"/>
              </a:rPr>
              <a:t> </a:t>
            </a:r>
            <a:r>
              <a:rPr lang="en-US" dirty="0" smtClean="0">
                <a:latin typeface="Bookman Old Style" panose="02050604050505020204" pitchFamily="18" charset="0"/>
              </a:rPr>
              <a:t>- they exist until these days. </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During the </a:t>
            </a:r>
            <a:r>
              <a:rPr lang="en-US" b="1" dirty="0" smtClean="0">
                <a:latin typeface="Bookman Old Style" panose="02050604050505020204" pitchFamily="18" charset="0"/>
              </a:rPr>
              <a:t>17th century</a:t>
            </a:r>
            <a:r>
              <a:rPr lang="en-US" dirty="0" smtClean="0">
                <a:latin typeface="Bookman Old Style" panose="02050604050505020204" pitchFamily="18" charset="0"/>
              </a:rPr>
              <a:t>, Ireland received an English speaking ruling class and the status of the Irish language quickly deteriorated and became a language of the rural poor. During the </a:t>
            </a:r>
            <a:r>
              <a:rPr lang="en-US" b="1" dirty="0" smtClean="0">
                <a:latin typeface="Bookman Old Style" panose="02050604050505020204" pitchFamily="18" charset="0"/>
              </a:rPr>
              <a:t>potato famine </a:t>
            </a:r>
            <a:r>
              <a:rPr lang="en-US" dirty="0" smtClean="0">
                <a:latin typeface="Bookman Old Style" panose="02050604050505020204" pitchFamily="18" charset="0"/>
              </a:rPr>
              <a:t>(1845-1849) much of the Irish speaking population died and about a million and a half migrated into America. </a:t>
            </a:r>
          </a:p>
          <a:p>
            <a:pPr algn="just"/>
            <a:r>
              <a:rPr lang="en-US" dirty="0" smtClean="0">
                <a:latin typeface="Bookman Old Style" panose="02050604050505020204" pitchFamily="18" charset="0"/>
              </a:rPr>
              <a:t>Today, more people learn Irish as L2, but the future of the Irish speaking community, </a:t>
            </a:r>
            <a:r>
              <a:rPr lang="en-US" i="1" dirty="0" err="1" smtClean="0">
                <a:latin typeface="Bookman Old Style" panose="02050604050505020204" pitchFamily="18" charset="0"/>
              </a:rPr>
              <a:t>Gaeltacht</a:t>
            </a:r>
            <a:r>
              <a:rPr lang="en-US" i="1" dirty="0" smtClean="0">
                <a:latin typeface="Bookman Old Style" panose="02050604050505020204" pitchFamily="18" charset="0"/>
              </a:rPr>
              <a:t>, </a:t>
            </a:r>
            <a:r>
              <a:rPr lang="en-US" dirty="0" smtClean="0">
                <a:latin typeface="Bookman Old Style" panose="02050604050505020204" pitchFamily="18" charset="0"/>
              </a:rPr>
              <a:t>remains uncertain</a:t>
            </a:r>
            <a:r>
              <a:rPr lang="cs-CZ" dirty="0" smtClean="0">
                <a:latin typeface="Bookman Old Style" panose="02050604050505020204" pitchFamily="18" charset="0"/>
              </a:rPr>
              <a:t>. </a:t>
            </a:r>
            <a:endParaRPr lang="en-US" dirty="0">
              <a:latin typeface="Bookman Old Style" panose="02050604050505020204" pitchFamily="18" charset="0"/>
            </a:endParaRPr>
          </a:p>
        </p:txBody>
      </p:sp>
      <p:sp>
        <p:nvSpPr>
          <p:cNvPr id="3" name="TextovéPole 2"/>
          <p:cNvSpPr txBox="1"/>
          <p:nvPr/>
        </p:nvSpPr>
        <p:spPr>
          <a:xfrm>
            <a:off x="285720" y="6550223"/>
            <a:ext cx="8643998" cy="307777"/>
          </a:xfrm>
          <a:prstGeom prst="rect">
            <a:avLst/>
          </a:prstGeom>
          <a:noFill/>
        </p:spPr>
        <p:txBody>
          <a:bodyPr wrap="square" rtlCol="0">
            <a:spAutoFit/>
          </a:bodyPr>
          <a:lstStyle/>
          <a:p>
            <a:r>
              <a:rPr lang="en-US" sz="1400" dirty="0" smtClean="0">
                <a:latin typeface="Bookman Old Style" pitchFamily="18" charset="0"/>
              </a:rPr>
              <a:t>From Fortson, Indo-European Linguistics, 2010, and David </a:t>
            </a:r>
            <a:r>
              <a:rPr lang="en-US" sz="1400" dirty="0" err="1" smtClean="0">
                <a:latin typeface="Bookman Old Style" pitchFamily="18" charset="0"/>
              </a:rPr>
              <a:t>Stifter</a:t>
            </a:r>
            <a:r>
              <a:rPr lang="en-US" sz="1400" dirty="0" smtClean="0">
                <a:latin typeface="Bookman Old Style" pitchFamily="18" charset="0"/>
              </a:rPr>
              <a:t>, Old Irish for beginners, 2006. </a:t>
            </a:r>
            <a:endParaRPr lang="cs-CZ" sz="1400" dirty="0" smtClean="0">
              <a:latin typeface="Bookman Old Style" pitchFamily="18" charset="0"/>
            </a:endParaRPr>
          </a:p>
        </p:txBody>
      </p:sp>
    </p:spTree>
    <p:extLst>
      <p:ext uri="{BB962C8B-B14F-4D97-AF65-F5344CB8AC3E}">
        <p14:creationId xmlns:p14="http://schemas.microsoft.com/office/powerpoint/2010/main" val="1760185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4/43/Percentage_stating_they_speak_Irish_daily_outside_the_education_system_in_the_2011_census.png/800px-Percentage_stating_they_speak_Irish_daily_outside_the_education_system_in_the_2011_census.png"/>
          <p:cNvPicPr>
            <a:picLocks noChangeAspect="1" noChangeArrowheads="1"/>
          </p:cNvPicPr>
          <p:nvPr/>
        </p:nvPicPr>
        <p:blipFill>
          <a:blip r:embed="rId2" cstate="print"/>
          <a:srcRect/>
          <a:stretch>
            <a:fillRect/>
          </a:stretch>
        </p:blipFill>
        <p:spPr bwMode="auto">
          <a:xfrm>
            <a:off x="0" y="0"/>
            <a:ext cx="4873840" cy="6858000"/>
          </a:xfrm>
          <a:prstGeom prst="rect">
            <a:avLst/>
          </a:prstGeom>
          <a:noFill/>
        </p:spPr>
      </p:pic>
      <p:sp>
        <p:nvSpPr>
          <p:cNvPr id="3" name="TextovéPole 2"/>
          <p:cNvSpPr txBox="1"/>
          <p:nvPr/>
        </p:nvSpPr>
        <p:spPr>
          <a:xfrm>
            <a:off x="5357818" y="642918"/>
            <a:ext cx="3357586" cy="1477328"/>
          </a:xfrm>
          <a:prstGeom prst="rect">
            <a:avLst/>
          </a:prstGeom>
          <a:noFill/>
        </p:spPr>
        <p:txBody>
          <a:bodyPr wrap="square" rtlCol="0">
            <a:spAutoFit/>
          </a:bodyPr>
          <a:lstStyle/>
          <a:p>
            <a:r>
              <a:rPr lang="en-US" dirty="0" smtClean="0">
                <a:latin typeface="Bookman Old Style" pitchFamily="18" charset="0"/>
              </a:rPr>
              <a:t>The percentage of respondents who said they spoke Irish daily outside the education system in the 2011 census in the State.</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23528" y="476672"/>
            <a:ext cx="7848872" cy="5355312"/>
          </a:xfrm>
          <a:prstGeom prst="rect">
            <a:avLst/>
          </a:prstGeom>
          <a:noFill/>
        </p:spPr>
        <p:txBody>
          <a:bodyPr wrap="square" rtlCol="0">
            <a:spAutoFit/>
          </a:bodyPr>
          <a:lstStyle/>
          <a:p>
            <a:pPr algn="just"/>
            <a:r>
              <a:rPr lang="en-US" b="1" dirty="0" smtClean="0">
                <a:latin typeface="Bookman Old Style" panose="02050604050505020204" pitchFamily="18" charset="0"/>
              </a:rPr>
              <a:t>Medieval Irish literature</a:t>
            </a:r>
          </a:p>
          <a:p>
            <a:pPr algn="just"/>
            <a:endParaRPr lang="en-US" b="1" dirty="0" smtClean="0">
              <a:latin typeface="Bookman Old Style" panose="02050604050505020204" pitchFamily="18" charset="0"/>
            </a:endParaRPr>
          </a:p>
          <a:p>
            <a:pPr algn="just"/>
            <a:r>
              <a:rPr lang="en-US" dirty="0" smtClean="0">
                <a:latin typeface="Bookman Old Style" panose="02050604050505020204" pitchFamily="18" charset="0"/>
              </a:rPr>
              <a:t>This literature represents the most extensive and best preserved texts of all the branches of Celtic mythology. </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There are four main cycles: </a:t>
            </a:r>
          </a:p>
          <a:p>
            <a:pPr algn="just"/>
            <a:endParaRPr lang="en-US" dirty="0" smtClean="0">
              <a:latin typeface="Bookman Old Style" panose="02050604050505020204" pitchFamily="18" charset="0"/>
            </a:endParaRPr>
          </a:p>
          <a:p>
            <a:pPr algn="just"/>
            <a:r>
              <a:rPr lang="en-US" b="1" dirty="0" smtClean="0">
                <a:latin typeface="Bookman Old Style" panose="02050604050505020204" pitchFamily="18" charset="0"/>
              </a:rPr>
              <a:t>Mythological Cycle </a:t>
            </a:r>
            <a:r>
              <a:rPr lang="en-US" dirty="0" smtClean="0">
                <a:latin typeface="Bookman Old Style" panose="02050604050505020204" pitchFamily="18" charset="0"/>
              </a:rPr>
              <a:t>(the mythological beginning of Ireland, Metrical </a:t>
            </a:r>
            <a:r>
              <a:rPr lang="en-US" dirty="0" err="1" smtClean="0">
                <a:latin typeface="Bookman Old Style" panose="02050604050505020204" pitchFamily="18" charset="0"/>
              </a:rPr>
              <a:t>Dindshenchas</a:t>
            </a:r>
            <a:r>
              <a:rPr lang="en-US" dirty="0" smtClean="0">
                <a:latin typeface="Bookman Old Style" panose="02050604050505020204" pitchFamily="18" charset="0"/>
              </a:rPr>
              <a:t>, The Dream of </a:t>
            </a:r>
            <a:r>
              <a:rPr lang="en-US" dirty="0" err="1" smtClean="0">
                <a:latin typeface="Bookman Old Style" panose="02050604050505020204" pitchFamily="18" charset="0"/>
              </a:rPr>
              <a:t>Aengus</a:t>
            </a:r>
            <a:r>
              <a:rPr lang="en-US" dirty="0" smtClean="0">
                <a:latin typeface="Bookman Old Style" panose="02050604050505020204" pitchFamily="18" charset="0"/>
              </a:rPr>
              <a:t> and others).</a:t>
            </a:r>
          </a:p>
          <a:p>
            <a:pPr algn="just"/>
            <a:r>
              <a:rPr lang="en-US" b="1" dirty="0" smtClean="0">
                <a:latin typeface="Bookman Old Style" panose="02050604050505020204" pitchFamily="18" charset="0"/>
              </a:rPr>
              <a:t>Ulster Cycle  </a:t>
            </a:r>
            <a:r>
              <a:rPr lang="en-US" dirty="0" smtClean="0">
                <a:latin typeface="Bookman Old Style" panose="02050604050505020204" pitchFamily="18" charset="0"/>
              </a:rPr>
              <a:t>(set in the 1st century and takes place in Ulster and Connacht- group of heroic tales of warriors, the central piece is </a:t>
            </a:r>
            <a:r>
              <a:rPr lang="en-US" dirty="0" err="1" smtClean="0">
                <a:latin typeface="Bookman Old Style" panose="02050604050505020204" pitchFamily="18" charset="0"/>
              </a:rPr>
              <a:t>Táin</a:t>
            </a:r>
            <a:r>
              <a:rPr lang="en-US" dirty="0" smtClean="0">
                <a:latin typeface="Bookman Old Style" panose="02050604050505020204" pitchFamily="18" charset="0"/>
              </a:rPr>
              <a:t> </a:t>
            </a:r>
            <a:r>
              <a:rPr lang="en-US" dirty="0" err="1" smtClean="0">
                <a:latin typeface="Bookman Old Style" panose="02050604050505020204" pitchFamily="18" charset="0"/>
              </a:rPr>
              <a:t>Bó</a:t>
            </a:r>
            <a:r>
              <a:rPr lang="en-US" dirty="0" smtClean="0">
                <a:latin typeface="Bookman Old Style" panose="02050604050505020204" pitchFamily="18" charset="0"/>
              </a:rPr>
              <a:t> </a:t>
            </a:r>
            <a:r>
              <a:rPr lang="en-US" dirty="0" err="1" smtClean="0">
                <a:latin typeface="Bookman Old Style" panose="02050604050505020204" pitchFamily="18" charset="0"/>
              </a:rPr>
              <a:t>Cúailnge</a:t>
            </a:r>
            <a:r>
              <a:rPr lang="en-US" dirty="0" smtClean="0">
                <a:latin typeface="Bookman Old Style" panose="02050604050505020204" pitchFamily="18" charset="0"/>
              </a:rPr>
              <a:t> „</a:t>
            </a:r>
            <a:r>
              <a:rPr lang="en-US" i="1" dirty="0" smtClean="0">
                <a:latin typeface="Bookman Old Style" panose="02050604050505020204" pitchFamily="18" charset="0"/>
              </a:rPr>
              <a:t>The Cattle Raid of Cooley</a:t>
            </a:r>
            <a:r>
              <a:rPr lang="en-US" dirty="0" smtClean="0">
                <a:latin typeface="Bookman Old Style" panose="02050604050505020204" pitchFamily="18" charset="0"/>
              </a:rPr>
              <a:t>“ .</a:t>
            </a:r>
          </a:p>
          <a:p>
            <a:pPr algn="just"/>
            <a:r>
              <a:rPr lang="en-US" b="1" dirty="0" err="1" smtClean="0">
                <a:latin typeface="Bookman Old Style" panose="02050604050505020204" pitchFamily="18" charset="0"/>
              </a:rPr>
              <a:t>Fenian</a:t>
            </a:r>
            <a:r>
              <a:rPr lang="en-US" b="1" dirty="0" smtClean="0">
                <a:latin typeface="Bookman Old Style" panose="02050604050505020204" pitchFamily="18" charset="0"/>
              </a:rPr>
              <a:t> Cycle </a:t>
            </a:r>
            <a:r>
              <a:rPr lang="en-US" dirty="0" smtClean="0">
                <a:latin typeface="Bookman Old Style" panose="02050604050505020204" pitchFamily="18" charset="0"/>
              </a:rPr>
              <a:t>(deeds of Irish heroes, set probably in the 3rd century).</a:t>
            </a:r>
          </a:p>
          <a:p>
            <a:pPr algn="just"/>
            <a:r>
              <a:rPr lang="en-US" b="1" dirty="0" smtClean="0">
                <a:latin typeface="Bookman Old Style" panose="02050604050505020204" pitchFamily="18" charset="0"/>
              </a:rPr>
              <a:t>Historical Cycle </a:t>
            </a:r>
            <a:r>
              <a:rPr lang="en-US" dirty="0" smtClean="0">
                <a:latin typeface="Bookman Old Style" panose="02050604050505020204" pitchFamily="18" charset="0"/>
              </a:rPr>
              <a:t>(bards used to record the history and the genealogy of the kings they served- the resulting stories became the Historical Cycle). </a:t>
            </a:r>
          </a:p>
          <a:p>
            <a:endParaRPr lang="cs-CZ" b="1" dirty="0">
              <a:latin typeface="Bookman Old Style" panose="02050604050505020204" pitchFamily="18" charset="0"/>
            </a:endParaRPr>
          </a:p>
          <a:p>
            <a:endParaRPr lang="en-US" dirty="0">
              <a:latin typeface="Bookman Old Style" panose="02050604050505020204" pitchFamily="18" charset="0"/>
            </a:endParaRPr>
          </a:p>
        </p:txBody>
      </p:sp>
    </p:spTree>
    <p:extLst>
      <p:ext uri="{BB962C8B-B14F-4D97-AF65-F5344CB8AC3E}">
        <p14:creationId xmlns:p14="http://schemas.microsoft.com/office/powerpoint/2010/main" val="4224741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251520" y="0"/>
            <a:ext cx="8568952" cy="5355312"/>
          </a:xfrm>
          <a:prstGeom prst="rect">
            <a:avLst/>
          </a:prstGeom>
          <a:noFill/>
        </p:spPr>
        <p:txBody>
          <a:bodyPr wrap="square" rtlCol="0">
            <a:spAutoFit/>
          </a:bodyPr>
          <a:lstStyle/>
          <a:p>
            <a:pPr algn="just"/>
            <a:r>
              <a:rPr lang="en-US" b="1" dirty="0" smtClean="0">
                <a:latin typeface="Bookman Old Style" panose="02050604050505020204" pitchFamily="18" charset="0"/>
              </a:rPr>
              <a:t>Scottish Gaelic and Manx</a:t>
            </a:r>
          </a:p>
          <a:p>
            <a:pPr algn="just"/>
            <a:endParaRPr lang="en-US" dirty="0" smtClean="0">
              <a:latin typeface="Bookman Old Style" panose="02050604050505020204" pitchFamily="18" charset="0"/>
            </a:endParaRPr>
          </a:p>
          <a:p>
            <a:pPr algn="just"/>
            <a:r>
              <a:rPr lang="en-US" b="1" dirty="0" smtClean="0">
                <a:latin typeface="Bookman Old Style" panose="02050604050505020204" pitchFamily="18" charset="0"/>
              </a:rPr>
              <a:t>Scottish Gaelic</a:t>
            </a:r>
          </a:p>
          <a:p>
            <a:pPr algn="just"/>
            <a:r>
              <a:rPr lang="en-US" dirty="0" smtClean="0">
                <a:latin typeface="Bookman Old Style" panose="02050604050505020204" pitchFamily="18" charset="0"/>
              </a:rPr>
              <a:t>Beginning around the </a:t>
            </a:r>
            <a:r>
              <a:rPr lang="en-US" b="1" dirty="0" smtClean="0">
                <a:latin typeface="Bookman Old Style" panose="02050604050505020204" pitchFamily="18" charset="0"/>
              </a:rPr>
              <a:t>late fourth century</a:t>
            </a:r>
            <a:r>
              <a:rPr lang="en-US" dirty="0" smtClean="0">
                <a:latin typeface="Bookman Old Style" panose="02050604050505020204" pitchFamily="18" charset="0"/>
              </a:rPr>
              <a:t>, immigrants from Ireland colonized what is now Scotland, establishing a colony called </a:t>
            </a:r>
            <a:r>
              <a:rPr lang="en-US" b="1" dirty="0" err="1" smtClean="0">
                <a:latin typeface="Bookman Old Style" panose="02050604050505020204" pitchFamily="18" charset="0"/>
              </a:rPr>
              <a:t>Dál</a:t>
            </a:r>
            <a:r>
              <a:rPr lang="en-US" b="1" dirty="0" smtClean="0">
                <a:latin typeface="Bookman Old Style" panose="02050604050505020204" pitchFamily="18" charset="0"/>
              </a:rPr>
              <a:t> </a:t>
            </a:r>
            <a:r>
              <a:rPr lang="en-US" b="1" dirty="0" err="1" smtClean="0">
                <a:latin typeface="Bookman Old Style" panose="02050604050505020204" pitchFamily="18" charset="0"/>
              </a:rPr>
              <a:t>Ríata</a:t>
            </a:r>
            <a:r>
              <a:rPr lang="en-US" dirty="0" smtClean="0">
                <a:latin typeface="Bookman Old Style" panose="02050604050505020204" pitchFamily="18" charset="0"/>
              </a:rPr>
              <a:t>, named after a town in northeast Ireland. The Scottish </a:t>
            </a:r>
            <a:r>
              <a:rPr lang="en-US" dirty="0" err="1" smtClean="0">
                <a:latin typeface="Bookman Old Style" panose="02050604050505020204" pitchFamily="18" charset="0"/>
              </a:rPr>
              <a:t>Dál</a:t>
            </a:r>
            <a:r>
              <a:rPr lang="en-US" dirty="0" smtClean="0">
                <a:latin typeface="Bookman Old Style" panose="02050604050505020204" pitchFamily="18" charset="0"/>
              </a:rPr>
              <a:t> </a:t>
            </a:r>
            <a:r>
              <a:rPr lang="en-US" dirty="0" err="1" smtClean="0">
                <a:latin typeface="Bookman Old Style" panose="02050604050505020204" pitchFamily="18" charset="0"/>
              </a:rPr>
              <a:t>Ríata</a:t>
            </a:r>
            <a:r>
              <a:rPr lang="en-US" dirty="0" smtClean="0">
                <a:latin typeface="Bookman Old Style" panose="02050604050505020204" pitchFamily="18" charset="0"/>
              </a:rPr>
              <a:t> became the centre of a kingdom and in the 7th century, the connection was severed.</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The Gaelic inhabitants expanded </a:t>
            </a:r>
            <a:r>
              <a:rPr lang="cs-CZ" dirty="0" smtClean="0">
                <a:latin typeface="Bookman Old Style" panose="02050604050505020204" pitchFamily="18" charset="0"/>
              </a:rPr>
              <a:t>i</a:t>
            </a:r>
            <a:r>
              <a:rPr lang="en-US" dirty="0" err="1" smtClean="0">
                <a:latin typeface="Bookman Old Style" panose="02050604050505020204" pitchFamily="18" charset="0"/>
              </a:rPr>
              <a:t>nland</a:t>
            </a:r>
            <a:r>
              <a:rPr lang="en-US" dirty="0" smtClean="0">
                <a:latin typeface="Bookman Old Style" panose="02050604050505020204" pitchFamily="18" charset="0"/>
              </a:rPr>
              <a:t> and the </a:t>
            </a:r>
            <a:r>
              <a:rPr lang="cs-CZ" dirty="0" smtClean="0">
                <a:latin typeface="Bookman Old Style" panose="02050604050505020204" pitchFamily="18" charset="0"/>
              </a:rPr>
              <a:t>S</a:t>
            </a:r>
            <a:r>
              <a:rPr lang="en-US" dirty="0" err="1" smtClean="0">
                <a:latin typeface="Bookman Old Style" panose="02050604050505020204" pitchFamily="18" charset="0"/>
              </a:rPr>
              <a:t>cottish</a:t>
            </a:r>
            <a:r>
              <a:rPr lang="en-US" dirty="0" smtClean="0">
                <a:latin typeface="Bookman Old Style" panose="02050604050505020204" pitchFamily="18" charset="0"/>
              </a:rPr>
              <a:t> territory grew. However, English language gradually began to replace Scottish Gaelic, which is today confined to the Outer Hebrides, the Island of Skye, </a:t>
            </a:r>
            <a:r>
              <a:rPr lang="en-US" dirty="0" err="1" smtClean="0">
                <a:latin typeface="Bookman Old Style" panose="02050604050505020204" pitchFamily="18" charset="0"/>
              </a:rPr>
              <a:t>Tiree</a:t>
            </a:r>
            <a:r>
              <a:rPr lang="en-US" dirty="0" smtClean="0">
                <a:latin typeface="Bookman Old Style" panose="02050604050505020204" pitchFamily="18" charset="0"/>
              </a:rPr>
              <a:t> and Islay.</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In the 2011 census, 57 000 people, about 1.1% of Scottish population reported as able to speak Gaelic.  Scottish Gaelic is not an official language of the UK. Apart from Scotland, Scottish Gaelic is spoken by about 7000 people in Canada (especially in Nova Scotia and Prince Edward Island). </a:t>
            </a:r>
            <a:endParaRPr lang="en-US" dirty="0">
              <a:latin typeface="Bookman Old Style" panose="02050604050505020204" pitchFamily="18" charset="0"/>
            </a:endParaRPr>
          </a:p>
        </p:txBody>
      </p:sp>
    </p:spTree>
    <p:extLst>
      <p:ext uri="{BB962C8B-B14F-4D97-AF65-F5344CB8AC3E}">
        <p14:creationId xmlns:p14="http://schemas.microsoft.com/office/powerpoint/2010/main" val="3495720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upload.wikimedia.org/wikipedia/commons/a/a3/Dalriada.jpg"/>
          <p:cNvPicPr>
            <a:picLocks noChangeAspect="1" noChangeArrowheads="1"/>
          </p:cNvPicPr>
          <p:nvPr/>
        </p:nvPicPr>
        <p:blipFill>
          <a:blip r:embed="rId2" cstate="print"/>
          <a:srcRect/>
          <a:stretch>
            <a:fillRect/>
          </a:stretch>
        </p:blipFill>
        <p:spPr bwMode="auto">
          <a:xfrm>
            <a:off x="285720" y="214290"/>
            <a:ext cx="5341302" cy="5572164"/>
          </a:xfrm>
          <a:prstGeom prst="rect">
            <a:avLst/>
          </a:prstGeom>
          <a:noFill/>
        </p:spPr>
      </p:pic>
      <p:sp>
        <p:nvSpPr>
          <p:cNvPr id="3" name="TextovéPole 2"/>
          <p:cNvSpPr txBox="1"/>
          <p:nvPr/>
        </p:nvSpPr>
        <p:spPr>
          <a:xfrm>
            <a:off x="5857884" y="642918"/>
            <a:ext cx="2857520" cy="1200329"/>
          </a:xfrm>
          <a:prstGeom prst="rect">
            <a:avLst/>
          </a:prstGeom>
          <a:noFill/>
        </p:spPr>
        <p:txBody>
          <a:bodyPr wrap="square" rtlCol="0">
            <a:spAutoFit/>
          </a:bodyPr>
          <a:lstStyle/>
          <a:p>
            <a:pPr algn="ctr"/>
            <a:r>
              <a:rPr lang="en-US" dirty="0" smtClean="0">
                <a:latin typeface="Bookman Old Style" pitchFamily="18" charset="0"/>
              </a:rPr>
              <a:t>Map of </a:t>
            </a:r>
            <a:r>
              <a:rPr lang="en-US" dirty="0" err="1" smtClean="0">
                <a:latin typeface="Bookman Old Style" pitchFamily="18" charset="0"/>
              </a:rPr>
              <a:t>Dál</a:t>
            </a:r>
            <a:r>
              <a:rPr lang="en-US" dirty="0" smtClean="0">
                <a:latin typeface="Bookman Old Style" pitchFamily="18" charset="0"/>
              </a:rPr>
              <a:t> </a:t>
            </a:r>
            <a:r>
              <a:rPr lang="en-US" dirty="0" err="1" smtClean="0">
                <a:latin typeface="Bookman Old Style" pitchFamily="18" charset="0"/>
              </a:rPr>
              <a:t>Riata</a:t>
            </a:r>
            <a:r>
              <a:rPr lang="en-US" dirty="0" smtClean="0">
                <a:latin typeface="Bookman Old Style" pitchFamily="18" charset="0"/>
              </a:rPr>
              <a:t> at its height, c. 580–600. </a:t>
            </a:r>
            <a:r>
              <a:rPr lang="en-US" dirty="0" err="1" smtClean="0">
                <a:latin typeface="Bookman Old Style" pitchFamily="18" charset="0"/>
              </a:rPr>
              <a:t>Pictish</a:t>
            </a:r>
            <a:r>
              <a:rPr lang="en-US" dirty="0" smtClean="0">
                <a:latin typeface="Bookman Old Style" pitchFamily="18" charset="0"/>
              </a:rPr>
              <a:t> regions are marked in yellow.</a:t>
            </a:r>
            <a:endParaRPr lang="en-US" dirty="0">
              <a:latin typeface="Bookman Old Style"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3153" y="1988840"/>
            <a:ext cx="3186981" cy="4507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009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Map of Scotland"/>
          <p:cNvSpPr>
            <a:spLocks noChangeAspect="1" noChangeArrowheads="1"/>
          </p:cNvSpPr>
          <p:nvPr/>
        </p:nvSpPr>
        <p:spPr bwMode="auto">
          <a:xfrm>
            <a:off x="155575" y="-2125663"/>
            <a:ext cx="4438650" cy="44386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2772" name="AutoShape 4" descr="Map of Scotland"/>
          <p:cNvSpPr>
            <a:spLocks noChangeAspect="1" noChangeArrowheads="1"/>
          </p:cNvSpPr>
          <p:nvPr/>
        </p:nvSpPr>
        <p:spPr bwMode="auto">
          <a:xfrm>
            <a:off x="155575" y="-2125663"/>
            <a:ext cx="4438650" cy="44386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2774" name="AutoShape 6" descr="Image result for map of Scotland"/>
          <p:cNvSpPr>
            <a:spLocks noChangeAspect="1" noChangeArrowheads="1"/>
          </p:cNvSpPr>
          <p:nvPr/>
        </p:nvSpPr>
        <p:spPr bwMode="auto">
          <a:xfrm>
            <a:off x="155575" y="-1036638"/>
            <a:ext cx="2895600" cy="2171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2776" name="Picture 8" descr="Image result for map of Scotland"/>
          <p:cNvPicPr>
            <a:picLocks noChangeAspect="1" noChangeArrowheads="1"/>
          </p:cNvPicPr>
          <p:nvPr/>
        </p:nvPicPr>
        <p:blipFill>
          <a:blip r:embed="rId2" cstate="print"/>
          <a:srcRect/>
          <a:stretch>
            <a:fillRect/>
          </a:stretch>
        </p:blipFill>
        <p:spPr bwMode="auto">
          <a:xfrm>
            <a:off x="4402632" y="142852"/>
            <a:ext cx="4565166" cy="5000660"/>
          </a:xfrm>
          <a:prstGeom prst="rect">
            <a:avLst/>
          </a:prstGeom>
          <a:noFill/>
        </p:spPr>
      </p:pic>
      <p:pic>
        <p:nvPicPr>
          <p:cNvPr id="32778" name="Picture 10" descr="https://upload.wikimedia.org/wikipedia/commons/thumb/3/3f/Scots_Gaelic_speakers_in_the_2011_census.png/330px-Scots_Gaelic_speakers_in_the_2011_census.png"/>
          <p:cNvPicPr>
            <a:picLocks noChangeAspect="1" noChangeArrowheads="1"/>
          </p:cNvPicPr>
          <p:nvPr/>
        </p:nvPicPr>
        <p:blipFill>
          <a:blip r:embed="rId3" cstate="print"/>
          <a:srcRect/>
          <a:stretch>
            <a:fillRect/>
          </a:stretch>
        </p:blipFill>
        <p:spPr bwMode="auto">
          <a:xfrm>
            <a:off x="357158" y="357166"/>
            <a:ext cx="3714776" cy="5515881"/>
          </a:xfrm>
          <a:prstGeom prst="rect">
            <a:avLst/>
          </a:prstGeom>
          <a:noFill/>
        </p:spPr>
      </p:pic>
      <p:sp>
        <p:nvSpPr>
          <p:cNvPr id="8" name="TextovéPole 7"/>
          <p:cNvSpPr txBox="1"/>
          <p:nvPr/>
        </p:nvSpPr>
        <p:spPr>
          <a:xfrm>
            <a:off x="714348" y="6000768"/>
            <a:ext cx="7786742" cy="369332"/>
          </a:xfrm>
          <a:prstGeom prst="rect">
            <a:avLst/>
          </a:prstGeom>
          <a:noFill/>
        </p:spPr>
        <p:txBody>
          <a:bodyPr wrap="square" rtlCol="0">
            <a:spAutoFit/>
          </a:bodyPr>
          <a:lstStyle/>
          <a:p>
            <a:r>
              <a:rPr lang="en-US" dirty="0" smtClean="0">
                <a:latin typeface="Bookman Old Style" pitchFamily="18" charset="0"/>
              </a:rPr>
              <a:t>Geographic distribution of Gaelic speakers in Scotland in 2011.</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blip>
          <a:srcRect/>
          <a:stretch>
            <a:fillRect l="-16000" r="-16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571472" y="-1285908"/>
            <a:ext cx="7488832" cy="7786742"/>
          </a:xfrm>
          <a:prstGeom prst="rect">
            <a:avLst/>
          </a:prstGeom>
          <a:noFill/>
        </p:spPr>
        <p:txBody>
          <a:bodyPr wrap="square" rtlCol="0">
            <a:spAutoFit/>
          </a:bodyPr>
          <a:lstStyle/>
          <a:p>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The same group of Irish colonists also settled on the </a:t>
            </a:r>
            <a:r>
              <a:rPr lang="en-US" b="1" dirty="0" smtClean="0">
                <a:latin typeface="Bookman Old Style" panose="02050604050505020204" pitchFamily="18" charset="0"/>
              </a:rPr>
              <a:t>Isle of Man </a:t>
            </a:r>
            <a:r>
              <a:rPr lang="en-US" dirty="0" smtClean="0">
                <a:latin typeface="Bookman Old Style" panose="02050604050505020204" pitchFamily="18" charset="0"/>
              </a:rPr>
              <a:t>(4-5th centuries). The Manx language is called </a:t>
            </a:r>
            <a:r>
              <a:rPr lang="en-US" i="1" dirty="0" err="1" smtClean="0">
                <a:latin typeface="Bookman Old Style" panose="02050604050505020204" pitchFamily="18" charset="0"/>
              </a:rPr>
              <a:t>Gaelg</a:t>
            </a:r>
            <a:r>
              <a:rPr lang="en-US" i="1" dirty="0" smtClean="0">
                <a:latin typeface="Bookman Old Style" panose="02050604050505020204" pitchFamily="18" charset="0"/>
              </a:rPr>
              <a:t> </a:t>
            </a:r>
            <a:r>
              <a:rPr lang="en-US" dirty="0" smtClean="0">
                <a:latin typeface="Bookman Old Style" panose="02050604050505020204" pitchFamily="18" charset="0"/>
              </a:rPr>
              <a:t>or </a:t>
            </a:r>
            <a:r>
              <a:rPr lang="en-US" i="1" dirty="0" err="1" smtClean="0">
                <a:latin typeface="Bookman Old Style" panose="02050604050505020204" pitchFamily="18" charset="0"/>
              </a:rPr>
              <a:t>Gailck</a:t>
            </a:r>
            <a:r>
              <a:rPr lang="en-US" i="1" dirty="0" smtClean="0">
                <a:latin typeface="Bookman Old Style" panose="02050604050505020204" pitchFamily="18" charset="0"/>
              </a:rPr>
              <a:t>. </a:t>
            </a:r>
            <a:r>
              <a:rPr lang="en-US" dirty="0" smtClean="0">
                <a:latin typeface="Bookman Old Style" panose="02050604050505020204" pitchFamily="18" charset="0"/>
              </a:rPr>
              <a:t>The name of the Island of Man is originally Old Norse </a:t>
            </a:r>
            <a:r>
              <a:rPr lang="en-US" i="1" dirty="0" err="1" smtClean="0">
                <a:latin typeface="Bookman Old Style" panose="02050604050505020204" pitchFamily="18" charset="0"/>
              </a:rPr>
              <a:t>Manninsk</a:t>
            </a:r>
            <a:r>
              <a:rPr lang="en-US" i="1" dirty="0" smtClean="0">
                <a:latin typeface="Bookman Old Style" panose="02050604050505020204" pitchFamily="18" charset="0"/>
              </a:rPr>
              <a:t> </a:t>
            </a:r>
            <a:r>
              <a:rPr lang="en-US" dirty="0" smtClean="0">
                <a:latin typeface="Bookman Old Style" panose="02050604050505020204" pitchFamily="18" charset="0"/>
              </a:rPr>
              <a:t>(pronounced Man-en) and is named after the Irish god of the sea </a:t>
            </a:r>
            <a:r>
              <a:rPr lang="en-US" b="1" dirty="0" err="1" smtClean="0">
                <a:latin typeface="Bookman Old Style" panose="02050604050505020204" pitchFamily="18" charset="0"/>
              </a:rPr>
              <a:t>Manannán</a:t>
            </a:r>
            <a:r>
              <a:rPr lang="en-US" b="1" dirty="0" smtClean="0">
                <a:latin typeface="Bookman Old Style" panose="02050604050505020204" pitchFamily="18" charset="0"/>
              </a:rPr>
              <a:t> </a:t>
            </a:r>
            <a:r>
              <a:rPr lang="en-US" b="1" dirty="0" err="1" smtClean="0">
                <a:latin typeface="Bookman Old Style" panose="02050604050505020204" pitchFamily="18" charset="0"/>
              </a:rPr>
              <a:t>mac</a:t>
            </a:r>
            <a:r>
              <a:rPr lang="en-US" b="1" dirty="0" smtClean="0">
                <a:latin typeface="Bookman Old Style" panose="02050604050505020204" pitchFamily="18" charset="0"/>
              </a:rPr>
              <a:t> </a:t>
            </a:r>
            <a:r>
              <a:rPr lang="en-US" b="1" dirty="0" err="1" smtClean="0">
                <a:latin typeface="Bookman Old Style" panose="02050604050505020204" pitchFamily="18" charset="0"/>
              </a:rPr>
              <a:t>Lir</a:t>
            </a:r>
            <a:r>
              <a:rPr lang="en-US" b="1" dirty="0" smtClean="0">
                <a:latin typeface="Bookman Old Style" panose="02050604050505020204" pitchFamily="18" charset="0"/>
              </a:rPr>
              <a:t> </a:t>
            </a:r>
            <a:r>
              <a:rPr lang="en-US" dirty="0" smtClean="0">
                <a:latin typeface="Bookman Old Style" panose="02050604050505020204" pitchFamily="18" charset="0"/>
              </a:rPr>
              <a:t>(Mac </a:t>
            </a:r>
            <a:r>
              <a:rPr lang="en-US" dirty="0" err="1" smtClean="0">
                <a:latin typeface="Bookman Old Style" panose="02050604050505020204" pitchFamily="18" charset="0"/>
              </a:rPr>
              <a:t>Lir</a:t>
            </a:r>
            <a:r>
              <a:rPr lang="en-US" dirty="0" smtClean="0">
                <a:latin typeface="Bookman Old Style" panose="02050604050505020204" pitchFamily="18" charset="0"/>
              </a:rPr>
              <a:t> means “son of the sea”)</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Manx is the name given to the form of </a:t>
            </a:r>
            <a:r>
              <a:rPr lang="en-US" dirty="0" err="1" smtClean="0">
                <a:latin typeface="Bookman Old Style" panose="02050604050505020204" pitchFamily="18" charset="0"/>
              </a:rPr>
              <a:t>Goidelic</a:t>
            </a:r>
            <a:r>
              <a:rPr lang="en-US" dirty="0" smtClean="0">
                <a:latin typeface="Bookman Old Style" panose="02050604050505020204" pitchFamily="18" charset="0"/>
              </a:rPr>
              <a:t> language that developed on the island following the Irish colonization. Written Manx begins with a 17th cent</a:t>
            </a:r>
            <a:r>
              <a:rPr lang="cs-CZ" dirty="0" smtClean="0">
                <a:latin typeface="Bookman Old Style" panose="02050604050505020204" pitchFamily="18" charset="0"/>
              </a:rPr>
              <a:t>u</a:t>
            </a:r>
            <a:r>
              <a:rPr lang="en-US" dirty="0" err="1" smtClean="0">
                <a:latin typeface="Bookman Old Style" panose="02050604050505020204" pitchFamily="18" charset="0"/>
              </a:rPr>
              <a:t>ry</a:t>
            </a:r>
            <a:r>
              <a:rPr lang="en-US" dirty="0" smtClean="0">
                <a:latin typeface="Bookman Old Style" panose="02050604050505020204" pitchFamily="18" charset="0"/>
              </a:rPr>
              <a:t> translation of a prayer. Most of the published literature is of religious nature. </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The Manx orthography is unlike the Irish or Scottish Gaelic one (both related to the orthography of Early Modern Irish).</a:t>
            </a:r>
          </a:p>
          <a:p>
            <a:pPr algn="just"/>
            <a:endParaRPr lang="en-US" dirty="0" smtClean="0">
              <a:latin typeface="Bookman Old Style" panose="02050604050505020204" pitchFamily="18" charset="0"/>
            </a:endParaRPr>
          </a:p>
          <a:p>
            <a:pPr algn="just"/>
            <a:r>
              <a:rPr lang="en-US" dirty="0" smtClean="0">
                <a:latin typeface="Bookman Old Style" panose="02050604050505020204" pitchFamily="18" charset="0"/>
              </a:rPr>
              <a:t>Manx uses the English alphabet, except for x and z, and  digraphs and </a:t>
            </a:r>
            <a:r>
              <a:rPr lang="en-US" dirty="0" err="1" smtClean="0">
                <a:latin typeface="Bookman Old Style" panose="02050604050505020204" pitchFamily="18" charset="0"/>
              </a:rPr>
              <a:t>trigraphs</a:t>
            </a:r>
            <a:r>
              <a:rPr lang="en-US" dirty="0" smtClean="0">
                <a:latin typeface="Bookman Old Style" panose="02050604050505020204" pitchFamily="18" charset="0"/>
              </a:rPr>
              <a:t> are often used. The orthography was developed by people who were unaware of traditional Gaelic orthography, as they had learned literacy in Welsh and English. The last native speaker of Manx died at the age of ninety-seven: Ned </a:t>
            </a:r>
            <a:r>
              <a:rPr lang="en-US" dirty="0" err="1" smtClean="0">
                <a:latin typeface="Bookman Old Style" panose="02050604050505020204" pitchFamily="18" charset="0"/>
              </a:rPr>
              <a:t>Maddrell</a:t>
            </a:r>
            <a:r>
              <a:rPr lang="en-US" dirty="0" smtClean="0">
                <a:latin typeface="Bookman Old Style" panose="02050604050505020204" pitchFamily="18" charset="0"/>
              </a:rPr>
              <a:t> in 1974. </a:t>
            </a:r>
            <a:endParaRPr lang="en-US" dirty="0">
              <a:latin typeface="Bookman Old Style" panose="02050604050505020204" pitchFamily="18" charset="0"/>
            </a:endParaRPr>
          </a:p>
        </p:txBody>
      </p:sp>
      <p:sp>
        <p:nvSpPr>
          <p:cNvPr id="3" name="TextovéPole 2"/>
          <p:cNvSpPr txBox="1"/>
          <p:nvPr/>
        </p:nvSpPr>
        <p:spPr>
          <a:xfrm>
            <a:off x="857224" y="6286520"/>
            <a:ext cx="7215238" cy="523220"/>
          </a:xfrm>
          <a:prstGeom prst="rect">
            <a:avLst/>
          </a:prstGeom>
          <a:noFill/>
        </p:spPr>
        <p:txBody>
          <a:bodyPr wrap="square" rtlCol="0">
            <a:spAutoFit/>
          </a:bodyPr>
          <a:lstStyle/>
          <a:p>
            <a:r>
              <a:rPr lang="en-US" sz="1400" dirty="0" smtClean="0">
                <a:latin typeface="Bookman Old Style" pitchFamily="18" charset="0"/>
              </a:rPr>
              <a:t>From Fortson, Indo-European Linguistics, 2010.</a:t>
            </a:r>
            <a:endParaRPr lang="cs-CZ" sz="1400" dirty="0" smtClean="0">
              <a:latin typeface="Bookman Old Style" pitchFamily="18" charset="0"/>
            </a:endParaRPr>
          </a:p>
          <a:p>
            <a:endParaRPr lang="cs-CZ" sz="1400" dirty="0"/>
          </a:p>
        </p:txBody>
      </p:sp>
    </p:spTree>
    <p:extLst>
      <p:ext uri="{BB962C8B-B14F-4D97-AF65-F5344CB8AC3E}">
        <p14:creationId xmlns:p14="http://schemas.microsoft.com/office/powerpoint/2010/main" val="3771156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pic>
        <p:nvPicPr>
          <p:cNvPr id="30722" name="Picture 2" descr="https://irrationalgeographic.files.wordpress.com/2010/01/th1_227200846maddrell-ned_294x300.jpg"/>
          <p:cNvPicPr>
            <a:picLocks noChangeAspect="1" noChangeArrowheads="1"/>
          </p:cNvPicPr>
          <p:nvPr/>
        </p:nvPicPr>
        <p:blipFill>
          <a:blip r:embed="rId3" cstate="print"/>
          <a:srcRect/>
          <a:stretch>
            <a:fillRect/>
          </a:stretch>
        </p:blipFill>
        <p:spPr bwMode="auto">
          <a:xfrm>
            <a:off x="285721" y="285728"/>
            <a:ext cx="2405564" cy="2357454"/>
          </a:xfrm>
          <a:prstGeom prst="rect">
            <a:avLst/>
          </a:prstGeom>
          <a:noFill/>
        </p:spPr>
      </p:pic>
      <p:pic>
        <p:nvPicPr>
          <p:cNvPr id="30724" name="Picture 4" descr="https://irrationalgeographic.files.wordpress.com/2010/01/isle-of-man.jpg"/>
          <p:cNvPicPr>
            <a:picLocks noChangeAspect="1" noChangeArrowheads="1"/>
          </p:cNvPicPr>
          <p:nvPr/>
        </p:nvPicPr>
        <p:blipFill>
          <a:blip r:embed="rId4" cstate="print"/>
          <a:srcRect/>
          <a:stretch>
            <a:fillRect/>
          </a:stretch>
        </p:blipFill>
        <p:spPr bwMode="auto">
          <a:xfrm>
            <a:off x="2946971" y="285728"/>
            <a:ext cx="6197029" cy="4286280"/>
          </a:xfrm>
          <a:prstGeom prst="rect">
            <a:avLst/>
          </a:prstGeom>
          <a:noFill/>
        </p:spPr>
      </p:pic>
      <p:sp>
        <p:nvSpPr>
          <p:cNvPr id="4" name="TextovéPole 3"/>
          <p:cNvSpPr txBox="1"/>
          <p:nvPr/>
        </p:nvSpPr>
        <p:spPr>
          <a:xfrm>
            <a:off x="214282" y="2928934"/>
            <a:ext cx="2071702" cy="923330"/>
          </a:xfrm>
          <a:prstGeom prst="rect">
            <a:avLst/>
          </a:prstGeom>
          <a:noFill/>
        </p:spPr>
        <p:txBody>
          <a:bodyPr wrap="square" rtlCol="0">
            <a:spAutoFit/>
          </a:bodyPr>
          <a:lstStyle/>
          <a:p>
            <a:r>
              <a:rPr lang="en-US" dirty="0" err="1" smtClean="0">
                <a:latin typeface="Bookman Old Style" pitchFamily="18" charset="0"/>
              </a:rPr>
              <a:t>Nedd</a:t>
            </a:r>
            <a:r>
              <a:rPr lang="en-US" dirty="0" smtClean="0">
                <a:latin typeface="Bookman Old Style" pitchFamily="18" charset="0"/>
              </a:rPr>
              <a:t> </a:t>
            </a:r>
            <a:r>
              <a:rPr lang="en-US" dirty="0" err="1" smtClean="0">
                <a:latin typeface="Bookman Old Style" pitchFamily="18" charset="0"/>
              </a:rPr>
              <a:t>Maddrell</a:t>
            </a:r>
            <a:r>
              <a:rPr lang="en-US" dirty="0" smtClean="0">
                <a:latin typeface="Bookman Old Style" pitchFamily="18" charset="0"/>
              </a:rPr>
              <a:t>- last native speaker of Manx</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571472" y="642918"/>
            <a:ext cx="8001056" cy="6001643"/>
          </a:xfrm>
          <a:prstGeom prst="rect">
            <a:avLst/>
          </a:prstGeom>
          <a:noFill/>
        </p:spPr>
        <p:txBody>
          <a:bodyPr wrap="square" rtlCol="0">
            <a:spAutoFit/>
          </a:bodyPr>
          <a:lstStyle/>
          <a:p>
            <a:pPr algn="just"/>
            <a:r>
              <a:rPr lang="en-US" b="1" dirty="0" smtClean="0">
                <a:latin typeface="Bookman Old Style" pitchFamily="18" charset="0"/>
              </a:rPr>
              <a:t>Goidelic languages</a:t>
            </a:r>
          </a:p>
          <a:p>
            <a:pPr algn="just"/>
            <a:endParaRPr lang="en-US" dirty="0">
              <a:latin typeface="Bookman Old Style" pitchFamily="18" charset="0"/>
            </a:endParaRPr>
          </a:p>
          <a:p>
            <a:pPr algn="just"/>
            <a:r>
              <a:rPr lang="en-US" dirty="0" smtClean="0">
                <a:latin typeface="Bookman Old Style" pitchFamily="18" charset="0"/>
              </a:rPr>
              <a:t>The Irish called themselves in the old Irish language as </a:t>
            </a:r>
            <a:r>
              <a:rPr lang="en-US" b="1" i="1" dirty="0" err="1" smtClean="0">
                <a:latin typeface="Bookman Old Style" pitchFamily="18" charset="0"/>
              </a:rPr>
              <a:t>Goídel</a:t>
            </a:r>
            <a:r>
              <a:rPr lang="en-US" b="1" dirty="0" smtClean="0">
                <a:latin typeface="Bookman Old Style" pitchFamily="18" charset="0"/>
              </a:rPr>
              <a:t>,</a:t>
            </a:r>
            <a:r>
              <a:rPr lang="en-US" dirty="0" smtClean="0">
                <a:latin typeface="Bookman Old Style" pitchFamily="18" charset="0"/>
              </a:rPr>
              <a:t> hence the name. The most common etymological explanation says that this name was originally a </a:t>
            </a:r>
            <a:r>
              <a:rPr lang="en-US" dirty="0" err="1" smtClean="0">
                <a:latin typeface="Bookman Old Style" pitchFamily="18" charset="0"/>
              </a:rPr>
              <a:t>brythonic</a:t>
            </a:r>
            <a:r>
              <a:rPr lang="en-US" dirty="0" smtClean="0">
                <a:latin typeface="Bookman Old Style" pitchFamily="18" charset="0"/>
              </a:rPr>
              <a:t> borrowing and came from OW </a:t>
            </a:r>
            <a:r>
              <a:rPr lang="en-US" i="1" dirty="0" err="1" smtClean="0">
                <a:latin typeface="Bookman Old Style" pitchFamily="18" charset="0"/>
              </a:rPr>
              <a:t>Gwyddel</a:t>
            </a:r>
            <a:r>
              <a:rPr lang="en-US" i="1" dirty="0" smtClean="0">
                <a:latin typeface="Bookman Old Style" pitchFamily="18" charset="0"/>
              </a:rPr>
              <a:t> “</a:t>
            </a:r>
            <a:r>
              <a:rPr lang="en-US" dirty="0" smtClean="0">
                <a:latin typeface="Bookman Old Style" pitchFamily="18" charset="0"/>
              </a:rPr>
              <a:t>Irish” (related to MW </a:t>
            </a:r>
            <a:r>
              <a:rPr lang="en-US" i="1" dirty="0" err="1" smtClean="0">
                <a:latin typeface="Bookman Old Style" pitchFamily="18" charset="0"/>
              </a:rPr>
              <a:t>gwyd</a:t>
            </a:r>
            <a:r>
              <a:rPr lang="en-US" i="1" dirty="0" smtClean="0">
                <a:latin typeface="Bookman Old Style" pitchFamily="18" charset="0"/>
              </a:rPr>
              <a:t> </a:t>
            </a:r>
            <a:r>
              <a:rPr lang="en-US" dirty="0" smtClean="0">
                <a:latin typeface="Bookman Old Style" pitchFamily="18" charset="0"/>
              </a:rPr>
              <a:t>“wild”).</a:t>
            </a:r>
          </a:p>
          <a:p>
            <a:pPr algn="just"/>
            <a:endParaRPr lang="en-US" dirty="0">
              <a:latin typeface="Bookman Old Style" pitchFamily="18" charset="0"/>
            </a:endParaRPr>
          </a:p>
          <a:p>
            <a:pPr algn="just"/>
            <a:r>
              <a:rPr lang="en-US" dirty="0" err="1" smtClean="0">
                <a:latin typeface="Bookman Old Style" pitchFamily="18" charset="0"/>
              </a:rPr>
              <a:t>OIr</a:t>
            </a:r>
            <a:r>
              <a:rPr lang="en-US" dirty="0" smtClean="0">
                <a:latin typeface="Bookman Old Style" pitchFamily="18" charset="0"/>
              </a:rPr>
              <a:t> word </a:t>
            </a:r>
            <a:r>
              <a:rPr lang="en-US" i="1" dirty="0" err="1" smtClean="0">
                <a:latin typeface="Bookman Old Style" pitchFamily="18" charset="0"/>
              </a:rPr>
              <a:t>goídelc</a:t>
            </a:r>
            <a:r>
              <a:rPr lang="en-US" i="1" dirty="0" smtClean="0">
                <a:latin typeface="Bookman Old Style" pitchFamily="18" charset="0"/>
              </a:rPr>
              <a:t> </a:t>
            </a:r>
            <a:r>
              <a:rPr lang="en-US" dirty="0" smtClean="0">
                <a:latin typeface="Bookman Old Style" pitchFamily="18" charset="0"/>
              </a:rPr>
              <a:t>referred to the “Irish language”. In the classical modern Irish had this name developed into </a:t>
            </a:r>
            <a:r>
              <a:rPr lang="en-US" i="1" dirty="0" err="1" smtClean="0">
                <a:latin typeface="Bookman Old Style" pitchFamily="18" charset="0"/>
              </a:rPr>
              <a:t>Gaoidhealg</a:t>
            </a:r>
            <a:r>
              <a:rPr lang="en-US" i="1" dirty="0" smtClean="0">
                <a:latin typeface="Bookman Old Style" pitchFamily="18" charset="0"/>
              </a:rPr>
              <a:t>, </a:t>
            </a:r>
            <a:r>
              <a:rPr lang="en-US" dirty="0" smtClean="0">
                <a:latin typeface="Bookman Old Style" pitchFamily="18" charset="0"/>
              </a:rPr>
              <a:t>which has been simplified into </a:t>
            </a:r>
            <a:r>
              <a:rPr lang="en-US" i="1" dirty="0" err="1" smtClean="0">
                <a:latin typeface="Bookman Old Style" pitchFamily="18" charset="0"/>
              </a:rPr>
              <a:t>Gaeilge</a:t>
            </a:r>
            <a:r>
              <a:rPr lang="en-US" i="1" dirty="0" smtClean="0">
                <a:latin typeface="Bookman Old Style" pitchFamily="18" charset="0"/>
              </a:rPr>
              <a:t>. </a:t>
            </a:r>
            <a:r>
              <a:rPr lang="en-US" dirty="0" smtClean="0">
                <a:latin typeface="Bookman Old Style" pitchFamily="18" charset="0"/>
              </a:rPr>
              <a:t>(and this is by the way where the Eng. </a:t>
            </a:r>
            <a:r>
              <a:rPr lang="en-US" b="1" i="1" dirty="0" smtClean="0">
                <a:latin typeface="Bookman Old Style" pitchFamily="18" charset="0"/>
              </a:rPr>
              <a:t>Gaelic </a:t>
            </a:r>
            <a:r>
              <a:rPr lang="en-US" dirty="0" smtClean="0">
                <a:latin typeface="Bookman Old Style" pitchFamily="18" charset="0"/>
              </a:rPr>
              <a:t>originated from.  </a:t>
            </a:r>
            <a:r>
              <a:rPr lang="en-US" i="1" dirty="0" smtClean="0">
                <a:latin typeface="Bookman Old Style" pitchFamily="18" charset="0"/>
              </a:rPr>
              <a:t> </a:t>
            </a:r>
          </a:p>
          <a:p>
            <a:pPr algn="just"/>
            <a:endParaRPr lang="en-US" i="1" dirty="0">
              <a:latin typeface="Bookman Old Style" pitchFamily="18" charset="0"/>
            </a:endParaRPr>
          </a:p>
          <a:p>
            <a:pPr algn="just"/>
            <a:r>
              <a:rPr lang="en-US" sz="1400" dirty="0" err="1" smtClean="0">
                <a:latin typeface="Bookman Old Style" pitchFamily="18" charset="0"/>
              </a:rPr>
              <a:t>Transl</a:t>
            </a:r>
            <a:r>
              <a:rPr lang="cs-CZ" sz="1400" dirty="0" smtClean="0">
                <a:latin typeface="Bookman Old Style" pitchFamily="18" charset="0"/>
              </a:rPr>
              <a:t>. Václav Blažek, Keltské Jazyky</a:t>
            </a:r>
            <a:endParaRPr lang="en-US" sz="1400" dirty="0" smtClean="0">
              <a:latin typeface="Bookman Old Style" pitchFamily="18" charset="0"/>
            </a:endParaRPr>
          </a:p>
          <a:p>
            <a:pPr algn="just"/>
            <a:endParaRPr lang="en-US" sz="1400" dirty="0">
              <a:latin typeface="Bookman Old Style" pitchFamily="18" charset="0"/>
            </a:endParaRPr>
          </a:p>
          <a:p>
            <a:pPr algn="just"/>
            <a:r>
              <a:rPr lang="en-US" dirty="0" smtClean="0">
                <a:latin typeface="Bookman Old Style" pitchFamily="18" charset="0"/>
              </a:rPr>
              <a:t>The </a:t>
            </a:r>
            <a:r>
              <a:rPr lang="en-US" dirty="0" err="1" smtClean="0">
                <a:latin typeface="Bookman Old Style" pitchFamily="18" charset="0"/>
              </a:rPr>
              <a:t>Goidelic</a:t>
            </a:r>
            <a:r>
              <a:rPr lang="en-US" dirty="0" smtClean="0">
                <a:latin typeface="Bookman Old Style" pitchFamily="18" charset="0"/>
              </a:rPr>
              <a:t> languages include: </a:t>
            </a:r>
          </a:p>
          <a:p>
            <a:pPr algn="just"/>
            <a:r>
              <a:rPr lang="en-US" b="1" dirty="0" smtClean="0">
                <a:latin typeface="Bookman Old Style" pitchFamily="18" charset="0"/>
              </a:rPr>
              <a:t>Irish</a:t>
            </a:r>
          </a:p>
          <a:p>
            <a:pPr algn="just"/>
            <a:r>
              <a:rPr lang="en-US" b="1" dirty="0" smtClean="0">
                <a:latin typeface="Bookman Old Style" pitchFamily="18" charset="0"/>
              </a:rPr>
              <a:t>Scottish Gaelic</a:t>
            </a:r>
          </a:p>
          <a:p>
            <a:pPr algn="just"/>
            <a:r>
              <a:rPr lang="en-US" b="1" dirty="0" smtClean="0">
                <a:latin typeface="Bookman Old Style" pitchFamily="18" charset="0"/>
              </a:rPr>
              <a:t>Manx</a:t>
            </a:r>
          </a:p>
          <a:p>
            <a:endParaRPr lang="en-US" sz="1400" dirty="0">
              <a:latin typeface="Bookman Old Style" pitchFamily="18" charset="0"/>
            </a:endParaRPr>
          </a:p>
          <a:p>
            <a:endParaRPr lang="en-US" dirty="0">
              <a:latin typeface="Bookman Old Style" pitchFamily="18" charset="0"/>
            </a:endParaRPr>
          </a:p>
          <a:p>
            <a:endParaRPr lang="cs-CZ" dirty="0" smtClean="0">
              <a:latin typeface="Bookman Old Style" pitchFamily="18" charset="0"/>
            </a:endParaRPr>
          </a:p>
          <a:p>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nx easy phrases.PNG"/>
          <p:cNvPicPr>
            <a:picLocks noChangeAspect="1"/>
          </p:cNvPicPr>
          <p:nvPr/>
        </p:nvPicPr>
        <p:blipFill>
          <a:blip r:embed="rId2" cstate="print"/>
          <a:stretch>
            <a:fillRect/>
          </a:stretch>
        </p:blipFill>
        <p:spPr>
          <a:xfrm>
            <a:off x="1714480" y="285728"/>
            <a:ext cx="5507443" cy="585791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ercentage of resident population with Knowledge of Manx Gaelic"/>
          <p:cNvPicPr>
            <a:picLocks noChangeAspect="1" noChangeArrowheads="1"/>
          </p:cNvPicPr>
          <p:nvPr/>
        </p:nvPicPr>
        <p:blipFill>
          <a:blip r:embed="rId2" cstate="print"/>
          <a:srcRect/>
          <a:stretch>
            <a:fillRect/>
          </a:stretch>
        </p:blipFill>
        <p:spPr bwMode="auto">
          <a:xfrm>
            <a:off x="48939" y="143737"/>
            <a:ext cx="8809341" cy="635709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goidelic languages differences.PNG"/>
          <p:cNvPicPr>
            <a:picLocks noChangeAspect="1"/>
          </p:cNvPicPr>
          <p:nvPr/>
        </p:nvPicPr>
        <p:blipFill>
          <a:blip r:embed="rId2" cstate="print"/>
          <a:stretch>
            <a:fillRect/>
          </a:stretch>
        </p:blipFill>
        <p:spPr>
          <a:xfrm>
            <a:off x="100630" y="857232"/>
            <a:ext cx="8694329" cy="50006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a:stretch>
        </a:blipFill>
        <a:effectLst/>
      </p:bgPr>
    </p:bg>
    <p:spTree>
      <p:nvGrpSpPr>
        <p:cNvPr id="1" name=""/>
        <p:cNvGrpSpPr/>
        <p:nvPr/>
      </p:nvGrpSpPr>
      <p:grpSpPr>
        <a:xfrm>
          <a:off x="0" y="0"/>
          <a:ext cx="0" cy="0"/>
          <a:chOff x="0" y="0"/>
          <a:chExt cx="0" cy="0"/>
        </a:xfrm>
      </p:grpSpPr>
      <p:pic>
        <p:nvPicPr>
          <p:cNvPr id="2" name="Obrázek 1" descr="Celtic lang scheme.PNG"/>
          <p:cNvPicPr>
            <a:picLocks noChangeAspect="1"/>
          </p:cNvPicPr>
          <p:nvPr/>
        </p:nvPicPr>
        <p:blipFill>
          <a:blip r:embed="rId3" cstate="print"/>
          <a:stretch>
            <a:fillRect/>
          </a:stretch>
        </p:blipFill>
        <p:spPr>
          <a:xfrm>
            <a:off x="1099491" y="428604"/>
            <a:ext cx="7193052" cy="621510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cstate="print"/>
          <a:srcRect/>
          <a:stretch>
            <a:fillRect/>
          </a:stretch>
        </p:blipFill>
        <p:spPr bwMode="auto">
          <a:xfrm>
            <a:off x="1643042" y="0"/>
            <a:ext cx="4840941"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2000"/>
            <a:lum/>
          </a:blip>
          <a:srcRect/>
          <a:stretch>
            <a:fillRect/>
          </a:stretch>
        </a:blipFill>
        <a:effectLst/>
      </p:bgPr>
    </p:bg>
    <p:spTree>
      <p:nvGrpSpPr>
        <p:cNvPr id="1" name=""/>
        <p:cNvGrpSpPr/>
        <p:nvPr/>
      </p:nvGrpSpPr>
      <p:grpSpPr>
        <a:xfrm>
          <a:off x="0" y="0"/>
          <a:ext cx="0" cy="0"/>
          <a:chOff x="0" y="0"/>
          <a:chExt cx="0" cy="0"/>
        </a:xfrm>
      </p:grpSpPr>
      <p:pic>
        <p:nvPicPr>
          <p:cNvPr id="2" name="Picture 2" descr="Image result for ireland historical counties"/>
          <p:cNvPicPr>
            <a:picLocks noChangeAspect="1" noChangeArrowheads="1"/>
          </p:cNvPicPr>
          <p:nvPr/>
        </p:nvPicPr>
        <p:blipFill>
          <a:blip r:embed="rId3" cstate="print"/>
          <a:srcRect/>
          <a:stretch>
            <a:fillRect/>
          </a:stretch>
        </p:blipFill>
        <p:spPr bwMode="auto">
          <a:xfrm>
            <a:off x="-1" y="0"/>
            <a:ext cx="5357811"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6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357166"/>
            <a:ext cx="8358246" cy="6186309"/>
          </a:xfrm>
          <a:prstGeom prst="rect">
            <a:avLst/>
          </a:prstGeom>
          <a:noFill/>
        </p:spPr>
        <p:txBody>
          <a:bodyPr wrap="square" rtlCol="0">
            <a:spAutoFit/>
          </a:bodyPr>
          <a:lstStyle/>
          <a:p>
            <a:pPr algn="just"/>
            <a:r>
              <a:rPr lang="en-US" b="1" dirty="0" smtClean="0">
                <a:latin typeface="Bookman Old Style" pitchFamily="18" charset="0"/>
              </a:rPr>
              <a:t>History of Irish</a:t>
            </a:r>
          </a:p>
          <a:p>
            <a:pPr algn="just"/>
            <a:r>
              <a:rPr lang="en-US" dirty="0" smtClean="0">
                <a:latin typeface="Bookman Old Style" pitchFamily="18" charset="0"/>
              </a:rPr>
              <a:t>The proper name of Ireland is </a:t>
            </a:r>
            <a:r>
              <a:rPr lang="en-US" b="1" i="1" dirty="0" err="1" smtClean="0">
                <a:latin typeface="Bookman Old Style" pitchFamily="18" charset="0"/>
              </a:rPr>
              <a:t>Ériu</a:t>
            </a:r>
            <a:r>
              <a:rPr lang="en-US" i="1" dirty="0" smtClean="0">
                <a:latin typeface="Bookman Old Style" pitchFamily="18" charset="0"/>
              </a:rPr>
              <a:t> </a:t>
            </a:r>
            <a:r>
              <a:rPr lang="en-US" dirty="0" smtClean="0">
                <a:latin typeface="Bookman Old Style" pitchFamily="18" charset="0"/>
              </a:rPr>
              <a:t>(W </a:t>
            </a:r>
            <a:r>
              <a:rPr lang="en-US" i="1" dirty="0" err="1" smtClean="0">
                <a:latin typeface="Bookman Old Style" pitchFamily="18" charset="0"/>
              </a:rPr>
              <a:t>Iwerydd</a:t>
            </a:r>
            <a:r>
              <a:rPr lang="en-US" dirty="0" smtClean="0">
                <a:latin typeface="Bookman Old Style" pitchFamily="18" charset="0"/>
              </a:rPr>
              <a:t>).</a:t>
            </a:r>
          </a:p>
          <a:p>
            <a:pPr algn="just"/>
            <a:endParaRPr lang="en-US" dirty="0" smtClean="0">
              <a:latin typeface="Bookman Old Style" pitchFamily="18" charset="0"/>
            </a:endParaRPr>
          </a:p>
          <a:p>
            <a:pPr algn="just"/>
            <a:r>
              <a:rPr lang="en-US" dirty="0" smtClean="0">
                <a:latin typeface="Bookman Old Style" pitchFamily="18" charset="0"/>
              </a:rPr>
              <a:t>The oldest documented words of </a:t>
            </a:r>
            <a:r>
              <a:rPr lang="cs-CZ" dirty="0" err="1">
                <a:latin typeface="Bookman Old Style" pitchFamily="18" charset="0"/>
              </a:rPr>
              <a:t>G</a:t>
            </a:r>
            <a:r>
              <a:rPr lang="en-US" dirty="0" err="1" smtClean="0">
                <a:latin typeface="Bookman Old Style" pitchFamily="18" charset="0"/>
              </a:rPr>
              <a:t>oidelic</a:t>
            </a:r>
            <a:r>
              <a:rPr lang="en-US" dirty="0" smtClean="0">
                <a:latin typeface="Bookman Old Style" pitchFamily="18" charset="0"/>
              </a:rPr>
              <a:t> </a:t>
            </a:r>
            <a:r>
              <a:rPr lang="en-US" dirty="0" smtClean="0">
                <a:latin typeface="Bookman Old Style" pitchFamily="18" charset="0"/>
              </a:rPr>
              <a:t>origin are found in </a:t>
            </a:r>
            <a:r>
              <a:rPr lang="en-US" b="1" dirty="0" smtClean="0">
                <a:latin typeface="Bookman Old Style" pitchFamily="18" charset="0"/>
              </a:rPr>
              <a:t>Ptolemy`s </a:t>
            </a:r>
            <a:r>
              <a:rPr lang="en-US" b="1" i="1" dirty="0" smtClean="0">
                <a:latin typeface="Bookman Old Style" pitchFamily="18" charset="0"/>
              </a:rPr>
              <a:t> Geography </a:t>
            </a:r>
            <a:r>
              <a:rPr lang="en-US" i="1" dirty="0" smtClean="0">
                <a:latin typeface="Bookman Old Style" pitchFamily="18" charset="0"/>
              </a:rPr>
              <a:t> </a:t>
            </a:r>
            <a:r>
              <a:rPr lang="en-US" dirty="0" smtClean="0">
                <a:latin typeface="Bookman Old Style" pitchFamily="18" charset="0"/>
              </a:rPr>
              <a:t>(around 150 AD)</a:t>
            </a:r>
            <a:r>
              <a:rPr lang="en-US" i="1" dirty="0" smtClean="0">
                <a:latin typeface="Bookman Old Style" pitchFamily="18" charset="0"/>
              </a:rPr>
              <a:t>, </a:t>
            </a:r>
            <a:r>
              <a:rPr lang="en-US" dirty="0" smtClean="0">
                <a:latin typeface="Bookman Old Style" pitchFamily="18" charset="0"/>
              </a:rPr>
              <a:t>where in the description of Ireland, he mentioned more than 30 place and tribal names.</a:t>
            </a:r>
          </a:p>
          <a:p>
            <a:pPr algn="just"/>
            <a:endParaRPr lang="en-US" dirty="0">
              <a:latin typeface="Bookman Old Style" pitchFamily="18" charset="0"/>
            </a:endParaRPr>
          </a:p>
          <a:p>
            <a:pPr algn="just"/>
            <a:r>
              <a:rPr lang="en-US" b="1" dirty="0" smtClean="0">
                <a:latin typeface="Bookman Old Style" pitchFamily="18" charset="0"/>
              </a:rPr>
              <a:t>Proto-</a:t>
            </a:r>
            <a:r>
              <a:rPr lang="en-US" b="1" dirty="0" err="1" smtClean="0">
                <a:latin typeface="Bookman Old Style" pitchFamily="18" charset="0"/>
              </a:rPr>
              <a:t>Goidelic</a:t>
            </a:r>
            <a:r>
              <a:rPr lang="en-US" b="1" dirty="0" smtClean="0">
                <a:latin typeface="Bookman Old Style" pitchFamily="18" charset="0"/>
              </a:rPr>
              <a:t> </a:t>
            </a:r>
          </a:p>
          <a:p>
            <a:pPr algn="just"/>
            <a:r>
              <a:rPr lang="en-US" dirty="0" smtClean="0">
                <a:latin typeface="Bookman Old Style" pitchFamily="18" charset="0"/>
              </a:rPr>
              <a:t>Prehistoric ancestor of Irish, spoken in Ireland at least at the beginning of the Christian era, if not earlier. </a:t>
            </a:r>
          </a:p>
          <a:p>
            <a:pPr algn="just"/>
            <a:endParaRPr lang="en-US" dirty="0">
              <a:latin typeface="Bookman Old Style" pitchFamily="18" charset="0"/>
            </a:endParaRPr>
          </a:p>
          <a:p>
            <a:pPr algn="just"/>
            <a:r>
              <a:rPr lang="en-US" b="1" dirty="0" smtClean="0">
                <a:latin typeface="Bookman Old Style" pitchFamily="18" charset="0"/>
              </a:rPr>
              <a:t>Primitive Irish (</a:t>
            </a:r>
            <a:r>
              <a:rPr lang="en-US" b="1" dirty="0" err="1" smtClean="0">
                <a:latin typeface="Bookman Old Style" pitchFamily="18" charset="0"/>
              </a:rPr>
              <a:t>Ogam</a:t>
            </a:r>
            <a:r>
              <a:rPr lang="en-US" b="1" dirty="0" smtClean="0">
                <a:latin typeface="Bookman Old Style" pitchFamily="18" charset="0"/>
              </a:rPr>
              <a:t> Irish)</a:t>
            </a:r>
          </a:p>
          <a:p>
            <a:pPr algn="just"/>
            <a:r>
              <a:rPr lang="en-US" dirty="0" smtClean="0">
                <a:latin typeface="Bookman Old Style" pitchFamily="18" charset="0"/>
              </a:rPr>
              <a:t>The earliest preserved Irish is found in about 300 stone inscriptions written in </a:t>
            </a:r>
            <a:r>
              <a:rPr lang="en-US" b="1" dirty="0" err="1" smtClean="0">
                <a:latin typeface="Bookman Old Style" pitchFamily="18" charset="0"/>
              </a:rPr>
              <a:t>Ogam</a:t>
            </a:r>
            <a:r>
              <a:rPr lang="en-US" b="1" dirty="0" smtClean="0">
                <a:latin typeface="Bookman Old Style" pitchFamily="18" charset="0"/>
              </a:rPr>
              <a:t> (</a:t>
            </a:r>
            <a:r>
              <a:rPr lang="en-US" b="1" dirty="0" err="1" smtClean="0">
                <a:latin typeface="Bookman Old Style" pitchFamily="18" charset="0"/>
              </a:rPr>
              <a:t>Ogham</a:t>
            </a:r>
            <a:r>
              <a:rPr lang="en-US" b="1" dirty="0" smtClean="0">
                <a:latin typeface="Bookman Old Style" pitchFamily="18" charset="0"/>
              </a:rPr>
              <a:t>) </a:t>
            </a:r>
            <a:r>
              <a:rPr lang="en-US" dirty="0" smtClean="0">
                <a:latin typeface="Bookman Old Style" pitchFamily="18" charset="0"/>
              </a:rPr>
              <a:t>script. The origin of the </a:t>
            </a:r>
            <a:r>
              <a:rPr lang="en-US" dirty="0" err="1" smtClean="0">
                <a:latin typeface="Bookman Old Style" pitchFamily="18" charset="0"/>
              </a:rPr>
              <a:t>Ogam</a:t>
            </a:r>
            <a:r>
              <a:rPr lang="en-US" dirty="0" smtClean="0">
                <a:latin typeface="Bookman Old Style" pitchFamily="18" charset="0"/>
              </a:rPr>
              <a:t> script is unknown and most of the inscriptions come from southern Ireland and date back between the fourth and seventh centuries AD. They are usually short burial inscriptions.   </a:t>
            </a:r>
          </a:p>
          <a:p>
            <a:pPr algn="just"/>
            <a:endParaRPr lang="en-US" dirty="0">
              <a:latin typeface="Bookman Old Style" pitchFamily="18" charset="0"/>
            </a:endParaRPr>
          </a:p>
          <a:p>
            <a:pPr algn="just"/>
            <a:r>
              <a:rPr lang="en-US" dirty="0" smtClean="0">
                <a:latin typeface="Bookman Old Style" pitchFamily="18" charset="0"/>
              </a:rPr>
              <a:t>In medieval manuscript tradition names for </a:t>
            </a:r>
            <a:r>
              <a:rPr lang="en-US" dirty="0" err="1" smtClean="0">
                <a:latin typeface="Bookman Old Style" pitchFamily="18" charset="0"/>
              </a:rPr>
              <a:t>Ogam</a:t>
            </a:r>
            <a:r>
              <a:rPr lang="en-US" dirty="0" smtClean="0">
                <a:latin typeface="Bookman Old Style" pitchFamily="18" charset="0"/>
              </a:rPr>
              <a:t> letters have come down to us. Often tree names are used for the names of the individual letters, but many of the identifications are dubious. Also not all original phonological values of the </a:t>
            </a:r>
            <a:r>
              <a:rPr lang="en-US" dirty="0" err="1" smtClean="0">
                <a:latin typeface="Bookman Old Style" pitchFamily="18" charset="0"/>
              </a:rPr>
              <a:t>Ogam</a:t>
            </a:r>
            <a:r>
              <a:rPr lang="en-US" dirty="0" smtClean="0">
                <a:latin typeface="Bookman Old Style" pitchFamily="18" charset="0"/>
              </a:rPr>
              <a:t> letters are absolutely clear. </a:t>
            </a:r>
            <a:endParaRPr lang="cs-CZ" dirty="0">
              <a:latin typeface="Bookman Old Style"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gham 2.PNG"/>
          <p:cNvPicPr>
            <a:picLocks noChangeAspect="1"/>
          </p:cNvPicPr>
          <p:nvPr/>
        </p:nvPicPr>
        <p:blipFill>
          <a:blip r:embed="rId2" cstate="print"/>
          <a:stretch>
            <a:fillRect/>
          </a:stretch>
        </p:blipFill>
        <p:spPr>
          <a:xfrm>
            <a:off x="714348" y="351784"/>
            <a:ext cx="6858016" cy="65062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714348" y="357166"/>
            <a:ext cx="7643866" cy="3133905"/>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cstate="print"/>
          <a:srcRect/>
          <a:stretch>
            <a:fillRect/>
          </a:stretch>
        </p:blipFill>
        <p:spPr bwMode="auto">
          <a:xfrm>
            <a:off x="785786" y="3500438"/>
            <a:ext cx="7206664"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descr="Image result for ogham stones"/>
          <p:cNvSpPr>
            <a:spLocks noChangeAspect="1" noChangeArrowheads="1"/>
          </p:cNvSpPr>
          <p:nvPr/>
        </p:nvSpPr>
        <p:spPr bwMode="auto">
          <a:xfrm>
            <a:off x="155575" y="-1851025"/>
            <a:ext cx="2895600" cy="3857625"/>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8436" name="Picture 4" descr="Image result for ogham stones"/>
          <p:cNvPicPr>
            <a:picLocks noChangeAspect="1" noChangeArrowheads="1"/>
          </p:cNvPicPr>
          <p:nvPr/>
        </p:nvPicPr>
        <p:blipFill>
          <a:blip r:embed="rId2" cstate="print"/>
          <a:srcRect/>
          <a:stretch>
            <a:fillRect/>
          </a:stretch>
        </p:blipFill>
        <p:spPr bwMode="auto">
          <a:xfrm>
            <a:off x="500034" y="642918"/>
            <a:ext cx="3592714" cy="4786346"/>
          </a:xfrm>
          <a:prstGeom prst="rect">
            <a:avLst/>
          </a:prstGeom>
          <a:noFill/>
        </p:spPr>
      </p:pic>
      <p:pic>
        <p:nvPicPr>
          <p:cNvPr id="18438" name="Picture 6" descr="Image result for ogham stones"/>
          <p:cNvPicPr>
            <a:picLocks noChangeAspect="1" noChangeArrowheads="1"/>
          </p:cNvPicPr>
          <p:nvPr/>
        </p:nvPicPr>
        <p:blipFill>
          <a:blip r:embed="rId3" cstate="print"/>
          <a:srcRect/>
          <a:stretch>
            <a:fillRect/>
          </a:stretch>
        </p:blipFill>
        <p:spPr bwMode="auto">
          <a:xfrm>
            <a:off x="4929190" y="714356"/>
            <a:ext cx="2643206" cy="530949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1267</Words>
  <Application>Microsoft Office PowerPoint</Application>
  <PresentationFormat>Předvádění na obrazovce (4:3)</PresentationFormat>
  <Paragraphs>94</Paragraphs>
  <Slides>22</Slides>
  <Notes>0</Notes>
  <HiddenSlides>0</HiddenSlides>
  <MMClips>0</MMClips>
  <ScaleCrop>false</ScaleCrop>
  <HeadingPairs>
    <vt:vector size="4" baseType="variant">
      <vt:variant>
        <vt:lpstr>Motiv</vt:lpstr>
      </vt:variant>
      <vt:variant>
        <vt:i4>1</vt:i4>
      </vt:variant>
      <vt:variant>
        <vt:lpstr>Nadpisy snímků</vt:lpstr>
      </vt:variant>
      <vt:variant>
        <vt:i4>22</vt:i4>
      </vt:variant>
    </vt:vector>
  </HeadingPairs>
  <TitlesOfParts>
    <vt:vector size="23" baseType="lpstr">
      <vt:lpstr>Motiv sady Office</vt:lpstr>
      <vt:lpstr>The Celts and their Languages 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Celts and their Languages 5</dc:title>
  <dc:creator>příšera</dc:creator>
  <cp:lastModifiedBy>Lucie Vinšová</cp:lastModifiedBy>
  <cp:revision>27</cp:revision>
  <dcterms:created xsi:type="dcterms:W3CDTF">2017-11-15T08:40:09Z</dcterms:created>
  <dcterms:modified xsi:type="dcterms:W3CDTF">2018-11-29T12:05:55Z</dcterms:modified>
</cp:coreProperties>
</file>