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77" r:id="rId4"/>
    <p:sldId id="281" r:id="rId5"/>
    <p:sldId id="282" r:id="rId6"/>
    <p:sldId id="284" r:id="rId7"/>
    <p:sldId id="286" r:id="rId8"/>
    <p:sldId id="285" r:id="rId9"/>
    <p:sldId id="288" r:id="rId10"/>
    <p:sldId id="289" r:id="rId11"/>
    <p:sldId id="290" r:id="rId12"/>
    <p:sldId id="297" r:id="rId13"/>
    <p:sldId id="291" r:id="rId14"/>
    <p:sldId id="292" r:id="rId15"/>
    <p:sldId id="293" r:id="rId16"/>
    <p:sldId id="295" r:id="rId1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95" autoAdjust="0"/>
    <p:restoredTop sz="94639"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776B5B76-370D-49AB-83A8-881F6F2FAE71}" type="datetimeFigureOut">
              <a:rPr lang="cs-CZ" smtClean="0"/>
              <a:pPr/>
              <a:t>7.12.2017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1009CDC-4A74-4AB0-BF48-6DD10BDA9F3D}"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76B5B76-370D-49AB-83A8-881F6F2FAE71}" type="datetimeFigureOut">
              <a:rPr lang="cs-CZ" smtClean="0"/>
              <a:pPr/>
              <a:t>7.12.2017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1009CDC-4A74-4AB0-BF48-6DD10BDA9F3D}"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76B5B76-370D-49AB-83A8-881F6F2FAE71}" type="datetimeFigureOut">
              <a:rPr lang="cs-CZ" smtClean="0"/>
              <a:pPr/>
              <a:t>7.12.2017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1009CDC-4A74-4AB0-BF48-6DD10BDA9F3D}"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76B5B76-370D-49AB-83A8-881F6F2FAE71}" type="datetimeFigureOut">
              <a:rPr lang="cs-CZ" smtClean="0"/>
              <a:pPr/>
              <a:t>7.12.2017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1009CDC-4A74-4AB0-BF48-6DD10BDA9F3D}"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776B5B76-370D-49AB-83A8-881F6F2FAE71}" type="datetimeFigureOut">
              <a:rPr lang="cs-CZ" smtClean="0"/>
              <a:pPr/>
              <a:t>7.12.2017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1009CDC-4A74-4AB0-BF48-6DD10BDA9F3D}"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776B5B76-370D-49AB-83A8-881F6F2FAE71}" type="datetimeFigureOut">
              <a:rPr lang="cs-CZ" smtClean="0"/>
              <a:pPr/>
              <a:t>7.12.2017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1009CDC-4A74-4AB0-BF48-6DD10BDA9F3D}"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776B5B76-370D-49AB-83A8-881F6F2FAE71}" type="datetimeFigureOut">
              <a:rPr lang="cs-CZ" smtClean="0"/>
              <a:pPr/>
              <a:t>7.12.2017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1009CDC-4A74-4AB0-BF48-6DD10BDA9F3D}"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776B5B76-370D-49AB-83A8-881F6F2FAE71}" type="datetimeFigureOut">
              <a:rPr lang="cs-CZ" smtClean="0"/>
              <a:pPr/>
              <a:t>7.12.2017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1009CDC-4A74-4AB0-BF48-6DD10BDA9F3D}"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776B5B76-370D-49AB-83A8-881F6F2FAE71}" type="datetimeFigureOut">
              <a:rPr lang="cs-CZ" smtClean="0"/>
              <a:pPr/>
              <a:t>7.12.2017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1009CDC-4A74-4AB0-BF48-6DD10BDA9F3D}"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776B5B76-370D-49AB-83A8-881F6F2FAE71}" type="datetimeFigureOut">
              <a:rPr lang="cs-CZ" smtClean="0"/>
              <a:pPr/>
              <a:t>7.12.2017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1009CDC-4A74-4AB0-BF48-6DD10BDA9F3D}"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776B5B76-370D-49AB-83A8-881F6F2FAE71}" type="datetimeFigureOut">
              <a:rPr lang="cs-CZ" smtClean="0"/>
              <a:pPr/>
              <a:t>7.12.2017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1009CDC-4A74-4AB0-BF48-6DD10BDA9F3D}"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B5B76-370D-49AB-83A8-881F6F2FAE71}" type="datetimeFigureOut">
              <a:rPr lang="cs-CZ" smtClean="0"/>
              <a:pPr/>
              <a:t>7.12.2017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009CDC-4A74-4AB0-BF48-6DD10BDA9F3D}"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a:stretch>
        </a:blipFill>
        <a:effectLst/>
      </p:bgPr>
    </p:bg>
    <p:spTree>
      <p:nvGrpSpPr>
        <p:cNvPr id="1" name=""/>
        <p:cNvGrpSpPr/>
        <p:nvPr/>
      </p:nvGrpSpPr>
      <p:grpSpPr>
        <a:xfrm>
          <a:off x="0" y="0"/>
          <a:ext cx="0" cy="0"/>
          <a:chOff x="0" y="0"/>
          <a:chExt cx="0" cy="0"/>
        </a:xfrm>
      </p:grpSpPr>
      <p:sp>
        <p:nvSpPr>
          <p:cNvPr id="4" name="TextovéPole 3"/>
          <p:cNvSpPr txBox="1"/>
          <p:nvPr/>
        </p:nvSpPr>
        <p:spPr>
          <a:xfrm>
            <a:off x="214282" y="928670"/>
            <a:ext cx="8715436" cy="3631763"/>
          </a:xfrm>
          <a:prstGeom prst="rect">
            <a:avLst/>
          </a:prstGeom>
          <a:noFill/>
        </p:spPr>
        <p:txBody>
          <a:bodyPr wrap="square" rtlCol="0">
            <a:spAutoFit/>
          </a:bodyPr>
          <a:lstStyle/>
          <a:p>
            <a:r>
              <a:rPr lang="en-US" sz="4400" b="1" dirty="0">
                <a:latin typeface="Book Antiqua" pitchFamily="18" charset="0"/>
              </a:rPr>
              <a:t>Journey to </a:t>
            </a:r>
            <a:r>
              <a:rPr lang="en-US" sz="4400" b="1" dirty="0" err="1" smtClean="0">
                <a:latin typeface="Book Antiqua" pitchFamily="18" charset="0"/>
              </a:rPr>
              <a:t>Kansr</a:t>
            </a:r>
            <a:r>
              <a:rPr lang="cs-CZ" sz="3600" dirty="0" smtClean="0"/>
              <a:t>Ө</a:t>
            </a:r>
          </a:p>
          <a:p>
            <a:endParaRPr lang="en-US" sz="4400" b="1" dirty="0" smtClean="0">
              <a:latin typeface="Book Antiqua" pitchFamily="18" charset="0"/>
            </a:endParaRPr>
          </a:p>
          <a:p>
            <a:endParaRPr lang="en-US" sz="4400" b="1" dirty="0" smtClean="0">
              <a:latin typeface="Book Antiqua" pitchFamily="18" charset="0"/>
            </a:endParaRPr>
          </a:p>
          <a:p>
            <a:r>
              <a:rPr lang="en-US" sz="4000" dirty="0" smtClean="0">
                <a:latin typeface="Book Antiqua" pitchFamily="18" charset="0"/>
              </a:rPr>
              <a:t>(</a:t>
            </a:r>
            <a:r>
              <a:rPr lang="en-US" sz="4000" dirty="0">
                <a:latin typeface="Book Antiqua" pitchFamily="18" charset="0"/>
              </a:rPr>
              <a:t>the Underworld of </a:t>
            </a:r>
            <a:r>
              <a:rPr lang="en-US" sz="4000" dirty="0" err="1">
                <a:latin typeface="Book Antiqua" pitchFamily="18" charset="0"/>
              </a:rPr>
              <a:t>Misak</a:t>
            </a:r>
            <a:r>
              <a:rPr lang="en-US" sz="4000" dirty="0">
                <a:latin typeface="Book Antiqua" pitchFamily="18" charset="0"/>
              </a:rPr>
              <a:t> tribe in the south of Colombia)</a:t>
            </a:r>
            <a:endParaRPr lang="cs-CZ" sz="4000" dirty="0">
              <a:latin typeface="Book Antiqua" pitchFamily="18" charset="0"/>
            </a:endParaRPr>
          </a:p>
          <a:p>
            <a:endParaRPr lang="cs-CZ" dirty="0"/>
          </a:p>
        </p:txBody>
      </p:sp>
      <p:sp>
        <p:nvSpPr>
          <p:cNvPr id="5" name="TextovéPole 4"/>
          <p:cNvSpPr txBox="1"/>
          <p:nvPr/>
        </p:nvSpPr>
        <p:spPr>
          <a:xfrm>
            <a:off x="3714744" y="5643578"/>
            <a:ext cx="5072098" cy="954107"/>
          </a:xfrm>
          <a:prstGeom prst="rect">
            <a:avLst/>
          </a:prstGeom>
          <a:noFill/>
        </p:spPr>
        <p:txBody>
          <a:bodyPr wrap="square" rtlCol="0">
            <a:spAutoFit/>
          </a:bodyPr>
          <a:lstStyle/>
          <a:p>
            <a:r>
              <a:rPr lang="en-US" sz="3200" dirty="0" smtClean="0">
                <a:latin typeface="Book Antiqua" pitchFamily="18" charset="0"/>
              </a:rPr>
              <a:t>Lucie </a:t>
            </a:r>
            <a:r>
              <a:rPr lang="en-US" sz="3200" dirty="0" err="1" smtClean="0">
                <a:latin typeface="Book Antiqua" pitchFamily="18" charset="0"/>
              </a:rPr>
              <a:t>Vinsova</a:t>
            </a:r>
            <a:endParaRPr lang="en-US" sz="3200" dirty="0" smtClean="0">
              <a:latin typeface="Book Antiqua" pitchFamily="18" charset="0"/>
            </a:endParaRPr>
          </a:p>
          <a:p>
            <a:r>
              <a:rPr lang="en-US" sz="2400" dirty="0" smtClean="0">
                <a:latin typeface="Book Antiqua" pitchFamily="18" charset="0"/>
              </a:rPr>
              <a:t>Masaryk University Brno</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85720" y="285728"/>
            <a:ext cx="4048125" cy="2686050"/>
          </a:xfrm>
          <a:prstGeom prst="rect">
            <a:avLst/>
          </a:prstGeom>
          <a:noFill/>
          <a:ln w="9525">
            <a:noFill/>
            <a:miter lim="800000"/>
            <a:headEnd/>
            <a:tailEnd/>
          </a:ln>
          <a:effectLst/>
        </p:spPr>
      </p:pic>
      <p:sp>
        <p:nvSpPr>
          <p:cNvPr id="3" name="TextovéPole 2"/>
          <p:cNvSpPr txBox="1"/>
          <p:nvPr/>
        </p:nvSpPr>
        <p:spPr>
          <a:xfrm>
            <a:off x="4572000" y="428605"/>
            <a:ext cx="4214842" cy="2646878"/>
          </a:xfrm>
          <a:prstGeom prst="rect">
            <a:avLst/>
          </a:prstGeom>
          <a:noFill/>
        </p:spPr>
        <p:txBody>
          <a:bodyPr wrap="square" rtlCol="0">
            <a:spAutoFit/>
          </a:bodyPr>
          <a:lstStyle/>
          <a:p>
            <a:r>
              <a:rPr lang="en-US" sz="2000" b="1" dirty="0" smtClean="0">
                <a:latin typeface="Bookman Old Style" pitchFamily="18" charset="0"/>
              </a:rPr>
              <a:t>Festival of Offerings</a:t>
            </a:r>
          </a:p>
          <a:p>
            <a:endParaRPr lang="en-US" sz="2000" dirty="0" smtClean="0">
              <a:latin typeface="Bookman Old Style" pitchFamily="18" charset="0"/>
            </a:endParaRPr>
          </a:p>
          <a:p>
            <a:pPr algn="just"/>
            <a:r>
              <a:rPr lang="en-US" dirty="0" smtClean="0">
                <a:latin typeface="Bookman Old Style" pitchFamily="18" charset="0"/>
              </a:rPr>
              <a:t>Originally, this festival was celebrated with the first </a:t>
            </a:r>
            <a:r>
              <a:rPr lang="en-US" b="1" dirty="0" smtClean="0">
                <a:latin typeface="Bookman Old Style" pitchFamily="18" charset="0"/>
              </a:rPr>
              <a:t>rainfall</a:t>
            </a:r>
            <a:r>
              <a:rPr lang="en-US" dirty="0" smtClean="0">
                <a:latin typeface="Bookman Old Style" pitchFamily="18" charset="0"/>
              </a:rPr>
              <a:t> after the dry season and thus marked the beginning of the new agricultural year, which used to be usually at the end of September or throughout the first half of October. </a:t>
            </a:r>
            <a:endParaRPr lang="cs-CZ" dirty="0">
              <a:latin typeface="Bookman Old Style" pitchFamily="18" charset="0"/>
            </a:endParaRPr>
          </a:p>
        </p:txBody>
      </p:sp>
      <p:sp>
        <p:nvSpPr>
          <p:cNvPr id="5" name="TextovéPole 4"/>
          <p:cNvSpPr txBox="1"/>
          <p:nvPr/>
        </p:nvSpPr>
        <p:spPr>
          <a:xfrm>
            <a:off x="0" y="3500438"/>
            <a:ext cx="8572560" cy="4031873"/>
          </a:xfrm>
          <a:prstGeom prst="rect">
            <a:avLst/>
          </a:prstGeom>
          <a:noFill/>
        </p:spPr>
        <p:txBody>
          <a:bodyPr wrap="square" rtlCol="0">
            <a:spAutoFit/>
          </a:bodyPr>
          <a:lstStyle/>
          <a:p>
            <a:pPr algn="just"/>
            <a:r>
              <a:rPr lang="en-US" dirty="0" smtClean="0">
                <a:latin typeface="Bookman Old Style" pitchFamily="18" charset="0"/>
              </a:rPr>
              <a:t>Today, this festival has merged with the All Saints Day, on the first of November. On this day, people prepare food and drink for the spirits of their deceased (in here they specify that it is the </a:t>
            </a:r>
            <a:r>
              <a:rPr lang="en-US" i="1" dirty="0" smtClean="0">
                <a:latin typeface="Bookman Old Style" pitchFamily="18" charset="0"/>
              </a:rPr>
              <a:t>Sun spirit</a:t>
            </a:r>
            <a:r>
              <a:rPr lang="en-US" dirty="0" smtClean="0">
                <a:latin typeface="Bookman Old Style" pitchFamily="18" charset="0"/>
              </a:rPr>
              <a:t>, </a:t>
            </a:r>
            <a:r>
              <a:rPr lang="en-US" b="1" dirty="0" smtClean="0">
                <a:latin typeface="Bookman Old Style" pitchFamily="18" charset="0"/>
              </a:rPr>
              <a:t>p</a:t>
            </a:r>
            <a:r>
              <a:rPr lang="en-GB" b="1" dirty="0" smtClean="0">
                <a:latin typeface="Bookman Old Style" pitchFamily="18" charset="0"/>
              </a:rPr>
              <a:t>Ө</a:t>
            </a:r>
            <a:r>
              <a:rPr lang="en-US" b="1" dirty="0" err="1" smtClean="0">
                <a:latin typeface="Bookman Old Style" pitchFamily="18" charset="0"/>
              </a:rPr>
              <a:t>sr</a:t>
            </a:r>
            <a:r>
              <a:rPr lang="en-US" b="1" dirty="0" smtClean="0">
                <a:latin typeface="Bookman Old Style" pitchFamily="18" charset="0"/>
              </a:rPr>
              <a:t> m</a:t>
            </a:r>
            <a:r>
              <a:rPr lang="en-GB" b="1" dirty="0" smtClean="0">
                <a:latin typeface="Bookman Old Style" pitchFamily="18" charset="0"/>
              </a:rPr>
              <a:t>Ө</a:t>
            </a:r>
            <a:r>
              <a:rPr lang="en-US" b="1" dirty="0" err="1" smtClean="0">
                <a:latin typeface="Bookman Old Style" pitchFamily="18" charset="0"/>
              </a:rPr>
              <a:t>sik</a:t>
            </a:r>
            <a:r>
              <a:rPr lang="en-US" b="1" dirty="0" smtClean="0">
                <a:latin typeface="Bookman Old Style" pitchFamily="18" charset="0"/>
              </a:rPr>
              <a:t>, </a:t>
            </a:r>
            <a:r>
              <a:rPr lang="en-US" dirty="0" smtClean="0">
                <a:latin typeface="Bookman Old Style" pitchFamily="18" charset="0"/>
              </a:rPr>
              <a:t>which returns).</a:t>
            </a:r>
          </a:p>
          <a:p>
            <a:pPr algn="just"/>
            <a:r>
              <a:rPr lang="en-US" dirty="0" smtClean="0">
                <a:latin typeface="Bookman Old Style" pitchFamily="18" charset="0"/>
              </a:rPr>
              <a:t>Offerings consists of prepared and raw food placed in ceremonial </a:t>
            </a:r>
            <a:r>
              <a:rPr lang="en-US" i="1" dirty="0" err="1" smtClean="0">
                <a:latin typeface="Bookman Old Style" pitchFamily="18" charset="0"/>
              </a:rPr>
              <a:t>jigras</a:t>
            </a:r>
            <a:r>
              <a:rPr lang="en-US" i="1" dirty="0" smtClean="0">
                <a:latin typeface="Bookman Old Style" pitchFamily="18" charset="0"/>
              </a:rPr>
              <a:t> </a:t>
            </a:r>
            <a:r>
              <a:rPr lang="en-US" dirty="0" smtClean="0">
                <a:latin typeface="Bookman Old Style" pitchFamily="18" charset="0"/>
              </a:rPr>
              <a:t>(woven bags). For drink, spirits can choose from coffee, hot chocolate, hot sugar cane water or specially made </a:t>
            </a:r>
            <a:r>
              <a:rPr lang="en-US" i="1" dirty="0" err="1" smtClean="0">
                <a:latin typeface="Bookman Old Style" pitchFamily="18" charset="0"/>
              </a:rPr>
              <a:t>chicha</a:t>
            </a:r>
            <a:r>
              <a:rPr lang="en-US" i="1" dirty="0" smtClean="0">
                <a:latin typeface="Bookman Old Style" pitchFamily="18" charset="0"/>
              </a:rPr>
              <a:t> </a:t>
            </a:r>
            <a:r>
              <a:rPr lang="en-US" dirty="0" smtClean="0">
                <a:latin typeface="Bookman Old Style" pitchFamily="18" charset="0"/>
              </a:rPr>
              <a:t>(fermented corn drink). The offerings differ in case the deceased was a child. (Compare Andean cultures, esp. Cochabamba, Bolivia)</a:t>
            </a:r>
          </a:p>
          <a:p>
            <a:pPr algn="just"/>
            <a:endParaRPr lang="en-US" dirty="0" smtClean="0">
              <a:latin typeface="Bookman Old Style" pitchFamily="18" charset="0"/>
            </a:endParaRPr>
          </a:p>
          <a:p>
            <a:pPr algn="just"/>
            <a:r>
              <a:rPr lang="en-US" dirty="0" smtClean="0">
                <a:latin typeface="Bookman Old Style" pitchFamily="18" charset="0"/>
              </a:rPr>
              <a:t>Today, the offerings are usually performed in community </a:t>
            </a:r>
            <a:r>
              <a:rPr lang="en-US" dirty="0" err="1" smtClean="0">
                <a:latin typeface="Bookman Old Style" pitchFamily="18" charset="0"/>
              </a:rPr>
              <a:t>centres</a:t>
            </a:r>
            <a:r>
              <a:rPr lang="en-US" dirty="0" smtClean="0">
                <a:latin typeface="Bookman Old Style" pitchFamily="18" charset="0"/>
              </a:rPr>
              <a:t> and at schools. </a:t>
            </a:r>
            <a:endParaRPr lang="en-US" dirty="0" smtClean="0">
              <a:latin typeface="Book Antiqua" pitchFamily="18" charset="0"/>
            </a:endParaRPr>
          </a:p>
          <a:p>
            <a:pPr algn="just"/>
            <a:endParaRPr lang="en-US" sz="2000" dirty="0" smtClean="0">
              <a:latin typeface="Book Antiqua" pitchFamily="18" charset="0"/>
            </a:endParaRPr>
          </a:p>
          <a:p>
            <a:pPr algn="just"/>
            <a:r>
              <a:rPr lang="en-US" sz="2000" dirty="0" smtClean="0">
                <a:latin typeface="Bookman Old Style" pitchFamily="18" charset="0"/>
              </a:rPr>
              <a:t>   </a:t>
            </a:r>
            <a:endParaRPr lang="cs-CZ" sz="2000" dirty="0">
              <a:latin typeface="Bookman Old Style"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0" y="285728"/>
            <a:ext cx="9144000" cy="6740307"/>
          </a:xfrm>
          <a:prstGeom prst="rect">
            <a:avLst/>
          </a:prstGeom>
          <a:noFill/>
        </p:spPr>
        <p:txBody>
          <a:bodyPr wrap="square" rtlCol="0">
            <a:spAutoFit/>
          </a:bodyPr>
          <a:lstStyle/>
          <a:p>
            <a:pPr algn="just"/>
            <a:r>
              <a:rPr lang="en-US" sz="2200" dirty="0" smtClean="0">
                <a:latin typeface="Bookman Old Style" pitchFamily="18" charset="0"/>
              </a:rPr>
              <a:t>In the cosmology of  the south-west Cauca tribes, spirits of the deceased ancestors are believed to stay with their descendants and </a:t>
            </a:r>
            <a:r>
              <a:rPr lang="en-US" sz="2200" b="1" dirty="0" smtClean="0">
                <a:latin typeface="Bookman Old Style" pitchFamily="18" charset="0"/>
              </a:rPr>
              <a:t>influence the life of the present community forever</a:t>
            </a:r>
            <a:r>
              <a:rPr lang="en-US" sz="2200" dirty="0" smtClean="0">
                <a:latin typeface="Bookman Old Style" pitchFamily="18" charset="0"/>
              </a:rPr>
              <a:t>. This is explained in several ways:</a:t>
            </a:r>
          </a:p>
          <a:p>
            <a:pPr algn="just"/>
            <a:endParaRPr lang="en-US" sz="2200" dirty="0" smtClean="0">
              <a:latin typeface="Bookman Old Style" pitchFamily="18" charset="0"/>
            </a:endParaRPr>
          </a:p>
          <a:p>
            <a:pPr algn="just"/>
            <a:r>
              <a:rPr lang="en-US" dirty="0" smtClean="0">
                <a:latin typeface="Bookman Old Style" pitchFamily="18" charset="0"/>
              </a:rPr>
              <a:t>When the spirits come for the offering ceremony each year, they cry. Their tears are the raindrops of the </a:t>
            </a:r>
            <a:r>
              <a:rPr lang="en-US" b="1" dirty="0" smtClean="0">
                <a:latin typeface="Bookman Old Style" pitchFamily="18" charset="0"/>
              </a:rPr>
              <a:t>first rain </a:t>
            </a:r>
            <a:r>
              <a:rPr lang="en-US" dirty="0" smtClean="0">
                <a:latin typeface="Bookman Old Style" pitchFamily="18" charset="0"/>
              </a:rPr>
              <a:t>in the farming season. And so the tears of the ancestors themselves water the seeds of the coming crop providing food for their descendants. </a:t>
            </a:r>
          </a:p>
          <a:p>
            <a:pPr algn="just"/>
            <a:endParaRPr lang="en-US" dirty="0" smtClean="0">
              <a:latin typeface="Bookman Old Style" pitchFamily="18" charset="0"/>
            </a:endParaRPr>
          </a:p>
          <a:p>
            <a:pPr algn="just"/>
            <a:r>
              <a:rPr lang="en-US" dirty="0" err="1" smtClean="0">
                <a:latin typeface="Bookman Old Style" pitchFamily="18" charset="0"/>
              </a:rPr>
              <a:t>Kansr</a:t>
            </a:r>
            <a:r>
              <a:rPr lang="cs-CZ" dirty="0" smtClean="0">
                <a:latin typeface="Bookman Old Style" pitchFamily="18" charset="0"/>
              </a:rPr>
              <a:t>Ө</a:t>
            </a:r>
            <a:r>
              <a:rPr lang="en-US" dirty="0" smtClean="0"/>
              <a:t> </a:t>
            </a:r>
            <a:r>
              <a:rPr lang="en-GB" dirty="0" smtClean="0">
                <a:latin typeface="Bookman Old Style" pitchFamily="18" charset="0"/>
              </a:rPr>
              <a:t>is a </a:t>
            </a:r>
            <a:r>
              <a:rPr lang="en-GB" b="1" dirty="0" smtClean="0">
                <a:latin typeface="Bookman Old Style" pitchFamily="18" charset="0"/>
              </a:rPr>
              <a:t>real place in our very world</a:t>
            </a:r>
            <a:r>
              <a:rPr lang="en-GB" dirty="0" smtClean="0">
                <a:latin typeface="Bookman Old Style" pitchFamily="18" charset="0"/>
              </a:rPr>
              <a:t>. It is situated in the sacred places of the </a:t>
            </a:r>
            <a:r>
              <a:rPr lang="en-US" dirty="0" err="1" smtClean="0">
                <a:latin typeface="Bookman Old Style" pitchFamily="18" charset="0"/>
              </a:rPr>
              <a:t>páramos</a:t>
            </a:r>
            <a:r>
              <a:rPr lang="en-US" dirty="0" smtClean="0">
                <a:latin typeface="Bookman Old Style" pitchFamily="18" charset="0"/>
              </a:rPr>
              <a:t>, high in the mountains. Moreover, people can`t really cease to exist, they just leave for </a:t>
            </a:r>
            <a:r>
              <a:rPr lang="en-US" dirty="0" err="1" smtClean="0">
                <a:latin typeface="Bookman Old Style" pitchFamily="18" charset="0"/>
              </a:rPr>
              <a:t>Kansr</a:t>
            </a:r>
            <a:r>
              <a:rPr lang="en-GB" dirty="0" smtClean="0">
                <a:latin typeface="Bookman Old Style" pitchFamily="18" charset="0"/>
              </a:rPr>
              <a:t>Ө, from where they return every year.</a:t>
            </a:r>
            <a:endParaRPr lang="en-US" dirty="0" smtClean="0">
              <a:latin typeface="Bookman Old Style" pitchFamily="18" charset="0"/>
            </a:endParaRPr>
          </a:p>
          <a:p>
            <a:pPr algn="just"/>
            <a:endParaRPr lang="en-US" dirty="0" smtClean="0">
              <a:latin typeface="Bookman Old Style" pitchFamily="18" charset="0"/>
            </a:endParaRPr>
          </a:p>
          <a:p>
            <a:pPr algn="just"/>
            <a:r>
              <a:rPr lang="en-US" dirty="0" smtClean="0">
                <a:latin typeface="Bookman Old Style" pitchFamily="18" charset="0"/>
              </a:rPr>
              <a:t>The time current moves in a </a:t>
            </a:r>
            <a:r>
              <a:rPr lang="en-US" b="1" dirty="0" smtClean="0">
                <a:latin typeface="Bookman Old Style" pitchFamily="18" charset="0"/>
              </a:rPr>
              <a:t>spiral</a:t>
            </a:r>
            <a:r>
              <a:rPr lang="en-US" dirty="0" smtClean="0">
                <a:latin typeface="Bookman Old Style" pitchFamily="18" charset="0"/>
              </a:rPr>
              <a:t>, and from our point of view backwards, that is why we can always see our ancestors, follow their example and ask them for advice. Moreover, their work is not yet completed for they are attached to the filament of life to the centre of the origin, they are just moving in time, but are still present in this world.</a:t>
            </a:r>
          </a:p>
          <a:p>
            <a:endParaRPr lang="en-US" sz="2400" dirty="0" smtClean="0">
              <a:latin typeface="Book Antiqua" pitchFamily="18" charset="0"/>
            </a:endParaRPr>
          </a:p>
          <a:p>
            <a:r>
              <a:rPr lang="en-GB" sz="2400" dirty="0" smtClean="0"/>
              <a:t> </a:t>
            </a:r>
            <a:endParaRPr lang="en-US" sz="2200" dirty="0" smtClean="0">
              <a:latin typeface="Bookman Old Style" pitchFamily="18" charset="0"/>
            </a:endParaRPr>
          </a:p>
          <a:p>
            <a:endParaRPr lang="cs-CZ" sz="2200" dirty="0">
              <a:latin typeface="Bookman Old Style"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ttp://www.luguiva.net/admin/imagenes/23El-aroiris-en-la-lagunaa20120912045719.jpg"/>
          <p:cNvPicPr/>
          <p:nvPr/>
        </p:nvPicPr>
        <p:blipFill>
          <a:blip r:embed="rId2"/>
          <a:srcRect/>
          <a:stretch>
            <a:fillRect/>
          </a:stretch>
        </p:blipFill>
        <p:spPr bwMode="auto">
          <a:xfrm>
            <a:off x="0" y="0"/>
            <a:ext cx="8215338" cy="5929330"/>
          </a:xfrm>
          <a:prstGeom prst="rect">
            <a:avLst/>
          </a:prstGeom>
          <a:noFill/>
          <a:ln w="9525">
            <a:noFill/>
            <a:miter lim="800000"/>
            <a:headEnd/>
            <a:tailEnd/>
          </a:ln>
        </p:spPr>
      </p:pic>
      <p:sp>
        <p:nvSpPr>
          <p:cNvPr id="3" name="Obdélník 2"/>
          <p:cNvSpPr/>
          <p:nvPr/>
        </p:nvSpPr>
        <p:spPr>
          <a:xfrm>
            <a:off x="285720" y="6000768"/>
            <a:ext cx="4560864" cy="369332"/>
          </a:xfrm>
          <a:prstGeom prst="rect">
            <a:avLst/>
          </a:prstGeom>
        </p:spPr>
        <p:txBody>
          <a:bodyPr wrap="none">
            <a:spAutoFit/>
          </a:bodyPr>
          <a:lstStyle/>
          <a:p>
            <a:r>
              <a:rPr lang="en-US" dirty="0" smtClean="0">
                <a:latin typeface="Book Antiqua" pitchFamily="18" charset="0"/>
              </a:rPr>
              <a:t>Picture by </a:t>
            </a:r>
            <a:r>
              <a:rPr lang="cs-CZ" dirty="0" err="1" smtClean="0">
                <a:latin typeface="Book Antiqua" pitchFamily="18" charset="0"/>
              </a:rPr>
              <a:t>taita</a:t>
            </a:r>
            <a:r>
              <a:rPr lang="cs-CZ" dirty="0" smtClean="0">
                <a:latin typeface="Book Antiqua" pitchFamily="18" charset="0"/>
              </a:rPr>
              <a:t> Juan </a:t>
            </a:r>
            <a:r>
              <a:rPr lang="cs-CZ" dirty="0" err="1" smtClean="0">
                <a:latin typeface="Book Antiqua" pitchFamily="18" charset="0"/>
              </a:rPr>
              <a:t>Bautista</a:t>
            </a:r>
            <a:r>
              <a:rPr lang="cs-CZ" dirty="0" smtClean="0">
                <a:latin typeface="Book Antiqua" pitchFamily="18" charset="0"/>
              </a:rPr>
              <a:t> </a:t>
            </a:r>
            <a:r>
              <a:rPr lang="cs-CZ" dirty="0" err="1" smtClean="0">
                <a:latin typeface="Book Antiqua" pitchFamily="18" charset="0"/>
              </a:rPr>
              <a:t>Ussa</a:t>
            </a:r>
            <a:r>
              <a:rPr lang="cs-CZ" dirty="0" smtClean="0">
                <a:latin typeface="Book Antiqua" pitchFamily="18" charset="0"/>
              </a:rPr>
              <a:t> </a:t>
            </a:r>
            <a:r>
              <a:rPr lang="cs-CZ" dirty="0" err="1" smtClean="0">
                <a:latin typeface="Book Antiqua" pitchFamily="18" charset="0"/>
              </a:rPr>
              <a:t>Ulluné</a:t>
            </a:r>
            <a:r>
              <a:rPr lang="cs-CZ" dirty="0" smtClean="0">
                <a:latin typeface="Book Antiqua" pitchFamily="18" charset="0"/>
              </a:rPr>
              <a:t> </a:t>
            </a:r>
            <a:endParaRPr lang="cs-CZ" dirty="0">
              <a:latin typeface="Book Antiqua"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0847.JPG"/>
          <p:cNvPicPr>
            <a:picLocks noChangeAspect="1"/>
          </p:cNvPicPr>
          <p:nvPr/>
        </p:nvPicPr>
        <p:blipFill>
          <a:blip r:embed="rId2" cstate="print"/>
          <a:stretch>
            <a:fillRect/>
          </a:stretch>
        </p:blipFill>
        <p:spPr>
          <a:xfrm>
            <a:off x="0" y="0"/>
            <a:ext cx="9144000" cy="6858000"/>
          </a:xfrm>
          <a:prstGeom prst="rect">
            <a:avLst/>
          </a:prstGeom>
        </p:spPr>
      </p:pic>
      <p:sp>
        <p:nvSpPr>
          <p:cNvPr id="3" name="TextovéPole 2"/>
          <p:cNvSpPr txBox="1"/>
          <p:nvPr/>
        </p:nvSpPr>
        <p:spPr>
          <a:xfrm>
            <a:off x="1571604" y="4714884"/>
            <a:ext cx="6072230" cy="461665"/>
          </a:xfrm>
          <a:prstGeom prst="rect">
            <a:avLst/>
          </a:prstGeom>
          <a:noFill/>
        </p:spPr>
        <p:txBody>
          <a:bodyPr wrap="square" rtlCol="0">
            <a:spAutoFit/>
          </a:bodyPr>
          <a:lstStyle/>
          <a:p>
            <a:r>
              <a:rPr lang="en-US" sz="2400" dirty="0" smtClean="0">
                <a:latin typeface="Bookman Old Style" pitchFamily="18" charset="0"/>
              </a:rPr>
              <a:t>Thank you</a:t>
            </a:r>
            <a:endParaRPr lang="cs-CZ" sz="2400" dirty="0">
              <a:latin typeface="Bookman Old Style"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0" y="214290"/>
            <a:ext cx="9144000" cy="6463308"/>
          </a:xfrm>
          <a:prstGeom prst="rect">
            <a:avLst/>
          </a:prstGeom>
          <a:noFill/>
        </p:spPr>
        <p:txBody>
          <a:bodyPr wrap="square" rtlCol="0">
            <a:spAutoFit/>
          </a:bodyPr>
          <a:lstStyle/>
          <a:p>
            <a:r>
              <a:rPr lang="cs-CZ" b="1" dirty="0" err="1" smtClean="0">
                <a:latin typeface="Book Antiqua" pitchFamily="18" charset="0"/>
              </a:rPr>
              <a:t>Materials</a:t>
            </a:r>
            <a:r>
              <a:rPr lang="cs-CZ" b="1" dirty="0" smtClean="0">
                <a:latin typeface="Book Antiqua" pitchFamily="18" charset="0"/>
              </a:rPr>
              <a:t>: </a:t>
            </a:r>
          </a:p>
          <a:p>
            <a:r>
              <a:rPr lang="cs-CZ" dirty="0" smtClean="0">
                <a:latin typeface="Book Antiqua" pitchFamily="18" charset="0"/>
              </a:rPr>
              <a:t> </a:t>
            </a:r>
          </a:p>
          <a:p>
            <a:r>
              <a:rPr lang="cs-CZ" dirty="0" err="1" smtClean="0">
                <a:latin typeface="Book Antiqua" pitchFamily="18" charset="0"/>
              </a:rPr>
              <a:t>Abelino</a:t>
            </a:r>
            <a:r>
              <a:rPr lang="cs-CZ" dirty="0" smtClean="0">
                <a:latin typeface="Book Antiqua" pitchFamily="18" charset="0"/>
              </a:rPr>
              <a:t> </a:t>
            </a:r>
            <a:r>
              <a:rPr lang="cs-CZ" dirty="0" err="1" smtClean="0">
                <a:latin typeface="Book Antiqua" pitchFamily="18" charset="0"/>
              </a:rPr>
              <a:t>Aranda</a:t>
            </a:r>
            <a:r>
              <a:rPr lang="cs-CZ" dirty="0" smtClean="0">
                <a:latin typeface="Book Antiqua" pitchFamily="18" charset="0"/>
              </a:rPr>
              <a:t>, Luis </a:t>
            </a:r>
            <a:r>
              <a:rPr lang="cs-CZ" dirty="0" err="1" smtClean="0">
                <a:latin typeface="Book Antiqua" pitchFamily="18" charset="0"/>
              </a:rPr>
              <a:t>Guillermo</a:t>
            </a:r>
            <a:r>
              <a:rPr lang="cs-CZ" dirty="0" smtClean="0">
                <a:latin typeface="Book Antiqua" pitchFamily="18" charset="0"/>
              </a:rPr>
              <a:t> </a:t>
            </a:r>
            <a:r>
              <a:rPr lang="cs-CZ" dirty="0" err="1" smtClean="0">
                <a:latin typeface="Book Antiqua" pitchFamily="18" charset="0"/>
              </a:rPr>
              <a:t>Vasco</a:t>
            </a:r>
            <a:r>
              <a:rPr lang="cs-CZ" dirty="0" smtClean="0">
                <a:latin typeface="Book Antiqua" pitchFamily="18" charset="0"/>
              </a:rPr>
              <a:t> </a:t>
            </a:r>
            <a:r>
              <a:rPr lang="cs-CZ" dirty="0" err="1" smtClean="0">
                <a:latin typeface="Book Antiqua" pitchFamily="18" charset="0"/>
              </a:rPr>
              <a:t>Uribe</a:t>
            </a:r>
            <a:r>
              <a:rPr lang="cs-CZ" dirty="0" smtClean="0">
                <a:latin typeface="Book Antiqua" pitchFamily="18" charset="0"/>
              </a:rPr>
              <a:t>, </a:t>
            </a:r>
            <a:r>
              <a:rPr lang="cs-CZ" i="1" dirty="0" err="1" smtClean="0">
                <a:latin typeface="Book Antiqua" pitchFamily="18" charset="0"/>
              </a:rPr>
              <a:t>Hijos</a:t>
            </a:r>
            <a:r>
              <a:rPr lang="cs-CZ" i="1" dirty="0" smtClean="0">
                <a:latin typeface="Book Antiqua" pitchFamily="18" charset="0"/>
              </a:rPr>
              <a:t> </a:t>
            </a:r>
            <a:r>
              <a:rPr lang="cs-CZ" i="1" dirty="0" err="1" smtClean="0">
                <a:latin typeface="Book Antiqua" pitchFamily="18" charset="0"/>
              </a:rPr>
              <a:t>del</a:t>
            </a:r>
            <a:r>
              <a:rPr lang="cs-CZ" i="1" dirty="0" smtClean="0">
                <a:latin typeface="Book Antiqua" pitchFamily="18" charset="0"/>
              </a:rPr>
              <a:t> </a:t>
            </a:r>
            <a:r>
              <a:rPr lang="cs-CZ" i="1" dirty="0" err="1" smtClean="0">
                <a:latin typeface="Book Antiqua" pitchFamily="18" charset="0"/>
              </a:rPr>
              <a:t>Aroiris</a:t>
            </a:r>
            <a:r>
              <a:rPr lang="cs-CZ" i="1" dirty="0" smtClean="0">
                <a:latin typeface="Book Antiqua" pitchFamily="18" charset="0"/>
              </a:rPr>
              <a:t> y </a:t>
            </a:r>
            <a:r>
              <a:rPr lang="cs-CZ" i="1" dirty="0" err="1" smtClean="0">
                <a:latin typeface="Book Antiqua" pitchFamily="18" charset="0"/>
              </a:rPr>
              <a:t>del</a:t>
            </a:r>
            <a:r>
              <a:rPr lang="cs-CZ" i="1" dirty="0" smtClean="0">
                <a:latin typeface="Book Antiqua" pitchFamily="18" charset="0"/>
              </a:rPr>
              <a:t> </a:t>
            </a:r>
            <a:r>
              <a:rPr lang="cs-CZ" i="1" dirty="0" err="1" smtClean="0">
                <a:latin typeface="Book Antiqua" pitchFamily="18" charset="0"/>
              </a:rPr>
              <a:t>Agua</a:t>
            </a:r>
            <a:r>
              <a:rPr lang="cs-CZ" dirty="0" smtClean="0">
                <a:latin typeface="Book Antiqua" pitchFamily="18" charset="0"/>
              </a:rPr>
              <a:t>, 2015, </a:t>
            </a:r>
          </a:p>
          <a:p>
            <a:r>
              <a:rPr lang="cs-CZ" dirty="0" err="1" smtClean="0">
                <a:latin typeface="Book Antiqua" pitchFamily="18" charset="0"/>
              </a:rPr>
              <a:t>Universidad</a:t>
            </a:r>
            <a:r>
              <a:rPr lang="cs-CZ" dirty="0" smtClean="0">
                <a:latin typeface="Book Antiqua" pitchFamily="18" charset="0"/>
              </a:rPr>
              <a:t> </a:t>
            </a:r>
            <a:r>
              <a:rPr lang="cs-CZ" dirty="0" err="1" smtClean="0">
                <a:latin typeface="Book Antiqua" pitchFamily="18" charset="0"/>
              </a:rPr>
              <a:t>Nacional</a:t>
            </a:r>
            <a:r>
              <a:rPr lang="cs-CZ" dirty="0" smtClean="0">
                <a:latin typeface="Book Antiqua" pitchFamily="18" charset="0"/>
              </a:rPr>
              <a:t> de </a:t>
            </a:r>
            <a:r>
              <a:rPr lang="cs-CZ" dirty="0" err="1" smtClean="0">
                <a:latin typeface="Book Antiqua" pitchFamily="18" charset="0"/>
              </a:rPr>
              <a:t>Colombia</a:t>
            </a:r>
            <a:r>
              <a:rPr lang="cs-CZ" dirty="0" smtClean="0">
                <a:latin typeface="Book Antiqua" pitchFamily="18" charset="0"/>
              </a:rPr>
              <a:t>, </a:t>
            </a:r>
            <a:r>
              <a:rPr lang="cs-CZ" dirty="0" err="1" smtClean="0">
                <a:latin typeface="Book Antiqua" pitchFamily="18" charset="0"/>
              </a:rPr>
              <a:t>Colombia</a:t>
            </a:r>
            <a:r>
              <a:rPr lang="cs-CZ" dirty="0" smtClean="0">
                <a:latin typeface="Book Antiqua" pitchFamily="18" charset="0"/>
              </a:rPr>
              <a:t>. </a:t>
            </a:r>
            <a:endParaRPr lang="en-US" dirty="0" smtClean="0">
              <a:latin typeface="Book Antiqua" pitchFamily="18" charset="0"/>
            </a:endParaRPr>
          </a:p>
          <a:p>
            <a:endParaRPr lang="cs-CZ" dirty="0" smtClean="0">
              <a:latin typeface="Book Antiqua" pitchFamily="18" charset="0"/>
            </a:endParaRPr>
          </a:p>
          <a:p>
            <a:r>
              <a:rPr lang="es-ES" dirty="0" smtClean="0">
                <a:latin typeface="Book Antiqua" pitchFamily="18" charset="0"/>
              </a:rPr>
              <a:t>Hugo Portela Guarín, </a:t>
            </a:r>
            <a:r>
              <a:rPr lang="es-ES" i="1" dirty="0" smtClean="0">
                <a:latin typeface="Book Antiqua" pitchFamily="18" charset="0"/>
              </a:rPr>
              <a:t>El Pensamiento de las Aguas de las Montañas</a:t>
            </a:r>
            <a:r>
              <a:rPr lang="es-ES" dirty="0" smtClean="0">
                <a:latin typeface="Book Antiqua" pitchFamily="18" charset="0"/>
              </a:rPr>
              <a:t> (Coconucos, Guambianos, Paeces, Yanaconas), 2000, Universidad del Cauca, Popayán, Colombia. </a:t>
            </a:r>
          </a:p>
          <a:p>
            <a:endParaRPr lang="es-ES" dirty="0" smtClean="0">
              <a:latin typeface="Book Antiqua" pitchFamily="18" charset="0"/>
            </a:endParaRPr>
          </a:p>
          <a:p>
            <a:r>
              <a:rPr lang="es-ES" dirty="0" smtClean="0">
                <a:latin typeface="Book Antiqua" pitchFamily="18" charset="0"/>
              </a:rPr>
              <a:t>Judy Branks and Juan Bautista Sánchez, </a:t>
            </a:r>
            <a:r>
              <a:rPr lang="es-ES" i="1" dirty="0" smtClean="0">
                <a:latin typeface="Book Antiqua" pitchFamily="18" charset="0"/>
              </a:rPr>
              <a:t>The Drama of Life</a:t>
            </a:r>
            <a:r>
              <a:rPr lang="es-ES" dirty="0" smtClean="0">
                <a:latin typeface="Book Antiqua" pitchFamily="18" charset="0"/>
              </a:rPr>
              <a:t> (A Study of Life Cycle Customs Among the Guambiano Colombia, South America), 1978, 2011, SIL International, USA. </a:t>
            </a:r>
          </a:p>
          <a:p>
            <a:r>
              <a:rPr lang="cs-CZ" dirty="0" smtClean="0">
                <a:latin typeface="Book Antiqua" pitchFamily="18" charset="0"/>
              </a:rPr>
              <a:t> </a:t>
            </a:r>
          </a:p>
          <a:p>
            <a:r>
              <a:rPr lang="cs-CZ" dirty="0" smtClean="0">
                <a:latin typeface="Book Antiqua" pitchFamily="18" charset="0"/>
              </a:rPr>
              <a:t>Walter </a:t>
            </a:r>
            <a:r>
              <a:rPr lang="cs-CZ" dirty="0" err="1" smtClean="0">
                <a:latin typeface="Book Antiqua" pitchFamily="18" charset="0"/>
              </a:rPr>
              <a:t>Krickeberg</a:t>
            </a:r>
            <a:r>
              <a:rPr lang="cs-CZ" dirty="0" smtClean="0">
                <a:latin typeface="Book Antiqua" pitchFamily="18" charset="0"/>
              </a:rPr>
              <a:t>, </a:t>
            </a:r>
            <a:r>
              <a:rPr lang="cs-CZ" i="1" dirty="0" smtClean="0">
                <a:latin typeface="Book Antiqua" pitchFamily="18" charset="0"/>
              </a:rPr>
              <a:t>Mitos y </a:t>
            </a:r>
            <a:r>
              <a:rPr lang="cs-CZ" i="1" dirty="0" err="1" smtClean="0">
                <a:latin typeface="Book Antiqua" pitchFamily="18" charset="0"/>
              </a:rPr>
              <a:t>Leyendas</a:t>
            </a:r>
            <a:r>
              <a:rPr lang="cs-CZ" i="1" dirty="0" smtClean="0">
                <a:latin typeface="Book Antiqua" pitchFamily="18" charset="0"/>
              </a:rPr>
              <a:t> de los </a:t>
            </a:r>
            <a:r>
              <a:rPr lang="cs-CZ" i="1" dirty="0" err="1" smtClean="0">
                <a:latin typeface="Book Antiqua" pitchFamily="18" charset="0"/>
              </a:rPr>
              <a:t>Aztecas</a:t>
            </a:r>
            <a:r>
              <a:rPr lang="cs-CZ" i="1" dirty="0" smtClean="0">
                <a:latin typeface="Book Antiqua" pitchFamily="18" charset="0"/>
              </a:rPr>
              <a:t>, </a:t>
            </a:r>
            <a:r>
              <a:rPr lang="cs-CZ" i="1" dirty="0" err="1" smtClean="0">
                <a:latin typeface="Book Antiqua" pitchFamily="18" charset="0"/>
              </a:rPr>
              <a:t>Incas</a:t>
            </a:r>
            <a:r>
              <a:rPr lang="cs-CZ" i="1" dirty="0" smtClean="0">
                <a:latin typeface="Book Antiqua" pitchFamily="18" charset="0"/>
              </a:rPr>
              <a:t>, </a:t>
            </a:r>
            <a:r>
              <a:rPr lang="cs-CZ" i="1" dirty="0" err="1" smtClean="0">
                <a:latin typeface="Book Antiqua" pitchFamily="18" charset="0"/>
              </a:rPr>
              <a:t>Mayas</a:t>
            </a:r>
            <a:r>
              <a:rPr lang="cs-CZ" i="1" dirty="0" smtClean="0">
                <a:latin typeface="Book Antiqua" pitchFamily="18" charset="0"/>
              </a:rPr>
              <a:t> y </a:t>
            </a:r>
            <a:r>
              <a:rPr lang="cs-CZ" i="1" dirty="0" err="1" smtClean="0">
                <a:latin typeface="Book Antiqua" pitchFamily="18" charset="0"/>
              </a:rPr>
              <a:t>Muiscas</a:t>
            </a:r>
            <a:r>
              <a:rPr lang="cs-CZ" dirty="0" smtClean="0">
                <a:latin typeface="Book Antiqua" pitchFamily="18" charset="0"/>
              </a:rPr>
              <a:t>, 1971, </a:t>
            </a:r>
            <a:r>
              <a:rPr lang="cs-CZ" dirty="0" err="1" smtClean="0">
                <a:latin typeface="Book Antiqua" pitchFamily="18" charset="0"/>
              </a:rPr>
              <a:t>México</a:t>
            </a:r>
            <a:r>
              <a:rPr lang="cs-CZ" dirty="0" smtClean="0">
                <a:latin typeface="Book Antiqua" pitchFamily="18" charset="0"/>
              </a:rPr>
              <a:t>.</a:t>
            </a:r>
            <a:endParaRPr lang="en-US" dirty="0" smtClean="0">
              <a:latin typeface="Book Antiqua" pitchFamily="18" charset="0"/>
            </a:endParaRPr>
          </a:p>
          <a:p>
            <a:endParaRPr lang="cs-CZ" dirty="0" smtClean="0">
              <a:latin typeface="Book Antiqua" pitchFamily="18" charset="0"/>
            </a:endParaRPr>
          </a:p>
          <a:p>
            <a:r>
              <a:rPr lang="cs-CZ" dirty="0" err="1" smtClean="0">
                <a:latin typeface="Book Antiqua" pitchFamily="18" charset="0"/>
              </a:rPr>
              <a:t>Tulio</a:t>
            </a:r>
            <a:r>
              <a:rPr lang="cs-CZ" dirty="0" smtClean="0">
                <a:latin typeface="Book Antiqua" pitchFamily="18" charset="0"/>
              </a:rPr>
              <a:t> </a:t>
            </a:r>
            <a:r>
              <a:rPr lang="cs-CZ" dirty="0" err="1" smtClean="0">
                <a:latin typeface="Book Antiqua" pitchFamily="18" charset="0"/>
              </a:rPr>
              <a:t>Rojas</a:t>
            </a:r>
            <a:r>
              <a:rPr lang="cs-CZ" dirty="0" smtClean="0">
                <a:latin typeface="Book Antiqua" pitchFamily="18" charset="0"/>
              </a:rPr>
              <a:t> </a:t>
            </a:r>
            <a:r>
              <a:rPr lang="cs-CZ" dirty="0" err="1" smtClean="0">
                <a:latin typeface="Book Antiqua" pitchFamily="18" charset="0"/>
              </a:rPr>
              <a:t>Curieux</a:t>
            </a:r>
            <a:r>
              <a:rPr lang="cs-CZ" dirty="0" smtClean="0">
                <a:latin typeface="Book Antiqua" pitchFamily="18" charset="0"/>
              </a:rPr>
              <a:t>, </a:t>
            </a:r>
            <a:r>
              <a:rPr lang="cs-CZ" dirty="0" err="1" smtClean="0">
                <a:latin typeface="Book Antiqua" pitchFamily="18" charset="0"/>
              </a:rPr>
              <a:t>Adonías</a:t>
            </a:r>
            <a:r>
              <a:rPr lang="cs-CZ" dirty="0" smtClean="0">
                <a:latin typeface="Book Antiqua" pitchFamily="18" charset="0"/>
              </a:rPr>
              <a:t> </a:t>
            </a:r>
            <a:r>
              <a:rPr lang="cs-CZ" dirty="0" err="1" smtClean="0">
                <a:latin typeface="Book Antiqua" pitchFamily="18" charset="0"/>
              </a:rPr>
              <a:t>Perdomo</a:t>
            </a:r>
            <a:r>
              <a:rPr lang="cs-CZ" dirty="0" smtClean="0">
                <a:latin typeface="Book Antiqua" pitchFamily="18" charset="0"/>
              </a:rPr>
              <a:t> </a:t>
            </a:r>
            <a:r>
              <a:rPr lang="cs-CZ" dirty="0" err="1" smtClean="0">
                <a:latin typeface="Book Antiqua" pitchFamily="18" charset="0"/>
              </a:rPr>
              <a:t>Dizú</a:t>
            </a:r>
            <a:r>
              <a:rPr lang="cs-CZ" dirty="0" smtClean="0">
                <a:latin typeface="Book Antiqua" pitchFamily="18" charset="0"/>
              </a:rPr>
              <a:t>, </a:t>
            </a:r>
            <a:r>
              <a:rPr lang="cs-CZ" dirty="0" err="1" smtClean="0">
                <a:latin typeface="Book Antiqua" pitchFamily="18" charset="0"/>
              </a:rPr>
              <a:t>Martha</a:t>
            </a:r>
            <a:r>
              <a:rPr lang="cs-CZ" dirty="0" smtClean="0">
                <a:latin typeface="Book Antiqua" pitchFamily="18" charset="0"/>
              </a:rPr>
              <a:t> Helena </a:t>
            </a:r>
            <a:r>
              <a:rPr lang="cs-CZ" dirty="0" err="1" smtClean="0">
                <a:latin typeface="Book Antiqua" pitchFamily="18" charset="0"/>
              </a:rPr>
              <a:t>Corrales</a:t>
            </a:r>
            <a:r>
              <a:rPr lang="cs-CZ" dirty="0" smtClean="0">
                <a:latin typeface="Book Antiqua" pitchFamily="18" charset="0"/>
              </a:rPr>
              <a:t> </a:t>
            </a:r>
            <a:r>
              <a:rPr lang="cs-CZ" dirty="0" err="1" smtClean="0">
                <a:latin typeface="Book Antiqua" pitchFamily="18" charset="0"/>
              </a:rPr>
              <a:t>Carvajal</a:t>
            </a:r>
            <a:r>
              <a:rPr lang="cs-CZ" dirty="0" smtClean="0">
                <a:latin typeface="Book Antiqua" pitchFamily="18" charset="0"/>
              </a:rPr>
              <a:t>, </a:t>
            </a:r>
            <a:r>
              <a:rPr lang="cs-CZ" i="1" dirty="0" err="1" smtClean="0">
                <a:latin typeface="Book Antiqua" pitchFamily="18" charset="0"/>
              </a:rPr>
              <a:t>Una</a:t>
            </a:r>
            <a:r>
              <a:rPr lang="cs-CZ" i="1" dirty="0" smtClean="0">
                <a:latin typeface="Book Antiqua" pitchFamily="18" charset="0"/>
              </a:rPr>
              <a:t> </a:t>
            </a:r>
            <a:r>
              <a:rPr lang="cs-CZ" i="1" dirty="0" err="1" smtClean="0">
                <a:latin typeface="Book Antiqua" pitchFamily="18" charset="0"/>
              </a:rPr>
              <a:t>Mirada</a:t>
            </a:r>
            <a:r>
              <a:rPr lang="cs-CZ" i="1" dirty="0" smtClean="0">
                <a:latin typeface="Book Antiqua" pitchFamily="18" charset="0"/>
              </a:rPr>
              <a:t> </a:t>
            </a:r>
            <a:r>
              <a:rPr lang="cs-CZ" i="1" dirty="0" err="1" smtClean="0">
                <a:latin typeface="Book Antiqua" pitchFamily="18" charset="0"/>
              </a:rPr>
              <a:t>al</a:t>
            </a:r>
            <a:r>
              <a:rPr lang="cs-CZ" i="1" dirty="0" smtClean="0">
                <a:latin typeface="Book Antiqua" pitchFamily="18" charset="0"/>
              </a:rPr>
              <a:t> </a:t>
            </a:r>
            <a:r>
              <a:rPr lang="cs-CZ" i="1" dirty="0" err="1" smtClean="0">
                <a:latin typeface="Book Antiqua" pitchFamily="18" charset="0"/>
              </a:rPr>
              <a:t>Habla</a:t>
            </a:r>
            <a:r>
              <a:rPr lang="cs-CZ" i="1" dirty="0" smtClean="0">
                <a:latin typeface="Book Antiqua" pitchFamily="18" charset="0"/>
              </a:rPr>
              <a:t> </a:t>
            </a:r>
            <a:r>
              <a:rPr lang="cs-CZ" i="1" dirty="0" err="1" smtClean="0">
                <a:latin typeface="Book Antiqua" pitchFamily="18" charset="0"/>
              </a:rPr>
              <a:t>Nasa</a:t>
            </a:r>
            <a:r>
              <a:rPr lang="cs-CZ" i="1" dirty="0" smtClean="0">
                <a:latin typeface="Book Antiqua" pitchFamily="18" charset="0"/>
              </a:rPr>
              <a:t> </a:t>
            </a:r>
            <a:r>
              <a:rPr lang="cs-CZ" i="1" dirty="0" err="1" smtClean="0">
                <a:latin typeface="Book Antiqua" pitchFamily="18" charset="0"/>
              </a:rPr>
              <a:t>Yuwe</a:t>
            </a:r>
            <a:r>
              <a:rPr lang="cs-CZ" i="1" dirty="0" smtClean="0">
                <a:latin typeface="Book Antiqua" pitchFamily="18" charset="0"/>
              </a:rPr>
              <a:t> de </a:t>
            </a:r>
            <a:r>
              <a:rPr lang="cs-CZ" i="1" dirty="0" err="1" smtClean="0">
                <a:latin typeface="Book Antiqua" pitchFamily="18" charset="0"/>
              </a:rPr>
              <a:t>Novirao</a:t>
            </a:r>
            <a:r>
              <a:rPr lang="cs-CZ" dirty="0" smtClean="0">
                <a:latin typeface="Book Antiqua" pitchFamily="18" charset="0"/>
              </a:rPr>
              <a:t>, 2009, </a:t>
            </a:r>
            <a:r>
              <a:rPr lang="cs-CZ" dirty="0" err="1" smtClean="0">
                <a:latin typeface="Book Antiqua" pitchFamily="18" charset="0"/>
              </a:rPr>
              <a:t>Universidad</a:t>
            </a:r>
            <a:r>
              <a:rPr lang="cs-CZ" dirty="0" smtClean="0">
                <a:latin typeface="Book Antiqua" pitchFamily="18" charset="0"/>
              </a:rPr>
              <a:t> </a:t>
            </a:r>
            <a:r>
              <a:rPr lang="cs-CZ" dirty="0" err="1" smtClean="0">
                <a:latin typeface="Book Antiqua" pitchFamily="18" charset="0"/>
              </a:rPr>
              <a:t>del</a:t>
            </a:r>
            <a:r>
              <a:rPr lang="cs-CZ" dirty="0" smtClean="0">
                <a:latin typeface="Book Antiqua" pitchFamily="18" charset="0"/>
              </a:rPr>
              <a:t> </a:t>
            </a:r>
            <a:r>
              <a:rPr lang="cs-CZ" dirty="0" err="1" smtClean="0">
                <a:latin typeface="Book Antiqua" pitchFamily="18" charset="0"/>
              </a:rPr>
              <a:t>Cauca</a:t>
            </a:r>
            <a:r>
              <a:rPr lang="cs-CZ" dirty="0" smtClean="0">
                <a:latin typeface="Book Antiqua" pitchFamily="18" charset="0"/>
              </a:rPr>
              <a:t>, </a:t>
            </a:r>
            <a:r>
              <a:rPr lang="cs-CZ" dirty="0" err="1" smtClean="0">
                <a:latin typeface="Book Antiqua" pitchFamily="18" charset="0"/>
              </a:rPr>
              <a:t>Colombia</a:t>
            </a:r>
            <a:r>
              <a:rPr lang="cs-CZ" dirty="0" smtClean="0">
                <a:latin typeface="Book Antiqua" pitchFamily="18" charset="0"/>
              </a:rPr>
              <a:t>.</a:t>
            </a:r>
            <a:endParaRPr lang="en-US" dirty="0" smtClean="0">
              <a:latin typeface="Book Antiqua" pitchFamily="18" charset="0"/>
            </a:endParaRPr>
          </a:p>
          <a:p>
            <a:endParaRPr lang="cs-CZ" dirty="0" smtClean="0">
              <a:latin typeface="Book Antiqua" pitchFamily="18" charset="0"/>
            </a:endParaRPr>
          </a:p>
          <a:p>
            <a:r>
              <a:rPr lang="cs-CZ" dirty="0" smtClean="0">
                <a:latin typeface="Book Antiqua" pitchFamily="18" charset="0"/>
              </a:rPr>
              <a:t>Mario </a:t>
            </a:r>
            <a:r>
              <a:rPr lang="cs-CZ" dirty="0" err="1" smtClean="0">
                <a:latin typeface="Book Antiqua" pitchFamily="18" charset="0"/>
              </a:rPr>
              <a:t>García</a:t>
            </a:r>
            <a:r>
              <a:rPr lang="cs-CZ" dirty="0" smtClean="0">
                <a:latin typeface="Book Antiqua" pitchFamily="18" charset="0"/>
              </a:rPr>
              <a:t> </a:t>
            </a:r>
            <a:r>
              <a:rPr lang="cs-CZ" dirty="0" err="1" smtClean="0">
                <a:latin typeface="Book Antiqua" pitchFamily="18" charset="0"/>
              </a:rPr>
              <a:t>Isaza</a:t>
            </a:r>
            <a:r>
              <a:rPr lang="cs-CZ" dirty="0" smtClean="0">
                <a:latin typeface="Book Antiqua" pitchFamily="18" charset="0"/>
              </a:rPr>
              <a:t>, </a:t>
            </a:r>
            <a:r>
              <a:rPr lang="cs-CZ" i="1" dirty="0" err="1" smtClean="0">
                <a:latin typeface="Book Antiqua" pitchFamily="18" charset="0"/>
              </a:rPr>
              <a:t>Gramática</a:t>
            </a:r>
            <a:r>
              <a:rPr lang="cs-CZ" i="1" dirty="0" smtClean="0">
                <a:latin typeface="Book Antiqua" pitchFamily="18" charset="0"/>
              </a:rPr>
              <a:t> </a:t>
            </a:r>
            <a:r>
              <a:rPr lang="cs-CZ" i="1" dirty="0" err="1" smtClean="0">
                <a:latin typeface="Book Antiqua" pitchFamily="18" charset="0"/>
              </a:rPr>
              <a:t>Páez</a:t>
            </a:r>
            <a:r>
              <a:rPr lang="cs-CZ" dirty="0" smtClean="0">
                <a:latin typeface="Book Antiqua" pitchFamily="18" charset="0"/>
              </a:rPr>
              <a:t>, 1996, </a:t>
            </a:r>
            <a:r>
              <a:rPr lang="cs-CZ" dirty="0" err="1" smtClean="0">
                <a:latin typeface="Book Antiqua" pitchFamily="18" charset="0"/>
              </a:rPr>
              <a:t>Prefectura</a:t>
            </a:r>
            <a:r>
              <a:rPr lang="cs-CZ" dirty="0" smtClean="0">
                <a:latin typeface="Book Antiqua" pitchFamily="18" charset="0"/>
              </a:rPr>
              <a:t> </a:t>
            </a:r>
            <a:r>
              <a:rPr lang="cs-CZ" dirty="0" err="1" smtClean="0">
                <a:latin typeface="Book Antiqua" pitchFamily="18" charset="0"/>
              </a:rPr>
              <a:t>Apostólica</a:t>
            </a:r>
            <a:r>
              <a:rPr lang="cs-CZ" dirty="0" smtClean="0">
                <a:latin typeface="Book Antiqua" pitchFamily="18" charset="0"/>
              </a:rPr>
              <a:t> de </a:t>
            </a:r>
            <a:r>
              <a:rPr lang="cs-CZ" dirty="0" err="1" smtClean="0">
                <a:latin typeface="Book Antiqua" pitchFamily="18" charset="0"/>
              </a:rPr>
              <a:t>Tierradentro</a:t>
            </a:r>
            <a:r>
              <a:rPr lang="cs-CZ" dirty="0" smtClean="0">
                <a:latin typeface="Book Antiqua" pitchFamily="18" charset="0"/>
              </a:rPr>
              <a:t>, </a:t>
            </a:r>
            <a:r>
              <a:rPr lang="cs-CZ" dirty="0" err="1" smtClean="0">
                <a:latin typeface="Book Antiqua" pitchFamily="18" charset="0"/>
              </a:rPr>
              <a:t>Belalcázar</a:t>
            </a:r>
            <a:r>
              <a:rPr lang="cs-CZ" dirty="0" smtClean="0">
                <a:latin typeface="Book Antiqua" pitchFamily="18" charset="0"/>
              </a:rPr>
              <a:t>, </a:t>
            </a:r>
            <a:r>
              <a:rPr lang="cs-CZ" dirty="0" err="1" smtClean="0">
                <a:latin typeface="Book Antiqua" pitchFamily="18" charset="0"/>
              </a:rPr>
              <a:t>Cauca</a:t>
            </a:r>
            <a:r>
              <a:rPr lang="cs-CZ" dirty="0" smtClean="0">
                <a:latin typeface="Book Antiqua" pitchFamily="18" charset="0"/>
              </a:rPr>
              <a:t>, </a:t>
            </a:r>
            <a:r>
              <a:rPr lang="cs-CZ" dirty="0" err="1" smtClean="0">
                <a:latin typeface="Book Antiqua" pitchFamily="18" charset="0"/>
              </a:rPr>
              <a:t>Colombia</a:t>
            </a:r>
            <a:r>
              <a:rPr lang="cs-CZ" dirty="0" smtClean="0">
                <a:latin typeface="Book Antiqua" pitchFamily="18" charset="0"/>
              </a:rPr>
              <a:t>. </a:t>
            </a:r>
            <a:endParaRPr lang="en-US" dirty="0" smtClean="0">
              <a:latin typeface="Book Antiqua" pitchFamily="18" charset="0"/>
            </a:endParaRPr>
          </a:p>
          <a:p>
            <a:endParaRPr lang="en-US" dirty="0" smtClean="0">
              <a:latin typeface="Book Antiqua" pitchFamily="18" charset="0"/>
            </a:endParaRPr>
          </a:p>
          <a:p>
            <a:r>
              <a:rPr lang="cs-CZ" dirty="0" smtClean="0">
                <a:latin typeface="Book Antiqua" pitchFamily="18" charset="0"/>
              </a:rPr>
              <a:t>Lilia </a:t>
            </a:r>
            <a:r>
              <a:rPr lang="cs-CZ" dirty="0" err="1" smtClean="0">
                <a:latin typeface="Book Antiqua" pitchFamily="18" charset="0"/>
              </a:rPr>
              <a:t>Trivi</a:t>
            </a:r>
            <a:r>
              <a:rPr lang="es-ES" dirty="0" smtClean="0">
                <a:latin typeface="Book Antiqua" pitchFamily="18" charset="0"/>
              </a:rPr>
              <a:t>ño, Bárbara Muelas y equipo colaborador, </a:t>
            </a:r>
            <a:r>
              <a:rPr lang="es-ES" i="1" dirty="0" smtClean="0">
                <a:latin typeface="Book Antiqua" pitchFamily="18" charset="0"/>
              </a:rPr>
              <a:t>Gramática Pedagógica de la Lengua Namtrik para Maestros Misak</a:t>
            </a:r>
            <a:r>
              <a:rPr lang="es-ES" dirty="0" smtClean="0">
                <a:latin typeface="Book Antiqua" pitchFamily="18" charset="0"/>
              </a:rPr>
              <a:t>, 2011, Universidad del Cauca, Cali, Colombia. </a:t>
            </a:r>
            <a:endParaRPr lang="cs-CZ" dirty="0" smtClean="0">
              <a:latin typeface="Book Antiqua" pitchFamily="18" charset="0"/>
            </a:endParaRPr>
          </a:p>
          <a:p>
            <a:endParaRPr lang="cs-CZ" dirty="0">
              <a:latin typeface="Book Antiqua"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0" y="0"/>
            <a:ext cx="9144000" cy="6740307"/>
          </a:xfrm>
          <a:prstGeom prst="rect">
            <a:avLst/>
          </a:prstGeom>
          <a:noFill/>
        </p:spPr>
        <p:txBody>
          <a:bodyPr wrap="square" rtlCol="0">
            <a:spAutoFit/>
          </a:bodyPr>
          <a:lstStyle/>
          <a:p>
            <a:endParaRPr lang="es-ES" dirty="0" smtClean="0">
              <a:latin typeface="Book Antiqua" pitchFamily="18" charset="0"/>
            </a:endParaRPr>
          </a:p>
          <a:p>
            <a:endParaRPr lang="es-ES" dirty="0" smtClean="0">
              <a:latin typeface="Book Antiqua" pitchFamily="18" charset="0"/>
            </a:endParaRPr>
          </a:p>
          <a:p>
            <a:r>
              <a:rPr lang="es-ES" dirty="0" smtClean="0">
                <a:latin typeface="Book Antiqua" pitchFamily="18" charset="0"/>
              </a:rPr>
              <a:t>Gregorio Alberto Yalanda Muelas, </a:t>
            </a:r>
            <a:r>
              <a:rPr lang="es-ES" i="1" dirty="0" smtClean="0">
                <a:latin typeface="Book Antiqua" pitchFamily="18" charset="0"/>
              </a:rPr>
              <a:t>Relación entre la Música Tradicional y el Ciclo de Vida de los Misak</a:t>
            </a:r>
            <a:r>
              <a:rPr lang="es-ES" dirty="0" smtClean="0">
                <a:latin typeface="Book Antiqua" pitchFamily="18" charset="0"/>
              </a:rPr>
              <a:t>, 2013, Observatorio del Patrimonio Cultural y Arqueológico OPCA.  </a:t>
            </a:r>
          </a:p>
          <a:p>
            <a:endParaRPr lang="es-ES" dirty="0" smtClean="0">
              <a:latin typeface="Book Antiqua" pitchFamily="18" charset="0"/>
            </a:endParaRPr>
          </a:p>
          <a:p>
            <a:r>
              <a:rPr lang="es-ES" dirty="0" smtClean="0">
                <a:latin typeface="Book Antiqua" pitchFamily="18" charset="0"/>
              </a:rPr>
              <a:t>Grupo Linguistico de Guambía, </a:t>
            </a:r>
            <a:r>
              <a:rPr lang="es-ES" i="1" dirty="0" smtClean="0">
                <a:latin typeface="Book Antiqua" pitchFamily="18" charset="0"/>
              </a:rPr>
              <a:t>Wabia MisaabirӨ</a:t>
            </a:r>
            <a:r>
              <a:rPr lang="es-ES" dirty="0" smtClean="0">
                <a:latin typeface="Book Antiqua" pitchFamily="18" charset="0"/>
              </a:rPr>
              <a:t>, 1986, Popayán, Colombia.   </a:t>
            </a:r>
          </a:p>
          <a:p>
            <a:endParaRPr lang="es-ES" dirty="0" smtClean="0">
              <a:latin typeface="Book Antiqua" pitchFamily="18" charset="0"/>
            </a:endParaRPr>
          </a:p>
          <a:p>
            <a:r>
              <a:rPr lang="es-ES" dirty="0" smtClean="0">
                <a:latin typeface="Book Antiqua" pitchFamily="18" charset="0"/>
              </a:rPr>
              <a:t>Beatriz Vasquez de Ruiz, </a:t>
            </a:r>
            <a:r>
              <a:rPr lang="es-ES" i="1" dirty="0" smtClean="0">
                <a:latin typeface="Book Antiqua" pitchFamily="18" charset="0"/>
              </a:rPr>
              <a:t>Lenguas Aborigenes de Colombia</a:t>
            </a:r>
            <a:r>
              <a:rPr lang="es-ES" dirty="0" smtClean="0">
                <a:latin typeface="Book Antiqua" pitchFamily="18" charset="0"/>
              </a:rPr>
              <a:t>, Descripciones 2, La predicacion en Guambiano, 1988, Universidad de los Andes, Bogotá. </a:t>
            </a:r>
            <a:r>
              <a:rPr lang="cs-CZ" dirty="0" smtClean="0">
                <a:latin typeface="Book Antiqua" pitchFamily="18" charset="0"/>
              </a:rPr>
              <a:t> </a:t>
            </a:r>
            <a:endParaRPr lang="en-US" dirty="0" smtClean="0">
              <a:latin typeface="Book Antiqua" pitchFamily="18" charset="0"/>
            </a:endParaRPr>
          </a:p>
          <a:p>
            <a:endParaRPr lang="en-US" dirty="0" smtClean="0">
              <a:latin typeface="Book Antiqua" pitchFamily="18" charset="0"/>
            </a:endParaRPr>
          </a:p>
          <a:p>
            <a:r>
              <a:rPr lang="cs-CZ" dirty="0" smtClean="0">
                <a:latin typeface="Book Antiqua" pitchFamily="18" charset="0"/>
              </a:rPr>
              <a:t>David </a:t>
            </a:r>
            <a:r>
              <a:rPr lang="cs-CZ" dirty="0" err="1" smtClean="0">
                <a:latin typeface="Book Antiqua" pitchFamily="18" charset="0"/>
              </a:rPr>
              <a:t>Lorente</a:t>
            </a:r>
            <a:r>
              <a:rPr lang="cs-CZ" dirty="0" smtClean="0">
                <a:latin typeface="Book Antiqua" pitchFamily="18" charset="0"/>
              </a:rPr>
              <a:t> </a:t>
            </a:r>
            <a:r>
              <a:rPr lang="cs-CZ" dirty="0" err="1" smtClean="0">
                <a:latin typeface="Book Antiqua" pitchFamily="18" charset="0"/>
              </a:rPr>
              <a:t>Fernández</a:t>
            </a:r>
            <a:r>
              <a:rPr lang="cs-CZ" dirty="0" smtClean="0">
                <a:latin typeface="Book Antiqua" pitchFamily="18" charset="0"/>
              </a:rPr>
              <a:t>,  </a:t>
            </a:r>
            <a:r>
              <a:rPr lang="cs-CZ" i="1" dirty="0" smtClean="0">
                <a:latin typeface="Book Antiqua" pitchFamily="18" charset="0"/>
              </a:rPr>
              <a:t>El «</a:t>
            </a:r>
            <a:r>
              <a:rPr lang="cs-CZ" i="1" dirty="0" err="1" smtClean="0">
                <a:latin typeface="Book Antiqua" pitchFamily="18" charset="0"/>
              </a:rPr>
              <a:t>frío</a:t>
            </a:r>
            <a:r>
              <a:rPr lang="cs-CZ" i="1" dirty="0" smtClean="0">
                <a:latin typeface="Book Antiqua" pitchFamily="18" charset="0"/>
              </a:rPr>
              <a:t>» y </a:t>
            </a:r>
            <a:r>
              <a:rPr lang="cs-CZ" i="1" dirty="0" err="1" smtClean="0">
                <a:latin typeface="Book Antiqua" pitchFamily="18" charset="0"/>
              </a:rPr>
              <a:t>el</a:t>
            </a:r>
            <a:r>
              <a:rPr lang="cs-CZ" i="1" dirty="0" smtClean="0">
                <a:latin typeface="Book Antiqua" pitchFamily="18" charset="0"/>
              </a:rPr>
              <a:t> «</a:t>
            </a:r>
            <a:r>
              <a:rPr lang="cs-CZ" i="1" dirty="0" err="1" smtClean="0">
                <a:latin typeface="Book Antiqua" pitchFamily="18" charset="0"/>
              </a:rPr>
              <a:t>calor</a:t>
            </a:r>
            <a:r>
              <a:rPr lang="cs-CZ" i="1" dirty="0" smtClean="0">
                <a:latin typeface="Book Antiqua" pitchFamily="18" charset="0"/>
              </a:rPr>
              <a:t>» </a:t>
            </a:r>
            <a:r>
              <a:rPr lang="cs-CZ" i="1" dirty="0" err="1" smtClean="0">
                <a:latin typeface="Book Antiqua" pitchFamily="18" charset="0"/>
              </a:rPr>
              <a:t>en</a:t>
            </a:r>
            <a:r>
              <a:rPr lang="cs-CZ" i="1" dirty="0" smtClean="0">
                <a:latin typeface="Book Antiqua" pitchFamily="18" charset="0"/>
              </a:rPr>
              <a:t> </a:t>
            </a:r>
            <a:r>
              <a:rPr lang="cs-CZ" i="1" dirty="0" err="1" smtClean="0">
                <a:latin typeface="Book Antiqua" pitchFamily="18" charset="0"/>
              </a:rPr>
              <a:t>el</a:t>
            </a:r>
            <a:r>
              <a:rPr lang="cs-CZ" i="1" dirty="0" smtClean="0">
                <a:latin typeface="Book Antiqua" pitchFamily="18" charset="0"/>
              </a:rPr>
              <a:t> </a:t>
            </a:r>
            <a:r>
              <a:rPr lang="cs-CZ" i="1" dirty="0" err="1" smtClean="0">
                <a:latin typeface="Book Antiqua" pitchFamily="18" charset="0"/>
              </a:rPr>
              <a:t>sistema</a:t>
            </a:r>
            <a:r>
              <a:rPr lang="cs-CZ" i="1" dirty="0" smtClean="0">
                <a:latin typeface="Book Antiqua" pitchFamily="18" charset="0"/>
              </a:rPr>
              <a:t> </a:t>
            </a:r>
            <a:r>
              <a:rPr lang="cs-CZ" i="1" dirty="0" err="1" smtClean="0">
                <a:latin typeface="Book Antiqua" pitchFamily="18" charset="0"/>
              </a:rPr>
              <a:t>médico</a:t>
            </a:r>
            <a:r>
              <a:rPr lang="cs-CZ" i="1" dirty="0" smtClean="0">
                <a:latin typeface="Book Antiqua" pitchFamily="18" charset="0"/>
              </a:rPr>
              <a:t> </a:t>
            </a:r>
            <a:r>
              <a:rPr lang="cs-CZ" i="1" dirty="0" err="1" smtClean="0">
                <a:latin typeface="Book Antiqua" pitchFamily="18" charset="0"/>
              </a:rPr>
              <a:t>nahua</a:t>
            </a:r>
            <a:r>
              <a:rPr lang="cs-CZ" i="1" dirty="0" smtClean="0">
                <a:latin typeface="Book Antiqua" pitchFamily="18" charset="0"/>
              </a:rPr>
              <a:t> de la Sierra de </a:t>
            </a:r>
            <a:r>
              <a:rPr lang="cs-CZ" i="1" dirty="0" err="1" smtClean="0">
                <a:latin typeface="Book Antiqua" pitchFamily="18" charset="0"/>
              </a:rPr>
              <a:t>Texcoco</a:t>
            </a:r>
            <a:r>
              <a:rPr lang="cs-CZ" dirty="0" smtClean="0">
                <a:latin typeface="Book Antiqua" pitchFamily="18" charset="0"/>
              </a:rPr>
              <a:t>. </a:t>
            </a:r>
            <a:r>
              <a:rPr lang="cs-CZ" dirty="0" err="1" smtClean="0">
                <a:latin typeface="Book Antiqua" pitchFamily="18" charset="0"/>
              </a:rPr>
              <a:t>Una</a:t>
            </a:r>
            <a:r>
              <a:rPr lang="cs-CZ" dirty="0" smtClean="0">
                <a:latin typeface="Book Antiqua" pitchFamily="18" charset="0"/>
              </a:rPr>
              <a:t> </a:t>
            </a:r>
            <a:r>
              <a:rPr lang="cs-CZ" dirty="0" err="1" smtClean="0">
                <a:latin typeface="Book Antiqua" pitchFamily="18" charset="0"/>
              </a:rPr>
              <a:t>aproximación</a:t>
            </a:r>
            <a:r>
              <a:rPr lang="cs-CZ" dirty="0" smtClean="0">
                <a:latin typeface="Book Antiqua" pitchFamily="18" charset="0"/>
              </a:rPr>
              <a:t>. </a:t>
            </a:r>
            <a:r>
              <a:rPr lang="cs-CZ" dirty="0" err="1" smtClean="0">
                <a:latin typeface="Book Antiqua" pitchFamily="18" charset="0"/>
              </a:rPr>
              <a:t>Revista</a:t>
            </a:r>
            <a:r>
              <a:rPr lang="cs-CZ" dirty="0" smtClean="0">
                <a:latin typeface="Book Antiqua" pitchFamily="18" charset="0"/>
              </a:rPr>
              <a:t> </a:t>
            </a:r>
            <a:r>
              <a:rPr lang="cs-CZ" dirty="0" err="1" smtClean="0">
                <a:latin typeface="Book Antiqua" pitchFamily="18" charset="0"/>
              </a:rPr>
              <a:t>Española</a:t>
            </a:r>
            <a:r>
              <a:rPr lang="cs-CZ" dirty="0" smtClean="0">
                <a:latin typeface="Book Antiqua" pitchFamily="18" charset="0"/>
              </a:rPr>
              <a:t> de </a:t>
            </a:r>
            <a:r>
              <a:rPr lang="cs-CZ" dirty="0" err="1" smtClean="0">
                <a:latin typeface="Book Antiqua" pitchFamily="18" charset="0"/>
              </a:rPr>
              <a:t>Antropología</a:t>
            </a:r>
            <a:r>
              <a:rPr lang="cs-CZ" dirty="0" smtClean="0">
                <a:latin typeface="Book Antiqua" pitchFamily="18" charset="0"/>
              </a:rPr>
              <a:t> </a:t>
            </a:r>
            <a:r>
              <a:rPr lang="cs-CZ" dirty="0" err="1" smtClean="0">
                <a:latin typeface="Book Antiqua" pitchFamily="18" charset="0"/>
              </a:rPr>
              <a:t>Americana</a:t>
            </a:r>
            <a:r>
              <a:rPr lang="cs-CZ" dirty="0" smtClean="0">
                <a:latin typeface="Book Antiqua" pitchFamily="18" charset="0"/>
              </a:rPr>
              <a:t>.</a:t>
            </a:r>
            <a:r>
              <a:rPr lang="cs-CZ" i="1" dirty="0" smtClean="0">
                <a:latin typeface="Book Antiqua" pitchFamily="18" charset="0"/>
              </a:rPr>
              <a:t> </a:t>
            </a:r>
            <a:r>
              <a:rPr lang="cs-CZ" dirty="0" smtClean="0">
                <a:latin typeface="Book Antiqua" pitchFamily="18" charset="0"/>
              </a:rPr>
              <a:t>2012, vol. 42, </a:t>
            </a:r>
            <a:r>
              <a:rPr lang="en-US" dirty="0" smtClean="0">
                <a:latin typeface="Book Antiqua" pitchFamily="18" charset="0"/>
              </a:rPr>
              <a:t>        </a:t>
            </a:r>
            <a:r>
              <a:rPr lang="cs-CZ" dirty="0" err="1" smtClean="0">
                <a:latin typeface="Book Antiqua" pitchFamily="18" charset="0"/>
              </a:rPr>
              <a:t>núm</a:t>
            </a:r>
            <a:r>
              <a:rPr lang="cs-CZ" dirty="0" smtClean="0">
                <a:latin typeface="Book Antiqua" pitchFamily="18" charset="0"/>
              </a:rPr>
              <a:t>. 1, 243-266. </a:t>
            </a:r>
          </a:p>
          <a:p>
            <a:r>
              <a:rPr lang="cs-CZ" dirty="0" smtClean="0">
                <a:latin typeface="Book Antiqua" pitchFamily="18" charset="0"/>
              </a:rPr>
              <a:t> </a:t>
            </a:r>
          </a:p>
          <a:p>
            <a:r>
              <a:rPr lang="cs-CZ" dirty="0" err="1" smtClean="0">
                <a:latin typeface="Book Antiqua" pitchFamily="18" charset="0"/>
              </a:rPr>
              <a:t>Víctor</a:t>
            </a:r>
            <a:r>
              <a:rPr lang="cs-CZ" dirty="0" smtClean="0">
                <a:latin typeface="Book Antiqua" pitchFamily="18" charset="0"/>
              </a:rPr>
              <a:t> </a:t>
            </a:r>
            <a:r>
              <a:rPr lang="cs-CZ" dirty="0" err="1" smtClean="0">
                <a:latin typeface="Book Antiqua" pitchFamily="18" charset="0"/>
              </a:rPr>
              <a:t>Bascopé</a:t>
            </a:r>
            <a:r>
              <a:rPr lang="cs-CZ" dirty="0" smtClean="0">
                <a:latin typeface="Book Antiqua" pitchFamily="18" charset="0"/>
              </a:rPr>
              <a:t> </a:t>
            </a:r>
            <a:r>
              <a:rPr lang="cs-CZ" dirty="0" err="1" smtClean="0">
                <a:latin typeface="Book Antiqua" pitchFamily="18" charset="0"/>
              </a:rPr>
              <a:t>Caero</a:t>
            </a:r>
            <a:r>
              <a:rPr lang="cs-CZ" dirty="0" smtClean="0">
                <a:latin typeface="Book Antiqua" pitchFamily="18" charset="0"/>
              </a:rPr>
              <a:t>, </a:t>
            </a:r>
            <a:r>
              <a:rPr lang="cs-CZ" i="1" dirty="0" smtClean="0">
                <a:latin typeface="Book Antiqua" pitchFamily="18" charset="0"/>
              </a:rPr>
              <a:t>El </a:t>
            </a:r>
            <a:r>
              <a:rPr lang="cs-CZ" i="1" dirty="0" err="1" smtClean="0">
                <a:latin typeface="Book Antiqua" pitchFamily="18" charset="0"/>
              </a:rPr>
              <a:t>Sentido</a:t>
            </a:r>
            <a:r>
              <a:rPr lang="cs-CZ" i="1" dirty="0" smtClean="0">
                <a:latin typeface="Book Antiqua" pitchFamily="18" charset="0"/>
              </a:rPr>
              <a:t> de la </a:t>
            </a:r>
            <a:r>
              <a:rPr lang="cs-CZ" i="1" dirty="0" err="1" smtClean="0">
                <a:latin typeface="Book Antiqua" pitchFamily="18" charset="0"/>
              </a:rPr>
              <a:t>Muerte</a:t>
            </a:r>
            <a:r>
              <a:rPr lang="cs-CZ" i="1" dirty="0" smtClean="0">
                <a:latin typeface="Book Antiqua" pitchFamily="18" charset="0"/>
              </a:rPr>
              <a:t> </a:t>
            </a:r>
            <a:r>
              <a:rPr lang="cs-CZ" i="1" dirty="0" err="1" smtClean="0">
                <a:latin typeface="Book Antiqua" pitchFamily="18" charset="0"/>
              </a:rPr>
              <a:t>em</a:t>
            </a:r>
            <a:r>
              <a:rPr lang="cs-CZ" i="1" dirty="0" smtClean="0">
                <a:latin typeface="Book Antiqua" pitchFamily="18" charset="0"/>
              </a:rPr>
              <a:t> la </a:t>
            </a:r>
            <a:r>
              <a:rPr lang="cs-CZ" i="1" dirty="0" err="1" smtClean="0">
                <a:latin typeface="Book Antiqua" pitchFamily="18" charset="0"/>
              </a:rPr>
              <a:t>Cosmovisión</a:t>
            </a:r>
            <a:r>
              <a:rPr lang="cs-CZ" i="1" dirty="0" smtClean="0">
                <a:latin typeface="Book Antiqua" pitchFamily="18" charset="0"/>
              </a:rPr>
              <a:t> Andina: El </a:t>
            </a:r>
            <a:r>
              <a:rPr lang="cs-CZ" i="1" dirty="0" err="1" smtClean="0">
                <a:latin typeface="Book Antiqua" pitchFamily="18" charset="0"/>
              </a:rPr>
              <a:t>Caso</a:t>
            </a:r>
            <a:r>
              <a:rPr lang="cs-CZ" i="1" dirty="0" smtClean="0">
                <a:latin typeface="Book Antiqua" pitchFamily="18" charset="0"/>
              </a:rPr>
              <a:t> de los </a:t>
            </a:r>
            <a:r>
              <a:rPr lang="cs-CZ" i="1" dirty="0" err="1" smtClean="0">
                <a:latin typeface="Book Antiqua" pitchFamily="18" charset="0"/>
              </a:rPr>
              <a:t>Valles</a:t>
            </a:r>
            <a:r>
              <a:rPr lang="cs-CZ" i="1" dirty="0" smtClean="0">
                <a:latin typeface="Book Antiqua" pitchFamily="18" charset="0"/>
              </a:rPr>
              <a:t> </a:t>
            </a:r>
            <a:r>
              <a:rPr lang="cs-CZ" i="1" dirty="0" err="1" smtClean="0">
                <a:latin typeface="Book Antiqua" pitchFamily="18" charset="0"/>
              </a:rPr>
              <a:t>Andinos</a:t>
            </a:r>
            <a:r>
              <a:rPr lang="cs-CZ" i="1" dirty="0" smtClean="0">
                <a:latin typeface="Book Antiqua" pitchFamily="18" charset="0"/>
              </a:rPr>
              <a:t> de </a:t>
            </a:r>
            <a:r>
              <a:rPr lang="cs-CZ" i="1" dirty="0" err="1" smtClean="0">
                <a:latin typeface="Book Antiqua" pitchFamily="18" charset="0"/>
              </a:rPr>
              <a:t>Cochabamba</a:t>
            </a:r>
            <a:r>
              <a:rPr lang="cs-CZ" i="1" dirty="0" smtClean="0">
                <a:latin typeface="Book Antiqua" pitchFamily="18" charset="0"/>
              </a:rPr>
              <a:t>, </a:t>
            </a:r>
            <a:r>
              <a:rPr lang="cs-CZ" dirty="0" smtClean="0">
                <a:latin typeface="Book Antiqua" pitchFamily="18" charset="0"/>
              </a:rPr>
              <a:t>2000, </a:t>
            </a:r>
            <a:r>
              <a:rPr lang="cs-CZ" dirty="0" err="1" smtClean="0">
                <a:latin typeface="Book Antiqua" pitchFamily="18" charset="0"/>
              </a:rPr>
              <a:t>Cochabamba</a:t>
            </a:r>
            <a:r>
              <a:rPr lang="cs-CZ" dirty="0" smtClean="0">
                <a:latin typeface="Book Antiqua" pitchFamily="18" charset="0"/>
              </a:rPr>
              <a:t>, </a:t>
            </a:r>
            <a:r>
              <a:rPr lang="cs-CZ" dirty="0" err="1" smtClean="0">
                <a:latin typeface="Book Antiqua" pitchFamily="18" charset="0"/>
              </a:rPr>
              <a:t>Bolivia</a:t>
            </a:r>
            <a:r>
              <a:rPr lang="cs-CZ" dirty="0" smtClean="0">
                <a:latin typeface="Book Antiqua" pitchFamily="18" charset="0"/>
              </a:rPr>
              <a:t>. </a:t>
            </a:r>
            <a:endParaRPr lang="en-US" dirty="0" smtClean="0">
              <a:latin typeface="Book Antiqua" pitchFamily="18" charset="0"/>
            </a:endParaRPr>
          </a:p>
          <a:p>
            <a:endParaRPr lang="cs-CZ" dirty="0" smtClean="0">
              <a:latin typeface="Book Antiqua" pitchFamily="18" charset="0"/>
            </a:endParaRPr>
          </a:p>
          <a:p>
            <a:r>
              <a:rPr lang="es-ES" i="1" dirty="0" smtClean="0">
                <a:latin typeface="Book Antiqua" pitchFamily="18" charset="0"/>
              </a:rPr>
              <a:t>Léxico de la Lengua Namtrik de Totoró</a:t>
            </a:r>
            <a:r>
              <a:rPr lang="es-ES" dirty="0" smtClean="0">
                <a:latin typeface="Book Antiqua" pitchFamily="18" charset="0"/>
              </a:rPr>
              <a:t>, </a:t>
            </a:r>
            <a:r>
              <a:rPr lang="cs-CZ" dirty="0" err="1" smtClean="0">
                <a:latin typeface="Book Antiqua" pitchFamily="18" charset="0"/>
              </a:rPr>
              <a:t>Comunidad</a:t>
            </a:r>
            <a:r>
              <a:rPr lang="cs-CZ" dirty="0" smtClean="0">
                <a:latin typeface="Book Antiqua" pitchFamily="18" charset="0"/>
              </a:rPr>
              <a:t> </a:t>
            </a:r>
            <a:r>
              <a:rPr lang="cs-CZ" dirty="0" err="1" smtClean="0">
                <a:latin typeface="Book Antiqua" pitchFamily="18" charset="0"/>
              </a:rPr>
              <a:t>del</a:t>
            </a:r>
            <a:r>
              <a:rPr lang="cs-CZ" dirty="0" smtClean="0">
                <a:latin typeface="Book Antiqua" pitchFamily="18" charset="0"/>
              </a:rPr>
              <a:t> </a:t>
            </a:r>
            <a:r>
              <a:rPr lang="cs-CZ" dirty="0" err="1" smtClean="0">
                <a:latin typeface="Book Antiqua" pitchFamily="18" charset="0"/>
              </a:rPr>
              <a:t>Resguardo</a:t>
            </a:r>
            <a:r>
              <a:rPr lang="cs-CZ" dirty="0" smtClean="0">
                <a:latin typeface="Book Antiqua" pitchFamily="18" charset="0"/>
              </a:rPr>
              <a:t> </a:t>
            </a:r>
            <a:r>
              <a:rPr lang="cs-CZ" dirty="0" err="1" smtClean="0">
                <a:latin typeface="Book Antiqua" pitchFamily="18" charset="0"/>
              </a:rPr>
              <a:t>Indígena</a:t>
            </a:r>
            <a:r>
              <a:rPr lang="cs-CZ" dirty="0" smtClean="0">
                <a:latin typeface="Book Antiqua" pitchFamily="18" charset="0"/>
              </a:rPr>
              <a:t> de </a:t>
            </a:r>
            <a:r>
              <a:rPr lang="cs-CZ" dirty="0" err="1" smtClean="0">
                <a:latin typeface="Book Antiqua" pitchFamily="18" charset="0"/>
              </a:rPr>
              <a:t>Totoró</a:t>
            </a:r>
            <a:r>
              <a:rPr lang="cs-CZ" dirty="0" smtClean="0">
                <a:latin typeface="Book Antiqua" pitchFamily="18" charset="0"/>
              </a:rPr>
              <a:t>.</a:t>
            </a:r>
          </a:p>
          <a:p>
            <a:r>
              <a:rPr lang="cs-CZ" dirty="0" err="1" smtClean="0">
                <a:latin typeface="Book Antiqua" pitchFamily="18" charset="0"/>
              </a:rPr>
              <a:t>Primera</a:t>
            </a:r>
            <a:r>
              <a:rPr lang="cs-CZ" dirty="0" smtClean="0">
                <a:latin typeface="Book Antiqua" pitchFamily="18" charset="0"/>
              </a:rPr>
              <a:t> </a:t>
            </a:r>
            <a:r>
              <a:rPr lang="cs-CZ" dirty="0" err="1" smtClean="0">
                <a:latin typeface="Book Antiqua" pitchFamily="18" charset="0"/>
              </a:rPr>
              <a:t>edición</a:t>
            </a:r>
            <a:r>
              <a:rPr lang="cs-CZ" dirty="0" smtClean="0">
                <a:latin typeface="Book Antiqua" pitchFamily="18" charset="0"/>
              </a:rPr>
              <a:t>. 2009. </a:t>
            </a:r>
            <a:r>
              <a:rPr lang="es-ES" dirty="0" smtClean="0">
                <a:latin typeface="Book Antiqua" pitchFamily="18" charset="0"/>
              </a:rPr>
              <a:t>Totoró. Colombia.  Lilia Triviño Garzón, Algunas particularidades de los verbos de posición en la lengua guambiana, 2004-2005, Universidad del Cauca. </a:t>
            </a:r>
            <a:r>
              <a:rPr lang="cs-CZ" dirty="0" smtClean="0">
                <a:latin typeface="Book Antiqua" pitchFamily="18" charset="0"/>
              </a:rPr>
              <a:t> </a:t>
            </a:r>
          </a:p>
          <a:p>
            <a:r>
              <a:rPr lang="cs-CZ" dirty="0" smtClean="0">
                <a:latin typeface="Book Antiqua" pitchFamily="18" charset="0"/>
              </a:rPr>
              <a:t> </a:t>
            </a:r>
          </a:p>
          <a:p>
            <a:r>
              <a:rPr lang="en-GB" dirty="0" smtClean="0">
                <a:latin typeface="Book Antiqua" pitchFamily="18" charset="0"/>
              </a:rPr>
              <a:t> </a:t>
            </a:r>
            <a:endParaRPr lang="cs-CZ" dirty="0" smtClean="0">
              <a:latin typeface="Book Antiqua" pitchFamily="18" charset="0"/>
            </a:endParaRPr>
          </a:p>
          <a:p>
            <a:endParaRPr lang="cs-CZ"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1000"/>
            <a:lum/>
          </a:blip>
          <a:srcRect/>
          <a:stretch>
            <a:fillRect/>
          </a:stretch>
        </a:blipFill>
        <a:effectLst/>
      </p:bgPr>
    </p:bg>
    <p:spTree>
      <p:nvGrpSpPr>
        <p:cNvPr id="1" name=""/>
        <p:cNvGrpSpPr/>
        <p:nvPr/>
      </p:nvGrpSpPr>
      <p:grpSpPr>
        <a:xfrm>
          <a:off x="0" y="0"/>
          <a:ext cx="0" cy="0"/>
          <a:chOff x="0" y="0"/>
          <a:chExt cx="0" cy="0"/>
        </a:xfrm>
      </p:grpSpPr>
      <p:pic>
        <p:nvPicPr>
          <p:cNvPr id="2" name="Obrázek 1" descr="village.png"/>
          <p:cNvPicPr>
            <a:picLocks noChangeAspect="1"/>
          </p:cNvPicPr>
          <p:nvPr/>
        </p:nvPicPr>
        <p:blipFill>
          <a:blip r:embed="rId3"/>
          <a:stretch>
            <a:fillRect/>
          </a:stretch>
        </p:blipFill>
        <p:spPr>
          <a:xfrm>
            <a:off x="0" y="0"/>
            <a:ext cx="5072066" cy="6858000"/>
          </a:xfrm>
          <a:prstGeom prst="rect">
            <a:avLst/>
          </a:prstGeom>
        </p:spPr>
      </p:pic>
      <p:sp>
        <p:nvSpPr>
          <p:cNvPr id="3" name="TextovéPole 2"/>
          <p:cNvSpPr txBox="1"/>
          <p:nvPr/>
        </p:nvSpPr>
        <p:spPr>
          <a:xfrm>
            <a:off x="5572132" y="3714752"/>
            <a:ext cx="2786082" cy="830997"/>
          </a:xfrm>
          <a:prstGeom prst="rect">
            <a:avLst/>
          </a:prstGeom>
          <a:noFill/>
        </p:spPr>
        <p:txBody>
          <a:bodyPr wrap="square" rtlCol="0">
            <a:spAutoFit/>
          </a:bodyPr>
          <a:lstStyle/>
          <a:p>
            <a:r>
              <a:rPr lang="cs-CZ" sz="2400" dirty="0" smtClean="0">
                <a:latin typeface="Comic Sans MS" pitchFamily="66" charset="0"/>
              </a:rPr>
              <a:t>In case </a:t>
            </a:r>
            <a:r>
              <a:rPr lang="en-US" sz="2400" dirty="0" smtClean="0">
                <a:latin typeface="Comic Sans MS" pitchFamily="66" charset="0"/>
              </a:rPr>
              <a:t>you want more…</a:t>
            </a:r>
            <a:endParaRPr lang="cs-CZ" sz="2400" dirty="0">
              <a:latin typeface="Comic Sans MS"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nautilus with water.jpg"/>
          <p:cNvPicPr>
            <a:picLocks noChangeAspect="1"/>
          </p:cNvPicPr>
          <p:nvPr/>
        </p:nvPicPr>
        <p:blipFill>
          <a:blip r:embed="rId2"/>
          <a:stretch>
            <a:fillRect/>
          </a:stretch>
        </p:blipFill>
        <p:spPr>
          <a:xfrm>
            <a:off x="0" y="0"/>
            <a:ext cx="9144000" cy="6858000"/>
          </a:xfrm>
          <a:prstGeom prst="rect">
            <a:avLst/>
          </a:prstGeom>
        </p:spPr>
      </p:pic>
      <p:sp>
        <p:nvSpPr>
          <p:cNvPr id="3" name="TextovéPole 2"/>
          <p:cNvSpPr txBox="1"/>
          <p:nvPr/>
        </p:nvSpPr>
        <p:spPr>
          <a:xfrm>
            <a:off x="0" y="4857760"/>
            <a:ext cx="8929718" cy="1569660"/>
          </a:xfrm>
          <a:prstGeom prst="rect">
            <a:avLst/>
          </a:prstGeom>
          <a:noFill/>
        </p:spPr>
        <p:txBody>
          <a:bodyPr wrap="square" rtlCol="0">
            <a:spAutoFit/>
          </a:bodyPr>
          <a:lstStyle/>
          <a:p>
            <a:r>
              <a:rPr lang="en-US" sz="2400" b="1" dirty="0" smtClean="0">
                <a:solidFill>
                  <a:schemeClr val="bg1"/>
                </a:solidFill>
                <a:latin typeface="Book Antiqua" pitchFamily="18" charset="0"/>
              </a:rPr>
              <a:t>Time unfolds in a spiral. </a:t>
            </a:r>
            <a:r>
              <a:rPr lang="en-US" sz="2400" b="1" dirty="0" err="1" smtClean="0">
                <a:solidFill>
                  <a:schemeClr val="bg1"/>
                </a:solidFill>
                <a:latin typeface="Book Antiqua" pitchFamily="18" charset="0"/>
              </a:rPr>
              <a:t>Misaks</a:t>
            </a:r>
            <a:r>
              <a:rPr lang="en-US" sz="2400" b="1" dirty="0" smtClean="0">
                <a:solidFill>
                  <a:schemeClr val="bg1"/>
                </a:solidFill>
                <a:latin typeface="Book Antiqua" pitchFamily="18" charset="0"/>
              </a:rPr>
              <a:t> say that Time is actually a snail shell, </a:t>
            </a:r>
            <a:r>
              <a:rPr lang="en-US" sz="2400" b="1" i="1" dirty="0" err="1" smtClean="0">
                <a:solidFill>
                  <a:schemeClr val="bg1"/>
                </a:solidFill>
                <a:latin typeface="Book Antiqua" pitchFamily="18" charset="0"/>
              </a:rPr>
              <a:t>srurrapu</a:t>
            </a:r>
            <a:r>
              <a:rPr lang="en-US" sz="2400" b="1" dirty="0" smtClean="0">
                <a:solidFill>
                  <a:schemeClr val="bg1"/>
                </a:solidFill>
                <a:latin typeface="Book Antiqua" pitchFamily="18" charset="0"/>
              </a:rPr>
              <a:t>, which is constantly on the move. Only from our perspective, it moves backwards, so the past is in front of us and the future behind. </a:t>
            </a:r>
            <a:endParaRPr lang="cs-CZ" sz="2400" b="1" dirty="0">
              <a:solidFill>
                <a:schemeClr val="bg1"/>
              </a:solidFill>
              <a:latin typeface="Book Antiqua"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blip>
          <a:srcRect/>
          <a:stretch>
            <a:fillRect/>
          </a:stretch>
        </a:blipFill>
        <a:effectLst/>
      </p:bgPr>
    </p:bg>
    <p:spTree>
      <p:nvGrpSpPr>
        <p:cNvPr id="1" name=""/>
        <p:cNvGrpSpPr/>
        <p:nvPr/>
      </p:nvGrpSpPr>
      <p:grpSpPr>
        <a:xfrm>
          <a:off x="0" y="0"/>
          <a:ext cx="0" cy="0"/>
          <a:chOff x="0" y="0"/>
          <a:chExt cx="0" cy="0"/>
        </a:xfrm>
      </p:grpSpPr>
      <p:pic>
        <p:nvPicPr>
          <p:cNvPr id="2" name="Obrázek 1" descr="IMG_1678.JPG"/>
          <p:cNvPicPr>
            <a:picLocks noChangeAspect="1"/>
          </p:cNvPicPr>
          <p:nvPr/>
        </p:nvPicPr>
        <p:blipFill>
          <a:blip r:embed="rId3" cstate="print"/>
          <a:stretch>
            <a:fillRect/>
          </a:stretch>
        </p:blipFill>
        <p:spPr>
          <a:xfrm>
            <a:off x="4572000" y="3429000"/>
            <a:ext cx="4572000" cy="3429000"/>
          </a:xfrm>
          <a:prstGeom prst="rect">
            <a:avLst/>
          </a:prstGeom>
        </p:spPr>
      </p:pic>
      <p:pic>
        <p:nvPicPr>
          <p:cNvPr id="3" name="Obrázek 2" descr="IMG_1722.JPG"/>
          <p:cNvPicPr>
            <a:picLocks noChangeAspect="1"/>
          </p:cNvPicPr>
          <p:nvPr/>
        </p:nvPicPr>
        <p:blipFill>
          <a:blip r:embed="rId4" cstate="print"/>
          <a:stretch>
            <a:fillRect/>
          </a:stretch>
        </p:blipFill>
        <p:spPr>
          <a:xfrm>
            <a:off x="0" y="0"/>
            <a:ext cx="4572000" cy="3429000"/>
          </a:xfrm>
          <a:prstGeom prst="rect">
            <a:avLst/>
          </a:prstGeom>
        </p:spPr>
      </p:pic>
      <p:sp>
        <p:nvSpPr>
          <p:cNvPr id="4" name="TextovéPole 3"/>
          <p:cNvSpPr txBox="1"/>
          <p:nvPr/>
        </p:nvSpPr>
        <p:spPr>
          <a:xfrm>
            <a:off x="4714876" y="285728"/>
            <a:ext cx="4071966" cy="2677656"/>
          </a:xfrm>
          <a:prstGeom prst="rect">
            <a:avLst/>
          </a:prstGeom>
          <a:noFill/>
        </p:spPr>
        <p:txBody>
          <a:bodyPr wrap="square" rtlCol="0">
            <a:spAutoFit/>
          </a:bodyPr>
          <a:lstStyle/>
          <a:p>
            <a:pPr algn="just"/>
            <a:r>
              <a:rPr lang="en-US" sz="2400" dirty="0" smtClean="0">
                <a:latin typeface="Book Antiqua" pitchFamily="18" charset="0"/>
              </a:rPr>
              <a:t>In the same manner, when one`s life spiral comes to the end, the soul of the deceased splits into two. One part is the Moon, dark spirit, </a:t>
            </a:r>
            <a:r>
              <a:rPr lang="en-US" sz="2400" b="1" dirty="0" smtClean="0">
                <a:latin typeface="Book Antiqua" pitchFamily="18" charset="0"/>
              </a:rPr>
              <a:t>yon </a:t>
            </a:r>
            <a:r>
              <a:rPr lang="en-US" sz="2400" b="1" dirty="0" err="1" smtClean="0">
                <a:latin typeface="Book Antiqua" pitchFamily="18" charset="0"/>
              </a:rPr>
              <a:t>musik</a:t>
            </a:r>
            <a:r>
              <a:rPr lang="en-US" sz="2400" dirty="0" smtClean="0">
                <a:latin typeface="Book Antiqua" pitchFamily="18" charset="0"/>
              </a:rPr>
              <a:t>, which wants to stay where it used to live…</a:t>
            </a:r>
            <a:endParaRPr lang="cs-CZ" sz="2400" dirty="0">
              <a:latin typeface="Book Antiqua" pitchFamily="18" charset="0"/>
            </a:endParaRPr>
          </a:p>
        </p:txBody>
      </p:sp>
      <p:sp>
        <p:nvSpPr>
          <p:cNvPr id="5" name="TextovéPole 4"/>
          <p:cNvSpPr txBox="1"/>
          <p:nvPr/>
        </p:nvSpPr>
        <p:spPr>
          <a:xfrm>
            <a:off x="285720" y="3441680"/>
            <a:ext cx="4000528" cy="3139321"/>
          </a:xfrm>
          <a:prstGeom prst="rect">
            <a:avLst/>
          </a:prstGeom>
          <a:noFill/>
        </p:spPr>
        <p:txBody>
          <a:bodyPr wrap="square" rtlCol="0">
            <a:spAutoFit/>
          </a:bodyPr>
          <a:lstStyle/>
          <a:p>
            <a:pPr algn="just"/>
            <a:r>
              <a:rPr lang="en-US" sz="2200" dirty="0" smtClean="0">
                <a:latin typeface="Book Antiqua" pitchFamily="18" charset="0"/>
              </a:rPr>
              <a:t>…While the other one is the Sun, light spirit</a:t>
            </a:r>
            <a:r>
              <a:rPr lang="en-US" sz="2200" b="1" dirty="0" smtClean="0">
                <a:latin typeface="Book Antiqua" pitchFamily="18" charset="0"/>
              </a:rPr>
              <a:t>, </a:t>
            </a:r>
            <a:r>
              <a:rPr lang="en-US" sz="2200" b="1" dirty="0" err="1" smtClean="0">
                <a:latin typeface="Book Antiqua" pitchFamily="18" charset="0"/>
              </a:rPr>
              <a:t>posr</a:t>
            </a:r>
            <a:r>
              <a:rPr lang="en-US" sz="2200" b="1" dirty="0" smtClean="0">
                <a:latin typeface="Book Antiqua" pitchFamily="18" charset="0"/>
              </a:rPr>
              <a:t> </a:t>
            </a:r>
            <a:r>
              <a:rPr lang="en-US" sz="2200" b="1" dirty="0" err="1" smtClean="0">
                <a:latin typeface="Book Antiqua" pitchFamily="18" charset="0"/>
              </a:rPr>
              <a:t>musik</a:t>
            </a:r>
            <a:r>
              <a:rPr lang="en-US" sz="2200" dirty="0" smtClean="0">
                <a:latin typeface="Book Antiqua" pitchFamily="18" charset="0"/>
              </a:rPr>
              <a:t>, which departs for </a:t>
            </a:r>
            <a:r>
              <a:rPr lang="en-US" sz="2200" dirty="0" err="1" smtClean="0">
                <a:latin typeface="Book Antiqua" pitchFamily="18" charset="0"/>
              </a:rPr>
              <a:t>Kanre</a:t>
            </a:r>
            <a:r>
              <a:rPr lang="en-US" sz="2200" dirty="0" smtClean="0">
                <a:latin typeface="Book Antiqua" pitchFamily="18" charset="0"/>
              </a:rPr>
              <a:t>, eventually dissolves in the Great Spirit (which is divided into three great spirits of three basic elements: </a:t>
            </a:r>
            <a:r>
              <a:rPr lang="en-US" sz="2200" b="1" dirty="0" smtClean="0">
                <a:latin typeface="Book Antiqua" pitchFamily="18" charset="0"/>
              </a:rPr>
              <a:t>air, water and earth</a:t>
            </a:r>
            <a:r>
              <a:rPr lang="en-US" sz="2200" dirty="0" smtClean="0">
                <a:latin typeface="Book Antiqua" pitchFamily="18" charset="0"/>
              </a:rPr>
              <a:t>)  and is eventually reborn. </a:t>
            </a:r>
            <a:endParaRPr lang="cs-CZ" sz="2200" dirty="0">
              <a:latin typeface="Book Antiqua" pitchFamily="18" charset="0"/>
            </a:endParaRPr>
          </a:p>
        </p:txBody>
      </p:sp>
      <p:pic>
        <p:nvPicPr>
          <p:cNvPr id="6" name="Obrázek 5" descr="IMG_0251.JPG"/>
          <p:cNvPicPr>
            <a:picLocks noChangeAspect="1"/>
          </p:cNvPicPr>
          <p:nvPr/>
        </p:nvPicPr>
        <p:blipFill>
          <a:blip r:embed="rId5" cstate="print"/>
          <a:stretch>
            <a:fillRect/>
          </a:stretch>
        </p:blipFill>
        <p:spPr>
          <a:xfrm>
            <a:off x="0" y="0"/>
            <a:ext cx="9144000" cy="6858000"/>
          </a:xfrm>
          <a:prstGeom prst="rect">
            <a:avLst/>
          </a:prstGeom>
        </p:spPr>
      </p:pic>
      <p:sp>
        <p:nvSpPr>
          <p:cNvPr id="7" name="Obdélník 6"/>
          <p:cNvSpPr/>
          <p:nvPr/>
        </p:nvSpPr>
        <p:spPr>
          <a:xfrm>
            <a:off x="428596" y="214290"/>
            <a:ext cx="8143932" cy="5539978"/>
          </a:xfrm>
          <a:prstGeom prst="rect">
            <a:avLst/>
          </a:prstGeom>
        </p:spPr>
        <p:txBody>
          <a:bodyPr wrap="square">
            <a:spAutoFit/>
          </a:bodyPr>
          <a:lstStyle/>
          <a:p>
            <a:r>
              <a:rPr lang="en-US" sz="2400" b="1" dirty="0" err="1" smtClean="0">
                <a:latin typeface="Book Antiqua" pitchFamily="18" charset="0"/>
              </a:rPr>
              <a:t>Kansr</a:t>
            </a:r>
            <a:r>
              <a:rPr lang="cs-CZ" b="1" dirty="0" smtClean="0"/>
              <a:t>Ө</a:t>
            </a:r>
            <a:r>
              <a:rPr lang="cs-CZ" sz="2400" dirty="0" smtClean="0">
                <a:latin typeface="Book Antiqua" pitchFamily="18" charset="0"/>
              </a:rPr>
              <a:t>, </a:t>
            </a:r>
            <a:r>
              <a:rPr lang="cs-CZ" sz="2400" dirty="0" err="1" smtClean="0">
                <a:latin typeface="Book Antiqua" pitchFamily="18" charset="0"/>
              </a:rPr>
              <a:t>the</a:t>
            </a:r>
            <a:r>
              <a:rPr lang="cs-CZ" sz="2400" dirty="0" smtClean="0">
                <a:latin typeface="Book Antiqua" pitchFamily="18" charset="0"/>
              </a:rPr>
              <a:t> </a:t>
            </a:r>
            <a:r>
              <a:rPr lang="en-US" sz="2400" dirty="0" smtClean="0">
                <a:latin typeface="Book Antiqua" pitchFamily="18" charset="0"/>
              </a:rPr>
              <a:t>R</a:t>
            </a:r>
            <a:r>
              <a:rPr lang="cs-CZ" sz="2400" dirty="0" err="1" smtClean="0">
                <a:latin typeface="Book Antiqua" pitchFamily="18" charset="0"/>
              </a:rPr>
              <a:t>eal</a:t>
            </a:r>
            <a:r>
              <a:rPr lang="en-US" sz="2400" dirty="0" smtClean="0">
                <a:latin typeface="Book Antiqua" pitchFamily="18" charset="0"/>
              </a:rPr>
              <a:t>m of the Dead, is said to be located in</a:t>
            </a:r>
            <a:r>
              <a:rPr lang="cs-CZ" sz="2400" dirty="0" smtClean="0">
                <a:latin typeface="Book Antiqua" pitchFamily="18" charset="0"/>
              </a:rPr>
              <a:t> </a:t>
            </a:r>
            <a:r>
              <a:rPr lang="en-US" sz="2400" dirty="0" smtClean="0">
                <a:latin typeface="Book Antiqua" pitchFamily="18" charset="0"/>
              </a:rPr>
              <a:t>p</a:t>
            </a:r>
            <a:r>
              <a:rPr lang="cs-CZ" sz="2400" dirty="0" err="1" smtClean="0">
                <a:latin typeface="Book Antiqua" pitchFamily="18" charset="0"/>
              </a:rPr>
              <a:t>áramos</a:t>
            </a:r>
            <a:r>
              <a:rPr lang="cs-CZ" sz="2400" dirty="0" smtClean="0">
                <a:latin typeface="Book Antiqua" pitchFamily="18" charset="0"/>
              </a:rPr>
              <a:t>, </a:t>
            </a:r>
            <a:r>
              <a:rPr lang="en-US" sz="2400" dirty="0" smtClean="0">
                <a:latin typeface="Book Antiqua" pitchFamily="18" charset="0"/>
              </a:rPr>
              <a:t>the Andean </a:t>
            </a:r>
            <a:r>
              <a:rPr lang="cs-CZ" sz="2400" dirty="0" err="1" smtClean="0">
                <a:latin typeface="Book Antiqua" pitchFamily="18" charset="0"/>
              </a:rPr>
              <a:t>mountain</a:t>
            </a:r>
            <a:r>
              <a:rPr lang="cs-CZ" sz="2400" dirty="0" smtClean="0">
                <a:latin typeface="Book Antiqua" pitchFamily="18" charset="0"/>
              </a:rPr>
              <a:t> </a:t>
            </a:r>
            <a:r>
              <a:rPr lang="cs-CZ" sz="2400" dirty="0" err="1" smtClean="0">
                <a:latin typeface="Book Antiqua" pitchFamily="18" charset="0"/>
              </a:rPr>
              <a:t>highland</a:t>
            </a:r>
            <a:r>
              <a:rPr lang="cs-CZ" sz="2400" dirty="0" smtClean="0">
                <a:latin typeface="Book Antiqua" pitchFamily="18" charset="0"/>
              </a:rPr>
              <a:t> </a:t>
            </a:r>
            <a:r>
              <a:rPr lang="cs-CZ" sz="2400" dirty="0" err="1" smtClean="0">
                <a:latin typeface="Book Antiqua" pitchFamily="18" charset="0"/>
              </a:rPr>
              <a:t>plains</a:t>
            </a:r>
            <a:r>
              <a:rPr lang="en-US" sz="2400" dirty="0" smtClean="0">
                <a:latin typeface="Book Antiqua" pitchFamily="18" charset="0"/>
              </a:rPr>
              <a:t>.  It is believed that the spirits actually reside there and that is why p</a:t>
            </a:r>
            <a:r>
              <a:rPr lang="cs-CZ" sz="2400" dirty="0" err="1" smtClean="0">
                <a:latin typeface="Book Antiqua" pitchFamily="18" charset="0"/>
              </a:rPr>
              <a:t>áramos</a:t>
            </a:r>
            <a:r>
              <a:rPr lang="en-US" sz="2400" dirty="0" smtClean="0">
                <a:latin typeface="Book Antiqua" pitchFamily="18" charset="0"/>
              </a:rPr>
              <a:t> are considered sacred places.  This together with the arrow of time means that the </a:t>
            </a:r>
            <a:r>
              <a:rPr lang="en-US" sz="2400" dirty="0" err="1" smtClean="0">
                <a:latin typeface="Book Antiqua" pitchFamily="18" charset="0"/>
              </a:rPr>
              <a:t>Misaks</a:t>
            </a:r>
            <a:r>
              <a:rPr lang="en-US" sz="2400" dirty="0" smtClean="0">
                <a:latin typeface="Book Antiqua" pitchFamily="18" charset="0"/>
              </a:rPr>
              <a:t> can “</a:t>
            </a:r>
            <a:r>
              <a:rPr lang="en-US" sz="2400" i="1" dirty="0" smtClean="0">
                <a:latin typeface="Book Antiqua" pitchFamily="18" charset="0"/>
              </a:rPr>
              <a:t>see</a:t>
            </a:r>
            <a:r>
              <a:rPr lang="en-US" sz="2400" dirty="0" smtClean="0">
                <a:latin typeface="Book Antiqua" pitchFamily="18" charset="0"/>
              </a:rPr>
              <a:t>” their ancestors, those who “</a:t>
            </a:r>
            <a:r>
              <a:rPr lang="en-US" sz="2400" i="1" dirty="0" smtClean="0">
                <a:latin typeface="Book Antiqua" pitchFamily="18" charset="0"/>
              </a:rPr>
              <a:t>walk before them”. </a:t>
            </a:r>
            <a:r>
              <a:rPr lang="en-US" sz="2400" dirty="0" smtClean="0">
                <a:latin typeface="Book Antiqua" pitchFamily="18" charset="0"/>
              </a:rPr>
              <a:t> </a:t>
            </a:r>
          </a:p>
          <a:p>
            <a:endParaRPr lang="en-US" sz="2400" dirty="0" smtClean="0">
              <a:latin typeface="Book Antiqua" pitchFamily="18" charset="0"/>
            </a:endParaRPr>
          </a:p>
          <a:p>
            <a:endParaRPr lang="en-US" sz="2400" dirty="0" smtClean="0">
              <a:latin typeface="Book Antiqua" pitchFamily="18" charset="0"/>
            </a:endParaRPr>
          </a:p>
          <a:p>
            <a:r>
              <a:rPr lang="en-US" sz="2400" i="1" dirty="0" smtClean="0">
                <a:latin typeface="Book Antiqua" pitchFamily="18" charset="0"/>
              </a:rPr>
              <a:t>“</a:t>
            </a:r>
            <a:r>
              <a:rPr lang="cs-CZ" sz="2400" i="1" dirty="0" smtClean="0">
                <a:latin typeface="Book Antiqua" pitchFamily="18" charset="0"/>
              </a:rPr>
              <a:t>... </a:t>
            </a:r>
            <a:r>
              <a:rPr lang="en-US" sz="2400" i="1" dirty="0" smtClean="0">
                <a:latin typeface="Book Antiqua" pitchFamily="18" charset="0"/>
              </a:rPr>
              <a:t>Thus those who have already passed through this world, opened the path and showed us which way to walk. And so the </a:t>
            </a:r>
            <a:r>
              <a:rPr lang="en-US" sz="2400" i="1" dirty="0" err="1" smtClean="0">
                <a:latin typeface="Book Antiqua" pitchFamily="18" charset="0"/>
              </a:rPr>
              <a:t>Misaks</a:t>
            </a:r>
            <a:r>
              <a:rPr lang="en-US" sz="2400" i="1" dirty="0" smtClean="0">
                <a:latin typeface="Book Antiqua" pitchFamily="18" charset="0"/>
              </a:rPr>
              <a:t> of today walk in the footprints of their great </a:t>
            </a:r>
            <a:r>
              <a:rPr lang="en-US" sz="2400" i="1" dirty="0" err="1" smtClean="0">
                <a:latin typeface="Book Antiqua" pitchFamily="18" charset="0"/>
              </a:rPr>
              <a:t>tatas</a:t>
            </a:r>
            <a:r>
              <a:rPr lang="en-US" sz="2400" i="1" dirty="0" smtClean="0">
                <a:latin typeface="Book Antiqua" pitchFamily="18" charset="0"/>
              </a:rPr>
              <a:t>, sages, whose work thus hasn`t yet been completed</a:t>
            </a:r>
            <a:r>
              <a:rPr lang="cs-CZ" sz="2400" i="1" dirty="0" smtClean="0">
                <a:latin typeface="Book Antiqua" pitchFamily="18" charset="0"/>
              </a:rPr>
              <a:t>... </a:t>
            </a:r>
            <a:r>
              <a:rPr lang="en-US" sz="2400" i="1" dirty="0" smtClean="0">
                <a:latin typeface="Book Antiqua" pitchFamily="18" charset="0"/>
              </a:rPr>
              <a:t>“</a:t>
            </a:r>
          </a:p>
          <a:p>
            <a:r>
              <a:rPr lang="en-US" dirty="0" smtClean="0">
                <a:latin typeface="Book Antiqua" pitchFamily="18" charset="0"/>
              </a:rPr>
              <a:t>(Luis Guillermo Vasco </a:t>
            </a:r>
            <a:r>
              <a:rPr lang="en-US" dirty="0" err="1" smtClean="0">
                <a:latin typeface="Book Antiqua" pitchFamily="18" charset="0"/>
              </a:rPr>
              <a:t>Uribe</a:t>
            </a:r>
            <a:r>
              <a:rPr lang="en-US" dirty="0" smtClean="0">
                <a:latin typeface="Book Antiqua" pitchFamily="18" charset="0"/>
              </a:rPr>
              <a:t>, </a:t>
            </a:r>
            <a:r>
              <a:rPr lang="en-US" dirty="0" err="1" smtClean="0">
                <a:latin typeface="Book Antiqua" pitchFamily="18" charset="0"/>
              </a:rPr>
              <a:t>Hijos</a:t>
            </a:r>
            <a:r>
              <a:rPr lang="en-US" dirty="0" smtClean="0">
                <a:latin typeface="Book Antiqua" pitchFamily="18" charset="0"/>
              </a:rPr>
              <a:t> del </a:t>
            </a:r>
            <a:r>
              <a:rPr lang="en-US" dirty="0" err="1" smtClean="0">
                <a:latin typeface="Book Antiqua" pitchFamily="18" charset="0"/>
              </a:rPr>
              <a:t>Aroiris</a:t>
            </a:r>
            <a:r>
              <a:rPr lang="en-US" dirty="0" smtClean="0">
                <a:latin typeface="Book Antiqua" pitchFamily="18" charset="0"/>
              </a:rPr>
              <a:t> y del Agua) </a:t>
            </a:r>
          </a:p>
          <a:p>
            <a:endParaRPr lang="en-US" sz="2400" dirty="0" smtClean="0">
              <a:latin typeface="Book Antiqua" pitchFamily="18" charset="0"/>
            </a:endParaRPr>
          </a:p>
          <a:p>
            <a:r>
              <a:rPr lang="en-US" sz="2400" dirty="0" smtClean="0">
                <a:latin typeface="Book Antiqua" pitchFamily="18" charset="0"/>
              </a:rPr>
              <a:t> </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1000" b="-1000"/>
          </a:stretch>
        </a:blipFill>
        <a:effectLst/>
      </p:bgPr>
    </p:bg>
    <p:spTree>
      <p:nvGrpSpPr>
        <p:cNvPr id="1" name=""/>
        <p:cNvGrpSpPr/>
        <p:nvPr/>
      </p:nvGrpSpPr>
      <p:grpSpPr>
        <a:xfrm>
          <a:off x="0" y="0"/>
          <a:ext cx="0" cy="0"/>
          <a:chOff x="0" y="0"/>
          <a:chExt cx="0" cy="0"/>
        </a:xfrm>
      </p:grpSpPr>
      <p:pic>
        <p:nvPicPr>
          <p:cNvPr id="2" name="Obrázek 1"/>
          <p:cNvPicPr/>
          <p:nvPr/>
        </p:nvPicPr>
        <p:blipFill>
          <a:blip r:embed="rId3"/>
          <a:srcRect/>
          <a:stretch>
            <a:fillRect/>
          </a:stretch>
        </p:blipFill>
        <p:spPr bwMode="auto">
          <a:xfrm>
            <a:off x="0" y="0"/>
            <a:ext cx="5429256" cy="6858000"/>
          </a:xfrm>
          <a:prstGeom prst="rect">
            <a:avLst/>
          </a:prstGeom>
          <a:noFill/>
          <a:ln w="9525">
            <a:noFill/>
            <a:miter lim="800000"/>
            <a:headEnd/>
            <a:tailEnd/>
          </a:ln>
        </p:spPr>
      </p:pic>
      <p:sp>
        <p:nvSpPr>
          <p:cNvPr id="3" name="TextovéPole 2"/>
          <p:cNvSpPr txBox="1"/>
          <p:nvPr/>
        </p:nvSpPr>
        <p:spPr>
          <a:xfrm>
            <a:off x="5572132" y="2571744"/>
            <a:ext cx="3571868" cy="3785652"/>
          </a:xfrm>
          <a:prstGeom prst="rect">
            <a:avLst/>
          </a:prstGeom>
          <a:noFill/>
        </p:spPr>
        <p:txBody>
          <a:bodyPr wrap="square" rtlCol="0">
            <a:spAutoFit/>
          </a:bodyPr>
          <a:lstStyle/>
          <a:p>
            <a:r>
              <a:rPr lang="en-US" sz="2400" dirty="0" smtClean="0">
                <a:latin typeface="Book Antiqua" pitchFamily="18" charset="0"/>
              </a:rPr>
              <a:t>There are three underworld beasts and one demonic spirit that come when somebody is dying. These four make sure that the spirit of the deceased leaves the dead body…</a:t>
            </a:r>
          </a:p>
          <a:p>
            <a:endParaRPr lang="en-US" sz="2400" dirty="0" smtClean="0">
              <a:latin typeface="Book Antiqua" pitchFamily="18" charset="0"/>
            </a:endParaRPr>
          </a:p>
          <a:p>
            <a:pPr algn="just"/>
            <a:endParaRPr lang="cs-CZ" sz="2400" dirty="0">
              <a:latin typeface="Book Antiqua" pitchFamily="18" charset="0"/>
            </a:endParaRPr>
          </a:p>
        </p:txBody>
      </p:sp>
      <p:sp>
        <p:nvSpPr>
          <p:cNvPr id="5" name="TextovéPole 4"/>
          <p:cNvSpPr txBox="1"/>
          <p:nvPr/>
        </p:nvSpPr>
        <p:spPr>
          <a:xfrm>
            <a:off x="5572132" y="3357562"/>
            <a:ext cx="3214710" cy="369332"/>
          </a:xfrm>
          <a:prstGeom prst="rect">
            <a:avLst/>
          </a:prstGeom>
          <a:noFill/>
        </p:spPr>
        <p:txBody>
          <a:bodyPr wrap="square" rtlCol="0">
            <a:spAutoFit/>
          </a:bodyPr>
          <a:lstStyle/>
          <a:p>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3" name="TextovéPole 2"/>
          <p:cNvSpPr txBox="1"/>
          <p:nvPr/>
        </p:nvSpPr>
        <p:spPr>
          <a:xfrm>
            <a:off x="0" y="500042"/>
            <a:ext cx="9144000" cy="5632311"/>
          </a:xfrm>
          <a:prstGeom prst="rect">
            <a:avLst/>
          </a:prstGeom>
          <a:noFill/>
        </p:spPr>
        <p:txBody>
          <a:bodyPr wrap="square" rtlCol="0">
            <a:spAutoFit/>
          </a:bodyPr>
          <a:lstStyle/>
          <a:p>
            <a:pPr algn="just"/>
            <a:r>
              <a:rPr lang="en-US" sz="2400" dirty="0" smtClean="0">
                <a:latin typeface="Book Antiqua" pitchFamily="18" charset="0"/>
              </a:rPr>
              <a:t>They are: </a:t>
            </a:r>
          </a:p>
          <a:p>
            <a:pPr algn="just"/>
            <a:r>
              <a:rPr lang="en-US" sz="2400" b="1" dirty="0" err="1" smtClean="0">
                <a:latin typeface="Book Antiqua" pitchFamily="18" charset="0"/>
              </a:rPr>
              <a:t>Yemwasr</a:t>
            </a:r>
            <a:r>
              <a:rPr lang="cs-CZ" b="1" dirty="0" smtClean="0">
                <a:latin typeface="Bookman Old Style" pitchFamily="18" charset="0"/>
              </a:rPr>
              <a:t>Ө</a:t>
            </a:r>
            <a:r>
              <a:rPr lang="en-US" dirty="0" smtClean="0">
                <a:latin typeface="Bookman Old Style" pitchFamily="18" charset="0"/>
              </a:rPr>
              <a:t> </a:t>
            </a:r>
            <a:r>
              <a:rPr lang="en-US" sz="2400" dirty="0" smtClean="0">
                <a:latin typeface="Book Antiqua" pitchFamily="18" charset="0"/>
              </a:rPr>
              <a:t>(an eagle), </a:t>
            </a:r>
            <a:r>
              <a:rPr lang="en-US" sz="2400" b="1" dirty="0" err="1" smtClean="0">
                <a:latin typeface="Book Antiqua" pitchFamily="18" charset="0"/>
              </a:rPr>
              <a:t>Kuawera</a:t>
            </a:r>
            <a:r>
              <a:rPr lang="en-US" sz="2400" dirty="0" smtClean="0">
                <a:latin typeface="Book Antiqua" pitchFamily="18" charset="0"/>
              </a:rPr>
              <a:t> (a demonic dog) and </a:t>
            </a:r>
            <a:r>
              <a:rPr lang="en-US" sz="2400" b="1" dirty="0" err="1" smtClean="0">
                <a:latin typeface="Book Antiqua" pitchFamily="18" charset="0"/>
              </a:rPr>
              <a:t>Kuskunku</a:t>
            </a:r>
            <a:r>
              <a:rPr lang="en-US" sz="2400" dirty="0" smtClean="0">
                <a:latin typeface="Book Antiqua" pitchFamily="18" charset="0"/>
              </a:rPr>
              <a:t> (an owl). The fourth is </a:t>
            </a:r>
            <a:r>
              <a:rPr lang="en-US" sz="2400" b="1" dirty="0" err="1" smtClean="0">
                <a:latin typeface="Book Antiqua" pitchFamily="18" charset="0"/>
              </a:rPr>
              <a:t>Kuanmusik</a:t>
            </a:r>
            <a:r>
              <a:rPr lang="en-US" sz="2400" dirty="0" smtClean="0">
                <a:latin typeface="Book Antiqua" pitchFamily="18" charset="0"/>
              </a:rPr>
              <a:t> (a spirit of a dead person).</a:t>
            </a:r>
          </a:p>
          <a:p>
            <a:pPr algn="just"/>
            <a:endParaRPr lang="en-US" sz="2400" dirty="0" smtClean="0">
              <a:latin typeface="Book Antiqua" pitchFamily="18" charset="0"/>
            </a:endParaRPr>
          </a:p>
          <a:p>
            <a:pPr algn="just"/>
            <a:r>
              <a:rPr lang="en-US" sz="2400" b="1" dirty="0" err="1" smtClean="0">
                <a:latin typeface="Book Antiqua" pitchFamily="18" charset="0"/>
              </a:rPr>
              <a:t>Kuanmusik</a:t>
            </a:r>
            <a:r>
              <a:rPr lang="en-US" sz="2400" dirty="0" smtClean="0">
                <a:latin typeface="Book Antiqua" pitchFamily="18" charset="0"/>
              </a:rPr>
              <a:t> persuades the spirit (the dark part of the spirit) of the newly deceased person to leave the body and then whistles to the demonic beasts to pursue the escaping spirit to the </a:t>
            </a:r>
            <a:r>
              <a:rPr lang="en-US" sz="2400" dirty="0" err="1" smtClean="0">
                <a:latin typeface="Book Antiqua" pitchFamily="18" charset="0"/>
              </a:rPr>
              <a:t>páramos</a:t>
            </a:r>
            <a:r>
              <a:rPr lang="en-US" sz="2400" dirty="0" smtClean="0">
                <a:latin typeface="Book Antiqua" pitchFamily="18" charset="0"/>
              </a:rPr>
              <a:t>. There they attack the spirit and start biting off its flesh and pecking at its bones. </a:t>
            </a:r>
          </a:p>
          <a:p>
            <a:pPr algn="just"/>
            <a:endParaRPr lang="en-US" sz="2400" dirty="0" smtClean="0">
              <a:latin typeface="Book Antiqua" pitchFamily="18" charset="0"/>
            </a:endParaRPr>
          </a:p>
          <a:p>
            <a:pPr algn="just"/>
            <a:r>
              <a:rPr lang="en-US" sz="2400" dirty="0" smtClean="0">
                <a:latin typeface="Book Antiqua" pitchFamily="18" charset="0"/>
              </a:rPr>
              <a:t>This was connected to the practice of </a:t>
            </a:r>
            <a:r>
              <a:rPr lang="en-US" sz="2400" b="1" dirty="0" smtClean="0">
                <a:latin typeface="Book Antiqua" pitchFamily="18" charset="0"/>
              </a:rPr>
              <a:t>burying the dead </a:t>
            </a:r>
            <a:r>
              <a:rPr lang="en-US" sz="2400" dirty="0" smtClean="0">
                <a:latin typeface="Book Antiqua" pitchFamily="18" charset="0"/>
              </a:rPr>
              <a:t>after the bruises caused by these demonic animals have appeared on their skin. This custom has now been replaced and the deceased is buried as soon as possible).   </a:t>
            </a:r>
          </a:p>
          <a:p>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214282" y="428604"/>
            <a:ext cx="8643998" cy="369332"/>
          </a:xfrm>
          <a:prstGeom prst="rect">
            <a:avLst/>
          </a:prstGeom>
          <a:noFill/>
        </p:spPr>
        <p:txBody>
          <a:bodyPr wrap="square" rtlCol="0">
            <a:spAutoFit/>
          </a:bodyPr>
          <a:lstStyle/>
          <a:p>
            <a:endParaRPr lang="cs-CZ" dirty="0"/>
          </a:p>
        </p:txBody>
      </p:sp>
      <p:sp>
        <p:nvSpPr>
          <p:cNvPr id="4" name="TextovéPole 3"/>
          <p:cNvSpPr txBox="1"/>
          <p:nvPr/>
        </p:nvSpPr>
        <p:spPr>
          <a:xfrm>
            <a:off x="0" y="0"/>
            <a:ext cx="8715404" cy="6863417"/>
          </a:xfrm>
          <a:prstGeom prst="rect">
            <a:avLst/>
          </a:prstGeom>
          <a:noFill/>
        </p:spPr>
        <p:txBody>
          <a:bodyPr wrap="square" rtlCol="0">
            <a:spAutoFit/>
          </a:bodyPr>
          <a:lstStyle/>
          <a:p>
            <a:pPr algn="just"/>
            <a:r>
              <a:rPr lang="en-US" sz="2200" dirty="0" smtClean="0">
                <a:latin typeface="Book Antiqua" pitchFamily="18" charset="0"/>
              </a:rPr>
              <a:t>Nowadays, Christian funeral customs  have merged with the original tribal ones.</a:t>
            </a:r>
          </a:p>
          <a:p>
            <a:pPr algn="just"/>
            <a:endParaRPr lang="en-US" sz="2200" dirty="0" smtClean="0">
              <a:latin typeface="Book Antiqua" pitchFamily="18" charset="0"/>
            </a:endParaRPr>
          </a:p>
          <a:p>
            <a:pPr algn="just"/>
            <a:r>
              <a:rPr lang="en-US" sz="2200" dirty="0" smtClean="0">
                <a:latin typeface="Book Antiqua" pitchFamily="18" charset="0"/>
              </a:rPr>
              <a:t>Funeral now includes  a mass held in Silvia or Las </a:t>
            </a:r>
            <a:r>
              <a:rPr lang="en-US" sz="2200" dirty="0" err="1" smtClean="0">
                <a:latin typeface="Book Antiqua" pitchFamily="18" charset="0"/>
              </a:rPr>
              <a:t>Delicias</a:t>
            </a:r>
            <a:r>
              <a:rPr lang="en-US" sz="2200" dirty="0" smtClean="0">
                <a:latin typeface="Book Antiqua" pitchFamily="18" charset="0"/>
              </a:rPr>
              <a:t> (towns in Cauca), a funeral procession, the burial itself and cleansing ceremonies. </a:t>
            </a:r>
          </a:p>
          <a:p>
            <a:pPr algn="just"/>
            <a:endParaRPr lang="en-US" sz="2200" dirty="0" smtClean="0">
              <a:latin typeface="Book Antiqua" pitchFamily="18" charset="0"/>
            </a:endParaRPr>
          </a:p>
          <a:p>
            <a:pPr algn="just"/>
            <a:r>
              <a:rPr lang="en-US" sz="2200" dirty="0" smtClean="0">
                <a:latin typeface="Book Antiqua" pitchFamily="18" charset="0"/>
              </a:rPr>
              <a:t>The deceased is dressed in “</a:t>
            </a:r>
            <a:r>
              <a:rPr lang="en-US" sz="2200" b="1" dirty="0" smtClean="0">
                <a:latin typeface="Book Antiqua" pitchFamily="18" charset="0"/>
              </a:rPr>
              <a:t>western clothes” </a:t>
            </a:r>
            <a:r>
              <a:rPr lang="en-US" sz="2200" dirty="0" smtClean="0">
                <a:latin typeface="Book Antiqua" pitchFamily="18" charset="0"/>
              </a:rPr>
              <a:t>, for there is a  common belief that  western clothes don`t burn in Hell. The </a:t>
            </a:r>
            <a:r>
              <a:rPr lang="en-US" sz="2200" dirty="0" err="1" smtClean="0">
                <a:latin typeface="Book Antiqua" pitchFamily="18" charset="0"/>
              </a:rPr>
              <a:t>Misak</a:t>
            </a:r>
            <a:r>
              <a:rPr lang="en-US" sz="2200" dirty="0" smtClean="0">
                <a:latin typeface="Book Antiqua" pitchFamily="18" charset="0"/>
              </a:rPr>
              <a:t> clothes is burnt with other things of personal possession. </a:t>
            </a:r>
            <a:endParaRPr lang="cs-CZ" sz="2400" dirty="0" smtClean="0"/>
          </a:p>
          <a:p>
            <a:pPr algn="just"/>
            <a:endParaRPr lang="en-US" sz="2200" dirty="0" smtClean="0">
              <a:latin typeface="Book Antiqua" pitchFamily="18" charset="0"/>
            </a:endParaRPr>
          </a:p>
          <a:p>
            <a:pPr algn="just"/>
            <a:r>
              <a:rPr lang="en-US" sz="2200" dirty="0" smtClean="0">
                <a:latin typeface="Book Antiqua" pitchFamily="18" charset="0"/>
              </a:rPr>
              <a:t>The mourning period of nine days is followed by cleansing ceremonies performed by the local </a:t>
            </a:r>
            <a:r>
              <a:rPr lang="en-US" sz="2200" i="1" dirty="0" smtClean="0">
                <a:latin typeface="Book Antiqua" pitchFamily="18" charset="0"/>
              </a:rPr>
              <a:t>m</a:t>
            </a:r>
            <a:r>
              <a:rPr lang="en-GB" sz="2000" i="1" dirty="0" smtClean="0"/>
              <a:t>Ө</a:t>
            </a:r>
            <a:r>
              <a:rPr lang="en-US" sz="2200" i="1" dirty="0" smtClean="0">
                <a:latin typeface="Book Antiqua" pitchFamily="18" charset="0"/>
              </a:rPr>
              <a:t>r</a:t>
            </a:r>
            <a:r>
              <a:rPr lang="en-GB" sz="2000" dirty="0" smtClean="0"/>
              <a:t>Ө</a:t>
            </a:r>
            <a:r>
              <a:rPr lang="en-US" sz="2200" i="1" dirty="0" err="1" smtClean="0">
                <a:latin typeface="Book Antiqua" pitchFamily="18" charset="0"/>
              </a:rPr>
              <a:t>bik</a:t>
            </a:r>
            <a:r>
              <a:rPr lang="en-US" sz="2200" dirty="0" smtClean="0">
                <a:latin typeface="Book Antiqua" pitchFamily="18" charset="0"/>
              </a:rPr>
              <a:t>, shaman. </a:t>
            </a:r>
          </a:p>
          <a:p>
            <a:pPr algn="just"/>
            <a:r>
              <a:rPr lang="en-US" sz="2200" dirty="0" smtClean="0">
                <a:latin typeface="Book Antiqua" pitchFamily="18" charset="0"/>
              </a:rPr>
              <a:t>During those </a:t>
            </a:r>
            <a:r>
              <a:rPr lang="en-US" sz="2200" b="1" dirty="0" smtClean="0">
                <a:latin typeface="Book Antiqua" pitchFamily="18" charset="0"/>
              </a:rPr>
              <a:t>nine days</a:t>
            </a:r>
            <a:r>
              <a:rPr lang="en-US" sz="2200" dirty="0" smtClean="0">
                <a:latin typeface="Book Antiqua" pitchFamily="18" charset="0"/>
              </a:rPr>
              <a:t>, </a:t>
            </a:r>
            <a:r>
              <a:rPr lang="en-US" sz="2200" dirty="0" err="1" smtClean="0">
                <a:latin typeface="Book Antiqua" pitchFamily="18" charset="0"/>
              </a:rPr>
              <a:t>neighbours</a:t>
            </a:r>
            <a:r>
              <a:rPr lang="en-US" sz="2200" dirty="0" smtClean="0">
                <a:latin typeface="Book Antiqua" pitchFamily="18" charset="0"/>
              </a:rPr>
              <a:t> and family relatives help the family of the deceased. They bring them food and drink, for the household of the dead person is contaminated by </a:t>
            </a:r>
            <a:r>
              <a:rPr lang="en-US" sz="2200" b="1" i="1" dirty="0" smtClean="0">
                <a:latin typeface="Book Antiqua" pitchFamily="18" charset="0"/>
              </a:rPr>
              <a:t>pap</a:t>
            </a:r>
            <a:r>
              <a:rPr lang="en-GB" i="1" dirty="0" smtClean="0">
                <a:latin typeface="Bookman Old Style" pitchFamily="18" charset="0"/>
              </a:rPr>
              <a:t>Ө</a:t>
            </a:r>
            <a:r>
              <a:rPr lang="en-US" sz="2000" i="1" dirty="0" smtClean="0">
                <a:latin typeface="Book Antiqua" pitchFamily="18" charset="0"/>
              </a:rPr>
              <a:t> </a:t>
            </a:r>
          </a:p>
          <a:p>
            <a:pPr algn="just"/>
            <a:r>
              <a:rPr lang="en-US" sz="2200" dirty="0" smtClean="0">
                <a:latin typeface="Book Antiqua" pitchFamily="18" charset="0"/>
              </a:rPr>
              <a:t>(strong contamination of cold essence which attracts illnesses, evil and malicious spirits), and so cooking is prohibited until the arrival of the shaman who performs the purification rituals. </a:t>
            </a:r>
          </a:p>
          <a:p>
            <a:pPr algn="just"/>
            <a:r>
              <a:rPr lang="en-US" sz="2200" dirty="0" smtClean="0">
                <a:latin typeface="Book Antiqua" pitchFamily="18" charset="0"/>
              </a:rPr>
              <a:t> </a:t>
            </a:r>
            <a:endParaRPr lang="cs-CZ" sz="2200" dirty="0">
              <a:latin typeface="Book Antiqua"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6080065.JPG"/>
          <p:cNvPicPr>
            <a:picLocks noChangeAspect="1"/>
          </p:cNvPicPr>
          <p:nvPr/>
        </p:nvPicPr>
        <p:blipFill>
          <a:blip r:embed="rId2" cstate="print"/>
          <a:stretch>
            <a:fillRect/>
          </a:stretch>
        </p:blipFill>
        <p:spPr>
          <a:xfrm>
            <a:off x="1" y="1"/>
            <a:ext cx="4500562" cy="3375421"/>
          </a:xfrm>
          <a:prstGeom prst="rect">
            <a:avLst/>
          </a:prstGeom>
        </p:spPr>
      </p:pic>
      <p:pic>
        <p:nvPicPr>
          <p:cNvPr id="3" name="Obrázek 2" descr="P6081101.JPG"/>
          <p:cNvPicPr>
            <a:picLocks noChangeAspect="1"/>
          </p:cNvPicPr>
          <p:nvPr/>
        </p:nvPicPr>
        <p:blipFill>
          <a:blip r:embed="rId3" cstate="print"/>
          <a:stretch>
            <a:fillRect/>
          </a:stretch>
        </p:blipFill>
        <p:spPr>
          <a:xfrm>
            <a:off x="-1" y="3357563"/>
            <a:ext cx="4667251" cy="3500438"/>
          </a:xfrm>
          <a:prstGeom prst="rect">
            <a:avLst/>
          </a:prstGeom>
        </p:spPr>
      </p:pic>
      <p:pic>
        <p:nvPicPr>
          <p:cNvPr id="4" name="Obrázek 3" descr="P6080005.JPG"/>
          <p:cNvPicPr>
            <a:picLocks noChangeAspect="1"/>
          </p:cNvPicPr>
          <p:nvPr/>
        </p:nvPicPr>
        <p:blipFill>
          <a:blip r:embed="rId4" cstate="print"/>
          <a:stretch>
            <a:fillRect/>
          </a:stretch>
        </p:blipFill>
        <p:spPr>
          <a:xfrm>
            <a:off x="4476749" y="0"/>
            <a:ext cx="4667251" cy="3500438"/>
          </a:xfrm>
          <a:prstGeom prst="rect">
            <a:avLst/>
          </a:prstGeom>
        </p:spPr>
      </p:pic>
      <p:pic>
        <p:nvPicPr>
          <p:cNvPr id="5" name="Obrázek 4" descr="P6080001.JPG"/>
          <p:cNvPicPr>
            <a:picLocks noChangeAspect="1"/>
          </p:cNvPicPr>
          <p:nvPr/>
        </p:nvPicPr>
        <p:blipFill>
          <a:blip r:embed="rId5" cstate="print"/>
          <a:stretch>
            <a:fillRect/>
          </a:stretch>
        </p:blipFill>
        <p:spPr>
          <a:xfrm>
            <a:off x="4476749" y="3357563"/>
            <a:ext cx="4667251" cy="350043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pic>
        <p:nvPicPr>
          <p:cNvPr id="3" name="Obrázek 2"/>
          <p:cNvPicPr/>
          <p:nvPr/>
        </p:nvPicPr>
        <p:blipFill>
          <a:blip r:embed="rId3"/>
          <a:srcRect/>
          <a:stretch>
            <a:fillRect/>
          </a:stretch>
        </p:blipFill>
        <p:spPr bwMode="auto">
          <a:xfrm>
            <a:off x="0" y="0"/>
            <a:ext cx="3929058" cy="5357826"/>
          </a:xfrm>
          <a:prstGeom prst="rect">
            <a:avLst/>
          </a:prstGeom>
          <a:noFill/>
          <a:ln w="9525">
            <a:noFill/>
            <a:miter lim="800000"/>
            <a:headEnd/>
            <a:tailEnd/>
          </a:ln>
        </p:spPr>
      </p:pic>
      <p:sp>
        <p:nvSpPr>
          <p:cNvPr id="4" name="TextovéPole 3"/>
          <p:cNvSpPr txBox="1"/>
          <p:nvPr/>
        </p:nvSpPr>
        <p:spPr>
          <a:xfrm>
            <a:off x="3929058" y="0"/>
            <a:ext cx="4929190" cy="6001643"/>
          </a:xfrm>
          <a:prstGeom prst="rect">
            <a:avLst/>
          </a:prstGeom>
          <a:noFill/>
        </p:spPr>
        <p:txBody>
          <a:bodyPr wrap="square" rtlCol="0">
            <a:spAutoFit/>
          </a:bodyPr>
          <a:lstStyle/>
          <a:p>
            <a:pPr algn="just"/>
            <a:endParaRPr lang="en-US" sz="2400" dirty="0" smtClean="0">
              <a:latin typeface="Book Antiqua" pitchFamily="18" charset="0"/>
            </a:endParaRPr>
          </a:p>
          <a:p>
            <a:pPr algn="just"/>
            <a:endParaRPr lang="en-US" sz="2400" dirty="0" smtClean="0">
              <a:latin typeface="Book Antiqua" pitchFamily="18" charset="0"/>
            </a:endParaRPr>
          </a:p>
          <a:p>
            <a:pPr algn="just"/>
            <a:r>
              <a:rPr lang="en-US" sz="2400" dirty="0" smtClean="0">
                <a:latin typeface="Book Antiqua" pitchFamily="18" charset="0"/>
              </a:rPr>
              <a:t>Shaman, </a:t>
            </a:r>
            <a:r>
              <a:rPr lang="en-US" sz="2400" i="1" dirty="0" smtClean="0">
                <a:latin typeface="Book Antiqua" pitchFamily="18" charset="0"/>
              </a:rPr>
              <a:t>m</a:t>
            </a:r>
            <a:r>
              <a:rPr lang="en-GB" i="1" dirty="0" smtClean="0"/>
              <a:t>Ө</a:t>
            </a:r>
            <a:r>
              <a:rPr lang="en-US" sz="2400" i="1" dirty="0" smtClean="0">
                <a:latin typeface="Book Antiqua" pitchFamily="18" charset="0"/>
              </a:rPr>
              <a:t>r</a:t>
            </a:r>
            <a:r>
              <a:rPr lang="en-GB" dirty="0" smtClean="0"/>
              <a:t>Ө</a:t>
            </a:r>
            <a:r>
              <a:rPr lang="en-US" sz="2400" i="1" dirty="0" err="1" smtClean="0">
                <a:latin typeface="Book Antiqua" pitchFamily="18" charset="0"/>
              </a:rPr>
              <a:t>bik</a:t>
            </a:r>
            <a:r>
              <a:rPr lang="en-US" sz="2400" i="1" dirty="0" smtClean="0">
                <a:latin typeface="Book Antiqua" pitchFamily="18" charset="0"/>
              </a:rPr>
              <a:t>, </a:t>
            </a:r>
            <a:r>
              <a:rPr lang="en-US" sz="2400" dirty="0" smtClean="0">
                <a:latin typeface="Book Antiqua" pitchFamily="18" charset="0"/>
              </a:rPr>
              <a:t>arrives 9 days after the death to perform the purification ceremonies.</a:t>
            </a:r>
          </a:p>
          <a:p>
            <a:pPr algn="just"/>
            <a:endParaRPr lang="en-US" sz="2400" dirty="0" smtClean="0">
              <a:latin typeface="Book Antiqua" pitchFamily="18" charset="0"/>
            </a:endParaRPr>
          </a:p>
          <a:p>
            <a:pPr algn="just"/>
            <a:endParaRPr lang="en-US" sz="2400" dirty="0" smtClean="0">
              <a:latin typeface="Book Antiqua" pitchFamily="18" charset="0"/>
            </a:endParaRPr>
          </a:p>
          <a:p>
            <a:pPr algn="just"/>
            <a:r>
              <a:rPr lang="en-US" sz="2400" dirty="0" smtClean="0">
                <a:latin typeface="Book Antiqua" pitchFamily="18" charset="0"/>
              </a:rPr>
              <a:t>The </a:t>
            </a:r>
            <a:r>
              <a:rPr lang="en-US" sz="2400" i="1" dirty="0" err="1" smtClean="0">
                <a:latin typeface="Book Antiqua" pitchFamily="18" charset="0"/>
              </a:rPr>
              <a:t>yem</a:t>
            </a:r>
            <a:r>
              <a:rPr lang="en-US" sz="2400" i="1" dirty="0" smtClean="0">
                <a:latin typeface="Book Antiqua" pitchFamily="18" charset="0"/>
              </a:rPr>
              <a:t> m</a:t>
            </a:r>
            <a:r>
              <a:rPr lang="en-GB" i="1" dirty="0" smtClean="0">
                <a:latin typeface="Bookman Old Style" pitchFamily="18" charset="0"/>
              </a:rPr>
              <a:t>Ө</a:t>
            </a:r>
            <a:r>
              <a:rPr lang="en-US" sz="2400" i="1" dirty="0" err="1" smtClean="0">
                <a:latin typeface="Book Antiqua" pitchFamily="18" charset="0"/>
              </a:rPr>
              <a:t>sik</a:t>
            </a:r>
            <a:r>
              <a:rPr lang="en-US" sz="2400" dirty="0" smtClean="0">
                <a:latin typeface="Book Antiqua" pitchFamily="18" charset="0"/>
              </a:rPr>
              <a:t>, “</a:t>
            </a:r>
            <a:r>
              <a:rPr lang="en-US" sz="2400" i="1" dirty="0" smtClean="0">
                <a:latin typeface="Book Antiqua" pitchFamily="18" charset="0"/>
              </a:rPr>
              <a:t>dark spirit</a:t>
            </a:r>
            <a:r>
              <a:rPr lang="en-US" sz="2400" dirty="0" smtClean="0">
                <a:latin typeface="Book Antiqua" pitchFamily="18" charset="0"/>
              </a:rPr>
              <a:t>” doesn`t want to leave its home and clutches to its formal material possessions. That is why most of the personal possessions, and especially the </a:t>
            </a:r>
            <a:r>
              <a:rPr lang="en-US" sz="2400" dirty="0" err="1" smtClean="0">
                <a:latin typeface="Book Antiqua" pitchFamily="18" charset="0"/>
              </a:rPr>
              <a:t>Misak</a:t>
            </a:r>
            <a:r>
              <a:rPr lang="en-US" sz="2400" dirty="0" smtClean="0">
                <a:latin typeface="Book Antiqua" pitchFamily="18" charset="0"/>
              </a:rPr>
              <a:t> clothes of the deceased are instantaneously taken outside the house to be burnt.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pic>
        <p:nvPicPr>
          <p:cNvPr id="2" name="Obrázek 0" descr="4 houses.png"/>
          <p:cNvPicPr/>
          <p:nvPr/>
        </p:nvPicPr>
        <p:blipFill>
          <a:blip r:embed="rId3"/>
          <a:stretch>
            <a:fillRect/>
          </a:stretch>
        </p:blipFill>
        <p:spPr>
          <a:xfrm>
            <a:off x="0" y="0"/>
            <a:ext cx="4714876" cy="6429396"/>
          </a:xfrm>
          <a:prstGeom prst="rect">
            <a:avLst/>
          </a:prstGeom>
        </p:spPr>
      </p:pic>
      <p:pic>
        <p:nvPicPr>
          <p:cNvPr id="3" name="Obrázek 2" descr="http://www.luguiva.net/admin/imagenes/08Volando-con-el-c%C3%B3ndor20120911095259.jpg"/>
          <p:cNvPicPr/>
          <p:nvPr/>
        </p:nvPicPr>
        <p:blipFill>
          <a:blip r:embed="rId4"/>
          <a:srcRect/>
          <a:stretch>
            <a:fillRect/>
          </a:stretch>
        </p:blipFill>
        <p:spPr bwMode="auto">
          <a:xfrm>
            <a:off x="4643438" y="0"/>
            <a:ext cx="4500562" cy="3786189"/>
          </a:xfrm>
          <a:prstGeom prst="rect">
            <a:avLst/>
          </a:prstGeom>
          <a:noFill/>
          <a:ln w="9525">
            <a:noFill/>
            <a:miter lim="800000"/>
            <a:headEnd/>
            <a:tailEnd/>
          </a:ln>
        </p:spPr>
      </p:pic>
      <p:sp>
        <p:nvSpPr>
          <p:cNvPr id="4" name="TextovéPole 3"/>
          <p:cNvSpPr txBox="1"/>
          <p:nvPr/>
        </p:nvSpPr>
        <p:spPr>
          <a:xfrm>
            <a:off x="0" y="6429396"/>
            <a:ext cx="5429256" cy="369332"/>
          </a:xfrm>
          <a:prstGeom prst="rect">
            <a:avLst/>
          </a:prstGeom>
          <a:noFill/>
        </p:spPr>
        <p:txBody>
          <a:bodyPr wrap="square" rtlCol="0">
            <a:spAutoFit/>
          </a:bodyPr>
          <a:lstStyle/>
          <a:p>
            <a:r>
              <a:rPr lang="en-US" dirty="0" smtClean="0">
                <a:latin typeface="Book Antiqua" pitchFamily="18" charset="0"/>
              </a:rPr>
              <a:t>Picture by </a:t>
            </a:r>
            <a:r>
              <a:rPr lang="cs-CZ" dirty="0" err="1" smtClean="0">
                <a:latin typeface="Book Antiqua" pitchFamily="18" charset="0"/>
              </a:rPr>
              <a:t>Jhon</a:t>
            </a:r>
            <a:r>
              <a:rPr lang="cs-CZ" dirty="0" smtClean="0">
                <a:latin typeface="Book Antiqua" pitchFamily="18" charset="0"/>
              </a:rPr>
              <a:t> </a:t>
            </a:r>
            <a:r>
              <a:rPr lang="cs-CZ" dirty="0" err="1" smtClean="0">
                <a:latin typeface="Book Antiqua" pitchFamily="18" charset="0"/>
              </a:rPr>
              <a:t>Ferney</a:t>
            </a:r>
            <a:r>
              <a:rPr lang="cs-CZ" dirty="0" smtClean="0">
                <a:latin typeface="Book Antiqua" pitchFamily="18" charset="0"/>
              </a:rPr>
              <a:t> </a:t>
            </a:r>
            <a:r>
              <a:rPr lang="cs-CZ" dirty="0" err="1" smtClean="0">
                <a:latin typeface="Book Antiqua" pitchFamily="18" charset="0"/>
              </a:rPr>
              <a:t>López</a:t>
            </a:r>
            <a:r>
              <a:rPr lang="cs-CZ" dirty="0" smtClean="0">
                <a:latin typeface="Book Antiqua" pitchFamily="18" charset="0"/>
              </a:rPr>
              <a:t> </a:t>
            </a:r>
            <a:r>
              <a:rPr lang="cs-CZ" dirty="0" err="1" smtClean="0">
                <a:latin typeface="Book Antiqua" pitchFamily="18" charset="0"/>
              </a:rPr>
              <a:t>Muñoz</a:t>
            </a:r>
            <a:endParaRPr lang="cs-CZ" dirty="0">
              <a:latin typeface="Book Antiqua" pitchFamily="18" charset="0"/>
            </a:endParaRPr>
          </a:p>
        </p:txBody>
      </p:sp>
      <p:sp>
        <p:nvSpPr>
          <p:cNvPr id="6" name="TextovéPole 5"/>
          <p:cNvSpPr txBox="1"/>
          <p:nvPr/>
        </p:nvSpPr>
        <p:spPr>
          <a:xfrm>
            <a:off x="4714876" y="3857628"/>
            <a:ext cx="4429124" cy="923330"/>
          </a:xfrm>
          <a:prstGeom prst="rect">
            <a:avLst/>
          </a:prstGeom>
          <a:noFill/>
        </p:spPr>
        <p:txBody>
          <a:bodyPr wrap="square" rtlCol="0">
            <a:spAutoFit/>
          </a:bodyPr>
          <a:lstStyle/>
          <a:p>
            <a:r>
              <a:rPr lang="en-US" dirty="0" smtClean="0">
                <a:latin typeface="Book Antiqua" pitchFamily="18" charset="0"/>
              </a:rPr>
              <a:t>Picture by </a:t>
            </a:r>
            <a:r>
              <a:rPr lang="cs-CZ" dirty="0" err="1" smtClean="0">
                <a:latin typeface="Book Antiqua" pitchFamily="18" charset="0"/>
              </a:rPr>
              <a:t>taita</a:t>
            </a:r>
            <a:r>
              <a:rPr lang="cs-CZ" dirty="0" smtClean="0">
                <a:latin typeface="Book Antiqua" pitchFamily="18" charset="0"/>
              </a:rPr>
              <a:t> Juan </a:t>
            </a:r>
            <a:r>
              <a:rPr lang="cs-CZ" dirty="0" err="1" smtClean="0">
                <a:latin typeface="Book Antiqua" pitchFamily="18" charset="0"/>
              </a:rPr>
              <a:t>Bautista</a:t>
            </a:r>
            <a:r>
              <a:rPr lang="cs-CZ" dirty="0" smtClean="0">
                <a:latin typeface="Book Antiqua" pitchFamily="18" charset="0"/>
              </a:rPr>
              <a:t> </a:t>
            </a:r>
            <a:r>
              <a:rPr lang="cs-CZ" dirty="0" err="1" smtClean="0">
                <a:latin typeface="Book Antiqua" pitchFamily="18" charset="0"/>
              </a:rPr>
              <a:t>Ussa</a:t>
            </a:r>
            <a:r>
              <a:rPr lang="cs-CZ" dirty="0" smtClean="0">
                <a:latin typeface="Book Antiqua" pitchFamily="18" charset="0"/>
              </a:rPr>
              <a:t> </a:t>
            </a:r>
            <a:r>
              <a:rPr lang="cs-CZ" dirty="0" err="1" smtClean="0">
                <a:latin typeface="Book Antiqua" pitchFamily="18" charset="0"/>
              </a:rPr>
              <a:t>Ulluné</a:t>
            </a:r>
            <a:r>
              <a:rPr lang="en-US" dirty="0" smtClean="0">
                <a:latin typeface="Book Antiqua" pitchFamily="18" charset="0"/>
              </a:rPr>
              <a:t>.</a:t>
            </a:r>
            <a:r>
              <a:rPr lang="cs-CZ" dirty="0" smtClean="0">
                <a:latin typeface="Book Antiqua" pitchFamily="18" charset="0"/>
              </a:rPr>
              <a:t> </a:t>
            </a:r>
          </a:p>
          <a:p>
            <a:endParaRPr lang="cs-CZ" dirty="0"/>
          </a:p>
        </p:txBody>
      </p:sp>
      <p:sp>
        <p:nvSpPr>
          <p:cNvPr id="7" name="TextovéPole 6"/>
          <p:cNvSpPr txBox="1"/>
          <p:nvPr/>
        </p:nvSpPr>
        <p:spPr>
          <a:xfrm>
            <a:off x="4857752" y="4643446"/>
            <a:ext cx="4071966" cy="1938992"/>
          </a:xfrm>
          <a:prstGeom prst="rect">
            <a:avLst/>
          </a:prstGeom>
          <a:noFill/>
        </p:spPr>
        <p:txBody>
          <a:bodyPr wrap="square" rtlCol="0">
            <a:spAutoFit/>
          </a:bodyPr>
          <a:lstStyle/>
          <a:p>
            <a:r>
              <a:rPr lang="en-US" sz="2400" dirty="0" smtClean="0">
                <a:latin typeface="Book Antiqua" pitchFamily="18" charset="0"/>
              </a:rPr>
              <a:t>The importance of a shaman: his access to the four spheres of existence and his connection to certain powerful animals. </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1081</TotalTime>
  <Words>1165</Words>
  <Application>Microsoft Office PowerPoint</Application>
  <PresentationFormat>Předvádění na obrazovce (4:3)</PresentationFormat>
  <Paragraphs>95</Paragraphs>
  <Slides>16</Slides>
  <Notes>0</Notes>
  <HiddenSlides>0</HiddenSlides>
  <MMClips>0</MMClips>
  <ScaleCrop>false</ScaleCrop>
  <HeadingPairs>
    <vt:vector size="4" baseType="variant">
      <vt:variant>
        <vt:lpstr>Motiv</vt:lpstr>
      </vt:variant>
      <vt:variant>
        <vt:i4>1</vt:i4>
      </vt:variant>
      <vt:variant>
        <vt:lpstr>Nadpisy snímků</vt:lpstr>
      </vt:variant>
      <vt:variant>
        <vt:i4>16</vt:i4>
      </vt:variant>
    </vt:vector>
  </HeadingPairs>
  <TitlesOfParts>
    <vt:vector size="17" baseType="lpstr">
      <vt:lpstr>Motiv sady Office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příšera</dc:creator>
  <cp:lastModifiedBy>příšera</cp:lastModifiedBy>
  <cp:revision>45</cp:revision>
  <dcterms:created xsi:type="dcterms:W3CDTF">2017-05-13T09:04:31Z</dcterms:created>
  <dcterms:modified xsi:type="dcterms:W3CDTF">2017-12-07T18:55:32Z</dcterms:modified>
</cp:coreProperties>
</file>