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1" r:id="rId3"/>
    <p:sldId id="314" r:id="rId4"/>
    <p:sldId id="316" r:id="rId5"/>
    <p:sldId id="258" r:id="rId6"/>
    <p:sldId id="315" r:id="rId7"/>
    <p:sldId id="259" r:id="rId8"/>
    <p:sldId id="296" r:id="rId9"/>
    <p:sldId id="260" r:id="rId10"/>
    <p:sldId id="262" r:id="rId11"/>
    <p:sldId id="298" r:id="rId12"/>
    <p:sldId id="263" r:id="rId13"/>
    <p:sldId id="300" r:id="rId14"/>
    <p:sldId id="265" r:id="rId15"/>
    <p:sldId id="305" r:id="rId16"/>
    <p:sldId id="313" r:id="rId17"/>
    <p:sldId id="307" r:id="rId18"/>
    <p:sldId id="308" r:id="rId19"/>
    <p:sldId id="309" r:id="rId20"/>
    <p:sldId id="312" r:id="rId21"/>
    <p:sldId id="304" r:id="rId22"/>
    <p:sldId id="310" r:id="rId23"/>
    <p:sldId id="302" r:id="rId24"/>
    <p:sldId id="269" r:id="rId25"/>
    <p:sldId id="292" r:id="rId26"/>
    <p:sldId id="293" r:id="rId27"/>
    <p:sldId id="295" r:id="rId2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95" autoAdjust="0"/>
    <p:restoredTop sz="94639" autoAdjust="0"/>
  </p:normalViewPr>
  <p:slideViewPr>
    <p:cSldViewPr>
      <p:cViewPr varScale="1">
        <p:scale>
          <a:sx n="62" d="100"/>
          <a:sy n="62" d="100"/>
        </p:scale>
        <p:origin x="-91" y="-4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B5B76-370D-49AB-83A8-881F6F2FAE71}" type="datetimeFigureOut">
              <a:rPr lang="cs-CZ" smtClean="0"/>
              <a:pPr/>
              <a:t>08.09.2019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09CDC-4A74-4AB0-BF48-6DD10BDA9F3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B5B76-370D-49AB-83A8-881F6F2FAE71}" type="datetimeFigureOut">
              <a:rPr lang="cs-CZ" smtClean="0"/>
              <a:pPr/>
              <a:t>08.09.2019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09CDC-4A74-4AB0-BF48-6DD10BDA9F3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B5B76-370D-49AB-83A8-881F6F2FAE71}" type="datetimeFigureOut">
              <a:rPr lang="cs-CZ" smtClean="0"/>
              <a:pPr/>
              <a:t>08.09.2019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09CDC-4A74-4AB0-BF48-6DD10BDA9F3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B5B76-370D-49AB-83A8-881F6F2FAE71}" type="datetimeFigureOut">
              <a:rPr lang="cs-CZ" smtClean="0"/>
              <a:pPr/>
              <a:t>08.09.2019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09CDC-4A74-4AB0-BF48-6DD10BDA9F3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B5B76-370D-49AB-83A8-881F6F2FAE71}" type="datetimeFigureOut">
              <a:rPr lang="cs-CZ" smtClean="0"/>
              <a:pPr/>
              <a:t>08.09.2019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09CDC-4A74-4AB0-BF48-6DD10BDA9F3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B5B76-370D-49AB-83A8-881F6F2FAE71}" type="datetimeFigureOut">
              <a:rPr lang="cs-CZ" smtClean="0"/>
              <a:pPr/>
              <a:t>08.09.2019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09CDC-4A74-4AB0-BF48-6DD10BDA9F3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B5B76-370D-49AB-83A8-881F6F2FAE71}" type="datetimeFigureOut">
              <a:rPr lang="cs-CZ" smtClean="0"/>
              <a:pPr/>
              <a:t>08.09.2019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09CDC-4A74-4AB0-BF48-6DD10BDA9F3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B5B76-370D-49AB-83A8-881F6F2FAE71}" type="datetimeFigureOut">
              <a:rPr lang="cs-CZ" smtClean="0"/>
              <a:pPr/>
              <a:t>08.09.2019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09CDC-4A74-4AB0-BF48-6DD10BDA9F3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B5B76-370D-49AB-83A8-881F6F2FAE71}" type="datetimeFigureOut">
              <a:rPr lang="cs-CZ" smtClean="0"/>
              <a:pPr/>
              <a:t>08.09.2019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09CDC-4A74-4AB0-BF48-6DD10BDA9F3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B5B76-370D-49AB-83A8-881F6F2FAE71}" type="datetimeFigureOut">
              <a:rPr lang="cs-CZ" smtClean="0"/>
              <a:pPr/>
              <a:t>08.09.2019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09CDC-4A74-4AB0-BF48-6DD10BDA9F3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B5B76-370D-49AB-83A8-881F6F2FAE71}" type="datetimeFigureOut">
              <a:rPr lang="cs-CZ" smtClean="0"/>
              <a:pPr/>
              <a:t>08.09.2019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09CDC-4A74-4AB0-BF48-6DD10BDA9F3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B5B76-370D-49AB-83A8-881F6F2FAE71}" type="datetimeFigureOut">
              <a:rPr lang="cs-CZ" smtClean="0"/>
              <a:pPr/>
              <a:t>08.09.2019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09CDC-4A74-4AB0-BF48-6DD10BDA9F3D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14282" y="928670"/>
            <a:ext cx="871543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Book Antiqua" pitchFamily="18" charset="0"/>
              </a:rPr>
              <a:t>Reading Colombian Myths</a:t>
            </a:r>
            <a:endParaRPr lang="cs-CZ" sz="3600" dirty="0" smtClean="0"/>
          </a:p>
          <a:p>
            <a:endParaRPr lang="en-US" sz="4400" b="1" dirty="0" smtClean="0">
              <a:latin typeface="Book Antiqua" pitchFamily="18" charset="0"/>
            </a:endParaRPr>
          </a:p>
          <a:p>
            <a:endParaRPr lang="en-US" sz="4400" b="1" dirty="0" smtClean="0">
              <a:latin typeface="Book Antiqua" pitchFamily="18" charset="0"/>
            </a:endParaRPr>
          </a:p>
          <a:p>
            <a:r>
              <a:rPr lang="en-US" sz="4000" dirty="0" smtClean="0">
                <a:latin typeface="Book Antiqua" pitchFamily="18" charset="0"/>
              </a:rPr>
              <a:t>(</a:t>
            </a:r>
            <a:r>
              <a:rPr lang="en-US" sz="4000" dirty="0" err="1" smtClean="0">
                <a:latin typeface="Book Antiqua" pitchFamily="18" charset="0"/>
              </a:rPr>
              <a:t>Misak</a:t>
            </a:r>
            <a:r>
              <a:rPr lang="en-US" sz="4000" dirty="0" smtClean="0">
                <a:latin typeface="Book Antiqua" pitchFamily="18" charset="0"/>
              </a:rPr>
              <a:t> and other Cauca tribes and their cosmology)</a:t>
            </a:r>
            <a:endParaRPr lang="cs-CZ" sz="4000" dirty="0">
              <a:latin typeface="Book Antiqua" pitchFamily="18" charset="0"/>
            </a:endParaRPr>
          </a:p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714744" y="5643578"/>
            <a:ext cx="50720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Book Antiqua" pitchFamily="18" charset="0"/>
              </a:rPr>
              <a:t>Lucie </a:t>
            </a:r>
            <a:r>
              <a:rPr lang="en-US" sz="3200" dirty="0" err="1" smtClean="0">
                <a:latin typeface="Book Antiqua" pitchFamily="18" charset="0"/>
              </a:rPr>
              <a:t>Vinsova</a:t>
            </a:r>
            <a:endParaRPr lang="en-US" sz="3200" dirty="0" smtClean="0">
              <a:latin typeface="Book Antiqua" pitchFamily="18" charset="0"/>
            </a:endParaRPr>
          </a:p>
          <a:p>
            <a:r>
              <a:rPr lang="en-US" sz="2400" dirty="0" smtClean="0">
                <a:latin typeface="Book Antiqua" pitchFamily="18" charset="0"/>
              </a:rPr>
              <a:t>Masaryk University Brno</a:t>
            </a:r>
            <a:endParaRPr lang="cs-CZ" sz="2400" dirty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01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15008" cy="4286256"/>
          </a:xfrm>
          <a:prstGeom prst="rect">
            <a:avLst/>
          </a:prstGeom>
        </p:spPr>
      </p:pic>
      <p:pic>
        <p:nvPicPr>
          <p:cNvPr id="3" name="Obrázek 2" descr="IMG_39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7251" y="0"/>
            <a:ext cx="4476749" cy="3357562"/>
          </a:xfrm>
          <a:prstGeom prst="rect">
            <a:avLst/>
          </a:prstGeom>
        </p:spPr>
      </p:pic>
      <p:pic>
        <p:nvPicPr>
          <p:cNvPr id="4" name="Obrázek 3" descr="IMG_08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9123" y="3321843"/>
            <a:ext cx="4714877" cy="3536157"/>
          </a:xfrm>
          <a:prstGeom prst="rect">
            <a:avLst/>
          </a:prstGeom>
        </p:spPr>
      </p:pic>
      <p:pic>
        <p:nvPicPr>
          <p:cNvPr id="6" name="Obrázek 5" descr="P511067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482578"/>
            <a:ext cx="4500562" cy="3375422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285720" y="571480"/>
            <a:ext cx="8358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ook Antiqua" pitchFamily="18" charset="0"/>
              </a:rPr>
              <a:t>Typical countryside</a:t>
            </a:r>
            <a:endParaRPr lang="cs-CZ" sz="2400" dirty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IMG_23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6000760" cy="4500571"/>
          </a:xfrm>
          <a:prstGeom prst="rect">
            <a:avLst/>
          </a:prstGeom>
        </p:spPr>
      </p:pic>
      <p:pic>
        <p:nvPicPr>
          <p:cNvPr id="5" name="Obrázek 4" descr="P51207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286124"/>
            <a:ext cx="4762501" cy="3571876"/>
          </a:xfrm>
          <a:prstGeom prst="rect">
            <a:avLst/>
          </a:prstGeom>
        </p:spPr>
      </p:pic>
      <p:pic>
        <p:nvPicPr>
          <p:cNvPr id="7" name="Obrázek 6" descr="PB2604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0"/>
            <a:ext cx="4500562" cy="3375421"/>
          </a:xfrm>
          <a:prstGeom prst="rect">
            <a:avLst/>
          </a:prstGeom>
        </p:spPr>
      </p:pic>
      <p:pic>
        <p:nvPicPr>
          <p:cNvPr id="10" name="Obrázek 9" descr="IMG_40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81500" y="3286124"/>
            <a:ext cx="4762501" cy="3571876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3500430" y="0"/>
            <a:ext cx="5643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             …its animals and plants</a:t>
            </a:r>
            <a:endParaRPr lang="cs-CZ" sz="2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ttp://www.luguiva.net/admin/imagenes/01Laguna-Abejorro20120911093800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2857496"/>
            <a:ext cx="5572132" cy="400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ázek 2" descr="IMG_02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0"/>
            <a:ext cx="5214942" cy="391120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214942" y="428604"/>
            <a:ext cx="39290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Book Antiqua" pitchFamily="18" charset="0"/>
              </a:rPr>
              <a:t>Páramos</a:t>
            </a:r>
            <a:r>
              <a:rPr lang="en-US" sz="2400" dirty="0" smtClean="0">
                <a:latin typeface="Book Antiqua" pitchFamily="18" charset="0"/>
              </a:rPr>
              <a:t>:</a:t>
            </a:r>
          </a:p>
          <a:p>
            <a:r>
              <a:rPr lang="en-US" sz="2000" dirty="0" smtClean="0">
                <a:latin typeface="Book Antiqua" pitchFamily="18" charset="0"/>
              </a:rPr>
              <a:t>Alpine tundra ecosystems.</a:t>
            </a:r>
          </a:p>
          <a:p>
            <a:r>
              <a:rPr lang="en-US" sz="2000" dirty="0">
                <a:latin typeface="Book Antiqua" pitchFamily="18" charset="0"/>
              </a:rPr>
              <a:t>A</a:t>
            </a:r>
            <a:r>
              <a:rPr lang="en-US" sz="2000" dirty="0" smtClean="0">
                <a:latin typeface="Book Antiqua" pitchFamily="18" charset="0"/>
              </a:rPr>
              <a:t>ltitudes vary from 3000–4800 m. Areas of marshes, high-mountain plains and lakes.</a:t>
            </a:r>
          </a:p>
          <a:p>
            <a:r>
              <a:rPr lang="en-US" sz="2000" dirty="0" smtClean="0">
                <a:latin typeface="Book Antiqua" pitchFamily="18" charset="0"/>
              </a:rPr>
              <a:t>High rainfall and big temperature differences. </a:t>
            </a:r>
            <a:endParaRPr lang="cs-CZ" sz="2000" dirty="0">
              <a:latin typeface="Book Antiqua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4357694"/>
            <a:ext cx="35718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ook Antiqua" pitchFamily="18" charset="0"/>
              </a:rPr>
              <a:t>Local tribes connect the area of </a:t>
            </a:r>
            <a:r>
              <a:rPr lang="en-US" sz="2400" i="1" dirty="0" err="1" smtClean="0">
                <a:latin typeface="Book Antiqua" pitchFamily="18" charset="0"/>
              </a:rPr>
              <a:t>páramos</a:t>
            </a:r>
            <a:r>
              <a:rPr lang="en-US" sz="2400" dirty="0" smtClean="0">
                <a:latin typeface="Book Antiqua" pitchFamily="18" charset="0"/>
              </a:rPr>
              <a:t> with </a:t>
            </a:r>
            <a:r>
              <a:rPr lang="en-US" sz="2400" i="1" dirty="0" err="1" smtClean="0">
                <a:latin typeface="Book Antiqua" pitchFamily="18" charset="0"/>
              </a:rPr>
              <a:t>Kansr</a:t>
            </a:r>
            <a:r>
              <a:rPr lang="cs-CZ" i="1" dirty="0" smtClean="0"/>
              <a:t>Ө</a:t>
            </a:r>
            <a:r>
              <a:rPr lang="en-US" sz="2400" dirty="0" smtClean="0">
                <a:latin typeface="Book Antiqua" pitchFamily="18" charset="0"/>
              </a:rPr>
              <a:t>, the realm of the dead. </a:t>
            </a:r>
            <a:endParaRPr lang="cs-CZ" sz="2400" dirty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01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14348" y="6072206"/>
            <a:ext cx="792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omic Sans MS" pitchFamily="66" charset="0"/>
              </a:rPr>
              <a:t>… and verdant lowlands… </a:t>
            </a:r>
            <a:endParaRPr lang="cs-CZ" sz="2400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57158" y="117693"/>
            <a:ext cx="8501122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Book Antiqua" pitchFamily="18" charset="0"/>
              </a:rPr>
              <a:t>Tribes in North East Cauca </a:t>
            </a:r>
            <a:r>
              <a:rPr lang="en-US" sz="2400" dirty="0" smtClean="0">
                <a:latin typeface="Book Antiqua" pitchFamily="18" charset="0"/>
              </a:rPr>
              <a:t>(“Mother of forests”): </a:t>
            </a:r>
          </a:p>
          <a:p>
            <a:endParaRPr lang="en-US" sz="2400" dirty="0" smtClean="0">
              <a:latin typeface="Book Antiqua" pitchFamily="18" charset="0"/>
            </a:endParaRPr>
          </a:p>
          <a:p>
            <a:r>
              <a:rPr lang="en-US" sz="2400" b="1" dirty="0" err="1" smtClean="0">
                <a:latin typeface="Book Antiqua" pitchFamily="18" charset="0"/>
              </a:rPr>
              <a:t>Misak</a:t>
            </a:r>
            <a:r>
              <a:rPr lang="en-US" sz="2400" dirty="0" smtClean="0">
                <a:latin typeface="Book Antiqua" pitchFamily="18" charset="0"/>
              </a:rPr>
              <a:t> (</a:t>
            </a:r>
            <a:r>
              <a:rPr lang="en-US" sz="2400" dirty="0" err="1" smtClean="0">
                <a:latin typeface="Book Antiqua" pitchFamily="18" charset="0"/>
              </a:rPr>
              <a:t>Guambianos</a:t>
            </a:r>
            <a:r>
              <a:rPr lang="en-US" sz="2400" dirty="0" smtClean="0">
                <a:latin typeface="Book Antiqua" pitchFamily="18" charset="0"/>
              </a:rPr>
              <a:t>)- language </a:t>
            </a:r>
            <a:r>
              <a:rPr lang="en-US" sz="2400" dirty="0" err="1" smtClean="0">
                <a:latin typeface="Book Antiqua" pitchFamily="18" charset="0"/>
              </a:rPr>
              <a:t>namuy</a:t>
            </a:r>
            <a:r>
              <a:rPr lang="en-US" sz="2400" dirty="0" smtClean="0">
                <a:latin typeface="Book Antiqua" pitchFamily="18" charset="0"/>
              </a:rPr>
              <a:t> </a:t>
            </a:r>
            <a:r>
              <a:rPr lang="en-US" sz="2400" dirty="0" err="1" smtClean="0">
                <a:latin typeface="Book Antiqua" pitchFamily="18" charset="0"/>
              </a:rPr>
              <a:t>wam</a:t>
            </a:r>
            <a:r>
              <a:rPr lang="en-US" sz="2400" dirty="0" smtClean="0">
                <a:latin typeface="Book Antiqua" pitchFamily="18" charset="0"/>
              </a:rPr>
              <a:t>                     (“our language”) or </a:t>
            </a:r>
            <a:r>
              <a:rPr lang="en-US" sz="2400" dirty="0" err="1" smtClean="0">
                <a:latin typeface="Book Antiqua" pitchFamily="18" charset="0"/>
              </a:rPr>
              <a:t>namtrik</a:t>
            </a:r>
            <a:r>
              <a:rPr lang="en-US" sz="2400" dirty="0" smtClean="0">
                <a:latin typeface="Book Antiqua" pitchFamily="18" charset="0"/>
              </a:rPr>
              <a:t>,  population about 20 000 people. They call themselves </a:t>
            </a:r>
            <a:r>
              <a:rPr lang="en-US" sz="2400" b="1" dirty="0" err="1" smtClean="0">
                <a:latin typeface="Book Antiqua" pitchFamily="18" charset="0"/>
              </a:rPr>
              <a:t>piurek</a:t>
            </a:r>
            <a:r>
              <a:rPr lang="en-US" sz="2400" dirty="0" smtClean="0">
                <a:latin typeface="Book Antiqua" pitchFamily="18" charset="0"/>
              </a:rPr>
              <a:t> “children of water”. </a:t>
            </a:r>
          </a:p>
          <a:p>
            <a:endParaRPr lang="en-US" sz="2400" dirty="0" smtClean="0">
              <a:latin typeface="Book Antiqua" pitchFamily="18" charset="0"/>
            </a:endParaRPr>
          </a:p>
          <a:p>
            <a:r>
              <a:rPr lang="en-US" sz="2400" b="1" dirty="0" err="1" smtClean="0">
                <a:latin typeface="Book Antiqua" pitchFamily="18" charset="0"/>
              </a:rPr>
              <a:t>Nasa</a:t>
            </a:r>
            <a:r>
              <a:rPr lang="en-US" sz="2400" dirty="0" smtClean="0">
                <a:latin typeface="Book Antiqua" pitchFamily="18" charset="0"/>
              </a:rPr>
              <a:t> (</a:t>
            </a:r>
            <a:r>
              <a:rPr lang="en-US" sz="2400" dirty="0" err="1" smtClean="0">
                <a:latin typeface="Book Antiqua" pitchFamily="18" charset="0"/>
              </a:rPr>
              <a:t>Paeces</a:t>
            </a:r>
            <a:r>
              <a:rPr lang="en-US" sz="2400" dirty="0" smtClean="0">
                <a:latin typeface="Book Antiqua" pitchFamily="18" charset="0"/>
              </a:rPr>
              <a:t>)- language </a:t>
            </a:r>
            <a:r>
              <a:rPr lang="en-US" sz="2400" dirty="0" err="1" smtClean="0">
                <a:latin typeface="Book Antiqua" pitchFamily="18" charset="0"/>
              </a:rPr>
              <a:t>nasa</a:t>
            </a:r>
            <a:r>
              <a:rPr lang="en-US" sz="2400" dirty="0" smtClean="0">
                <a:latin typeface="Book Antiqua" pitchFamily="18" charset="0"/>
              </a:rPr>
              <a:t> </a:t>
            </a:r>
            <a:r>
              <a:rPr lang="en-US" sz="2400" dirty="0" err="1" smtClean="0">
                <a:latin typeface="Book Antiqua" pitchFamily="18" charset="0"/>
              </a:rPr>
              <a:t>yuwe</a:t>
            </a:r>
            <a:r>
              <a:rPr lang="en-US" sz="2400" dirty="0" smtClean="0">
                <a:latin typeface="Book Antiqua" pitchFamily="18" charset="0"/>
              </a:rPr>
              <a:t>- isolated language, population about 180 000 people. </a:t>
            </a:r>
          </a:p>
          <a:p>
            <a:endParaRPr lang="en-US" sz="2400" dirty="0" smtClean="0">
              <a:latin typeface="Book Antiqua" pitchFamily="18" charset="0"/>
            </a:endParaRPr>
          </a:p>
          <a:p>
            <a:r>
              <a:rPr lang="en-US" sz="2400" b="1" dirty="0" err="1" smtClean="0">
                <a:latin typeface="Book Antiqua" pitchFamily="18" charset="0"/>
              </a:rPr>
              <a:t>Coconuco</a:t>
            </a:r>
            <a:r>
              <a:rPr lang="en-US" sz="2400" dirty="0" smtClean="0">
                <a:latin typeface="Book Antiqua" pitchFamily="18" charset="0"/>
              </a:rPr>
              <a:t> – about 6000 people living in the </a:t>
            </a:r>
            <a:r>
              <a:rPr lang="cs-CZ" sz="2400" dirty="0" err="1" smtClean="0">
                <a:latin typeface="Book Antiqua" pitchFamily="18" charset="0"/>
              </a:rPr>
              <a:t>National</a:t>
            </a:r>
            <a:r>
              <a:rPr lang="cs-CZ" sz="2400" dirty="0" smtClean="0">
                <a:latin typeface="Book Antiqua" pitchFamily="18" charset="0"/>
              </a:rPr>
              <a:t> </a:t>
            </a:r>
            <a:r>
              <a:rPr lang="cs-CZ" sz="2400" dirty="0" err="1" smtClean="0">
                <a:latin typeface="Book Antiqua" pitchFamily="18" charset="0"/>
              </a:rPr>
              <a:t>Natural</a:t>
            </a:r>
            <a:r>
              <a:rPr lang="cs-CZ" sz="2400" dirty="0" smtClean="0">
                <a:latin typeface="Book Antiqua" pitchFamily="18" charset="0"/>
              </a:rPr>
              <a:t> Park</a:t>
            </a:r>
            <a:r>
              <a:rPr lang="en-US" sz="2400" dirty="0" smtClean="0">
                <a:latin typeface="Book Antiqua" pitchFamily="18" charset="0"/>
              </a:rPr>
              <a:t> </a:t>
            </a:r>
            <a:r>
              <a:rPr lang="cs-CZ" sz="2400" dirty="0" err="1" smtClean="0">
                <a:latin typeface="Book Antiqua" pitchFamily="18" charset="0"/>
              </a:rPr>
              <a:t>Puracé</a:t>
            </a:r>
            <a:r>
              <a:rPr lang="cs-CZ" sz="2400" dirty="0" smtClean="0">
                <a:latin typeface="Book Antiqua" pitchFamily="18" charset="0"/>
              </a:rPr>
              <a:t> </a:t>
            </a:r>
            <a:r>
              <a:rPr lang="en-US" sz="2400" dirty="0" smtClean="0">
                <a:latin typeface="Book Antiqua" pitchFamily="18" charset="0"/>
              </a:rPr>
              <a:t>.</a:t>
            </a:r>
            <a:endParaRPr lang="cs-CZ" sz="2400" dirty="0" smtClean="0">
              <a:latin typeface="Book Antiqua" pitchFamily="18" charset="0"/>
            </a:endParaRPr>
          </a:p>
          <a:p>
            <a:r>
              <a:rPr lang="en-US" sz="2400" dirty="0" smtClean="0">
                <a:latin typeface="Book Antiqua" pitchFamily="18" charset="0"/>
              </a:rPr>
              <a:t> </a:t>
            </a:r>
          </a:p>
          <a:p>
            <a:endParaRPr lang="en-US" sz="2400" b="1" dirty="0" smtClean="0">
              <a:latin typeface="Book Antiqua" pitchFamily="18" charset="0"/>
            </a:endParaRPr>
          </a:p>
          <a:p>
            <a:r>
              <a:rPr lang="en-US" sz="2400" dirty="0" smtClean="0">
                <a:latin typeface="Book Antiqua" pitchFamily="18" charset="0"/>
              </a:rPr>
              <a:t>The languages are of so called </a:t>
            </a:r>
            <a:r>
              <a:rPr lang="en-US" sz="2400" dirty="0" err="1" smtClean="0">
                <a:latin typeface="Book Antiqua" pitchFamily="18" charset="0"/>
              </a:rPr>
              <a:t>Barbacoan</a:t>
            </a:r>
            <a:r>
              <a:rPr lang="en-US" sz="2400" dirty="0" smtClean="0">
                <a:latin typeface="Book Antiqua" pitchFamily="18" charset="0"/>
              </a:rPr>
              <a:t> family spoken in Colombia and Ecuador. </a:t>
            </a:r>
          </a:p>
          <a:p>
            <a:r>
              <a:rPr lang="en-US" sz="2400" dirty="0" smtClean="0">
                <a:latin typeface="Book Antiqua" pitchFamily="18" charset="0"/>
              </a:rPr>
              <a:t>Probably distantly related to </a:t>
            </a:r>
            <a:r>
              <a:rPr lang="en-US" sz="2400" dirty="0" err="1" smtClean="0">
                <a:latin typeface="Book Antiqua" pitchFamily="18" charset="0"/>
              </a:rPr>
              <a:t>Chibcha</a:t>
            </a:r>
            <a:r>
              <a:rPr lang="en-US" sz="2400" dirty="0" smtClean="0">
                <a:latin typeface="Book Antiqua" pitchFamily="18" charset="0"/>
              </a:rPr>
              <a:t> languages. </a:t>
            </a:r>
          </a:p>
          <a:p>
            <a:endParaRPr lang="cs-CZ" sz="2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b5b079ef1cc15417295acacf2b95724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3720895" cy="4500570"/>
          </a:xfrm>
          <a:prstGeom prst="rect">
            <a:avLst/>
          </a:prstGeom>
        </p:spPr>
      </p:pic>
      <p:pic>
        <p:nvPicPr>
          <p:cNvPr id="10" name="Obrázek 9" descr="popayan-tour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745" y="3245077"/>
            <a:ext cx="5429256" cy="361292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0" y="5214950"/>
            <a:ext cx="4357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ook Antiqua" pitchFamily="18" charset="0"/>
              </a:rPr>
              <a:t>People of the </a:t>
            </a:r>
            <a:r>
              <a:rPr lang="en-US" sz="2400" dirty="0" err="1" smtClean="0">
                <a:latin typeface="Book Antiqua" pitchFamily="18" charset="0"/>
              </a:rPr>
              <a:t>Misak</a:t>
            </a:r>
            <a:r>
              <a:rPr lang="en-US" sz="2400" dirty="0" smtClean="0">
                <a:latin typeface="Book Antiqua" pitchFamily="18" charset="0"/>
              </a:rPr>
              <a:t> tribe</a:t>
            </a:r>
          </a:p>
          <a:p>
            <a:endParaRPr lang="cs-CZ" sz="2400" dirty="0">
              <a:latin typeface="Comic Sans MS" pitchFamily="66" charset="0"/>
            </a:endParaRPr>
          </a:p>
        </p:txBody>
      </p:sp>
      <p:pic>
        <p:nvPicPr>
          <p:cNvPr id="5" name="Obrázek 4" descr="nina-misak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4744" y="0"/>
            <a:ext cx="5429256" cy="3624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result for guambianos hijos de aqu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720746" cy="5040560"/>
          </a:xfrm>
          <a:prstGeom prst="rect">
            <a:avLst/>
          </a:prstGeom>
          <a:noFill/>
        </p:spPr>
      </p:pic>
      <p:pic>
        <p:nvPicPr>
          <p:cNvPr id="2" name="Obrázek 1" descr="Image result for guambianos colombia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4437112"/>
            <a:ext cx="3491880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0" y="5013176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 err="1" smtClean="0">
                <a:latin typeface="Constantia" pitchFamily="18" charset="0"/>
              </a:rPr>
              <a:t>Misak</a:t>
            </a:r>
            <a:r>
              <a:rPr lang="cs-CZ" sz="3600" dirty="0" smtClean="0">
                <a:latin typeface="Constantia" pitchFamily="18" charset="0"/>
              </a:rPr>
              <a:t> c</a:t>
            </a:r>
            <a:r>
              <a:rPr lang="en-US" sz="3600" dirty="0" smtClean="0">
                <a:latin typeface="Constantia" pitchFamily="18" charset="0"/>
              </a:rPr>
              <a:t>all themselves </a:t>
            </a:r>
            <a:r>
              <a:rPr lang="en-US" sz="3600" b="1" dirty="0" smtClean="0">
                <a:latin typeface="Constantia" pitchFamily="18" charset="0"/>
              </a:rPr>
              <a:t>Pi </a:t>
            </a:r>
            <a:r>
              <a:rPr lang="en-US" sz="3600" b="1" dirty="0" err="1" smtClean="0">
                <a:latin typeface="Constantia" pitchFamily="18" charset="0"/>
              </a:rPr>
              <a:t>Urek</a:t>
            </a:r>
            <a:r>
              <a:rPr lang="en-US" sz="3600" dirty="0" smtClean="0">
                <a:latin typeface="Constantia" pitchFamily="18" charset="0"/>
              </a:rPr>
              <a:t> “children of water”</a:t>
            </a:r>
            <a:endParaRPr lang="cs-CZ" sz="3600" dirty="0">
              <a:latin typeface="Constant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Uchuva 2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2483768" cy="3839196"/>
          </a:xfrm>
          <a:prstGeom prst="rect">
            <a:avLst/>
          </a:prstGeom>
          <a:noFill/>
        </p:spPr>
      </p:pic>
      <p:pic>
        <p:nvPicPr>
          <p:cNvPr id="2" name="Obrázek 1" descr="Image result for guambianos colombia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3214686"/>
            <a:ext cx="4572000" cy="2734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Image result for Misa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969" y="2704697"/>
            <a:ext cx="2771031" cy="4153303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2928926" y="548680"/>
            <a:ext cx="56755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Book Antiqua" pitchFamily="18" charset="0"/>
              </a:rPr>
              <a:t>Misaks</a:t>
            </a:r>
            <a:r>
              <a:rPr lang="en-US" sz="2400" dirty="0" smtClean="0">
                <a:latin typeface="Book Antiqua" pitchFamily="18" charset="0"/>
              </a:rPr>
              <a:t> economy is based on agriculture, farming, cattle raising, and trout farms. They </a:t>
            </a:r>
            <a:r>
              <a:rPr lang="cs-CZ" sz="2400" dirty="0" err="1" smtClean="0">
                <a:latin typeface="Book Antiqua" pitchFamily="18" charset="0"/>
              </a:rPr>
              <a:t>mostly</a:t>
            </a:r>
            <a:r>
              <a:rPr lang="cs-CZ" sz="2400" dirty="0" smtClean="0">
                <a:latin typeface="Book Antiqua" pitchFamily="18" charset="0"/>
              </a:rPr>
              <a:t> </a:t>
            </a:r>
            <a:r>
              <a:rPr lang="en-US" sz="2400" dirty="0" smtClean="0">
                <a:latin typeface="Book Antiqua" pitchFamily="18" charset="0"/>
              </a:rPr>
              <a:t>produce  coffee, maize, cassava,</a:t>
            </a:r>
            <a:r>
              <a:rPr lang="cs-CZ" sz="2400" dirty="0" smtClean="0">
                <a:latin typeface="Book Antiqua" pitchFamily="18" charset="0"/>
              </a:rPr>
              <a:t> </a:t>
            </a:r>
            <a:r>
              <a:rPr lang="cs-CZ" sz="2400" dirty="0" err="1" smtClean="0">
                <a:latin typeface="Book Antiqua" pitchFamily="18" charset="0"/>
              </a:rPr>
              <a:t>physalis</a:t>
            </a:r>
            <a:r>
              <a:rPr lang="en-US" sz="2400" dirty="0" smtClean="0">
                <a:latin typeface="Book Antiqua" pitchFamily="18" charset="0"/>
              </a:rPr>
              <a:t>, potatoes,</a:t>
            </a:r>
            <a:r>
              <a:rPr lang="cs-CZ" sz="2400" dirty="0" smtClean="0">
                <a:latin typeface="Book Antiqua" pitchFamily="18" charset="0"/>
              </a:rPr>
              <a:t> </a:t>
            </a:r>
            <a:r>
              <a:rPr lang="cs-CZ" sz="2400" dirty="0" err="1" smtClean="0">
                <a:latin typeface="Book Antiqua" pitchFamily="18" charset="0"/>
              </a:rPr>
              <a:t>olluco</a:t>
            </a:r>
            <a:r>
              <a:rPr lang="cs-CZ" sz="2400" dirty="0" smtClean="0">
                <a:latin typeface="Book Antiqua" pitchFamily="18" charset="0"/>
              </a:rPr>
              <a:t> (</a:t>
            </a:r>
            <a:r>
              <a:rPr lang="cs-CZ" sz="2400" dirty="0" err="1" smtClean="0">
                <a:latin typeface="Book Antiqua" pitchFamily="18" charset="0"/>
              </a:rPr>
              <a:t>ullucus</a:t>
            </a:r>
            <a:r>
              <a:rPr lang="cs-CZ" sz="2400" dirty="0" smtClean="0">
                <a:latin typeface="Book Antiqua" pitchFamily="18" charset="0"/>
              </a:rPr>
              <a:t>),</a:t>
            </a:r>
            <a:r>
              <a:rPr lang="en-US" sz="2400" dirty="0" smtClean="0">
                <a:latin typeface="Book Antiqua" pitchFamily="18" charset="0"/>
              </a:rPr>
              <a:t> beans,</a:t>
            </a:r>
            <a:r>
              <a:rPr lang="cs-CZ" sz="2400" dirty="0" smtClean="0">
                <a:latin typeface="Book Antiqua" pitchFamily="18" charset="0"/>
              </a:rPr>
              <a:t> </a:t>
            </a:r>
            <a:r>
              <a:rPr lang="cs-CZ" sz="2400" dirty="0" err="1" smtClean="0">
                <a:latin typeface="Book Antiqua" pitchFamily="18" charset="0"/>
              </a:rPr>
              <a:t>onion</a:t>
            </a:r>
            <a:r>
              <a:rPr lang="en-US" sz="2400" dirty="0" smtClean="0">
                <a:latin typeface="Book Antiqua" pitchFamily="18" charset="0"/>
              </a:rPr>
              <a:t> and cabbage </a:t>
            </a:r>
            <a:r>
              <a:rPr lang="cs-CZ" sz="2400" dirty="0" smtClean="0">
                <a:latin typeface="Book Antiqua" pitchFamily="18" charset="0"/>
              </a:rPr>
              <a:t>.</a:t>
            </a:r>
            <a:endParaRPr lang="en-US" sz="2400" dirty="0" smtClean="0">
              <a:latin typeface="Book Antiqua" pitchFamily="18" charset="0"/>
            </a:endParaRPr>
          </a:p>
          <a:p>
            <a:endParaRPr lang="en-US" dirty="0"/>
          </a:p>
        </p:txBody>
      </p:sp>
      <p:pic>
        <p:nvPicPr>
          <p:cNvPr id="1026" name="Picture 2" descr="https://upload.wikimedia.org/wikipedia/commons/thumb/b/bc/Ulluco.jpg/800px-Ulluc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4773376"/>
            <a:ext cx="2500297" cy="208462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PA2903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81531" y="0"/>
            <a:ext cx="4762469" cy="3571852"/>
          </a:xfrm>
          <a:prstGeom prst="rect">
            <a:avLst/>
          </a:prstGeom>
        </p:spPr>
      </p:pic>
      <p:pic>
        <p:nvPicPr>
          <p:cNvPr id="4" name="Obrázek 3" descr="P51208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21843"/>
            <a:ext cx="4714876" cy="3536157"/>
          </a:xfrm>
          <a:prstGeom prst="rect">
            <a:avLst/>
          </a:prstGeom>
        </p:spPr>
      </p:pic>
      <p:pic>
        <p:nvPicPr>
          <p:cNvPr id="7" name="Obrázek 6" descr="IMG_05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3375421"/>
            <a:ext cx="4643438" cy="3482579"/>
          </a:xfrm>
          <a:prstGeom prst="rect">
            <a:avLst/>
          </a:prstGeom>
        </p:spPr>
      </p:pic>
      <p:pic>
        <p:nvPicPr>
          <p:cNvPr id="8" name="Obrázek 7" descr="IMG_057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"/>
            <a:ext cx="4571998" cy="3428999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0" y="0"/>
            <a:ext cx="4214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latin typeface="Comic Sans MS" pitchFamily="66" charset="0"/>
            </a:endParaRPr>
          </a:p>
          <a:p>
            <a:endParaRPr lang="cs-CZ" sz="2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age result for SILVIA colombia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5760720" cy="4323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5042" y="3806281"/>
            <a:ext cx="4068958" cy="305171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14282" y="642918"/>
            <a:ext cx="892971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Reading Colombian Myths</a:t>
            </a:r>
            <a:endParaRPr lang="cs-CZ" dirty="0" smtClean="0">
              <a:latin typeface="Book Antiqua" pitchFamily="18" charset="0"/>
            </a:endParaRPr>
          </a:p>
          <a:p>
            <a:r>
              <a:rPr lang="en-US" b="1" dirty="0" smtClean="0">
                <a:latin typeface="Book Antiqua" pitchFamily="18" charset="0"/>
              </a:rPr>
              <a:t>Lesson plan:</a:t>
            </a:r>
            <a:endParaRPr lang="cs-CZ" b="1" dirty="0" smtClean="0">
              <a:latin typeface="Book Antiqua" pitchFamily="18" charset="0"/>
            </a:endParaRPr>
          </a:p>
          <a:p>
            <a:endParaRPr lang="cs-CZ" dirty="0" smtClean="0">
              <a:latin typeface="Book Antiqua" pitchFamily="18" charset="0"/>
            </a:endParaRPr>
          </a:p>
          <a:p>
            <a:pPr lvl="0"/>
            <a:r>
              <a:rPr lang="en-US" dirty="0" smtClean="0">
                <a:latin typeface="Book Antiqua" pitchFamily="18" charset="0"/>
              </a:rPr>
              <a:t>1. Introduction: Cauca tribes- geography and general information, landscape, language, community.</a:t>
            </a:r>
            <a:endParaRPr lang="cs-CZ" dirty="0" smtClean="0">
              <a:latin typeface="Book Antiqua" pitchFamily="18" charset="0"/>
            </a:endParaRPr>
          </a:p>
          <a:p>
            <a:r>
              <a:rPr lang="en-US" dirty="0" smtClean="0">
                <a:latin typeface="Book Antiqua" pitchFamily="18" charset="0"/>
              </a:rPr>
              <a:t>Creation myths: How from One many were born, Four houses of the existence, the story of </a:t>
            </a:r>
            <a:r>
              <a:rPr lang="en-US" dirty="0" err="1" smtClean="0">
                <a:latin typeface="Book Antiqua" pitchFamily="18" charset="0"/>
              </a:rPr>
              <a:t>Tay</a:t>
            </a:r>
            <a:r>
              <a:rPr lang="en-US" dirty="0" smtClean="0">
                <a:latin typeface="Book Antiqua" pitchFamily="18" charset="0"/>
              </a:rPr>
              <a:t> (the Sun), the story of Water and Earth, the role of a shaman.  </a:t>
            </a:r>
            <a:endParaRPr lang="cs-CZ" dirty="0" smtClean="0">
              <a:latin typeface="Book Antiqua" pitchFamily="18" charset="0"/>
            </a:endParaRPr>
          </a:p>
          <a:p>
            <a:r>
              <a:rPr lang="en-US" dirty="0" smtClean="0">
                <a:latin typeface="Book Antiqua" pitchFamily="18" charset="0"/>
              </a:rPr>
              <a:t> </a:t>
            </a:r>
            <a:endParaRPr lang="cs-CZ" dirty="0" smtClean="0">
              <a:latin typeface="Book Antiqua" pitchFamily="18" charset="0"/>
            </a:endParaRPr>
          </a:p>
          <a:p>
            <a:pPr lvl="0"/>
            <a:r>
              <a:rPr lang="en-US" dirty="0" smtClean="0">
                <a:latin typeface="Book Antiqua" pitchFamily="18" charset="0"/>
              </a:rPr>
              <a:t>2. The Principles of existence: The arrow of time and the way it`s reflected in </a:t>
            </a:r>
            <a:r>
              <a:rPr lang="en-US" dirty="0" err="1" smtClean="0">
                <a:latin typeface="Book Antiqua" pitchFamily="18" charset="0"/>
              </a:rPr>
              <a:t>Namtrik</a:t>
            </a:r>
            <a:r>
              <a:rPr lang="en-US" dirty="0" smtClean="0">
                <a:latin typeface="Book Antiqua" pitchFamily="18" charset="0"/>
              </a:rPr>
              <a:t> language, life cycle, the Dualistic forces of nature (hot and cold, left and right), pieces of traditional clothing and their place in </a:t>
            </a:r>
            <a:r>
              <a:rPr lang="en-US" dirty="0" err="1" smtClean="0">
                <a:latin typeface="Book Antiqua" pitchFamily="18" charset="0"/>
              </a:rPr>
              <a:t>Misak</a:t>
            </a:r>
            <a:r>
              <a:rPr lang="en-US" dirty="0" smtClean="0">
                <a:latin typeface="Book Antiqua" pitchFamily="18" charset="0"/>
              </a:rPr>
              <a:t> cosmology.</a:t>
            </a:r>
            <a:endParaRPr lang="cs-CZ" dirty="0" smtClean="0">
              <a:latin typeface="Book Antiqua" pitchFamily="18" charset="0"/>
            </a:endParaRPr>
          </a:p>
          <a:p>
            <a:r>
              <a:rPr lang="en-US" dirty="0" smtClean="0">
                <a:latin typeface="Book Antiqua" pitchFamily="18" charset="0"/>
              </a:rPr>
              <a:t> </a:t>
            </a:r>
            <a:endParaRPr lang="cs-CZ" dirty="0" smtClean="0">
              <a:latin typeface="Book Antiqua" pitchFamily="18" charset="0"/>
            </a:endParaRPr>
          </a:p>
          <a:p>
            <a:pPr lvl="0"/>
            <a:r>
              <a:rPr lang="en-US" dirty="0" smtClean="0">
                <a:latin typeface="Book Antiqua" pitchFamily="18" charset="0"/>
              </a:rPr>
              <a:t>3. Children of water: Water cycle, creatures of water, rainbow myth (the story of the rainbow serpent), venturing into </a:t>
            </a:r>
            <a:r>
              <a:rPr lang="en-US" dirty="0" err="1" smtClean="0">
                <a:latin typeface="Book Antiqua" pitchFamily="18" charset="0"/>
              </a:rPr>
              <a:t>páramos</a:t>
            </a:r>
            <a:r>
              <a:rPr lang="en-US" dirty="0" smtClean="0">
                <a:latin typeface="Book Antiqua" pitchFamily="18" charset="0"/>
              </a:rPr>
              <a:t> and the dangers of “contamination”.  </a:t>
            </a:r>
            <a:endParaRPr lang="cs-CZ" dirty="0" smtClean="0">
              <a:latin typeface="Book Antiqua" pitchFamily="18" charset="0"/>
            </a:endParaRPr>
          </a:p>
          <a:p>
            <a:r>
              <a:rPr lang="en-US" dirty="0" smtClean="0">
                <a:latin typeface="Book Antiqua" pitchFamily="18" charset="0"/>
              </a:rPr>
              <a:t> </a:t>
            </a:r>
            <a:endParaRPr lang="cs-CZ" dirty="0" smtClean="0">
              <a:latin typeface="Book Antiqua" pitchFamily="18" charset="0"/>
            </a:endParaRPr>
          </a:p>
          <a:p>
            <a:pPr lvl="0"/>
            <a:r>
              <a:rPr lang="en-US" dirty="0" smtClean="0">
                <a:latin typeface="Book Antiqua" pitchFamily="18" charset="0"/>
              </a:rPr>
              <a:t>4. Birth: Myths and beliefs connected to the event of birth, the importance of placenta, myths of the arrival of prodigies and chieftains, contamination forces and malevolent spirits (connected to birth).</a:t>
            </a:r>
            <a:endParaRPr lang="cs-CZ" dirty="0" smtClean="0">
              <a:latin typeface="Book Antiqua" pitchFamily="18" charset="0"/>
            </a:endParaRPr>
          </a:p>
          <a:p>
            <a:r>
              <a:rPr lang="en-US" dirty="0" smtClean="0">
                <a:latin typeface="Book Antiqua" pitchFamily="18" charset="0"/>
              </a:rPr>
              <a:t> </a:t>
            </a:r>
            <a:endParaRPr lang="cs-CZ" dirty="0" smtClean="0">
              <a:latin typeface="Book Antiqua" pitchFamily="18" charset="0"/>
            </a:endParaRPr>
          </a:p>
          <a:p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09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3" name="Obrázek 2" descr="IMG_09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76750" y="0"/>
            <a:ext cx="4667249" cy="3500438"/>
          </a:xfrm>
          <a:prstGeom prst="rect">
            <a:avLst/>
          </a:prstGeom>
        </p:spPr>
      </p:pic>
      <p:pic>
        <p:nvPicPr>
          <p:cNvPr id="4" name="Obrázek 3" descr="IMG_09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1" y="3429000"/>
            <a:ext cx="4572000" cy="3429000"/>
          </a:xfrm>
          <a:prstGeom prst="rect">
            <a:avLst/>
          </a:prstGeom>
        </p:spPr>
      </p:pic>
      <p:pic>
        <p:nvPicPr>
          <p:cNvPr id="5" name="Obrázek 4" descr="P60811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428999"/>
            <a:ext cx="4572000" cy="342900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8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age result for namtrik colombia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40" y="1520361"/>
            <a:ext cx="5760720" cy="3817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1571604" y="5715016"/>
            <a:ext cx="628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Book Antiqua" pitchFamily="18" charset="0"/>
              </a:rPr>
              <a:t>Traditional house should have a round shape.</a:t>
            </a:r>
            <a:endParaRPr lang="cs-CZ" sz="2000" dirty="0">
              <a:latin typeface="Book Antiqua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149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Obrázek 3" descr="Misak back.PNG"/>
          <p:cNvPicPr>
            <a:picLocks noChangeAspect="1"/>
          </p:cNvPicPr>
          <p:nvPr/>
        </p:nvPicPr>
        <p:blipFill>
          <a:blip r:embed="rId3">
            <a:lum contrast="-30000"/>
          </a:blip>
          <a:stretch>
            <a:fillRect/>
          </a:stretch>
        </p:blipFill>
        <p:spPr>
          <a:xfrm>
            <a:off x="4786313" y="0"/>
            <a:ext cx="4357687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786314" y="2714620"/>
            <a:ext cx="23574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Example from children`s textbook. 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How do you say a cat in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namuy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wam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(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Namtrik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)? </a:t>
            </a:r>
            <a:endParaRPr lang="cs-CZ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is 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42999" y="-1143001"/>
            <a:ext cx="6858002" cy="91440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1472" y="2714620"/>
            <a:ext cx="8001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omic Sans MS" pitchFamily="66" charset="0"/>
              </a:rPr>
              <a:t>                  We will study their cosmology from texts and pictures</a:t>
            </a:r>
            <a:r>
              <a:rPr lang="en-US" sz="2400" dirty="0" smtClean="0"/>
              <a:t> </a:t>
            </a:r>
            <a:endParaRPr lang="cs-CZ" sz="2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3000364" y="4786322"/>
            <a:ext cx="4286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The way they see the </a:t>
            </a:r>
          </a:p>
          <a:p>
            <a:r>
              <a:rPr lang="en-US" sz="2400" dirty="0" smtClean="0">
                <a:latin typeface="Comic Sans MS" pitchFamily="66" charset="0"/>
              </a:rPr>
              <a:t>world, its creation, and the </a:t>
            </a:r>
          </a:p>
          <a:p>
            <a:r>
              <a:rPr lang="en-US" sz="2400" dirty="0" smtClean="0">
                <a:latin typeface="Comic Sans MS" pitchFamily="66" charset="0"/>
              </a:rPr>
              <a:t>way life and time unfold…</a:t>
            </a:r>
            <a:endParaRPr lang="cs-CZ" sz="2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ovéPole 2"/>
          <p:cNvSpPr txBox="1"/>
          <p:nvPr/>
        </p:nvSpPr>
        <p:spPr>
          <a:xfrm>
            <a:off x="571472" y="5786454"/>
            <a:ext cx="757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ook Antiqua" pitchFamily="18" charset="0"/>
              </a:rPr>
              <a:t>Let`s start our journey into their spiritual world…</a:t>
            </a:r>
            <a:endParaRPr lang="cs-CZ" sz="2400" dirty="0">
              <a:latin typeface="Book Antiqua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0" y="0"/>
            <a:ext cx="1857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Book Antiqua" pitchFamily="18" charset="0"/>
              </a:rPr>
              <a:t>Picture by </a:t>
            </a:r>
            <a:r>
              <a:rPr lang="cs-CZ" dirty="0" err="1" smtClean="0">
                <a:solidFill>
                  <a:schemeClr val="bg1"/>
                </a:solidFill>
                <a:latin typeface="Book Antiqua" pitchFamily="18" charset="0"/>
              </a:rPr>
              <a:t>taita</a:t>
            </a:r>
            <a:r>
              <a:rPr lang="cs-CZ" dirty="0" smtClean="0">
                <a:solidFill>
                  <a:schemeClr val="bg1"/>
                </a:solidFill>
                <a:latin typeface="Book Antiqua" pitchFamily="18" charset="0"/>
              </a:rPr>
              <a:t> Juan </a:t>
            </a:r>
            <a:r>
              <a:rPr lang="cs-CZ" dirty="0" err="1" smtClean="0">
                <a:solidFill>
                  <a:schemeClr val="bg1"/>
                </a:solidFill>
                <a:latin typeface="Book Antiqua" pitchFamily="18" charset="0"/>
              </a:rPr>
              <a:t>Bautista</a:t>
            </a:r>
            <a:r>
              <a:rPr lang="cs-CZ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cs-CZ" dirty="0" err="1" smtClean="0">
                <a:solidFill>
                  <a:schemeClr val="bg1"/>
                </a:solidFill>
                <a:latin typeface="Book Antiqua" pitchFamily="18" charset="0"/>
              </a:rPr>
              <a:t>Ussa</a:t>
            </a:r>
            <a:r>
              <a:rPr lang="cs-CZ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cs-CZ" dirty="0" err="1" smtClean="0">
                <a:solidFill>
                  <a:schemeClr val="bg1"/>
                </a:solidFill>
                <a:latin typeface="Book Antiqua" pitchFamily="18" charset="0"/>
              </a:rPr>
              <a:t>Ulluné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214290"/>
            <a:ext cx="91440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latin typeface="Book Antiqua" pitchFamily="18" charset="0"/>
              </a:rPr>
              <a:t>Materials</a:t>
            </a:r>
            <a:r>
              <a:rPr lang="cs-CZ" b="1" dirty="0" smtClean="0">
                <a:latin typeface="Book Antiqua" pitchFamily="18" charset="0"/>
              </a:rPr>
              <a:t>: </a:t>
            </a:r>
          </a:p>
          <a:p>
            <a:r>
              <a:rPr lang="cs-CZ" dirty="0" smtClean="0">
                <a:latin typeface="Book Antiqua" pitchFamily="18" charset="0"/>
              </a:rPr>
              <a:t> </a:t>
            </a:r>
          </a:p>
          <a:p>
            <a:r>
              <a:rPr lang="cs-CZ" dirty="0" err="1" smtClean="0">
                <a:latin typeface="Book Antiqua" pitchFamily="18" charset="0"/>
              </a:rPr>
              <a:t>Abelino</a:t>
            </a:r>
            <a:r>
              <a:rPr lang="cs-CZ" dirty="0" smtClean="0">
                <a:latin typeface="Book Antiqua" pitchFamily="18" charset="0"/>
              </a:rPr>
              <a:t> </a:t>
            </a:r>
            <a:r>
              <a:rPr lang="cs-CZ" dirty="0" err="1" smtClean="0">
                <a:latin typeface="Book Antiqua" pitchFamily="18" charset="0"/>
              </a:rPr>
              <a:t>Aranda</a:t>
            </a:r>
            <a:r>
              <a:rPr lang="cs-CZ" dirty="0" smtClean="0">
                <a:latin typeface="Book Antiqua" pitchFamily="18" charset="0"/>
              </a:rPr>
              <a:t>, Luis </a:t>
            </a:r>
            <a:r>
              <a:rPr lang="cs-CZ" dirty="0" err="1" smtClean="0">
                <a:latin typeface="Book Antiqua" pitchFamily="18" charset="0"/>
              </a:rPr>
              <a:t>Guillermo</a:t>
            </a:r>
            <a:r>
              <a:rPr lang="cs-CZ" dirty="0" smtClean="0">
                <a:latin typeface="Book Antiqua" pitchFamily="18" charset="0"/>
              </a:rPr>
              <a:t> </a:t>
            </a:r>
            <a:r>
              <a:rPr lang="cs-CZ" dirty="0" err="1" smtClean="0">
                <a:latin typeface="Book Antiqua" pitchFamily="18" charset="0"/>
              </a:rPr>
              <a:t>Vasco</a:t>
            </a:r>
            <a:r>
              <a:rPr lang="cs-CZ" dirty="0" smtClean="0">
                <a:latin typeface="Book Antiqua" pitchFamily="18" charset="0"/>
              </a:rPr>
              <a:t> </a:t>
            </a:r>
            <a:r>
              <a:rPr lang="cs-CZ" dirty="0" err="1" smtClean="0">
                <a:latin typeface="Book Antiqua" pitchFamily="18" charset="0"/>
              </a:rPr>
              <a:t>Uribe</a:t>
            </a:r>
            <a:r>
              <a:rPr lang="cs-CZ" dirty="0" smtClean="0">
                <a:latin typeface="Book Antiqua" pitchFamily="18" charset="0"/>
              </a:rPr>
              <a:t>, </a:t>
            </a:r>
            <a:r>
              <a:rPr lang="cs-CZ" i="1" dirty="0" err="1" smtClean="0">
                <a:latin typeface="Book Antiqua" pitchFamily="18" charset="0"/>
              </a:rPr>
              <a:t>Hijos</a:t>
            </a:r>
            <a:r>
              <a:rPr lang="cs-CZ" i="1" dirty="0" smtClean="0">
                <a:latin typeface="Book Antiqua" pitchFamily="18" charset="0"/>
              </a:rPr>
              <a:t> </a:t>
            </a:r>
            <a:r>
              <a:rPr lang="cs-CZ" i="1" dirty="0" err="1" smtClean="0">
                <a:latin typeface="Book Antiqua" pitchFamily="18" charset="0"/>
              </a:rPr>
              <a:t>del</a:t>
            </a:r>
            <a:r>
              <a:rPr lang="cs-CZ" i="1" dirty="0" smtClean="0">
                <a:latin typeface="Book Antiqua" pitchFamily="18" charset="0"/>
              </a:rPr>
              <a:t> </a:t>
            </a:r>
            <a:r>
              <a:rPr lang="cs-CZ" i="1" dirty="0" err="1" smtClean="0">
                <a:latin typeface="Book Antiqua" pitchFamily="18" charset="0"/>
              </a:rPr>
              <a:t>Aroiris</a:t>
            </a:r>
            <a:r>
              <a:rPr lang="cs-CZ" i="1" dirty="0" smtClean="0">
                <a:latin typeface="Book Antiqua" pitchFamily="18" charset="0"/>
              </a:rPr>
              <a:t> y </a:t>
            </a:r>
            <a:r>
              <a:rPr lang="cs-CZ" i="1" dirty="0" err="1" smtClean="0">
                <a:latin typeface="Book Antiqua" pitchFamily="18" charset="0"/>
              </a:rPr>
              <a:t>del</a:t>
            </a:r>
            <a:r>
              <a:rPr lang="cs-CZ" i="1" dirty="0" smtClean="0">
                <a:latin typeface="Book Antiqua" pitchFamily="18" charset="0"/>
              </a:rPr>
              <a:t> </a:t>
            </a:r>
            <a:r>
              <a:rPr lang="cs-CZ" i="1" dirty="0" err="1" smtClean="0">
                <a:latin typeface="Book Antiqua" pitchFamily="18" charset="0"/>
              </a:rPr>
              <a:t>Agua</a:t>
            </a:r>
            <a:r>
              <a:rPr lang="cs-CZ" dirty="0" smtClean="0">
                <a:latin typeface="Book Antiqua" pitchFamily="18" charset="0"/>
              </a:rPr>
              <a:t>, 2015, </a:t>
            </a:r>
          </a:p>
          <a:p>
            <a:r>
              <a:rPr lang="cs-CZ" dirty="0" err="1" smtClean="0">
                <a:latin typeface="Book Antiqua" pitchFamily="18" charset="0"/>
              </a:rPr>
              <a:t>Universidad</a:t>
            </a:r>
            <a:r>
              <a:rPr lang="cs-CZ" dirty="0" smtClean="0">
                <a:latin typeface="Book Antiqua" pitchFamily="18" charset="0"/>
              </a:rPr>
              <a:t> </a:t>
            </a:r>
            <a:r>
              <a:rPr lang="cs-CZ" dirty="0" err="1" smtClean="0">
                <a:latin typeface="Book Antiqua" pitchFamily="18" charset="0"/>
              </a:rPr>
              <a:t>Nacional</a:t>
            </a:r>
            <a:r>
              <a:rPr lang="cs-CZ" dirty="0" smtClean="0">
                <a:latin typeface="Book Antiqua" pitchFamily="18" charset="0"/>
              </a:rPr>
              <a:t> de </a:t>
            </a:r>
            <a:r>
              <a:rPr lang="cs-CZ" dirty="0" err="1" smtClean="0">
                <a:latin typeface="Book Antiqua" pitchFamily="18" charset="0"/>
              </a:rPr>
              <a:t>Colombia</a:t>
            </a:r>
            <a:r>
              <a:rPr lang="cs-CZ" dirty="0" smtClean="0">
                <a:latin typeface="Book Antiqua" pitchFamily="18" charset="0"/>
              </a:rPr>
              <a:t>, </a:t>
            </a:r>
            <a:r>
              <a:rPr lang="cs-CZ" dirty="0" err="1" smtClean="0">
                <a:latin typeface="Book Antiqua" pitchFamily="18" charset="0"/>
              </a:rPr>
              <a:t>Colombia</a:t>
            </a:r>
            <a:r>
              <a:rPr lang="cs-CZ" dirty="0" smtClean="0">
                <a:latin typeface="Book Antiqua" pitchFamily="18" charset="0"/>
              </a:rPr>
              <a:t>. </a:t>
            </a:r>
            <a:endParaRPr lang="en-US" dirty="0" smtClean="0">
              <a:latin typeface="Book Antiqua" pitchFamily="18" charset="0"/>
            </a:endParaRPr>
          </a:p>
          <a:p>
            <a:endParaRPr lang="cs-CZ" dirty="0" smtClean="0">
              <a:latin typeface="Book Antiqua" pitchFamily="18" charset="0"/>
            </a:endParaRPr>
          </a:p>
          <a:p>
            <a:r>
              <a:rPr lang="es-ES" dirty="0" smtClean="0">
                <a:latin typeface="Book Antiqua" pitchFamily="18" charset="0"/>
              </a:rPr>
              <a:t>Hugo Portela Guarín, </a:t>
            </a:r>
            <a:r>
              <a:rPr lang="es-ES" i="1" dirty="0" smtClean="0">
                <a:latin typeface="Book Antiqua" pitchFamily="18" charset="0"/>
              </a:rPr>
              <a:t>El Pensamiento de las Aguas de las Montañas</a:t>
            </a:r>
            <a:r>
              <a:rPr lang="es-ES" dirty="0" smtClean="0">
                <a:latin typeface="Book Antiqua" pitchFamily="18" charset="0"/>
              </a:rPr>
              <a:t> (Coconucos, Guambianos, Paeces, Yanaconas), 2000, Universidad del Cauca, Popayán, Colombia. </a:t>
            </a:r>
          </a:p>
          <a:p>
            <a:endParaRPr lang="es-ES" dirty="0" smtClean="0">
              <a:latin typeface="Book Antiqua" pitchFamily="18" charset="0"/>
            </a:endParaRPr>
          </a:p>
          <a:p>
            <a:r>
              <a:rPr lang="es-ES" dirty="0" smtClean="0">
                <a:latin typeface="Book Antiqua" pitchFamily="18" charset="0"/>
              </a:rPr>
              <a:t>Judy Branks and Juan Bautista Sánchez, </a:t>
            </a:r>
            <a:r>
              <a:rPr lang="es-ES" i="1" dirty="0" smtClean="0">
                <a:latin typeface="Book Antiqua" pitchFamily="18" charset="0"/>
              </a:rPr>
              <a:t>The Drama of Life</a:t>
            </a:r>
            <a:r>
              <a:rPr lang="es-ES" dirty="0" smtClean="0">
                <a:latin typeface="Book Antiqua" pitchFamily="18" charset="0"/>
              </a:rPr>
              <a:t> (A Study of Life Cycle Customs Among the Guambiano Colombia, South America), 1978, 2011, SIL International, USA. </a:t>
            </a:r>
          </a:p>
          <a:p>
            <a:r>
              <a:rPr lang="cs-CZ" dirty="0" smtClean="0">
                <a:latin typeface="Book Antiqua" pitchFamily="18" charset="0"/>
              </a:rPr>
              <a:t> </a:t>
            </a:r>
          </a:p>
          <a:p>
            <a:r>
              <a:rPr lang="cs-CZ" dirty="0" smtClean="0">
                <a:latin typeface="Book Antiqua" pitchFamily="18" charset="0"/>
              </a:rPr>
              <a:t>Walter </a:t>
            </a:r>
            <a:r>
              <a:rPr lang="cs-CZ" dirty="0" err="1" smtClean="0">
                <a:latin typeface="Book Antiqua" pitchFamily="18" charset="0"/>
              </a:rPr>
              <a:t>Krickeberg</a:t>
            </a:r>
            <a:r>
              <a:rPr lang="cs-CZ" dirty="0" smtClean="0">
                <a:latin typeface="Book Antiqua" pitchFamily="18" charset="0"/>
              </a:rPr>
              <a:t>, </a:t>
            </a:r>
            <a:r>
              <a:rPr lang="cs-CZ" i="1" dirty="0" smtClean="0">
                <a:latin typeface="Book Antiqua" pitchFamily="18" charset="0"/>
              </a:rPr>
              <a:t>Mitos y </a:t>
            </a:r>
            <a:r>
              <a:rPr lang="cs-CZ" i="1" dirty="0" err="1" smtClean="0">
                <a:latin typeface="Book Antiqua" pitchFamily="18" charset="0"/>
              </a:rPr>
              <a:t>Leyendas</a:t>
            </a:r>
            <a:r>
              <a:rPr lang="cs-CZ" i="1" dirty="0" smtClean="0">
                <a:latin typeface="Book Antiqua" pitchFamily="18" charset="0"/>
              </a:rPr>
              <a:t> de los </a:t>
            </a:r>
            <a:r>
              <a:rPr lang="cs-CZ" i="1" dirty="0" err="1" smtClean="0">
                <a:latin typeface="Book Antiqua" pitchFamily="18" charset="0"/>
              </a:rPr>
              <a:t>Aztecas</a:t>
            </a:r>
            <a:r>
              <a:rPr lang="cs-CZ" i="1" dirty="0" smtClean="0">
                <a:latin typeface="Book Antiqua" pitchFamily="18" charset="0"/>
              </a:rPr>
              <a:t>, </a:t>
            </a:r>
            <a:r>
              <a:rPr lang="cs-CZ" i="1" dirty="0" err="1" smtClean="0">
                <a:latin typeface="Book Antiqua" pitchFamily="18" charset="0"/>
              </a:rPr>
              <a:t>Incas</a:t>
            </a:r>
            <a:r>
              <a:rPr lang="cs-CZ" i="1" dirty="0" smtClean="0">
                <a:latin typeface="Book Antiqua" pitchFamily="18" charset="0"/>
              </a:rPr>
              <a:t>, </a:t>
            </a:r>
            <a:r>
              <a:rPr lang="cs-CZ" i="1" dirty="0" err="1" smtClean="0">
                <a:latin typeface="Book Antiqua" pitchFamily="18" charset="0"/>
              </a:rPr>
              <a:t>Mayas</a:t>
            </a:r>
            <a:r>
              <a:rPr lang="cs-CZ" i="1" dirty="0" smtClean="0">
                <a:latin typeface="Book Antiqua" pitchFamily="18" charset="0"/>
              </a:rPr>
              <a:t> y </a:t>
            </a:r>
            <a:r>
              <a:rPr lang="cs-CZ" i="1" dirty="0" err="1" smtClean="0">
                <a:latin typeface="Book Antiqua" pitchFamily="18" charset="0"/>
              </a:rPr>
              <a:t>Muiscas</a:t>
            </a:r>
            <a:r>
              <a:rPr lang="cs-CZ" dirty="0" smtClean="0">
                <a:latin typeface="Book Antiqua" pitchFamily="18" charset="0"/>
              </a:rPr>
              <a:t>, 1971, </a:t>
            </a:r>
            <a:r>
              <a:rPr lang="cs-CZ" dirty="0" err="1" smtClean="0">
                <a:latin typeface="Book Antiqua" pitchFamily="18" charset="0"/>
              </a:rPr>
              <a:t>México</a:t>
            </a:r>
            <a:r>
              <a:rPr lang="cs-CZ" dirty="0" smtClean="0">
                <a:latin typeface="Book Antiqua" pitchFamily="18" charset="0"/>
              </a:rPr>
              <a:t>.</a:t>
            </a:r>
            <a:endParaRPr lang="en-US" dirty="0" smtClean="0">
              <a:latin typeface="Book Antiqua" pitchFamily="18" charset="0"/>
            </a:endParaRPr>
          </a:p>
          <a:p>
            <a:endParaRPr lang="cs-CZ" dirty="0" smtClean="0">
              <a:latin typeface="Book Antiqua" pitchFamily="18" charset="0"/>
            </a:endParaRPr>
          </a:p>
          <a:p>
            <a:r>
              <a:rPr lang="cs-CZ" dirty="0" err="1" smtClean="0">
                <a:latin typeface="Book Antiqua" pitchFamily="18" charset="0"/>
              </a:rPr>
              <a:t>Tulio</a:t>
            </a:r>
            <a:r>
              <a:rPr lang="cs-CZ" dirty="0" smtClean="0">
                <a:latin typeface="Book Antiqua" pitchFamily="18" charset="0"/>
              </a:rPr>
              <a:t> </a:t>
            </a:r>
            <a:r>
              <a:rPr lang="cs-CZ" dirty="0" err="1" smtClean="0">
                <a:latin typeface="Book Antiqua" pitchFamily="18" charset="0"/>
              </a:rPr>
              <a:t>Rojas</a:t>
            </a:r>
            <a:r>
              <a:rPr lang="cs-CZ" dirty="0" smtClean="0">
                <a:latin typeface="Book Antiqua" pitchFamily="18" charset="0"/>
              </a:rPr>
              <a:t> </a:t>
            </a:r>
            <a:r>
              <a:rPr lang="cs-CZ" dirty="0" err="1" smtClean="0">
                <a:latin typeface="Book Antiqua" pitchFamily="18" charset="0"/>
              </a:rPr>
              <a:t>Curieux</a:t>
            </a:r>
            <a:r>
              <a:rPr lang="cs-CZ" dirty="0" smtClean="0">
                <a:latin typeface="Book Antiqua" pitchFamily="18" charset="0"/>
              </a:rPr>
              <a:t>, </a:t>
            </a:r>
            <a:r>
              <a:rPr lang="cs-CZ" dirty="0" err="1" smtClean="0">
                <a:latin typeface="Book Antiqua" pitchFamily="18" charset="0"/>
              </a:rPr>
              <a:t>Adonías</a:t>
            </a:r>
            <a:r>
              <a:rPr lang="cs-CZ" dirty="0" smtClean="0">
                <a:latin typeface="Book Antiqua" pitchFamily="18" charset="0"/>
              </a:rPr>
              <a:t> </a:t>
            </a:r>
            <a:r>
              <a:rPr lang="cs-CZ" dirty="0" err="1" smtClean="0">
                <a:latin typeface="Book Antiqua" pitchFamily="18" charset="0"/>
              </a:rPr>
              <a:t>Perdomo</a:t>
            </a:r>
            <a:r>
              <a:rPr lang="cs-CZ" dirty="0" smtClean="0">
                <a:latin typeface="Book Antiqua" pitchFamily="18" charset="0"/>
              </a:rPr>
              <a:t> </a:t>
            </a:r>
            <a:r>
              <a:rPr lang="cs-CZ" dirty="0" err="1" smtClean="0">
                <a:latin typeface="Book Antiqua" pitchFamily="18" charset="0"/>
              </a:rPr>
              <a:t>Dizú</a:t>
            </a:r>
            <a:r>
              <a:rPr lang="cs-CZ" dirty="0" smtClean="0">
                <a:latin typeface="Book Antiqua" pitchFamily="18" charset="0"/>
              </a:rPr>
              <a:t>, </a:t>
            </a:r>
            <a:r>
              <a:rPr lang="cs-CZ" dirty="0" err="1" smtClean="0">
                <a:latin typeface="Book Antiqua" pitchFamily="18" charset="0"/>
              </a:rPr>
              <a:t>Martha</a:t>
            </a:r>
            <a:r>
              <a:rPr lang="cs-CZ" dirty="0" smtClean="0">
                <a:latin typeface="Book Antiqua" pitchFamily="18" charset="0"/>
              </a:rPr>
              <a:t> Helena </a:t>
            </a:r>
            <a:r>
              <a:rPr lang="cs-CZ" dirty="0" err="1" smtClean="0">
                <a:latin typeface="Book Antiqua" pitchFamily="18" charset="0"/>
              </a:rPr>
              <a:t>Corrales</a:t>
            </a:r>
            <a:r>
              <a:rPr lang="cs-CZ" dirty="0" smtClean="0">
                <a:latin typeface="Book Antiqua" pitchFamily="18" charset="0"/>
              </a:rPr>
              <a:t> </a:t>
            </a:r>
            <a:r>
              <a:rPr lang="cs-CZ" dirty="0" err="1" smtClean="0">
                <a:latin typeface="Book Antiqua" pitchFamily="18" charset="0"/>
              </a:rPr>
              <a:t>Carvajal</a:t>
            </a:r>
            <a:r>
              <a:rPr lang="cs-CZ" dirty="0" smtClean="0">
                <a:latin typeface="Book Antiqua" pitchFamily="18" charset="0"/>
              </a:rPr>
              <a:t>, </a:t>
            </a:r>
            <a:r>
              <a:rPr lang="cs-CZ" i="1" dirty="0" err="1" smtClean="0">
                <a:latin typeface="Book Antiqua" pitchFamily="18" charset="0"/>
              </a:rPr>
              <a:t>Una</a:t>
            </a:r>
            <a:r>
              <a:rPr lang="cs-CZ" i="1" dirty="0" smtClean="0">
                <a:latin typeface="Book Antiqua" pitchFamily="18" charset="0"/>
              </a:rPr>
              <a:t> </a:t>
            </a:r>
            <a:r>
              <a:rPr lang="cs-CZ" i="1" dirty="0" err="1" smtClean="0">
                <a:latin typeface="Book Antiqua" pitchFamily="18" charset="0"/>
              </a:rPr>
              <a:t>Mirada</a:t>
            </a:r>
            <a:r>
              <a:rPr lang="cs-CZ" i="1" dirty="0" smtClean="0">
                <a:latin typeface="Book Antiqua" pitchFamily="18" charset="0"/>
              </a:rPr>
              <a:t> </a:t>
            </a:r>
            <a:r>
              <a:rPr lang="cs-CZ" i="1" dirty="0" err="1" smtClean="0">
                <a:latin typeface="Book Antiqua" pitchFamily="18" charset="0"/>
              </a:rPr>
              <a:t>al</a:t>
            </a:r>
            <a:r>
              <a:rPr lang="cs-CZ" i="1" dirty="0" smtClean="0">
                <a:latin typeface="Book Antiqua" pitchFamily="18" charset="0"/>
              </a:rPr>
              <a:t> </a:t>
            </a:r>
            <a:r>
              <a:rPr lang="cs-CZ" i="1" dirty="0" err="1" smtClean="0">
                <a:latin typeface="Book Antiqua" pitchFamily="18" charset="0"/>
              </a:rPr>
              <a:t>Habla</a:t>
            </a:r>
            <a:r>
              <a:rPr lang="cs-CZ" i="1" dirty="0" smtClean="0">
                <a:latin typeface="Book Antiqua" pitchFamily="18" charset="0"/>
              </a:rPr>
              <a:t> </a:t>
            </a:r>
            <a:r>
              <a:rPr lang="cs-CZ" i="1" dirty="0" err="1" smtClean="0">
                <a:latin typeface="Book Antiqua" pitchFamily="18" charset="0"/>
              </a:rPr>
              <a:t>Nasa</a:t>
            </a:r>
            <a:r>
              <a:rPr lang="cs-CZ" i="1" dirty="0" smtClean="0">
                <a:latin typeface="Book Antiqua" pitchFamily="18" charset="0"/>
              </a:rPr>
              <a:t> </a:t>
            </a:r>
            <a:r>
              <a:rPr lang="cs-CZ" i="1" dirty="0" err="1" smtClean="0">
                <a:latin typeface="Book Antiqua" pitchFamily="18" charset="0"/>
              </a:rPr>
              <a:t>Yuwe</a:t>
            </a:r>
            <a:r>
              <a:rPr lang="cs-CZ" i="1" dirty="0" smtClean="0">
                <a:latin typeface="Book Antiqua" pitchFamily="18" charset="0"/>
              </a:rPr>
              <a:t> de </a:t>
            </a:r>
            <a:r>
              <a:rPr lang="cs-CZ" i="1" dirty="0" err="1" smtClean="0">
                <a:latin typeface="Book Antiqua" pitchFamily="18" charset="0"/>
              </a:rPr>
              <a:t>Novirao</a:t>
            </a:r>
            <a:r>
              <a:rPr lang="cs-CZ" dirty="0" smtClean="0">
                <a:latin typeface="Book Antiqua" pitchFamily="18" charset="0"/>
              </a:rPr>
              <a:t>, 2009, </a:t>
            </a:r>
            <a:r>
              <a:rPr lang="cs-CZ" dirty="0" err="1" smtClean="0">
                <a:latin typeface="Book Antiqua" pitchFamily="18" charset="0"/>
              </a:rPr>
              <a:t>Universidad</a:t>
            </a:r>
            <a:r>
              <a:rPr lang="cs-CZ" dirty="0" smtClean="0">
                <a:latin typeface="Book Antiqua" pitchFamily="18" charset="0"/>
              </a:rPr>
              <a:t> </a:t>
            </a:r>
            <a:r>
              <a:rPr lang="cs-CZ" dirty="0" err="1" smtClean="0">
                <a:latin typeface="Book Antiqua" pitchFamily="18" charset="0"/>
              </a:rPr>
              <a:t>del</a:t>
            </a:r>
            <a:r>
              <a:rPr lang="cs-CZ" dirty="0" smtClean="0">
                <a:latin typeface="Book Antiqua" pitchFamily="18" charset="0"/>
              </a:rPr>
              <a:t> </a:t>
            </a:r>
            <a:r>
              <a:rPr lang="cs-CZ" dirty="0" err="1" smtClean="0">
                <a:latin typeface="Book Antiqua" pitchFamily="18" charset="0"/>
              </a:rPr>
              <a:t>Cauca</a:t>
            </a:r>
            <a:r>
              <a:rPr lang="cs-CZ" dirty="0" smtClean="0">
                <a:latin typeface="Book Antiqua" pitchFamily="18" charset="0"/>
              </a:rPr>
              <a:t>, </a:t>
            </a:r>
            <a:r>
              <a:rPr lang="cs-CZ" dirty="0" err="1" smtClean="0">
                <a:latin typeface="Book Antiqua" pitchFamily="18" charset="0"/>
              </a:rPr>
              <a:t>Colombia</a:t>
            </a:r>
            <a:r>
              <a:rPr lang="cs-CZ" dirty="0" smtClean="0">
                <a:latin typeface="Book Antiqua" pitchFamily="18" charset="0"/>
              </a:rPr>
              <a:t>.</a:t>
            </a:r>
            <a:endParaRPr lang="en-US" dirty="0" smtClean="0">
              <a:latin typeface="Book Antiqua" pitchFamily="18" charset="0"/>
            </a:endParaRPr>
          </a:p>
          <a:p>
            <a:endParaRPr lang="cs-CZ" dirty="0" smtClean="0">
              <a:latin typeface="Book Antiqua" pitchFamily="18" charset="0"/>
            </a:endParaRPr>
          </a:p>
          <a:p>
            <a:r>
              <a:rPr lang="cs-CZ" dirty="0" smtClean="0">
                <a:latin typeface="Book Antiqua" pitchFamily="18" charset="0"/>
              </a:rPr>
              <a:t>Mario </a:t>
            </a:r>
            <a:r>
              <a:rPr lang="cs-CZ" dirty="0" err="1" smtClean="0">
                <a:latin typeface="Book Antiqua" pitchFamily="18" charset="0"/>
              </a:rPr>
              <a:t>García</a:t>
            </a:r>
            <a:r>
              <a:rPr lang="cs-CZ" dirty="0" smtClean="0">
                <a:latin typeface="Book Antiqua" pitchFamily="18" charset="0"/>
              </a:rPr>
              <a:t> </a:t>
            </a:r>
            <a:r>
              <a:rPr lang="cs-CZ" dirty="0" err="1" smtClean="0">
                <a:latin typeface="Book Antiqua" pitchFamily="18" charset="0"/>
              </a:rPr>
              <a:t>Isaza</a:t>
            </a:r>
            <a:r>
              <a:rPr lang="cs-CZ" dirty="0" smtClean="0">
                <a:latin typeface="Book Antiqua" pitchFamily="18" charset="0"/>
              </a:rPr>
              <a:t>, </a:t>
            </a:r>
            <a:r>
              <a:rPr lang="cs-CZ" i="1" dirty="0" err="1" smtClean="0">
                <a:latin typeface="Book Antiqua" pitchFamily="18" charset="0"/>
              </a:rPr>
              <a:t>Gramática</a:t>
            </a:r>
            <a:r>
              <a:rPr lang="cs-CZ" i="1" dirty="0" smtClean="0">
                <a:latin typeface="Book Antiqua" pitchFamily="18" charset="0"/>
              </a:rPr>
              <a:t> </a:t>
            </a:r>
            <a:r>
              <a:rPr lang="cs-CZ" i="1" dirty="0" err="1" smtClean="0">
                <a:latin typeface="Book Antiqua" pitchFamily="18" charset="0"/>
              </a:rPr>
              <a:t>Páez</a:t>
            </a:r>
            <a:r>
              <a:rPr lang="cs-CZ" dirty="0" smtClean="0">
                <a:latin typeface="Book Antiqua" pitchFamily="18" charset="0"/>
              </a:rPr>
              <a:t>, 1996, </a:t>
            </a:r>
            <a:r>
              <a:rPr lang="cs-CZ" dirty="0" err="1" smtClean="0">
                <a:latin typeface="Book Antiqua" pitchFamily="18" charset="0"/>
              </a:rPr>
              <a:t>Prefectura</a:t>
            </a:r>
            <a:r>
              <a:rPr lang="cs-CZ" dirty="0" smtClean="0">
                <a:latin typeface="Book Antiqua" pitchFamily="18" charset="0"/>
              </a:rPr>
              <a:t> </a:t>
            </a:r>
            <a:r>
              <a:rPr lang="cs-CZ" dirty="0" err="1" smtClean="0">
                <a:latin typeface="Book Antiqua" pitchFamily="18" charset="0"/>
              </a:rPr>
              <a:t>Apostólica</a:t>
            </a:r>
            <a:r>
              <a:rPr lang="cs-CZ" dirty="0" smtClean="0">
                <a:latin typeface="Book Antiqua" pitchFamily="18" charset="0"/>
              </a:rPr>
              <a:t> de </a:t>
            </a:r>
            <a:r>
              <a:rPr lang="cs-CZ" dirty="0" err="1" smtClean="0">
                <a:latin typeface="Book Antiqua" pitchFamily="18" charset="0"/>
              </a:rPr>
              <a:t>Tierradentro</a:t>
            </a:r>
            <a:r>
              <a:rPr lang="cs-CZ" dirty="0" smtClean="0">
                <a:latin typeface="Book Antiqua" pitchFamily="18" charset="0"/>
              </a:rPr>
              <a:t>, </a:t>
            </a:r>
            <a:r>
              <a:rPr lang="cs-CZ" dirty="0" err="1" smtClean="0">
                <a:latin typeface="Book Antiqua" pitchFamily="18" charset="0"/>
              </a:rPr>
              <a:t>Belalcázar</a:t>
            </a:r>
            <a:r>
              <a:rPr lang="cs-CZ" dirty="0" smtClean="0">
                <a:latin typeface="Book Antiqua" pitchFamily="18" charset="0"/>
              </a:rPr>
              <a:t>, </a:t>
            </a:r>
            <a:r>
              <a:rPr lang="cs-CZ" dirty="0" err="1" smtClean="0">
                <a:latin typeface="Book Antiqua" pitchFamily="18" charset="0"/>
              </a:rPr>
              <a:t>Cauca</a:t>
            </a:r>
            <a:r>
              <a:rPr lang="cs-CZ" dirty="0" smtClean="0">
                <a:latin typeface="Book Antiqua" pitchFamily="18" charset="0"/>
              </a:rPr>
              <a:t>, </a:t>
            </a:r>
            <a:r>
              <a:rPr lang="cs-CZ" dirty="0" err="1" smtClean="0">
                <a:latin typeface="Book Antiqua" pitchFamily="18" charset="0"/>
              </a:rPr>
              <a:t>Colombia</a:t>
            </a:r>
            <a:r>
              <a:rPr lang="cs-CZ" dirty="0" smtClean="0">
                <a:latin typeface="Book Antiqua" pitchFamily="18" charset="0"/>
              </a:rPr>
              <a:t>. </a:t>
            </a:r>
            <a:endParaRPr lang="en-US" dirty="0" smtClean="0">
              <a:latin typeface="Book Antiqua" pitchFamily="18" charset="0"/>
            </a:endParaRPr>
          </a:p>
          <a:p>
            <a:endParaRPr lang="en-US" dirty="0" smtClean="0">
              <a:latin typeface="Book Antiqua" pitchFamily="18" charset="0"/>
            </a:endParaRPr>
          </a:p>
          <a:p>
            <a:r>
              <a:rPr lang="cs-CZ" dirty="0" smtClean="0">
                <a:latin typeface="Book Antiqua" pitchFamily="18" charset="0"/>
              </a:rPr>
              <a:t>Lilia </a:t>
            </a:r>
            <a:r>
              <a:rPr lang="cs-CZ" dirty="0" err="1" smtClean="0">
                <a:latin typeface="Book Antiqua" pitchFamily="18" charset="0"/>
              </a:rPr>
              <a:t>Trivi</a:t>
            </a:r>
            <a:r>
              <a:rPr lang="es-ES" dirty="0" smtClean="0">
                <a:latin typeface="Book Antiqua" pitchFamily="18" charset="0"/>
              </a:rPr>
              <a:t>ño, Bárbara Muelas y equipo colaborador, </a:t>
            </a:r>
            <a:r>
              <a:rPr lang="es-ES" i="1" dirty="0" smtClean="0">
                <a:latin typeface="Book Antiqua" pitchFamily="18" charset="0"/>
              </a:rPr>
              <a:t>Gramática Pedagógica de la Lengua Namtrik para Maestros Misak</a:t>
            </a:r>
            <a:r>
              <a:rPr lang="es-ES" dirty="0" smtClean="0">
                <a:latin typeface="Book Antiqua" pitchFamily="18" charset="0"/>
              </a:rPr>
              <a:t>, 2011, Universidad del Cauca, Cali, Colombia. </a:t>
            </a:r>
            <a:endParaRPr lang="cs-CZ" dirty="0" smtClean="0">
              <a:latin typeface="Book Antiqua" pitchFamily="18" charset="0"/>
            </a:endParaRPr>
          </a:p>
          <a:p>
            <a:endParaRPr lang="cs-CZ" dirty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 smtClean="0">
              <a:latin typeface="Book Antiqua" pitchFamily="18" charset="0"/>
            </a:endParaRPr>
          </a:p>
          <a:p>
            <a:endParaRPr lang="es-ES" dirty="0" smtClean="0">
              <a:latin typeface="Book Antiqua" pitchFamily="18" charset="0"/>
            </a:endParaRPr>
          </a:p>
          <a:p>
            <a:r>
              <a:rPr lang="es-ES" dirty="0" smtClean="0">
                <a:latin typeface="Book Antiqua" pitchFamily="18" charset="0"/>
              </a:rPr>
              <a:t>Gregorio Alberto Yalanda Muelas, </a:t>
            </a:r>
            <a:r>
              <a:rPr lang="es-ES" i="1" dirty="0" smtClean="0">
                <a:latin typeface="Book Antiqua" pitchFamily="18" charset="0"/>
              </a:rPr>
              <a:t>Relación entre la Música Tradicional y el Ciclo de Vida de los Misak</a:t>
            </a:r>
            <a:r>
              <a:rPr lang="es-ES" dirty="0" smtClean="0">
                <a:latin typeface="Book Antiqua" pitchFamily="18" charset="0"/>
              </a:rPr>
              <a:t>, 2013, Observatorio del Patrimonio Cultural y Arqueológico OPCA.  </a:t>
            </a:r>
          </a:p>
          <a:p>
            <a:endParaRPr lang="es-ES" dirty="0" smtClean="0">
              <a:latin typeface="Book Antiqua" pitchFamily="18" charset="0"/>
            </a:endParaRPr>
          </a:p>
          <a:p>
            <a:r>
              <a:rPr lang="es-ES" dirty="0" smtClean="0">
                <a:latin typeface="Book Antiqua" pitchFamily="18" charset="0"/>
              </a:rPr>
              <a:t>Grupo Linguistico de Guambía, </a:t>
            </a:r>
            <a:r>
              <a:rPr lang="es-ES" i="1" dirty="0" smtClean="0">
                <a:latin typeface="Book Antiqua" pitchFamily="18" charset="0"/>
              </a:rPr>
              <a:t>Wabia MisaabirӨ</a:t>
            </a:r>
            <a:r>
              <a:rPr lang="es-ES" dirty="0" smtClean="0">
                <a:latin typeface="Book Antiqua" pitchFamily="18" charset="0"/>
              </a:rPr>
              <a:t>, 1986, Popayán, Colombia.   </a:t>
            </a:r>
          </a:p>
          <a:p>
            <a:endParaRPr lang="es-ES" dirty="0" smtClean="0">
              <a:latin typeface="Book Antiqua" pitchFamily="18" charset="0"/>
            </a:endParaRPr>
          </a:p>
          <a:p>
            <a:r>
              <a:rPr lang="es-ES" dirty="0" smtClean="0">
                <a:latin typeface="Book Antiqua" pitchFamily="18" charset="0"/>
              </a:rPr>
              <a:t>Beatriz Vasquez de Ruiz, </a:t>
            </a:r>
            <a:r>
              <a:rPr lang="es-ES" i="1" dirty="0" smtClean="0">
                <a:latin typeface="Book Antiqua" pitchFamily="18" charset="0"/>
              </a:rPr>
              <a:t>Lenguas Aborigenes de Colombia</a:t>
            </a:r>
            <a:r>
              <a:rPr lang="es-ES" dirty="0" smtClean="0">
                <a:latin typeface="Book Antiqua" pitchFamily="18" charset="0"/>
              </a:rPr>
              <a:t>, Descripciones 2, La predicacion en Guambiano, 1988, Universidad de los Andes, Bogotá. </a:t>
            </a:r>
            <a:r>
              <a:rPr lang="cs-CZ" dirty="0" smtClean="0">
                <a:latin typeface="Book Antiqua" pitchFamily="18" charset="0"/>
              </a:rPr>
              <a:t> </a:t>
            </a:r>
            <a:endParaRPr lang="en-US" dirty="0" smtClean="0">
              <a:latin typeface="Book Antiqua" pitchFamily="18" charset="0"/>
            </a:endParaRPr>
          </a:p>
          <a:p>
            <a:endParaRPr lang="en-US" dirty="0" smtClean="0">
              <a:latin typeface="Book Antiqua" pitchFamily="18" charset="0"/>
            </a:endParaRPr>
          </a:p>
          <a:p>
            <a:r>
              <a:rPr lang="cs-CZ" dirty="0" smtClean="0">
                <a:latin typeface="Book Antiqua" pitchFamily="18" charset="0"/>
              </a:rPr>
              <a:t>David </a:t>
            </a:r>
            <a:r>
              <a:rPr lang="cs-CZ" dirty="0" err="1" smtClean="0">
                <a:latin typeface="Book Antiqua" pitchFamily="18" charset="0"/>
              </a:rPr>
              <a:t>Lorente</a:t>
            </a:r>
            <a:r>
              <a:rPr lang="cs-CZ" dirty="0" smtClean="0">
                <a:latin typeface="Book Antiqua" pitchFamily="18" charset="0"/>
              </a:rPr>
              <a:t> </a:t>
            </a:r>
            <a:r>
              <a:rPr lang="cs-CZ" dirty="0" err="1" smtClean="0">
                <a:latin typeface="Book Antiqua" pitchFamily="18" charset="0"/>
              </a:rPr>
              <a:t>Fernández</a:t>
            </a:r>
            <a:r>
              <a:rPr lang="cs-CZ" dirty="0" smtClean="0">
                <a:latin typeface="Book Antiqua" pitchFamily="18" charset="0"/>
              </a:rPr>
              <a:t>,  </a:t>
            </a:r>
            <a:r>
              <a:rPr lang="cs-CZ" i="1" dirty="0" smtClean="0">
                <a:latin typeface="Book Antiqua" pitchFamily="18" charset="0"/>
              </a:rPr>
              <a:t>El «</a:t>
            </a:r>
            <a:r>
              <a:rPr lang="cs-CZ" i="1" dirty="0" err="1" smtClean="0">
                <a:latin typeface="Book Antiqua" pitchFamily="18" charset="0"/>
              </a:rPr>
              <a:t>frío</a:t>
            </a:r>
            <a:r>
              <a:rPr lang="cs-CZ" i="1" dirty="0" smtClean="0">
                <a:latin typeface="Book Antiqua" pitchFamily="18" charset="0"/>
              </a:rPr>
              <a:t>» y </a:t>
            </a:r>
            <a:r>
              <a:rPr lang="cs-CZ" i="1" dirty="0" err="1" smtClean="0">
                <a:latin typeface="Book Antiqua" pitchFamily="18" charset="0"/>
              </a:rPr>
              <a:t>el</a:t>
            </a:r>
            <a:r>
              <a:rPr lang="cs-CZ" i="1" dirty="0" smtClean="0">
                <a:latin typeface="Book Antiqua" pitchFamily="18" charset="0"/>
              </a:rPr>
              <a:t> «</a:t>
            </a:r>
            <a:r>
              <a:rPr lang="cs-CZ" i="1" dirty="0" err="1" smtClean="0">
                <a:latin typeface="Book Antiqua" pitchFamily="18" charset="0"/>
              </a:rPr>
              <a:t>calor</a:t>
            </a:r>
            <a:r>
              <a:rPr lang="cs-CZ" i="1" dirty="0" smtClean="0">
                <a:latin typeface="Book Antiqua" pitchFamily="18" charset="0"/>
              </a:rPr>
              <a:t>» </a:t>
            </a:r>
            <a:r>
              <a:rPr lang="cs-CZ" i="1" dirty="0" err="1" smtClean="0">
                <a:latin typeface="Book Antiqua" pitchFamily="18" charset="0"/>
              </a:rPr>
              <a:t>en</a:t>
            </a:r>
            <a:r>
              <a:rPr lang="cs-CZ" i="1" dirty="0" smtClean="0">
                <a:latin typeface="Book Antiqua" pitchFamily="18" charset="0"/>
              </a:rPr>
              <a:t> </a:t>
            </a:r>
            <a:r>
              <a:rPr lang="cs-CZ" i="1" dirty="0" err="1" smtClean="0">
                <a:latin typeface="Book Antiqua" pitchFamily="18" charset="0"/>
              </a:rPr>
              <a:t>el</a:t>
            </a:r>
            <a:r>
              <a:rPr lang="cs-CZ" i="1" dirty="0" smtClean="0">
                <a:latin typeface="Book Antiqua" pitchFamily="18" charset="0"/>
              </a:rPr>
              <a:t> </a:t>
            </a:r>
            <a:r>
              <a:rPr lang="cs-CZ" i="1" dirty="0" err="1" smtClean="0">
                <a:latin typeface="Book Antiqua" pitchFamily="18" charset="0"/>
              </a:rPr>
              <a:t>sistema</a:t>
            </a:r>
            <a:r>
              <a:rPr lang="cs-CZ" i="1" dirty="0" smtClean="0">
                <a:latin typeface="Book Antiqua" pitchFamily="18" charset="0"/>
              </a:rPr>
              <a:t> </a:t>
            </a:r>
            <a:r>
              <a:rPr lang="cs-CZ" i="1" dirty="0" err="1" smtClean="0">
                <a:latin typeface="Book Antiqua" pitchFamily="18" charset="0"/>
              </a:rPr>
              <a:t>médico</a:t>
            </a:r>
            <a:r>
              <a:rPr lang="cs-CZ" i="1" dirty="0" smtClean="0">
                <a:latin typeface="Book Antiqua" pitchFamily="18" charset="0"/>
              </a:rPr>
              <a:t> </a:t>
            </a:r>
            <a:r>
              <a:rPr lang="cs-CZ" i="1" dirty="0" err="1" smtClean="0">
                <a:latin typeface="Book Antiqua" pitchFamily="18" charset="0"/>
              </a:rPr>
              <a:t>nahua</a:t>
            </a:r>
            <a:r>
              <a:rPr lang="cs-CZ" i="1" dirty="0" smtClean="0">
                <a:latin typeface="Book Antiqua" pitchFamily="18" charset="0"/>
              </a:rPr>
              <a:t> de la Sierra de </a:t>
            </a:r>
            <a:r>
              <a:rPr lang="cs-CZ" i="1" dirty="0" err="1" smtClean="0">
                <a:latin typeface="Book Antiqua" pitchFamily="18" charset="0"/>
              </a:rPr>
              <a:t>Texcoco</a:t>
            </a:r>
            <a:r>
              <a:rPr lang="cs-CZ" dirty="0" smtClean="0">
                <a:latin typeface="Book Antiqua" pitchFamily="18" charset="0"/>
              </a:rPr>
              <a:t>. </a:t>
            </a:r>
            <a:r>
              <a:rPr lang="cs-CZ" dirty="0" err="1" smtClean="0">
                <a:latin typeface="Book Antiqua" pitchFamily="18" charset="0"/>
              </a:rPr>
              <a:t>Una</a:t>
            </a:r>
            <a:r>
              <a:rPr lang="cs-CZ" dirty="0" smtClean="0">
                <a:latin typeface="Book Antiqua" pitchFamily="18" charset="0"/>
              </a:rPr>
              <a:t> </a:t>
            </a:r>
            <a:r>
              <a:rPr lang="cs-CZ" dirty="0" err="1" smtClean="0">
                <a:latin typeface="Book Antiqua" pitchFamily="18" charset="0"/>
              </a:rPr>
              <a:t>aproximación</a:t>
            </a:r>
            <a:r>
              <a:rPr lang="cs-CZ" dirty="0" smtClean="0">
                <a:latin typeface="Book Antiqua" pitchFamily="18" charset="0"/>
              </a:rPr>
              <a:t>. </a:t>
            </a:r>
            <a:r>
              <a:rPr lang="cs-CZ" dirty="0" err="1" smtClean="0">
                <a:latin typeface="Book Antiqua" pitchFamily="18" charset="0"/>
              </a:rPr>
              <a:t>Revista</a:t>
            </a:r>
            <a:r>
              <a:rPr lang="cs-CZ" dirty="0" smtClean="0">
                <a:latin typeface="Book Antiqua" pitchFamily="18" charset="0"/>
              </a:rPr>
              <a:t> </a:t>
            </a:r>
            <a:r>
              <a:rPr lang="cs-CZ" dirty="0" err="1" smtClean="0">
                <a:latin typeface="Book Antiqua" pitchFamily="18" charset="0"/>
              </a:rPr>
              <a:t>Española</a:t>
            </a:r>
            <a:r>
              <a:rPr lang="cs-CZ" dirty="0" smtClean="0">
                <a:latin typeface="Book Antiqua" pitchFamily="18" charset="0"/>
              </a:rPr>
              <a:t> de </a:t>
            </a:r>
            <a:r>
              <a:rPr lang="cs-CZ" dirty="0" err="1" smtClean="0">
                <a:latin typeface="Book Antiqua" pitchFamily="18" charset="0"/>
              </a:rPr>
              <a:t>Antropología</a:t>
            </a:r>
            <a:r>
              <a:rPr lang="cs-CZ" dirty="0" smtClean="0">
                <a:latin typeface="Book Antiqua" pitchFamily="18" charset="0"/>
              </a:rPr>
              <a:t> </a:t>
            </a:r>
            <a:r>
              <a:rPr lang="cs-CZ" dirty="0" err="1" smtClean="0">
                <a:latin typeface="Book Antiqua" pitchFamily="18" charset="0"/>
              </a:rPr>
              <a:t>Americana</a:t>
            </a:r>
            <a:r>
              <a:rPr lang="cs-CZ" dirty="0" smtClean="0">
                <a:latin typeface="Book Antiqua" pitchFamily="18" charset="0"/>
              </a:rPr>
              <a:t>.</a:t>
            </a:r>
            <a:r>
              <a:rPr lang="cs-CZ" i="1" dirty="0" smtClean="0">
                <a:latin typeface="Book Antiqua" pitchFamily="18" charset="0"/>
              </a:rPr>
              <a:t> </a:t>
            </a:r>
            <a:r>
              <a:rPr lang="cs-CZ" dirty="0" smtClean="0">
                <a:latin typeface="Book Antiqua" pitchFamily="18" charset="0"/>
              </a:rPr>
              <a:t>2012, vol. 42, </a:t>
            </a:r>
            <a:r>
              <a:rPr lang="en-US" dirty="0" smtClean="0">
                <a:latin typeface="Book Antiqua" pitchFamily="18" charset="0"/>
              </a:rPr>
              <a:t>        </a:t>
            </a:r>
            <a:r>
              <a:rPr lang="cs-CZ" dirty="0" err="1" smtClean="0">
                <a:latin typeface="Book Antiqua" pitchFamily="18" charset="0"/>
              </a:rPr>
              <a:t>núm</a:t>
            </a:r>
            <a:r>
              <a:rPr lang="cs-CZ" dirty="0" smtClean="0">
                <a:latin typeface="Book Antiqua" pitchFamily="18" charset="0"/>
              </a:rPr>
              <a:t>. 1, 243-266. </a:t>
            </a:r>
          </a:p>
          <a:p>
            <a:r>
              <a:rPr lang="cs-CZ" dirty="0" smtClean="0">
                <a:latin typeface="Book Antiqua" pitchFamily="18" charset="0"/>
              </a:rPr>
              <a:t> </a:t>
            </a:r>
          </a:p>
          <a:p>
            <a:r>
              <a:rPr lang="cs-CZ" dirty="0" err="1" smtClean="0">
                <a:latin typeface="Book Antiqua" pitchFamily="18" charset="0"/>
              </a:rPr>
              <a:t>Víctor</a:t>
            </a:r>
            <a:r>
              <a:rPr lang="cs-CZ" dirty="0" smtClean="0">
                <a:latin typeface="Book Antiqua" pitchFamily="18" charset="0"/>
              </a:rPr>
              <a:t> </a:t>
            </a:r>
            <a:r>
              <a:rPr lang="cs-CZ" dirty="0" err="1" smtClean="0">
                <a:latin typeface="Book Antiqua" pitchFamily="18" charset="0"/>
              </a:rPr>
              <a:t>Bascopé</a:t>
            </a:r>
            <a:r>
              <a:rPr lang="cs-CZ" dirty="0" smtClean="0">
                <a:latin typeface="Book Antiqua" pitchFamily="18" charset="0"/>
              </a:rPr>
              <a:t> </a:t>
            </a:r>
            <a:r>
              <a:rPr lang="cs-CZ" dirty="0" err="1" smtClean="0">
                <a:latin typeface="Book Antiqua" pitchFamily="18" charset="0"/>
              </a:rPr>
              <a:t>Caero</a:t>
            </a:r>
            <a:r>
              <a:rPr lang="cs-CZ" dirty="0" smtClean="0">
                <a:latin typeface="Book Antiqua" pitchFamily="18" charset="0"/>
              </a:rPr>
              <a:t>, </a:t>
            </a:r>
            <a:r>
              <a:rPr lang="cs-CZ" i="1" dirty="0" smtClean="0">
                <a:latin typeface="Book Antiqua" pitchFamily="18" charset="0"/>
              </a:rPr>
              <a:t>El </a:t>
            </a:r>
            <a:r>
              <a:rPr lang="cs-CZ" i="1" dirty="0" err="1" smtClean="0">
                <a:latin typeface="Book Antiqua" pitchFamily="18" charset="0"/>
              </a:rPr>
              <a:t>Sentido</a:t>
            </a:r>
            <a:r>
              <a:rPr lang="cs-CZ" i="1" dirty="0" smtClean="0">
                <a:latin typeface="Book Antiqua" pitchFamily="18" charset="0"/>
              </a:rPr>
              <a:t> de la </a:t>
            </a:r>
            <a:r>
              <a:rPr lang="cs-CZ" i="1" dirty="0" err="1" smtClean="0">
                <a:latin typeface="Book Antiqua" pitchFamily="18" charset="0"/>
              </a:rPr>
              <a:t>Muerte</a:t>
            </a:r>
            <a:r>
              <a:rPr lang="cs-CZ" i="1" dirty="0" smtClean="0">
                <a:latin typeface="Book Antiqua" pitchFamily="18" charset="0"/>
              </a:rPr>
              <a:t> </a:t>
            </a:r>
            <a:r>
              <a:rPr lang="cs-CZ" i="1" dirty="0" err="1" smtClean="0">
                <a:latin typeface="Book Antiqua" pitchFamily="18" charset="0"/>
              </a:rPr>
              <a:t>em</a:t>
            </a:r>
            <a:r>
              <a:rPr lang="cs-CZ" i="1" dirty="0" smtClean="0">
                <a:latin typeface="Book Antiqua" pitchFamily="18" charset="0"/>
              </a:rPr>
              <a:t> la </a:t>
            </a:r>
            <a:r>
              <a:rPr lang="cs-CZ" i="1" dirty="0" err="1" smtClean="0">
                <a:latin typeface="Book Antiqua" pitchFamily="18" charset="0"/>
              </a:rPr>
              <a:t>Cosmovisión</a:t>
            </a:r>
            <a:r>
              <a:rPr lang="cs-CZ" i="1" dirty="0" smtClean="0">
                <a:latin typeface="Book Antiqua" pitchFamily="18" charset="0"/>
              </a:rPr>
              <a:t> Andina: El </a:t>
            </a:r>
            <a:r>
              <a:rPr lang="cs-CZ" i="1" dirty="0" err="1" smtClean="0">
                <a:latin typeface="Book Antiqua" pitchFamily="18" charset="0"/>
              </a:rPr>
              <a:t>Caso</a:t>
            </a:r>
            <a:r>
              <a:rPr lang="cs-CZ" i="1" dirty="0" smtClean="0">
                <a:latin typeface="Book Antiqua" pitchFamily="18" charset="0"/>
              </a:rPr>
              <a:t> de los </a:t>
            </a:r>
            <a:r>
              <a:rPr lang="cs-CZ" i="1" dirty="0" err="1" smtClean="0">
                <a:latin typeface="Book Antiqua" pitchFamily="18" charset="0"/>
              </a:rPr>
              <a:t>Valles</a:t>
            </a:r>
            <a:r>
              <a:rPr lang="cs-CZ" i="1" dirty="0" smtClean="0">
                <a:latin typeface="Book Antiqua" pitchFamily="18" charset="0"/>
              </a:rPr>
              <a:t> </a:t>
            </a:r>
            <a:r>
              <a:rPr lang="cs-CZ" i="1" dirty="0" err="1" smtClean="0">
                <a:latin typeface="Book Antiqua" pitchFamily="18" charset="0"/>
              </a:rPr>
              <a:t>Andinos</a:t>
            </a:r>
            <a:r>
              <a:rPr lang="cs-CZ" i="1" dirty="0" smtClean="0">
                <a:latin typeface="Book Antiqua" pitchFamily="18" charset="0"/>
              </a:rPr>
              <a:t> de </a:t>
            </a:r>
            <a:r>
              <a:rPr lang="cs-CZ" i="1" dirty="0" err="1" smtClean="0">
                <a:latin typeface="Book Antiqua" pitchFamily="18" charset="0"/>
              </a:rPr>
              <a:t>Cochabamba</a:t>
            </a:r>
            <a:r>
              <a:rPr lang="cs-CZ" i="1" dirty="0" smtClean="0">
                <a:latin typeface="Book Antiqua" pitchFamily="18" charset="0"/>
              </a:rPr>
              <a:t>, </a:t>
            </a:r>
            <a:r>
              <a:rPr lang="cs-CZ" dirty="0" smtClean="0">
                <a:latin typeface="Book Antiqua" pitchFamily="18" charset="0"/>
              </a:rPr>
              <a:t>2000, </a:t>
            </a:r>
            <a:r>
              <a:rPr lang="cs-CZ" dirty="0" err="1" smtClean="0">
                <a:latin typeface="Book Antiqua" pitchFamily="18" charset="0"/>
              </a:rPr>
              <a:t>Cochabamba</a:t>
            </a:r>
            <a:r>
              <a:rPr lang="cs-CZ" dirty="0" smtClean="0">
                <a:latin typeface="Book Antiqua" pitchFamily="18" charset="0"/>
              </a:rPr>
              <a:t>, </a:t>
            </a:r>
            <a:r>
              <a:rPr lang="cs-CZ" dirty="0" err="1" smtClean="0">
                <a:latin typeface="Book Antiqua" pitchFamily="18" charset="0"/>
              </a:rPr>
              <a:t>Bolivia</a:t>
            </a:r>
            <a:r>
              <a:rPr lang="cs-CZ" dirty="0" smtClean="0">
                <a:latin typeface="Book Antiqua" pitchFamily="18" charset="0"/>
              </a:rPr>
              <a:t>. </a:t>
            </a:r>
            <a:endParaRPr lang="en-US" dirty="0" smtClean="0">
              <a:latin typeface="Book Antiqua" pitchFamily="18" charset="0"/>
            </a:endParaRPr>
          </a:p>
          <a:p>
            <a:endParaRPr lang="cs-CZ" dirty="0" smtClean="0">
              <a:latin typeface="Book Antiqua" pitchFamily="18" charset="0"/>
            </a:endParaRPr>
          </a:p>
          <a:p>
            <a:r>
              <a:rPr lang="es-ES" i="1" dirty="0" smtClean="0">
                <a:latin typeface="Book Antiqua" pitchFamily="18" charset="0"/>
              </a:rPr>
              <a:t>Léxico de la Lengua Namtrik de Totoró</a:t>
            </a:r>
            <a:r>
              <a:rPr lang="es-ES" dirty="0" smtClean="0">
                <a:latin typeface="Book Antiqua" pitchFamily="18" charset="0"/>
              </a:rPr>
              <a:t>, </a:t>
            </a:r>
            <a:r>
              <a:rPr lang="cs-CZ" dirty="0" err="1" smtClean="0">
                <a:latin typeface="Book Antiqua" pitchFamily="18" charset="0"/>
              </a:rPr>
              <a:t>Comunidad</a:t>
            </a:r>
            <a:r>
              <a:rPr lang="cs-CZ" dirty="0" smtClean="0">
                <a:latin typeface="Book Antiqua" pitchFamily="18" charset="0"/>
              </a:rPr>
              <a:t> </a:t>
            </a:r>
            <a:r>
              <a:rPr lang="cs-CZ" dirty="0" err="1" smtClean="0">
                <a:latin typeface="Book Antiqua" pitchFamily="18" charset="0"/>
              </a:rPr>
              <a:t>del</a:t>
            </a:r>
            <a:r>
              <a:rPr lang="cs-CZ" dirty="0" smtClean="0">
                <a:latin typeface="Book Antiqua" pitchFamily="18" charset="0"/>
              </a:rPr>
              <a:t> </a:t>
            </a:r>
            <a:r>
              <a:rPr lang="cs-CZ" dirty="0" err="1" smtClean="0">
                <a:latin typeface="Book Antiqua" pitchFamily="18" charset="0"/>
              </a:rPr>
              <a:t>Resguardo</a:t>
            </a:r>
            <a:r>
              <a:rPr lang="cs-CZ" dirty="0" smtClean="0">
                <a:latin typeface="Book Antiqua" pitchFamily="18" charset="0"/>
              </a:rPr>
              <a:t> </a:t>
            </a:r>
            <a:r>
              <a:rPr lang="cs-CZ" dirty="0" err="1" smtClean="0">
                <a:latin typeface="Book Antiqua" pitchFamily="18" charset="0"/>
              </a:rPr>
              <a:t>Indígena</a:t>
            </a:r>
            <a:r>
              <a:rPr lang="cs-CZ" dirty="0" smtClean="0">
                <a:latin typeface="Book Antiqua" pitchFamily="18" charset="0"/>
              </a:rPr>
              <a:t> de </a:t>
            </a:r>
            <a:r>
              <a:rPr lang="cs-CZ" dirty="0" err="1" smtClean="0">
                <a:latin typeface="Book Antiqua" pitchFamily="18" charset="0"/>
              </a:rPr>
              <a:t>Totoró</a:t>
            </a:r>
            <a:r>
              <a:rPr lang="cs-CZ" dirty="0" smtClean="0">
                <a:latin typeface="Book Antiqua" pitchFamily="18" charset="0"/>
              </a:rPr>
              <a:t>.</a:t>
            </a:r>
          </a:p>
          <a:p>
            <a:r>
              <a:rPr lang="cs-CZ" dirty="0" err="1" smtClean="0">
                <a:latin typeface="Book Antiqua" pitchFamily="18" charset="0"/>
              </a:rPr>
              <a:t>Primera</a:t>
            </a:r>
            <a:r>
              <a:rPr lang="cs-CZ" dirty="0" smtClean="0">
                <a:latin typeface="Book Antiqua" pitchFamily="18" charset="0"/>
              </a:rPr>
              <a:t> </a:t>
            </a:r>
            <a:r>
              <a:rPr lang="cs-CZ" dirty="0" err="1" smtClean="0">
                <a:latin typeface="Book Antiqua" pitchFamily="18" charset="0"/>
              </a:rPr>
              <a:t>edición</a:t>
            </a:r>
            <a:r>
              <a:rPr lang="cs-CZ" dirty="0" smtClean="0">
                <a:latin typeface="Book Antiqua" pitchFamily="18" charset="0"/>
              </a:rPr>
              <a:t>. 2009. </a:t>
            </a:r>
            <a:r>
              <a:rPr lang="es-ES" dirty="0" smtClean="0">
                <a:latin typeface="Book Antiqua" pitchFamily="18" charset="0"/>
              </a:rPr>
              <a:t>Totoró. Colombia.  Lilia Triviño Garzón, Algunas particularidades de los verbos de posición en la lengua guambiana, 2004-2005, Universidad del Cauca. </a:t>
            </a:r>
            <a:r>
              <a:rPr lang="cs-CZ" dirty="0" smtClean="0">
                <a:latin typeface="Book Antiqua" pitchFamily="18" charset="0"/>
              </a:rPr>
              <a:t> </a:t>
            </a:r>
          </a:p>
          <a:p>
            <a:r>
              <a:rPr lang="cs-CZ" dirty="0" smtClean="0">
                <a:latin typeface="Book Antiqua" pitchFamily="18" charset="0"/>
              </a:rPr>
              <a:t> </a:t>
            </a:r>
          </a:p>
          <a:p>
            <a:r>
              <a:rPr lang="en-GB" dirty="0" smtClean="0">
                <a:latin typeface="Book Antiqua" pitchFamily="18" charset="0"/>
              </a:rPr>
              <a:t> </a:t>
            </a:r>
            <a:endParaRPr lang="cs-CZ" dirty="0" smtClean="0">
              <a:latin typeface="Book Antiqua" pitchFamily="18" charset="0"/>
            </a:endParaRP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ill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72066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572132" y="3714752"/>
            <a:ext cx="2786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latin typeface="Comic Sans MS" pitchFamily="66" charset="0"/>
              </a:rPr>
              <a:t>In case </a:t>
            </a:r>
            <a:r>
              <a:rPr lang="en-US" sz="2400" dirty="0" smtClean="0">
                <a:latin typeface="Comic Sans MS" pitchFamily="66" charset="0"/>
              </a:rPr>
              <a:t>you want more…</a:t>
            </a:r>
            <a:endParaRPr lang="cs-CZ" sz="24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57158" y="357166"/>
            <a:ext cx="835824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>
                <a:latin typeface="Book Antiqua" pitchFamily="18" charset="0"/>
              </a:rPr>
              <a:t>5. Adulthood: The organization of household, the way </a:t>
            </a:r>
            <a:r>
              <a:rPr lang="en-US" dirty="0" err="1" smtClean="0">
                <a:latin typeface="Book Antiqua" pitchFamily="18" charset="0"/>
              </a:rPr>
              <a:t>Misaks</a:t>
            </a:r>
            <a:r>
              <a:rPr lang="en-US" dirty="0" smtClean="0">
                <a:latin typeface="Book Antiqua" pitchFamily="18" charset="0"/>
              </a:rPr>
              <a:t> tell time, principles and symbolism of agriculture, </a:t>
            </a:r>
            <a:r>
              <a:rPr lang="en-US" dirty="0" smtClean="0">
                <a:latin typeface="Book Antiqua" pitchFamily="18" charset="0"/>
              </a:rPr>
              <a:t>mixed crop philosophy, community </a:t>
            </a:r>
            <a:r>
              <a:rPr lang="en-US" dirty="0" smtClean="0">
                <a:latin typeface="Book Antiqua" pitchFamily="18" charset="0"/>
              </a:rPr>
              <a:t>work events. </a:t>
            </a:r>
            <a:endParaRPr lang="cs-CZ" dirty="0" smtClean="0">
              <a:latin typeface="Book Antiqua" pitchFamily="18" charset="0"/>
            </a:endParaRPr>
          </a:p>
          <a:p>
            <a:r>
              <a:rPr lang="en-US" dirty="0" smtClean="0">
                <a:latin typeface="Book Antiqua" pitchFamily="18" charset="0"/>
              </a:rPr>
              <a:t> </a:t>
            </a:r>
            <a:endParaRPr lang="cs-CZ" dirty="0" smtClean="0">
              <a:latin typeface="Book Antiqua" pitchFamily="18" charset="0"/>
            </a:endParaRPr>
          </a:p>
          <a:p>
            <a:pPr lvl="0"/>
            <a:r>
              <a:rPr lang="en-US" dirty="0" smtClean="0">
                <a:latin typeface="Book Antiqua" pitchFamily="18" charset="0"/>
              </a:rPr>
              <a:t>6. Death: The myths, beliefs and customs connected to death, departure  for the other world, the ceremony of offerings and cleansing rituals.  </a:t>
            </a:r>
            <a:endParaRPr lang="en-US" dirty="0" smtClean="0">
              <a:latin typeface="Book Antiqua" pitchFamily="18" charset="0"/>
            </a:endParaRPr>
          </a:p>
          <a:p>
            <a:pPr lvl="0"/>
            <a:endParaRPr lang="en-US" dirty="0" smtClean="0">
              <a:latin typeface="Book Antiqua" pitchFamily="18" charset="0"/>
            </a:endParaRPr>
          </a:p>
          <a:p>
            <a:pPr lvl="0"/>
            <a:r>
              <a:rPr lang="en-US" dirty="0" smtClean="0">
                <a:latin typeface="Book Antiqua" pitchFamily="18" charset="0"/>
              </a:rPr>
              <a:t>7. The water cycle, water myths and how it corresponds with the cycle of human life. Contemporary ecological treats to </a:t>
            </a:r>
            <a:r>
              <a:rPr lang="en-US" dirty="0" err="1" smtClean="0">
                <a:latin typeface="Book Antiqua" pitchFamily="18" charset="0"/>
              </a:rPr>
              <a:t>paramos</a:t>
            </a:r>
            <a:r>
              <a:rPr lang="en-US" dirty="0" smtClean="0">
                <a:latin typeface="Book Antiqua" pitchFamily="18" charset="0"/>
              </a:rPr>
              <a:t>. </a:t>
            </a:r>
            <a:endParaRPr lang="cs-CZ" dirty="0" smtClean="0">
              <a:latin typeface="Book Antiqua" pitchFamily="18" charset="0"/>
            </a:endParaRPr>
          </a:p>
          <a:p>
            <a:pPr lvl="0"/>
            <a:endParaRPr lang="cs-CZ" dirty="0" smtClean="0">
              <a:latin typeface="Book Antiqua" pitchFamily="18" charset="0"/>
            </a:endParaRPr>
          </a:p>
          <a:p>
            <a:pPr lvl="0"/>
            <a:r>
              <a:rPr lang="en-US" dirty="0" smtClean="0">
                <a:latin typeface="Book Antiqua" pitchFamily="18" charset="0"/>
              </a:rPr>
              <a:t>8</a:t>
            </a:r>
            <a:r>
              <a:rPr lang="cs-CZ" dirty="0" smtClean="0">
                <a:latin typeface="Book Antiqua" pitchFamily="18" charset="0"/>
              </a:rPr>
              <a:t>.  </a:t>
            </a:r>
            <a:r>
              <a:rPr lang="cs-CZ" dirty="0" smtClean="0">
                <a:latin typeface="Book Antiqua" pitchFamily="18" charset="0"/>
              </a:rPr>
              <a:t>Misak </a:t>
            </a:r>
            <a:r>
              <a:rPr lang="cs-CZ" dirty="0" err="1" smtClean="0">
                <a:latin typeface="Book Antiqua" pitchFamily="18" charset="0"/>
              </a:rPr>
              <a:t>language</a:t>
            </a:r>
            <a:r>
              <a:rPr lang="en-US" dirty="0" smtClean="0">
                <a:latin typeface="Book Antiqua" pitchFamily="18" charset="0"/>
              </a:rPr>
              <a:t> (</a:t>
            </a:r>
            <a:r>
              <a:rPr lang="en-US" dirty="0" err="1" smtClean="0">
                <a:latin typeface="Book Antiqua" pitchFamily="18" charset="0"/>
              </a:rPr>
              <a:t>Namtrik</a:t>
            </a:r>
            <a:r>
              <a:rPr lang="en-US" dirty="0" smtClean="0">
                <a:latin typeface="Book Antiqua" pitchFamily="18" charset="0"/>
              </a:rPr>
              <a:t>)</a:t>
            </a:r>
            <a:r>
              <a:rPr lang="cs-CZ" dirty="0" smtClean="0">
                <a:latin typeface="Book Antiqua" pitchFamily="18" charset="0"/>
              </a:rPr>
              <a:t>: </a:t>
            </a:r>
            <a:r>
              <a:rPr lang="cs-CZ" dirty="0" err="1" smtClean="0">
                <a:latin typeface="Book Antiqua" pitchFamily="18" charset="0"/>
              </a:rPr>
              <a:t>example</a:t>
            </a:r>
            <a:r>
              <a:rPr lang="en-US" dirty="0" smtClean="0">
                <a:latin typeface="Book Antiqua" pitchFamily="18" charset="0"/>
              </a:rPr>
              <a:t>s</a:t>
            </a:r>
            <a:r>
              <a:rPr lang="cs-CZ" dirty="0" smtClean="0">
                <a:latin typeface="Book Antiqua" pitchFamily="18" charset="0"/>
              </a:rPr>
              <a:t> </a:t>
            </a:r>
            <a:r>
              <a:rPr lang="cs-CZ" dirty="0" err="1" smtClean="0">
                <a:latin typeface="Book Antiqua" pitchFamily="18" charset="0"/>
              </a:rPr>
              <a:t>of</a:t>
            </a:r>
            <a:r>
              <a:rPr lang="cs-CZ" dirty="0" smtClean="0">
                <a:latin typeface="Book Antiqua" pitchFamily="18" charset="0"/>
              </a:rPr>
              <a:t> syntax </a:t>
            </a:r>
            <a:r>
              <a:rPr lang="cs-CZ" dirty="0" err="1" smtClean="0">
                <a:latin typeface="Book Antiqua" pitchFamily="18" charset="0"/>
              </a:rPr>
              <a:t>and</a:t>
            </a:r>
            <a:r>
              <a:rPr lang="cs-CZ" dirty="0" smtClean="0">
                <a:latin typeface="Book Antiqua" pitchFamily="18" charset="0"/>
              </a:rPr>
              <a:t> </a:t>
            </a:r>
            <a:r>
              <a:rPr lang="en-GB" dirty="0" smtClean="0">
                <a:latin typeface="Book Antiqua" pitchFamily="18" charset="0"/>
              </a:rPr>
              <a:t>morphology. </a:t>
            </a:r>
          </a:p>
          <a:p>
            <a:pPr marL="342900" lvl="0" indent="-342900"/>
            <a:endParaRPr lang="en-GB" dirty="0" smtClean="0">
              <a:latin typeface="Book Antiqua" pitchFamily="18" charset="0"/>
            </a:endParaRPr>
          </a:p>
          <a:p>
            <a:pPr marL="342900" lvl="0" indent="-342900"/>
            <a:r>
              <a:rPr lang="en-GB" dirty="0" smtClean="0">
                <a:latin typeface="Book Antiqua" pitchFamily="18" charset="0"/>
              </a:rPr>
              <a:t>9.  Nasa </a:t>
            </a:r>
            <a:r>
              <a:rPr lang="en-GB" dirty="0" smtClean="0">
                <a:latin typeface="Book Antiqua" pitchFamily="18" charset="0"/>
              </a:rPr>
              <a:t>language, connections between native languages and </a:t>
            </a:r>
            <a:r>
              <a:rPr lang="en-GB" dirty="0" smtClean="0">
                <a:latin typeface="Book Antiqua" pitchFamily="18" charset="0"/>
              </a:rPr>
              <a:t>nature, how human body and territory corresponds. </a:t>
            </a:r>
            <a:endParaRPr lang="en-GB" dirty="0" smtClean="0">
              <a:latin typeface="Book Antiqua" pitchFamily="18" charset="0"/>
            </a:endParaRPr>
          </a:p>
          <a:p>
            <a:pPr marL="342900" lvl="0" indent="-342900">
              <a:buAutoNum type="arabicPeriod" startAt="8"/>
            </a:pPr>
            <a:endParaRPr lang="en-GB" dirty="0" smtClean="0">
              <a:latin typeface="Book Antiqua" pitchFamily="18" charset="0"/>
            </a:endParaRPr>
          </a:p>
          <a:p>
            <a:pPr marL="342900" lvl="0" indent="-342900">
              <a:buAutoNum type="arabicPeriod" startAt="10"/>
            </a:pPr>
            <a:r>
              <a:rPr lang="en-GB" dirty="0" smtClean="0">
                <a:latin typeface="Book Antiqua" pitchFamily="18" charset="0"/>
              </a:rPr>
              <a:t>Kogi- </a:t>
            </a:r>
            <a:r>
              <a:rPr lang="en-GB" dirty="0" smtClean="0">
                <a:latin typeface="Book Antiqua" pitchFamily="18" charset="0"/>
              </a:rPr>
              <a:t>introduction and comparison with the studied tribes. Kogi </a:t>
            </a:r>
            <a:r>
              <a:rPr lang="en-GB" dirty="0" smtClean="0">
                <a:latin typeface="Book Antiqua" pitchFamily="18" charset="0"/>
              </a:rPr>
              <a:t>mythology </a:t>
            </a:r>
            <a:r>
              <a:rPr lang="en-GB" dirty="0" smtClean="0">
                <a:latin typeface="Book Antiqua" pitchFamily="18" charset="0"/>
              </a:rPr>
              <a:t>and people as </a:t>
            </a:r>
            <a:r>
              <a:rPr lang="en-GB" dirty="0" smtClean="0">
                <a:latin typeface="Book Antiqua" pitchFamily="18" charset="0"/>
              </a:rPr>
              <a:t>the keepers </a:t>
            </a:r>
            <a:r>
              <a:rPr lang="en-GB" dirty="0" smtClean="0">
                <a:latin typeface="Book Antiqua" pitchFamily="18" charset="0"/>
              </a:rPr>
              <a:t>of the universe. </a:t>
            </a:r>
            <a:endParaRPr lang="en-GB" dirty="0" smtClean="0">
              <a:latin typeface="Book Antiqua" pitchFamily="18" charset="0"/>
            </a:endParaRPr>
          </a:p>
          <a:p>
            <a:pPr marL="342900" lvl="0" indent="-342900">
              <a:buAutoNum type="arabicPeriod" startAt="10"/>
            </a:pPr>
            <a:endParaRPr lang="en-GB" dirty="0" smtClean="0">
              <a:latin typeface="Book Antiqua" pitchFamily="18" charset="0"/>
            </a:endParaRPr>
          </a:p>
          <a:p>
            <a:pPr marL="342900" lvl="0" indent="-342900">
              <a:buAutoNum type="arabicPeriod" startAt="10"/>
            </a:pPr>
            <a:r>
              <a:rPr lang="en-GB" dirty="0" smtClean="0">
                <a:latin typeface="Book Antiqua" pitchFamily="18" charset="0"/>
              </a:rPr>
              <a:t> The twisted language of metaphors in selected </a:t>
            </a:r>
            <a:r>
              <a:rPr lang="en-GB" dirty="0" smtClean="0">
                <a:latin typeface="Book Antiqua" pitchFamily="18" charset="0"/>
              </a:rPr>
              <a:t>P</a:t>
            </a:r>
            <a:r>
              <a:rPr lang="en-GB" dirty="0" smtClean="0">
                <a:latin typeface="Book Antiqua" pitchFamily="18" charset="0"/>
              </a:rPr>
              <a:t>eruvian tribes. The role of shaman and animal metamorphoses.  </a:t>
            </a:r>
            <a:endParaRPr lang="cs-CZ" dirty="0" smtClean="0">
              <a:latin typeface="Book Antiqua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14282" y="642918"/>
            <a:ext cx="835824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Subject requirements:</a:t>
            </a:r>
          </a:p>
          <a:p>
            <a:endParaRPr lang="en-US" b="1" dirty="0" smtClean="0">
              <a:latin typeface="Book Antiqua" pitchFamily="18" charset="0"/>
            </a:endParaRPr>
          </a:p>
          <a:p>
            <a:r>
              <a:rPr lang="en-US" dirty="0" smtClean="0">
                <a:latin typeface="Book Antiqua" pitchFamily="18" charset="0"/>
              </a:rPr>
              <a:t>Approximately 60% attendance</a:t>
            </a:r>
          </a:p>
          <a:p>
            <a:endParaRPr lang="en-US" dirty="0" smtClean="0">
              <a:latin typeface="Book Antiqua" pitchFamily="18" charset="0"/>
            </a:endParaRPr>
          </a:p>
          <a:p>
            <a:r>
              <a:rPr lang="en-US" dirty="0" smtClean="0">
                <a:latin typeface="Book Antiqua" pitchFamily="18" charset="0"/>
              </a:rPr>
              <a:t>Preparation for lessons</a:t>
            </a:r>
          </a:p>
          <a:p>
            <a:endParaRPr lang="en-US" dirty="0" smtClean="0">
              <a:latin typeface="Book Antiqua" pitchFamily="18" charset="0"/>
            </a:endParaRPr>
          </a:p>
          <a:p>
            <a:r>
              <a:rPr lang="en-US" dirty="0" smtClean="0">
                <a:latin typeface="Book Antiqua" pitchFamily="18" charset="0"/>
              </a:rPr>
              <a:t>A short contribution- </a:t>
            </a:r>
            <a:r>
              <a:rPr lang="en-US" dirty="0" err="1" smtClean="0">
                <a:latin typeface="Book Antiqua" pitchFamily="18" charset="0"/>
              </a:rPr>
              <a:t>cca</a:t>
            </a:r>
            <a:r>
              <a:rPr lang="en-US" dirty="0" smtClean="0">
                <a:latin typeface="Book Antiqua" pitchFamily="18" charset="0"/>
              </a:rPr>
              <a:t> 20 minutes on </a:t>
            </a:r>
            <a:r>
              <a:rPr lang="en-US" smtClean="0">
                <a:latin typeface="Book Antiqua" pitchFamily="18" charset="0"/>
              </a:rPr>
              <a:t>an agreed topic </a:t>
            </a:r>
            <a:endParaRPr lang="en-US" dirty="0" smtClean="0">
              <a:latin typeface="Book Antiqua" pitchFamily="18" charset="0"/>
            </a:endParaRPr>
          </a:p>
          <a:p>
            <a:endParaRPr lang="en-US" b="1" dirty="0" smtClean="0">
              <a:latin typeface="Book Antiqua" pitchFamily="18" charset="0"/>
            </a:endParaRPr>
          </a:p>
          <a:p>
            <a:endParaRPr lang="en-US" b="1" dirty="0">
              <a:latin typeface="Book Antiqua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pos393f7ff4b929a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53959" cy="6858000"/>
          </a:xfrm>
          <a:prstGeom prst="rect">
            <a:avLst/>
          </a:prstGeom>
        </p:spPr>
      </p:pic>
      <p:pic>
        <p:nvPicPr>
          <p:cNvPr id="3" name="Zástupný symbol pro obsah 3" descr="kolumbie-detai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8" y="1"/>
            <a:ext cx="3428992" cy="4384954"/>
          </a:xfrm>
          <a:prstGeom prst="rect">
            <a:avLst/>
          </a:prstGeom>
        </p:spPr>
      </p:pic>
      <p:pic>
        <p:nvPicPr>
          <p:cNvPr id="4" name="Obrázek 3" descr="vlajka-kolumbie-1100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256" y="4382630"/>
            <a:ext cx="3714744" cy="247537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14282" y="2071678"/>
            <a:ext cx="52864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latin typeface="Book Antiqua" pitchFamily="18" charset="0"/>
              </a:rPr>
              <a:t>Colombia</a:t>
            </a:r>
          </a:p>
          <a:p>
            <a:endParaRPr lang="en-US" sz="2400" dirty="0" smtClean="0">
              <a:latin typeface="Book Antiqua" pitchFamily="18" charset="0"/>
              <a:sym typeface="Wingdings" pitchFamily="2" charset="2"/>
            </a:endParaRPr>
          </a:p>
          <a:p>
            <a:r>
              <a:rPr lang="en-US" sz="2400" dirty="0" smtClean="0">
                <a:latin typeface="Book Antiqua" pitchFamily="18" charset="0"/>
                <a:sym typeface="Wingdings" pitchFamily="2" charset="2"/>
              </a:rPr>
              <a:t>Capital: </a:t>
            </a:r>
            <a:r>
              <a:rPr lang="en-US" sz="2400" dirty="0" err="1" smtClean="0">
                <a:latin typeface="Book Antiqua" pitchFamily="18" charset="0"/>
                <a:sym typeface="Wingdings" pitchFamily="2" charset="2"/>
              </a:rPr>
              <a:t>Bogot</a:t>
            </a:r>
            <a:r>
              <a:rPr lang="cs-CZ" sz="2400" dirty="0" smtClean="0">
                <a:latin typeface="Book Antiqua" pitchFamily="18" charset="0"/>
                <a:sym typeface="Wingdings" pitchFamily="2" charset="2"/>
              </a:rPr>
              <a:t>á</a:t>
            </a:r>
          </a:p>
          <a:p>
            <a:r>
              <a:rPr lang="en-US" sz="2400" dirty="0" smtClean="0">
                <a:latin typeface="Book Antiqua" pitchFamily="18" charset="0"/>
                <a:sym typeface="Wingdings" pitchFamily="2" charset="2"/>
              </a:rPr>
              <a:t>Population: nearly 50 million</a:t>
            </a:r>
          </a:p>
          <a:p>
            <a:r>
              <a:rPr lang="en-US" sz="2400" dirty="0" smtClean="0">
                <a:latin typeface="Book Antiqua" pitchFamily="18" charset="0"/>
                <a:sym typeface="Wingdings" pitchFamily="2" charset="2"/>
              </a:rPr>
              <a:t>Languages: Spanish and at least</a:t>
            </a:r>
          </a:p>
          <a:p>
            <a:r>
              <a:rPr lang="en-US" sz="2400" dirty="0" smtClean="0">
                <a:latin typeface="Book Antiqua" pitchFamily="18" charset="0"/>
                <a:sym typeface="Wingdings" pitchFamily="2" charset="2"/>
              </a:rPr>
              <a:t>68 other recognized ethnic languages</a:t>
            </a:r>
            <a:endParaRPr lang="cs-CZ" sz="2400" dirty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apa colombian trib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32" y="-24198"/>
            <a:ext cx="5143536" cy="690639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9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etailed-physical-map-of-colombia-with-major-cities-preview.jpg"/>
          <p:cNvPicPr>
            <a:picLocks noChangeAspect="1"/>
          </p:cNvPicPr>
          <p:nvPr/>
        </p:nvPicPr>
        <p:blipFill>
          <a:blip r:embed="rId3"/>
          <a:srcRect l="17767" r="17709"/>
          <a:stretch>
            <a:fillRect/>
          </a:stretch>
        </p:blipFill>
        <p:spPr>
          <a:xfrm>
            <a:off x="4214810" y="0"/>
            <a:ext cx="4929190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0" y="0"/>
            <a:ext cx="45720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Book Antiqua" pitchFamily="18" charset="0"/>
              </a:rPr>
              <a:t>Departamento</a:t>
            </a:r>
            <a:r>
              <a:rPr lang="en-US" sz="2400" dirty="0" smtClean="0">
                <a:latin typeface="Book Antiqua" pitchFamily="18" charset="0"/>
              </a:rPr>
              <a:t>: Cauca</a:t>
            </a:r>
          </a:p>
          <a:p>
            <a:r>
              <a:rPr lang="en-US" sz="2400" dirty="0" smtClean="0">
                <a:latin typeface="Book Antiqua" pitchFamily="18" charset="0"/>
              </a:rPr>
              <a:t>Capital: </a:t>
            </a:r>
            <a:r>
              <a:rPr lang="cs-CZ" sz="2400" dirty="0" err="1" smtClean="0">
                <a:latin typeface="Book Antiqua" pitchFamily="18" charset="0"/>
              </a:rPr>
              <a:t>Popayán</a:t>
            </a:r>
            <a:endParaRPr lang="en-US" sz="2400" dirty="0" smtClean="0">
              <a:latin typeface="Book Antiqua" pitchFamily="18" charset="0"/>
            </a:endParaRPr>
          </a:p>
          <a:p>
            <a:endParaRPr lang="en-US" sz="2400" dirty="0" smtClean="0">
              <a:latin typeface="Book Antiqua" pitchFamily="18" charset="0"/>
            </a:endParaRPr>
          </a:p>
          <a:p>
            <a:r>
              <a:rPr lang="en-US" sz="2000" dirty="0" smtClean="0">
                <a:latin typeface="Book Antiqua" pitchFamily="18" charset="0"/>
              </a:rPr>
              <a:t>High percentage of indigenous population (about 20%)</a:t>
            </a:r>
          </a:p>
          <a:p>
            <a:endParaRPr lang="cs-CZ" sz="2400" dirty="0">
              <a:latin typeface="Comic Sans MS" pitchFamily="66" charset="0"/>
            </a:endParaRPr>
          </a:p>
        </p:txBody>
      </p:sp>
      <p:pic>
        <p:nvPicPr>
          <p:cNvPr id="4" name="Obrázek 3" descr="Výstřižek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57430"/>
            <a:ext cx="4280103" cy="4500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age result for colombia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3491880" cy="407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ázek 2" descr="Image result for mapa politico del departamento del cauca colombia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1610" y="0"/>
            <a:ext cx="5152390" cy="4333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Image result for mapa municipio silvia cauca colombia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4365104"/>
            <a:ext cx="2377440" cy="2258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179512" y="4509120"/>
            <a:ext cx="66247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Book Antiqua" pitchFamily="18" charset="0"/>
              </a:rPr>
              <a:t>MISAK (GUAMBIANOS)</a:t>
            </a:r>
          </a:p>
          <a:p>
            <a:endParaRPr lang="cs-CZ" sz="2000" dirty="0" smtClean="0">
              <a:latin typeface="Book Antiqua" pitchFamily="18" charset="0"/>
            </a:endParaRPr>
          </a:p>
          <a:p>
            <a:r>
              <a:rPr lang="cs-CZ" sz="2000" dirty="0" err="1" smtClean="0">
                <a:latin typeface="Book Antiqua" pitchFamily="18" charset="0"/>
              </a:rPr>
              <a:t>Population</a:t>
            </a:r>
            <a:r>
              <a:rPr lang="cs-CZ" sz="2000" dirty="0" smtClean="0">
                <a:latin typeface="Book Antiqua" pitchFamily="18" charset="0"/>
              </a:rPr>
              <a:t>:	</a:t>
            </a:r>
            <a:r>
              <a:rPr lang="en-US" sz="2000" dirty="0" smtClean="0">
                <a:latin typeface="Book Antiqua" pitchFamily="18" charset="0"/>
              </a:rPr>
              <a:t>               </a:t>
            </a:r>
            <a:r>
              <a:rPr lang="cs-CZ" sz="2000" dirty="0" smtClean="0">
                <a:latin typeface="Book Antiqua" pitchFamily="18" charset="0"/>
              </a:rPr>
              <a:t>21.000 (2005 </a:t>
            </a:r>
            <a:r>
              <a:rPr lang="cs-CZ" sz="2000" dirty="0" err="1" smtClean="0">
                <a:latin typeface="Book Antiqua" pitchFamily="18" charset="0"/>
              </a:rPr>
              <a:t>est</a:t>
            </a:r>
            <a:r>
              <a:rPr lang="cs-CZ" sz="2000" dirty="0" smtClean="0">
                <a:latin typeface="Book Antiqua" pitchFamily="18" charset="0"/>
              </a:rPr>
              <a:t>)</a:t>
            </a:r>
          </a:p>
          <a:p>
            <a:r>
              <a:rPr lang="cs-CZ" sz="2000" dirty="0" smtClean="0">
                <a:latin typeface="Book Antiqua" pitchFamily="18" charset="0"/>
              </a:rPr>
              <a:t>In </a:t>
            </a:r>
            <a:r>
              <a:rPr lang="cs-CZ" sz="2000" dirty="0" err="1" smtClean="0">
                <a:latin typeface="Book Antiqua" pitchFamily="18" charset="0"/>
              </a:rPr>
              <a:t>depart</a:t>
            </a:r>
            <a:r>
              <a:rPr lang="cs-CZ" sz="2000" dirty="0" smtClean="0">
                <a:latin typeface="Book Antiqua" pitchFamily="18" charset="0"/>
              </a:rPr>
              <a:t>. </a:t>
            </a:r>
            <a:r>
              <a:rPr lang="cs-CZ" sz="2000" dirty="0" err="1" smtClean="0">
                <a:latin typeface="Book Antiqua" pitchFamily="18" charset="0"/>
              </a:rPr>
              <a:t>Cauca</a:t>
            </a:r>
            <a:r>
              <a:rPr lang="cs-CZ" sz="2000" dirty="0" smtClean="0">
                <a:latin typeface="Book Antiqua" pitchFamily="18" charset="0"/>
              </a:rPr>
              <a:t> cca 	19.000</a:t>
            </a:r>
            <a:endParaRPr lang="cs-CZ" sz="2000" dirty="0">
              <a:latin typeface="Book Antiqu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říšera\Desktop\map silvi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0512"/>
            <a:ext cx="9144000" cy="5937489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0" y="0"/>
            <a:ext cx="4572000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Book Antiqua" pitchFamily="18" charset="0"/>
              </a:rPr>
              <a:t>Municipio</a:t>
            </a:r>
            <a:r>
              <a:rPr lang="en-US" sz="2400" dirty="0" smtClean="0">
                <a:latin typeface="Book Antiqua" pitchFamily="18" charset="0"/>
              </a:rPr>
              <a:t> Silvia:</a:t>
            </a:r>
          </a:p>
          <a:p>
            <a:r>
              <a:rPr lang="en-US" sz="2400" dirty="0" smtClean="0">
                <a:latin typeface="Book Antiqua" pitchFamily="18" charset="0"/>
              </a:rPr>
              <a:t>Population about 32 000 people</a:t>
            </a:r>
          </a:p>
          <a:p>
            <a:r>
              <a:rPr lang="en-US" sz="2400" dirty="0" smtClean="0">
                <a:latin typeface="Book Antiqua" pitchFamily="18" charset="0"/>
              </a:rPr>
              <a:t>Average altitude: 2 800 m.</a:t>
            </a:r>
            <a:endParaRPr lang="cs-CZ" sz="2400" dirty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1087</TotalTime>
  <Words>492</Words>
  <Application>Microsoft Office PowerPoint</Application>
  <PresentationFormat>Předvádění na obrazovce (4:3)</PresentationFormat>
  <Paragraphs>119</Paragraphs>
  <Slides>27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28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příšera</dc:creator>
  <cp:lastModifiedBy>Lu</cp:lastModifiedBy>
  <cp:revision>49</cp:revision>
  <dcterms:created xsi:type="dcterms:W3CDTF">2017-05-13T09:04:31Z</dcterms:created>
  <dcterms:modified xsi:type="dcterms:W3CDTF">2019-09-08T09:54:52Z</dcterms:modified>
</cp:coreProperties>
</file>