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3" r:id="rId8"/>
    <p:sldId id="264" r:id="rId9"/>
    <p:sldId id="261" r:id="rId10"/>
    <p:sldId id="265" r:id="rId11"/>
    <p:sldId id="268" r:id="rId12"/>
    <p:sldId id="266" r:id="rId13"/>
    <p:sldId id="270" r:id="rId14"/>
    <p:sldId id="271" r:id="rId15"/>
    <p:sldId id="272" r:id="rId16"/>
    <p:sldId id="273" r:id="rId17"/>
    <p:sldId id="274" r:id="rId1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14" y="-5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EF6AE31-98BE-4491-800D-6262713C10DF}" type="datetimeFigureOut">
              <a:rPr lang="cs-CZ" smtClean="0"/>
              <a:pPr/>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EF6AE31-98BE-4491-800D-6262713C10DF}" type="datetimeFigureOut">
              <a:rPr lang="cs-CZ" smtClean="0"/>
              <a:pPr/>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EF6AE31-98BE-4491-800D-6262713C10DF}" type="datetimeFigureOut">
              <a:rPr lang="cs-CZ" smtClean="0"/>
              <a:pPr/>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EF6AE31-98BE-4491-800D-6262713C10DF}" type="datetimeFigureOut">
              <a:rPr lang="cs-CZ" smtClean="0"/>
              <a:pPr/>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EF6AE31-98BE-4491-800D-6262713C10DF}" type="datetimeFigureOut">
              <a:rPr lang="cs-CZ" smtClean="0"/>
              <a:pPr/>
              <a:t>9.11.2018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EF6AE31-98BE-4491-800D-6262713C10DF}" type="datetimeFigureOut">
              <a:rPr lang="cs-CZ" smtClean="0"/>
              <a:pPr/>
              <a:t>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EF6AE31-98BE-4491-800D-6262713C10DF}" type="datetimeFigureOut">
              <a:rPr lang="cs-CZ" smtClean="0"/>
              <a:pPr/>
              <a:t>9.11.2018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EF6AE31-98BE-4491-800D-6262713C10DF}" type="datetimeFigureOut">
              <a:rPr lang="cs-CZ" smtClean="0"/>
              <a:pPr/>
              <a:t>9.11.2018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EF6AE31-98BE-4491-800D-6262713C10DF}" type="datetimeFigureOut">
              <a:rPr lang="cs-CZ" smtClean="0"/>
              <a:pPr/>
              <a:t>9.11.2018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EF6AE31-98BE-4491-800D-6262713C10DF}" type="datetimeFigureOut">
              <a:rPr lang="cs-CZ" smtClean="0"/>
              <a:pPr/>
              <a:t>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EF6AE31-98BE-4491-800D-6262713C10DF}" type="datetimeFigureOut">
              <a:rPr lang="cs-CZ" smtClean="0"/>
              <a:pPr/>
              <a:t>9.11.2018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7A744DC-8E9C-42C5-84D2-29264F3E60E0}"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6AE31-98BE-4491-800D-6262713C10DF}" type="datetimeFigureOut">
              <a:rPr lang="cs-CZ" smtClean="0"/>
              <a:pPr/>
              <a:t>9.11.2018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744DC-8E9C-42C5-84D2-29264F3E60E0}"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4000"/>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941517"/>
          </a:xfrm>
        </p:spPr>
        <p:txBody>
          <a:bodyPr>
            <a:normAutofit/>
          </a:bodyPr>
          <a:lstStyle/>
          <a:p>
            <a:r>
              <a:rPr lang="en-US" sz="2800" b="1" dirty="0" smtClean="0">
                <a:latin typeface="Bookman Old Style" pitchFamily="18" charset="0"/>
              </a:rPr>
              <a:t>Children of Water</a:t>
            </a:r>
            <a:r>
              <a:rPr lang="en-US" sz="2800" dirty="0" smtClean="0">
                <a:latin typeface="Bookman Old Style" pitchFamily="18" charset="0"/>
              </a:rPr>
              <a:t>: water cycle, creatures of water and the story of Rainbow Serpent</a:t>
            </a:r>
            <a:endParaRPr lang="cs-CZ" sz="2800" dirty="0">
              <a:latin typeface="Bookman Old Style" pitchFamily="18" charset="0"/>
            </a:endParaRPr>
          </a:p>
        </p:txBody>
      </p:sp>
      <p:sp>
        <p:nvSpPr>
          <p:cNvPr id="4" name="TextovéPole 3"/>
          <p:cNvSpPr txBox="1"/>
          <p:nvPr/>
        </p:nvSpPr>
        <p:spPr>
          <a:xfrm>
            <a:off x="3500430" y="6215082"/>
            <a:ext cx="5643570" cy="646331"/>
          </a:xfrm>
          <a:prstGeom prst="rect">
            <a:avLst/>
          </a:prstGeom>
          <a:noFill/>
        </p:spPr>
        <p:txBody>
          <a:bodyPr wrap="square" rtlCol="0">
            <a:spAutoFit/>
          </a:bodyPr>
          <a:lstStyle/>
          <a:p>
            <a:r>
              <a:rPr lang="en-US" dirty="0" smtClean="0">
                <a:latin typeface="Bookman Old Style" pitchFamily="18" charset="0"/>
              </a:rPr>
              <a:t>Lucie </a:t>
            </a:r>
            <a:r>
              <a:rPr lang="en-US" dirty="0" err="1" smtClean="0">
                <a:latin typeface="Bookman Old Style" pitchFamily="18" charset="0"/>
              </a:rPr>
              <a:t>Vinsova</a:t>
            </a:r>
            <a:r>
              <a:rPr lang="en-US" dirty="0" smtClean="0">
                <a:latin typeface="Bookman Old Style" pitchFamily="18" charset="0"/>
              </a:rPr>
              <a:t>, Masaryk University Brno</a:t>
            </a:r>
            <a:endParaRPr lang="cs-CZ" dirty="0" smtClean="0">
              <a:latin typeface="Bookman Old Style" pitchFamily="18" charset="0"/>
            </a:endParaRPr>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85720" y="500042"/>
            <a:ext cx="8215370" cy="6740307"/>
          </a:xfrm>
          <a:prstGeom prst="rect">
            <a:avLst/>
          </a:prstGeom>
          <a:noFill/>
        </p:spPr>
        <p:txBody>
          <a:bodyPr wrap="square" rtlCol="0">
            <a:spAutoFit/>
          </a:bodyPr>
          <a:lstStyle/>
          <a:p>
            <a:r>
              <a:rPr lang="en-US" b="1" dirty="0" smtClean="0">
                <a:latin typeface="Bookman Old Style" pitchFamily="18" charset="0"/>
              </a:rPr>
              <a:t>Creatures strongly attracted to el pap</a:t>
            </a:r>
            <a:r>
              <a:rPr lang="el-GR" b="1" dirty="0" smtClean="0">
                <a:latin typeface="Bookman Old Style" pitchFamily="18" charset="0"/>
              </a:rPr>
              <a:t>θ</a:t>
            </a:r>
            <a:endParaRPr lang="en-US" b="1" dirty="0" smtClean="0">
              <a:latin typeface="Bookman Old Style" pitchFamily="18" charset="0"/>
            </a:endParaRPr>
          </a:p>
          <a:p>
            <a:endParaRPr lang="en-US" b="1" dirty="0" smtClean="0">
              <a:latin typeface="Bookman Old Style" pitchFamily="18" charset="0"/>
            </a:endParaRPr>
          </a:p>
          <a:p>
            <a:r>
              <a:rPr lang="en-US" b="1" dirty="0" err="1" smtClean="0">
                <a:latin typeface="Bookman Old Style" pitchFamily="18" charset="0"/>
              </a:rPr>
              <a:t>Duende</a:t>
            </a:r>
            <a:endParaRPr lang="en-US" b="1" dirty="0" smtClean="0">
              <a:latin typeface="Bookman Old Style" pitchFamily="18" charset="0"/>
            </a:endParaRPr>
          </a:p>
          <a:p>
            <a:endParaRPr lang="en-US" b="1" dirty="0" smtClean="0">
              <a:latin typeface="Bookman Old Style" pitchFamily="18" charset="0"/>
            </a:endParaRPr>
          </a:p>
          <a:p>
            <a:r>
              <a:rPr lang="en-US" dirty="0" smtClean="0">
                <a:latin typeface="Bookman Old Style" pitchFamily="18" charset="0"/>
              </a:rPr>
              <a:t>A manifestation of </a:t>
            </a:r>
            <a:r>
              <a:rPr lang="en-US" dirty="0" err="1" smtClean="0">
                <a:latin typeface="Bookman Old Style" pitchFamily="18" charset="0"/>
              </a:rPr>
              <a:t>Pishimisak</a:t>
            </a:r>
            <a:r>
              <a:rPr lang="en-US" dirty="0" smtClean="0">
                <a:latin typeface="Bookman Old Style" pitchFamily="18" charset="0"/>
              </a:rPr>
              <a:t> (sometimes only a spirit which lives in the </a:t>
            </a:r>
            <a:r>
              <a:rPr lang="en-US" dirty="0" err="1" smtClean="0">
                <a:latin typeface="Bookman Old Style" pitchFamily="18" charset="0"/>
              </a:rPr>
              <a:t>paramos</a:t>
            </a:r>
            <a:r>
              <a:rPr lang="en-US" dirty="0" smtClean="0">
                <a:latin typeface="Bookman Old Style" pitchFamily="18" charset="0"/>
              </a:rPr>
              <a:t>), connected to the element of water and the rainbow. Usually mischievous and playful (throws twigs and stones at people, plays the flute), but can be also dangerous (causes illnesses to small children, seduces young women when they go to the mountains etc). </a:t>
            </a:r>
          </a:p>
          <a:p>
            <a:endParaRPr lang="en-US" b="1" dirty="0" smtClean="0">
              <a:latin typeface="Bookman Old Style" pitchFamily="18" charset="0"/>
            </a:endParaRPr>
          </a:p>
          <a:p>
            <a:r>
              <a:rPr lang="en-US" b="1" dirty="0" err="1" smtClean="0">
                <a:latin typeface="Bookman Old Style" pitchFamily="18" charset="0"/>
              </a:rPr>
              <a:t>Sierpi</a:t>
            </a:r>
            <a:endParaRPr lang="en-US" b="1" dirty="0" smtClean="0">
              <a:latin typeface="Bookman Old Style" pitchFamily="18" charset="0"/>
            </a:endParaRPr>
          </a:p>
          <a:p>
            <a:endParaRPr lang="en-US" b="1" dirty="0" smtClean="0">
              <a:latin typeface="Bookman Old Style" pitchFamily="18" charset="0"/>
            </a:endParaRPr>
          </a:p>
          <a:p>
            <a:r>
              <a:rPr lang="en-US" dirty="0" smtClean="0">
                <a:latin typeface="Bookman Old Style" pitchFamily="18" charset="0"/>
              </a:rPr>
              <a:t>Also lives in the marshes and swamps. It usually looks like an </a:t>
            </a:r>
            <a:r>
              <a:rPr lang="en-US" i="1" dirty="0" err="1" smtClean="0">
                <a:latin typeface="Bookman Old Style" pitchFamily="18" charset="0"/>
              </a:rPr>
              <a:t>ul</a:t>
            </a:r>
            <a:r>
              <a:rPr lang="en-US" i="1" dirty="0" smtClean="0">
                <a:latin typeface="Bookman Old Style" pitchFamily="18" charset="0"/>
              </a:rPr>
              <a:t> </a:t>
            </a:r>
            <a:r>
              <a:rPr lang="en-US" dirty="0" smtClean="0">
                <a:latin typeface="Bookman Old Style" pitchFamily="18" charset="0"/>
              </a:rPr>
              <a:t>Nam. “snake”, but can take upon itself a form of a young woman or a young man (depends who it wants to seduce). It impregnates women with its children and causes illnesses to men. </a:t>
            </a:r>
            <a:r>
              <a:rPr lang="en-US" dirty="0" err="1" smtClean="0">
                <a:latin typeface="Bookman Old Style" pitchFamily="18" charset="0"/>
              </a:rPr>
              <a:t>Sierpi</a:t>
            </a:r>
            <a:r>
              <a:rPr lang="en-US" dirty="0" smtClean="0">
                <a:latin typeface="Bookman Old Style" pitchFamily="18" charset="0"/>
              </a:rPr>
              <a:t> is also in charge of some medicinal and poisonous plants. </a:t>
            </a:r>
          </a:p>
          <a:p>
            <a:endParaRPr lang="en-US" dirty="0" smtClean="0">
              <a:latin typeface="Bookman Old Style" pitchFamily="18" charset="0"/>
            </a:endParaRPr>
          </a:p>
          <a:p>
            <a:r>
              <a:rPr lang="en-US" b="1" dirty="0" err="1" smtClean="0">
                <a:latin typeface="Bookman Old Style" pitchFamily="18" charset="0"/>
              </a:rPr>
              <a:t>Trero</a:t>
            </a:r>
            <a:endParaRPr lang="en-US" b="1" dirty="0" smtClean="0">
              <a:latin typeface="Bookman Old Style" pitchFamily="18" charset="0"/>
            </a:endParaRPr>
          </a:p>
          <a:p>
            <a:endParaRPr lang="en-US" dirty="0" smtClean="0">
              <a:latin typeface="Bookman Old Style" pitchFamily="18" charset="0"/>
            </a:endParaRPr>
          </a:p>
          <a:p>
            <a:r>
              <a:rPr lang="en-US" dirty="0" smtClean="0">
                <a:latin typeface="Bookman Old Style" pitchFamily="18" charset="0"/>
              </a:rPr>
              <a:t>A creature which looks like a huge brown moth with eyes on its wings. It comes at night into a household where somebody has recently died. </a:t>
            </a:r>
          </a:p>
          <a:p>
            <a:endParaRPr lang="en-US" b="1" dirty="0" smtClean="0">
              <a:latin typeface="Bookman Old Style" pitchFamily="18" charset="0"/>
            </a:endParaRPr>
          </a:p>
          <a:p>
            <a:endParaRPr lang="cs-CZ" dirty="0">
              <a:latin typeface="Bookman Old Style"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Obrázek 1" descr="http://www.luguiva.net/admin/imagenes/20P%C3%A1ramo,-aguacero-y-sierpi20120911065346.jpg"/>
          <p:cNvPicPr/>
          <p:nvPr/>
        </p:nvPicPr>
        <p:blipFill>
          <a:blip r:embed="rId3"/>
          <a:srcRect/>
          <a:stretch>
            <a:fillRect/>
          </a:stretch>
        </p:blipFill>
        <p:spPr bwMode="auto">
          <a:xfrm>
            <a:off x="500034" y="357166"/>
            <a:ext cx="7858180" cy="578647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Obdélník 2"/>
          <p:cNvSpPr/>
          <p:nvPr/>
        </p:nvSpPr>
        <p:spPr>
          <a:xfrm>
            <a:off x="479702" y="1010345"/>
            <a:ext cx="7200800" cy="2031325"/>
          </a:xfrm>
          <a:prstGeom prst="rect">
            <a:avLst/>
          </a:prstGeom>
        </p:spPr>
        <p:txBody>
          <a:bodyPr wrap="square">
            <a:spAutoFit/>
          </a:bodyPr>
          <a:lstStyle/>
          <a:p>
            <a:pPr algn="just"/>
            <a:r>
              <a:rPr lang="en-US" b="1" dirty="0">
                <a:latin typeface="Bookman Old Style" pitchFamily="18" charset="0"/>
              </a:rPr>
              <a:t>ARCOIRIS KƏSRƏMPƏTƏ (Nam. “</a:t>
            </a:r>
            <a:r>
              <a:rPr lang="en-US" b="1" dirty="0" err="1">
                <a:latin typeface="Bookman Old Style" pitchFamily="18" charset="0"/>
              </a:rPr>
              <a:t>aroiris</a:t>
            </a:r>
            <a:r>
              <a:rPr lang="en-US" b="1" dirty="0">
                <a:latin typeface="Bookman Old Style" pitchFamily="18" charset="0"/>
              </a:rPr>
              <a:t>”) (Nam. </a:t>
            </a:r>
            <a:r>
              <a:rPr lang="en-US" b="1" dirty="0" err="1">
                <a:latin typeface="Bookman Old Style" pitchFamily="18" charset="0"/>
              </a:rPr>
              <a:t>Kəsrəm</a:t>
            </a:r>
            <a:r>
              <a:rPr lang="en-US" b="1" dirty="0">
                <a:latin typeface="Bookman Old Style" pitchFamily="18" charset="0"/>
              </a:rPr>
              <a:t> “</a:t>
            </a:r>
            <a:r>
              <a:rPr lang="en-US" b="1" i="1" dirty="0" err="1">
                <a:latin typeface="Bookman Old Style" pitchFamily="18" charset="0"/>
              </a:rPr>
              <a:t>páramo</a:t>
            </a:r>
            <a:r>
              <a:rPr lang="en-US" b="1" i="1" dirty="0">
                <a:latin typeface="Bookman Old Style" pitchFamily="18" charset="0"/>
              </a:rPr>
              <a:t>”, </a:t>
            </a:r>
            <a:r>
              <a:rPr lang="en-US" b="1" dirty="0" err="1">
                <a:latin typeface="Bookman Old Style" pitchFamily="18" charset="0"/>
              </a:rPr>
              <a:t>pətə</a:t>
            </a:r>
            <a:r>
              <a:rPr lang="en-US" b="1" dirty="0">
                <a:latin typeface="Bookman Old Style" pitchFamily="18" charset="0"/>
              </a:rPr>
              <a:t> “circle”)</a:t>
            </a:r>
          </a:p>
          <a:p>
            <a:pPr algn="just"/>
            <a:r>
              <a:rPr lang="en-US" dirty="0">
                <a:latin typeface="Bookman Old Style" pitchFamily="18" charset="0"/>
              </a:rPr>
              <a:t>Rainbow forms a </a:t>
            </a:r>
            <a:r>
              <a:rPr lang="en-US" b="1" dirty="0">
                <a:latin typeface="Bookman Old Style" pitchFamily="18" charset="0"/>
              </a:rPr>
              <a:t>whole circle </a:t>
            </a:r>
            <a:r>
              <a:rPr lang="en-US" dirty="0">
                <a:latin typeface="Bookman Old Style" pitchFamily="18" charset="0"/>
              </a:rPr>
              <a:t>with its other half underneath the ground. It was born of water and is one of the original </a:t>
            </a:r>
            <a:r>
              <a:rPr lang="en-US" i="1" dirty="0" err="1">
                <a:latin typeface="Bookman Old Style" pitchFamily="18" charset="0"/>
              </a:rPr>
              <a:t>páramo</a:t>
            </a:r>
            <a:r>
              <a:rPr lang="en-US" i="1" dirty="0">
                <a:latin typeface="Bookman Old Style" pitchFamily="18" charset="0"/>
              </a:rPr>
              <a:t> </a:t>
            </a:r>
            <a:r>
              <a:rPr lang="en-US" dirty="0">
                <a:latin typeface="Bookman Old Style" pitchFamily="18" charset="0"/>
              </a:rPr>
              <a:t>spirits. It can be </a:t>
            </a:r>
            <a:r>
              <a:rPr lang="en-US" b="1" dirty="0">
                <a:latin typeface="Bookman Old Style" pitchFamily="18" charset="0"/>
              </a:rPr>
              <a:t>dangerous</a:t>
            </a:r>
            <a:r>
              <a:rPr lang="en-US" dirty="0">
                <a:latin typeface="Bookman Old Style" pitchFamily="18" charset="0"/>
              </a:rPr>
              <a:t> to people, cause </a:t>
            </a:r>
            <a:r>
              <a:rPr lang="en-US" b="1" dirty="0">
                <a:latin typeface="Bookman Old Style" pitchFamily="18" charset="0"/>
              </a:rPr>
              <a:t>illnesses and miscarriages</a:t>
            </a:r>
            <a:r>
              <a:rPr lang="en-US" dirty="0">
                <a:latin typeface="Bookman Old Style" pitchFamily="18" charset="0"/>
              </a:rPr>
              <a:t>. There is a male and a female rainbow.  </a:t>
            </a:r>
            <a:r>
              <a:rPr lang="en-US" b="1" i="1" dirty="0">
                <a:latin typeface="Bookman Old Style" pitchFamily="18" charset="0"/>
              </a:rPr>
              <a:t> </a:t>
            </a:r>
            <a:r>
              <a:rPr lang="en-US" b="1" dirty="0">
                <a:latin typeface="Bookman Old Style" pitchFamily="18" charset="0"/>
              </a:rPr>
              <a:t> </a:t>
            </a:r>
          </a:p>
          <a:p>
            <a:pPr algn="just"/>
            <a:r>
              <a:rPr lang="en-US" dirty="0">
                <a:latin typeface="Bookman Old Style" pitchFamily="18" charset="0"/>
              </a:rPr>
              <a:t> </a:t>
            </a:r>
            <a:r>
              <a:rPr lang="en-US" dirty="0" smtClean="0">
                <a:latin typeface="Bookman Old Style" pitchFamily="18" charset="0"/>
              </a:rPr>
              <a:t> </a:t>
            </a:r>
            <a:endParaRPr lang="en-US" dirty="0">
              <a:latin typeface="Bookman Old Style"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852936"/>
            <a:ext cx="5616624" cy="384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tile tx="0" ty="0" sx="100000" sy="100000" flip="none" algn="tl"/>
        </a:blipFill>
        <a:effectLst/>
      </p:bgPr>
    </p:bg>
    <p:spTree>
      <p:nvGrpSpPr>
        <p:cNvPr id="1" name=""/>
        <p:cNvGrpSpPr/>
        <p:nvPr/>
      </p:nvGrpSpPr>
      <p:grpSpPr>
        <a:xfrm>
          <a:off x="0" y="0"/>
          <a:ext cx="0" cy="0"/>
          <a:chOff x="0" y="0"/>
          <a:chExt cx="0" cy="0"/>
        </a:xfrm>
      </p:grpSpPr>
      <p:sp>
        <p:nvSpPr>
          <p:cNvPr id="3" name="TextovéPole 2"/>
          <p:cNvSpPr txBox="1"/>
          <p:nvPr/>
        </p:nvSpPr>
        <p:spPr>
          <a:xfrm>
            <a:off x="304800" y="457200"/>
            <a:ext cx="8305800" cy="6186309"/>
          </a:xfrm>
          <a:prstGeom prst="rect">
            <a:avLst/>
          </a:prstGeom>
          <a:noFill/>
        </p:spPr>
        <p:txBody>
          <a:bodyPr wrap="square" rtlCol="0">
            <a:spAutoFit/>
          </a:bodyPr>
          <a:lstStyle/>
          <a:p>
            <a:pPr algn="just"/>
            <a:r>
              <a:rPr lang="en-US" dirty="0" smtClean="0">
                <a:latin typeface="Bookman Old Style" pitchFamily="18" charset="0"/>
              </a:rPr>
              <a:t>TYPES OF WATER AND WOMEN`S FERTILITY</a:t>
            </a:r>
          </a:p>
          <a:p>
            <a:pPr algn="just"/>
            <a:endParaRPr lang="en-US" dirty="0" smtClean="0">
              <a:latin typeface="Bookman Old Style" pitchFamily="18" charset="0"/>
            </a:endParaRPr>
          </a:p>
          <a:p>
            <a:pPr algn="just">
              <a:buFont typeface="Arial" pitchFamily="34" charset="0"/>
              <a:buChar char="•"/>
            </a:pPr>
            <a:r>
              <a:rPr lang="en-US" dirty="0" smtClean="0">
                <a:latin typeface="Bookman Old Style" pitchFamily="18" charset="0"/>
              </a:rPr>
              <a:t> There are two main types of water</a:t>
            </a:r>
            <a:r>
              <a:rPr lang="cs-CZ" dirty="0" smtClean="0">
                <a:latin typeface="Bookman Old Style" pitchFamily="18" charset="0"/>
              </a:rPr>
              <a:t> </a:t>
            </a:r>
            <a:r>
              <a:rPr lang="en-US" dirty="0" smtClean="0">
                <a:latin typeface="Bookman Old Style" pitchFamily="18" charset="0"/>
              </a:rPr>
              <a:t>- </a:t>
            </a:r>
            <a:r>
              <a:rPr lang="en-US" b="1" dirty="0" smtClean="0">
                <a:latin typeface="Bookman Old Style" pitchFamily="18" charset="0"/>
              </a:rPr>
              <a:t>still</a:t>
            </a:r>
            <a:r>
              <a:rPr lang="en-US" dirty="0" smtClean="0">
                <a:latin typeface="Bookman Old Style" pitchFamily="18" charset="0"/>
              </a:rPr>
              <a:t> (lakes, underground lakes) and </a:t>
            </a:r>
            <a:r>
              <a:rPr lang="en-US" b="1" dirty="0" smtClean="0">
                <a:latin typeface="Bookman Old Style" pitchFamily="18" charset="0"/>
              </a:rPr>
              <a:t>running</a:t>
            </a:r>
            <a:r>
              <a:rPr lang="en-US" dirty="0" smtClean="0">
                <a:latin typeface="Bookman Old Style" pitchFamily="18" charset="0"/>
              </a:rPr>
              <a:t> (streams and rivers). They are directly linked to the women`s cycle and fertility. </a:t>
            </a:r>
          </a:p>
          <a:p>
            <a:pPr algn="just">
              <a:buFont typeface="Arial" pitchFamily="34" charset="0"/>
              <a:buChar char="•"/>
            </a:pPr>
            <a:endParaRPr lang="en-US" dirty="0" smtClean="0">
              <a:latin typeface="Bookman Old Style" pitchFamily="18" charset="0"/>
            </a:endParaRPr>
          </a:p>
          <a:p>
            <a:pPr algn="just">
              <a:buFont typeface="Arial" pitchFamily="34" charset="0"/>
              <a:buChar char="•"/>
            </a:pPr>
            <a:r>
              <a:rPr lang="en-US" dirty="0" smtClean="0">
                <a:latin typeface="Bookman Old Style" pitchFamily="18" charset="0"/>
              </a:rPr>
              <a:t> </a:t>
            </a:r>
            <a:r>
              <a:rPr lang="en-US" b="1" dirty="0" smtClean="0">
                <a:latin typeface="Bookman Old Style" pitchFamily="18" charset="0"/>
              </a:rPr>
              <a:t>Lakes-</a:t>
            </a:r>
            <a:r>
              <a:rPr lang="en-US" dirty="0" smtClean="0">
                <a:latin typeface="Bookman Old Style" pitchFamily="18" charset="0"/>
              </a:rPr>
              <a:t> represent the </a:t>
            </a:r>
            <a:r>
              <a:rPr lang="en-US" b="1" dirty="0" smtClean="0">
                <a:latin typeface="Bookman Old Style" pitchFamily="18" charset="0"/>
              </a:rPr>
              <a:t>still waters which support </a:t>
            </a:r>
            <a:r>
              <a:rPr lang="cs-CZ" b="1" dirty="0" smtClean="0">
                <a:latin typeface="Bookman Old Style" pitchFamily="18" charset="0"/>
              </a:rPr>
              <a:t>a </a:t>
            </a:r>
            <a:r>
              <a:rPr lang="en-US" b="1" dirty="0" smtClean="0">
                <a:latin typeface="Bookman Old Style" pitchFamily="18" charset="0"/>
              </a:rPr>
              <a:t>growing life</a:t>
            </a:r>
            <a:r>
              <a:rPr lang="en-US" dirty="0" smtClean="0">
                <a:latin typeface="Bookman Old Style" pitchFamily="18" charset="0"/>
              </a:rPr>
              <a:t>. They are sacred sites where ancestors and the most powerful spirits dwell (the Thunder and the Rainbow). For the </a:t>
            </a:r>
            <a:r>
              <a:rPr lang="en-US" dirty="0" err="1" smtClean="0">
                <a:latin typeface="Bookman Old Style" pitchFamily="18" charset="0"/>
              </a:rPr>
              <a:t>Kogi</a:t>
            </a:r>
            <a:r>
              <a:rPr lang="en-US" dirty="0" smtClean="0">
                <a:latin typeface="Bookman Old Style" pitchFamily="18" charset="0"/>
              </a:rPr>
              <a:t>, the lakes are the “wombs of the Mother”.   </a:t>
            </a:r>
          </a:p>
          <a:p>
            <a:pPr algn="just">
              <a:buFont typeface="Arial" pitchFamily="34" charset="0"/>
              <a:buChar char="•"/>
            </a:pPr>
            <a:endParaRPr lang="en-US" dirty="0" smtClean="0">
              <a:latin typeface="Bookman Old Style" pitchFamily="18" charset="0"/>
            </a:endParaRPr>
          </a:p>
          <a:p>
            <a:pPr algn="just">
              <a:buFont typeface="Arial" pitchFamily="34" charset="0"/>
              <a:buChar char="•"/>
            </a:pPr>
            <a:r>
              <a:rPr lang="en-US" dirty="0" smtClean="0">
                <a:latin typeface="Bookman Old Style" pitchFamily="18" charset="0"/>
              </a:rPr>
              <a:t> </a:t>
            </a:r>
            <a:r>
              <a:rPr lang="en-US" b="1" dirty="0" smtClean="0">
                <a:latin typeface="Bookman Old Style" pitchFamily="18" charset="0"/>
              </a:rPr>
              <a:t>Streams and rivers </a:t>
            </a:r>
            <a:r>
              <a:rPr lang="en-US" dirty="0" smtClean="0">
                <a:latin typeface="Bookman Old Style" pitchFamily="18" charset="0"/>
              </a:rPr>
              <a:t>are the running waters which represent </a:t>
            </a:r>
            <a:r>
              <a:rPr lang="en-US" b="1" dirty="0" smtClean="0">
                <a:latin typeface="Bookman Old Style" pitchFamily="18" charset="0"/>
              </a:rPr>
              <a:t>the birth </a:t>
            </a:r>
            <a:r>
              <a:rPr lang="en-US" dirty="0" smtClean="0">
                <a:latin typeface="Bookman Old Style" pitchFamily="18" charset="0"/>
              </a:rPr>
              <a:t>(exceptional chieftains) or </a:t>
            </a:r>
            <a:r>
              <a:rPr lang="en-US" b="1" dirty="0" smtClean="0">
                <a:latin typeface="Bookman Old Style" pitchFamily="18" charset="0"/>
              </a:rPr>
              <a:t>menstruation</a:t>
            </a:r>
            <a:r>
              <a:rPr lang="en-US" dirty="0" smtClean="0">
                <a:latin typeface="Bookman Old Style" pitchFamily="18" charset="0"/>
              </a:rPr>
              <a:t> (river </a:t>
            </a:r>
            <a:r>
              <a:rPr lang="en-US" dirty="0" err="1" smtClean="0">
                <a:latin typeface="Bookman Old Style" pitchFamily="18" charset="0"/>
              </a:rPr>
              <a:t>Piendamó</a:t>
            </a:r>
            <a:r>
              <a:rPr lang="en-US" dirty="0" smtClean="0">
                <a:latin typeface="Bookman Old Style" pitchFamily="18" charset="0"/>
              </a:rPr>
              <a:t>). Running water has different </a:t>
            </a:r>
            <a:r>
              <a:rPr lang="en-US" dirty="0" err="1" smtClean="0">
                <a:latin typeface="Bookman Old Style" pitchFamily="18" charset="0"/>
              </a:rPr>
              <a:t>colours</a:t>
            </a:r>
            <a:r>
              <a:rPr lang="en-US" dirty="0" smtClean="0">
                <a:latin typeface="Bookman Old Style" pitchFamily="18" charset="0"/>
              </a:rPr>
              <a:t> and textures which depend on the time of the day and the season. For </a:t>
            </a:r>
            <a:r>
              <a:rPr lang="en-US" dirty="0" err="1" smtClean="0">
                <a:latin typeface="Bookman Old Style" pitchFamily="18" charset="0"/>
              </a:rPr>
              <a:t>Kogi</a:t>
            </a:r>
            <a:r>
              <a:rPr lang="en-US" dirty="0" smtClean="0">
                <a:latin typeface="Bookman Old Style" pitchFamily="18" charset="0"/>
              </a:rPr>
              <a:t>, running water (and gold) also represents the Earth`s menstrual blood. Water is the symbol of Life and Death (ad </a:t>
            </a:r>
            <a:r>
              <a:rPr lang="en-US" dirty="0" err="1" smtClean="0">
                <a:latin typeface="Bookman Old Style" pitchFamily="18" charset="0"/>
              </a:rPr>
              <a:t>Misaks</a:t>
            </a:r>
            <a:r>
              <a:rPr lang="en-US" dirty="0" smtClean="0">
                <a:latin typeface="Bookman Old Style" pitchFamily="18" charset="0"/>
              </a:rPr>
              <a:t>).</a:t>
            </a:r>
          </a:p>
          <a:p>
            <a:pPr algn="just"/>
            <a:endParaRPr lang="en-US" dirty="0" smtClean="0">
              <a:latin typeface="Bookman Old Style" pitchFamily="18" charset="0"/>
            </a:endParaRPr>
          </a:p>
          <a:p>
            <a:pPr algn="just">
              <a:buFont typeface="Arial" pitchFamily="34" charset="0"/>
              <a:buChar char="•"/>
            </a:pPr>
            <a:r>
              <a:rPr lang="en-US" dirty="0" smtClean="0">
                <a:latin typeface="Bookman Old Style" pitchFamily="18" charset="0"/>
              </a:rPr>
              <a:t> </a:t>
            </a:r>
            <a:r>
              <a:rPr lang="en-US" b="1" dirty="0" smtClean="0">
                <a:latin typeface="Bookman Old Style" pitchFamily="18" charset="0"/>
              </a:rPr>
              <a:t>Daily routines </a:t>
            </a:r>
            <a:r>
              <a:rPr lang="en-US" dirty="0" smtClean="0">
                <a:latin typeface="Bookman Old Style" pitchFamily="18" charset="0"/>
              </a:rPr>
              <a:t>(especially in the case of women) are observed in accordance of these beliefs. </a:t>
            </a:r>
          </a:p>
          <a:p>
            <a:pPr>
              <a:buFont typeface="Arial" pitchFamily="34" charset="0"/>
              <a:buChar char="•"/>
            </a:pPr>
            <a:endParaRPr lang="en-US" dirty="0" smtClean="0">
              <a:latin typeface="Bookman Old Style" pitchFamily="18" charset="0"/>
            </a:endParaRPr>
          </a:p>
          <a:p>
            <a:pPr>
              <a:buFont typeface="Arial" pitchFamily="34" charset="0"/>
              <a:buChar char="•"/>
            </a:pPr>
            <a:endParaRPr lang="en-US" dirty="0">
              <a:latin typeface="Bookman Old Style" pitchFamily="18" charset="0"/>
            </a:endParaRPr>
          </a:p>
        </p:txBody>
      </p:sp>
    </p:spTree>
    <p:extLst>
      <p:ext uri="{BB962C8B-B14F-4D97-AF65-F5344CB8AC3E}">
        <p14:creationId xmlns:p14="http://schemas.microsoft.com/office/powerpoint/2010/main" val="2287854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04800" y="457200"/>
            <a:ext cx="8153400" cy="6709529"/>
          </a:xfrm>
          <a:prstGeom prst="rect">
            <a:avLst/>
          </a:prstGeom>
          <a:noFill/>
        </p:spPr>
        <p:txBody>
          <a:bodyPr wrap="square" rtlCol="0">
            <a:spAutoFit/>
          </a:bodyPr>
          <a:lstStyle/>
          <a:p>
            <a:pPr algn="just"/>
            <a:r>
              <a:rPr lang="en-US" dirty="0" smtClean="0">
                <a:latin typeface="Bookman Old Style" pitchFamily="18" charset="0"/>
              </a:rPr>
              <a:t>WATER CYCLE AND CONNECTED RITUALS</a:t>
            </a:r>
          </a:p>
          <a:p>
            <a:pPr algn="just"/>
            <a:endParaRPr lang="en-US" dirty="0" smtClean="0">
              <a:latin typeface="Bookman Old Style" pitchFamily="18" charset="0"/>
            </a:endParaRPr>
          </a:p>
          <a:p>
            <a:pPr algn="just"/>
            <a:r>
              <a:rPr lang="en-US" i="1" dirty="0" smtClean="0">
                <a:latin typeface="Bookman Old Style" pitchFamily="18" charset="0"/>
              </a:rPr>
              <a:t>“… Water is life. It is born in the springs and flows down in rivers towards the sea. And it comes back, only not in the same rivers, but in the air, in clouds… then it falls again as rain. The water which is good and bad falls  down again…” </a:t>
            </a:r>
          </a:p>
          <a:p>
            <a:pPr algn="just"/>
            <a:endParaRPr lang="en-US" i="1" dirty="0" smtClean="0">
              <a:latin typeface="Bookman Old Style" pitchFamily="18" charset="0"/>
            </a:endParaRPr>
          </a:p>
          <a:p>
            <a:pPr algn="just">
              <a:buFont typeface="Arial" pitchFamily="34" charset="0"/>
              <a:buChar char="•"/>
            </a:pPr>
            <a:r>
              <a:rPr lang="en-US" i="1" dirty="0" smtClean="0">
                <a:latin typeface="Bookman Old Style" pitchFamily="18" charset="0"/>
              </a:rPr>
              <a:t> </a:t>
            </a:r>
            <a:r>
              <a:rPr lang="en-US" b="1" i="1" dirty="0" smtClean="0">
                <a:latin typeface="Bookman Old Style" pitchFamily="18" charset="0"/>
              </a:rPr>
              <a:t>S</a:t>
            </a:r>
            <a:r>
              <a:rPr lang="en-US" b="1" dirty="0" smtClean="0">
                <a:latin typeface="Bookman Old Style" pitchFamily="18" charset="0"/>
              </a:rPr>
              <a:t>ources of water </a:t>
            </a:r>
            <a:r>
              <a:rPr lang="en-US" dirty="0" smtClean="0">
                <a:latin typeface="Bookman Old Style" pitchFamily="18" charset="0"/>
              </a:rPr>
              <a:t>(springs and lakes)- </a:t>
            </a:r>
            <a:r>
              <a:rPr lang="en-US" i="1" dirty="0" err="1" smtClean="0">
                <a:latin typeface="Bookman Old Style" pitchFamily="18" charset="0"/>
              </a:rPr>
              <a:t>páramos</a:t>
            </a:r>
            <a:r>
              <a:rPr lang="en-US" i="1" dirty="0" smtClean="0">
                <a:latin typeface="Bookman Old Style" pitchFamily="18" charset="0"/>
              </a:rPr>
              <a:t> </a:t>
            </a:r>
            <a:r>
              <a:rPr lang="en-US" dirty="0" smtClean="0">
                <a:latin typeface="Bookman Old Style" pitchFamily="18" charset="0"/>
              </a:rPr>
              <a:t>where water comes from is a “sacred land” and only shamans have access to certain sites (</a:t>
            </a:r>
            <a:r>
              <a:rPr lang="en-US" dirty="0" err="1" smtClean="0">
                <a:latin typeface="Bookman Old Style" pitchFamily="18" charset="0"/>
              </a:rPr>
              <a:t>Kogi</a:t>
            </a:r>
            <a:r>
              <a:rPr lang="en-US" dirty="0" smtClean="0">
                <a:latin typeface="Bookman Old Style" pitchFamily="18" charset="0"/>
              </a:rPr>
              <a:t>, </a:t>
            </a:r>
            <a:r>
              <a:rPr lang="en-US" dirty="0" err="1" smtClean="0">
                <a:latin typeface="Bookman Old Style" pitchFamily="18" charset="0"/>
              </a:rPr>
              <a:t>Misak</a:t>
            </a:r>
            <a:r>
              <a:rPr lang="en-US" dirty="0" smtClean="0">
                <a:latin typeface="Bookman Old Style" pitchFamily="18" charset="0"/>
              </a:rPr>
              <a:t>). Lakes and springs are linked to the birth of all living beings and special prodigies. There are many rituals connected to sacred lakes- cleansing rituals, summoning the rain, initiation of shamans, etc.  </a:t>
            </a:r>
          </a:p>
          <a:p>
            <a:pPr algn="just">
              <a:buFont typeface="Arial" pitchFamily="34" charset="0"/>
              <a:buChar char="•"/>
            </a:pPr>
            <a:endParaRPr lang="en-US" i="1" dirty="0" smtClean="0">
              <a:latin typeface="Bookman Old Style" pitchFamily="18" charset="0"/>
            </a:endParaRPr>
          </a:p>
          <a:p>
            <a:pPr algn="just">
              <a:buFont typeface="Arial" pitchFamily="34" charset="0"/>
              <a:buChar char="•"/>
            </a:pPr>
            <a:r>
              <a:rPr lang="en-US" i="1" dirty="0" smtClean="0">
                <a:latin typeface="Bookman Old Style" pitchFamily="18" charset="0"/>
              </a:rPr>
              <a:t> </a:t>
            </a:r>
            <a:r>
              <a:rPr lang="en-US" b="1" dirty="0" smtClean="0">
                <a:latin typeface="Bookman Old Style" pitchFamily="18" charset="0"/>
              </a:rPr>
              <a:t>Rivers and streams </a:t>
            </a:r>
            <a:r>
              <a:rPr lang="en-US" dirty="0" smtClean="0">
                <a:latin typeface="Bookman Old Style" pitchFamily="18" charset="0"/>
              </a:rPr>
              <a:t>(</a:t>
            </a:r>
            <a:r>
              <a:rPr lang="en-US" dirty="0" err="1" smtClean="0">
                <a:latin typeface="Bookman Old Style" pitchFamily="18" charset="0"/>
              </a:rPr>
              <a:t>Kogi</a:t>
            </a:r>
            <a:r>
              <a:rPr lang="en-US" dirty="0" smtClean="0">
                <a:latin typeface="Bookman Old Style" pitchFamily="18" charset="0"/>
              </a:rPr>
              <a:t>) rivers and streams are veins of the world. The water currents running down the rivers are seen as a baby which is being carried by the river down into the valley and it`s laughing. </a:t>
            </a:r>
          </a:p>
          <a:p>
            <a:pPr algn="just"/>
            <a:endParaRPr lang="en-US" dirty="0" smtClean="0">
              <a:latin typeface="Bookman Old Style" pitchFamily="18" charset="0"/>
            </a:endParaRPr>
          </a:p>
          <a:p>
            <a:pPr algn="just"/>
            <a:r>
              <a:rPr lang="en-US" dirty="0" smtClean="0">
                <a:latin typeface="Bookman Old Style" pitchFamily="18" charset="0"/>
              </a:rPr>
              <a:t>The river </a:t>
            </a:r>
            <a:r>
              <a:rPr lang="en-US" dirty="0" err="1" smtClean="0">
                <a:latin typeface="Bookman Old Style" pitchFamily="18" charset="0"/>
              </a:rPr>
              <a:t>Piendamó</a:t>
            </a:r>
            <a:r>
              <a:rPr lang="en-US" dirty="0" smtClean="0">
                <a:latin typeface="Bookman Old Style" pitchFamily="18" charset="0"/>
              </a:rPr>
              <a:t> represents </a:t>
            </a:r>
            <a:r>
              <a:rPr lang="en-US" b="1" dirty="0" smtClean="0">
                <a:latin typeface="Bookman Old Style" pitchFamily="18" charset="0"/>
              </a:rPr>
              <a:t>the axis of the world </a:t>
            </a:r>
            <a:r>
              <a:rPr lang="en-US" dirty="0" smtClean="0">
                <a:latin typeface="Bookman Old Style" pitchFamily="18" charset="0"/>
              </a:rPr>
              <a:t>(territory). In the same way, in each person, the axis goes through the centre of the body. This is used in healing rituals (</a:t>
            </a:r>
            <a:r>
              <a:rPr lang="en-US" dirty="0" err="1" smtClean="0">
                <a:latin typeface="Bookman Old Style" pitchFamily="18" charset="0"/>
              </a:rPr>
              <a:t>Nasa</a:t>
            </a:r>
            <a:r>
              <a:rPr lang="en-US" dirty="0" smtClean="0">
                <a:latin typeface="Bookman Old Style" pitchFamily="18" charset="0"/>
              </a:rPr>
              <a:t> and </a:t>
            </a:r>
            <a:r>
              <a:rPr lang="en-US" dirty="0" err="1" smtClean="0">
                <a:latin typeface="Bookman Old Style" pitchFamily="18" charset="0"/>
              </a:rPr>
              <a:t>Misak</a:t>
            </a:r>
            <a:r>
              <a:rPr lang="en-US" dirty="0" smtClean="0">
                <a:latin typeface="Bookman Old Style" pitchFamily="18" charset="0"/>
              </a:rPr>
              <a:t>). Rivers are of an unpredictable nature (it is important to observe their </a:t>
            </a:r>
            <a:r>
              <a:rPr lang="en-US" dirty="0" err="1" smtClean="0">
                <a:latin typeface="Bookman Old Style" pitchFamily="18" charset="0"/>
              </a:rPr>
              <a:t>colours</a:t>
            </a:r>
            <a:r>
              <a:rPr lang="en-US" dirty="0" smtClean="0">
                <a:latin typeface="Bookman Old Style" pitchFamily="18" charset="0"/>
              </a:rPr>
              <a:t> and sounds). </a:t>
            </a:r>
            <a:endParaRPr lang="en-US" b="1" dirty="0" smtClean="0">
              <a:latin typeface="Bookman Old Style" pitchFamily="18" charset="0"/>
            </a:endParaRPr>
          </a:p>
          <a:p>
            <a:pPr>
              <a:buFont typeface="Arial" pitchFamily="34" charset="0"/>
              <a:buChar char="•"/>
            </a:pPr>
            <a:endParaRPr lang="en-US" sz="1600" dirty="0" smtClean="0">
              <a:latin typeface="Bookman Old Style" pitchFamily="18" charset="0"/>
            </a:endParaRPr>
          </a:p>
        </p:txBody>
      </p:sp>
    </p:spTree>
    <p:extLst>
      <p:ext uri="{BB962C8B-B14F-4D97-AF65-F5344CB8AC3E}">
        <p14:creationId xmlns:p14="http://schemas.microsoft.com/office/powerpoint/2010/main" val="15748278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tile tx="0" ty="0" sx="100000" sy="100000" flip="none" algn="tl"/>
        </a:blipFill>
        <a:effectLst/>
      </p:bgPr>
    </p:bg>
    <p:spTree>
      <p:nvGrpSpPr>
        <p:cNvPr id="1" name=""/>
        <p:cNvGrpSpPr/>
        <p:nvPr/>
      </p:nvGrpSpPr>
      <p:grpSpPr>
        <a:xfrm>
          <a:off x="0" y="0"/>
          <a:ext cx="0" cy="0"/>
          <a:chOff x="0" y="0"/>
          <a:chExt cx="0" cy="0"/>
        </a:xfrm>
      </p:grpSpPr>
      <p:sp>
        <p:nvSpPr>
          <p:cNvPr id="2" name="Obdélník 1"/>
          <p:cNvSpPr/>
          <p:nvPr/>
        </p:nvSpPr>
        <p:spPr>
          <a:xfrm>
            <a:off x="457200" y="457200"/>
            <a:ext cx="8001000" cy="3970318"/>
          </a:xfrm>
          <a:prstGeom prst="rect">
            <a:avLst/>
          </a:prstGeom>
        </p:spPr>
        <p:txBody>
          <a:bodyPr wrap="square">
            <a:spAutoFit/>
          </a:bodyPr>
          <a:lstStyle/>
          <a:p>
            <a:pPr algn="just">
              <a:buFont typeface="Arial" pitchFamily="34" charset="0"/>
              <a:buChar char="•"/>
            </a:pPr>
            <a:r>
              <a:rPr lang="en-US" b="1" dirty="0" smtClean="0">
                <a:latin typeface="Bookman Old Style" pitchFamily="18" charset="0"/>
              </a:rPr>
              <a:t>Sea </a:t>
            </a:r>
            <a:r>
              <a:rPr lang="en-US" dirty="0" smtClean="0">
                <a:latin typeface="Bookman Old Style" pitchFamily="18" charset="0"/>
              </a:rPr>
              <a:t>is seem as a crucial stage in the water cycle. (</a:t>
            </a:r>
            <a:r>
              <a:rPr lang="en-US" dirty="0" err="1" smtClean="0">
                <a:latin typeface="Bookman Old Style" pitchFamily="18" charset="0"/>
              </a:rPr>
              <a:t>Kogi</a:t>
            </a:r>
            <a:r>
              <a:rPr lang="en-US" dirty="0" smtClean="0">
                <a:latin typeface="Bookman Old Style" pitchFamily="18" charset="0"/>
              </a:rPr>
              <a:t>) </a:t>
            </a:r>
            <a:r>
              <a:rPr lang="en-US" b="1" dirty="0" smtClean="0">
                <a:latin typeface="Bookman Old Style" pitchFamily="18" charset="0"/>
              </a:rPr>
              <a:t>the Mother </a:t>
            </a:r>
            <a:r>
              <a:rPr lang="en-US" dirty="0" smtClean="0">
                <a:latin typeface="Bookman Old Style" pitchFamily="18" charset="0"/>
              </a:rPr>
              <a:t>was at the beginning identified with the </a:t>
            </a:r>
            <a:r>
              <a:rPr lang="en-US" b="1" dirty="0" smtClean="0">
                <a:latin typeface="Bookman Old Style" pitchFamily="18" charset="0"/>
              </a:rPr>
              <a:t>ocean</a:t>
            </a:r>
            <a:r>
              <a:rPr lang="en-US" dirty="0" smtClean="0">
                <a:latin typeface="Bookman Old Style" pitchFamily="18" charset="0"/>
              </a:rPr>
              <a:t>. The salty sea water is the </a:t>
            </a:r>
            <a:r>
              <a:rPr lang="en-US" b="1" dirty="0" smtClean="0">
                <a:latin typeface="Bookman Old Style" pitchFamily="18" charset="0"/>
              </a:rPr>
              <a:t>amniotic fluid </a:t>
            </a:r>
            <a:r>
              <a:rPr lang="en-US" dirty="0" smtClean="0">
                <a:latin typeface="Bookman Old Style" pitchFamily="18" charset="0"/>
              </a:rPr>
              <a:t>of the Earth. </a:t>
            </a:r>
            <a:endParaRPr lang="cs-CZ" dirty="0" smtClean="0">
              <a:latin typeface="Bookman Old Style" pitchFamily="18" charset="0"/>
            </a:endParaRPr>
          </a:p>
          <a:p>
            <a:pPr algn="just"/>
            <a:endParaRPr lang="cs-CZ" dirty="0" smtClean="0">
              <a:latin typeface="Bookman Old Style" pitchFamily="18" charset="0"/>
            </a:endParaRPr>
          </a:p>
          <a:p>
            <a:pPr algn="just"/>
            <a:r>
              <a:rPr lang="en-US" b="1" dirty="0" smtClean="0">
                <a:latin typeface="Bookman Old Style" pitchFamily="18" charset="0"/>
              </a:rPr>
              <a:t>Sea shells </a:t>
            </a:r>
            <a:r>
              <a:rPr lang="en-US" dirty="0" smtClean="0">
                <a:latin typeface="Bookman Old Style" pitchFamily="18" charset="0"/>
              </a:rPr>
              <a:t>play an important role in </a:t>
            </a:r>
            <a:r>
              <a:rPr lang="en-US" dirty="0" err="1" smtClean="0">
                <a:latin typeface="Bookman Old Style" pitchFamily="18" charset="0"/>
              </a:rPr>
              <a:t>Misak</a:t>
            </a:r>
            <a:r>
              <a:rPr lang="en-US" dirty="0" smtClean="0">
                <a:latin typeface="Bookman Old Style" pitchFamily="18" charset="0"/>
              </a:rPr>
              <a:t> and </a:t>
            </a:r>
            <a:r>
              <a:rPr lang="en-US" dirty="0" err="1" smtClean="0">
                <a:latin typeface="Bookman Old Style" pitchFamily="18" charset="0"/>
              </a:rPr>
              <a:t>Kogi</a:t>
            </a:r>
            <a:r>
              <a:rPr lang="en-US" dirty="0" smtClean="0">
                <a:latin typeface="Bookman Old Style" pitchFamily="18" charset="0"/>
              </a:rPr>
              <a:t> rituals (</a:t>
            </a:r>
            <a:r>
              <a:rPr lang="en-US" dirty="0" err="1" smtClean="0">
                <a:latin typeface="Bookman Old Style" pitchFamily="18" charset="0"/>
              </a:rPr>
              <a:t>Misak</a:t>
            </a:r>
            <a:r>
              <a:rPr lang="en-US" dirty="0" smtClean="0">
                <a:latin typeface="Bookman Old Style" pitchFamily="18" charset="0"/>
              </a:rPr>
              <a:t> and </a:t>
            </a:r>
            <a:r>
              <a:rPr lang="en-US" dirty="0" err="1" smtClean="0">
                <a:latin typeface="Bookman Old Style" pitchFamily="18" charset="0"/>
              </a:rPr>
              <a:t>Nasa</a:t>
            </a:r>
            <a:r>
              <a:rPr lang="cs-CZ" dirty="0" smtClean="0">
                <a:latin typeface="Bookman Old Style" pitchFamily="18" charset="0"/>
              </a:rPr>
              <a:t> </a:t>
            </a:r>
            <a:r>
              <a:rPr lang="en-US" dirty="0" smtClean="0">
                <a:latin typeface="Bookman Old Style" pitchFamily="18" charset="0"/>
              </a:rPr>
              <a:t>- </a:t>
            </a:r>
            <a:r>
              <a:rPr lang="en-US" b="1" dirty="0" smtClean="0">
                <a:latin typeface="Bookman Old Style" pitchFamily="18" charset="0"/>
              </a:rPr>
              <a:t>ritual of connecting the waters </a:t>
            </a:r>
            <a:r>
              <a:rPr lang="en-US" dirty="0" smtClean="0">
                <a:latin typeface="Bookman Old Style" pitchFamily="18" charset="0"/>
              </a:rPr>
              <a:t>of the female Lake with the sea water brought in a seashell to summon seasonal rains- we can observe a similar ritual in the </a:t>
            </a:r>
            <a:r>
              <a:rPr lang="en-US" dirty="0" err="1" smtClean="0">
                <a:latin typeface="Bookman Old Style" pitchFamily="18" charset="0"/>
              </a:rPr>
              <a:t>Kogi</a:t>
            </a:r>
            <a:r>
              <a:rPr lang="en-US" dirty="0" smtClean="0">
                <a:latin typeface="Bookman Old Style" pitchFamily="18" charset="0"/>
              </a:rPr>
              <a:t> communities for keeping the world in balance). </a:t>
            </a:r>
            <a:endParaRPr lang="en-US" b="1" dirty="0" smtClean="0">
              <a:latin typeface="Bookman Old Style" pitchFamily="18" charset="0"/>
            </a:endParaRPr>
          </a:p>
          <a:p>
            <a:pPr algn="just">
              <a:buFont typeface="Arial" pitchFamily="34" charset="0"/>
              <a:buChar char="•"/>
            </a:pPr>
            <a:endParaRPr lang="en-US" dirty="0" smtClean="0">
              <a:latin typeface="Bookman Old Style" pitchFamily="18" charset="0"/>
            </a:endParaRPr>
          </a:p>
          <a:p>
            <a:pPr algn="just">
              <a:buFont typeface="Arial" pitchFamily="34" charset="0"/>
              <a:buChar char="•"/>
            </a:pPr>
            <a:r>
              <a:rPr lang="en-US" dirty="0" smtClean="0">
                <a:latin typeface="Bookman Old Style" pitchFamily="18" charset="0"/>
              </a:rPr>
              <a:t> </a:t>
            </a:r>
            <a:r>
              <a:rPr lang="en-US" b="1" dirty="0" smtClean="0">
                <a:latin typeface="Bookman Old Style" pitchFamily="18" charset="0"/>
              </a:rPr>
              <a:t>Coming back </a:t>
            </a:r>
            <a:r>
              <a:rPr lang="en-US" dirty="0" smtClean="0">
                <a:latin typeface="Bookman Old Style" pitchFamily="18" charset="0"/>
              </a:rPr>
              <a:t>of the same water in forms of clouds and rain- important are </a:t>
            </a:r>
            <a:r>
              <a:rPr lang="en-US" b="1" dirty="0" err="1" smtClean="0">
                <a:latin typeface="Bookman Old Style" pitchFamily="18" charset="0"/>
              </a:rPr>
              <a:t>colours</a:t>
            </a:r>
            <a:r>
              <a:rPr lang="en-US" dirty="0" smtClean="0">
                <a:latin typeface="Bookman Old Style" pitchFamily="18" charset="0"/>
              </a:rPr>
              <a:t> and the </a:t>
            </a:r>
            <a:r>
              <a:rPr lang="en-US" b="1" dirty="0" smtClean="0">
                <a:latin typeface="Bookman Old Style" pitchFamily="18" charset="0"/>
              </a:rPr>
              <a:t>types</a:t>
            </a:r>
            <a:r>
              <a:rPr lang="en-US" dirty="0" smtClean="0">
                <a:latin typeface="Bookman Old Style" pitchFamily="18" charset="0"/>
              </a:rPr>
              <a:t> of rain as well as the </a:t>
            </a:r>
            <a:r>
              <a:rPr lang="en-US" b="1" dirty="0" smtClean="0">
                <a:latin typeface="Bookman Old Style" pitchFamily="18" charset="0"/>
              </a:rPr>
              <a:t>direction</a:t>
            </a:r>
            <a:r>
              <a:rPr lang="en-US" dirty="0" smtClean="0">
                <a:latin typeface="Bookman Old Style" pitchFamily="18" charset="0"/>
              </a:rPr>
              <a:t> it is coming from (signs for events connected to agriculture</a:t>
            </a:r>
            <a:r>
              <a:rPr lang="cs-CZ" dirty="0" smtClean="0">
                <a:latin typeface="Bookman Old Style" pitchFamily="18" charset="0"/>
              </a:rPr>
              <a:t> </a:t>
            </a:r>
            <a:r>
              <a:rPr lang="en-US" dirty="0" smtClean="0">
                <a:latin typeface="Bookman Old Style" pitchFamily="18" charset="0"/>
              </a:rPr>
              <a:t>and to the general well-being of the community).</a:t>
            </a:r>
            <a:endParaRPr lang="en-US" dirty="0"/>
          </a:p>
        </p:txBody>
      </p:sp>
    </p:spTree>
    <p:extLst>
      <p:ext uri="{BB962C8B-B14F-4D97-AF65-F5344CB8AC3E}">
        <p14:creationId xmlns:p14="http://schemas.microsoft.com/office/powerpoint/2010/main" val="31512388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838200" y="5791200"/>
            <a:ext cx="4572000" cy="584775"/>
          </a:xfrm>
          <a:prstGeom prst="rect">
            <a:avLst/>
          </a:prstGeom>
        </p:spPr>
        <p:txBody>
          <a:bodyPr>
            <a:spAutoFit/>
          </a:bodyPr>
          <a:lstStyle/>
          <a:p>
            <a:r>
              <a:rPr lang="en-US" dirty="0" smtClean="0">
                <a:latin typeface="Bookman Old Style" pitchFamily="18" charset="0"/>
              </a:rPr>
              <a:t>Water in all parts</a:t>
            </a:r>
          </a:p>
          <a:p>
            <a:r>
              <a:rPr lang="en-US" sz="1400" dirty="0" smtClean="0">
                <a:latin typeface="Bookman Old Style" pitchFamily="18" charset="0"/>
              </a:rPr>
              <a:t>Author: </a:t>
            </a:r>
            <a:r>
              <a:rPr lang="cs-CZ" sz="1400" dirty="0" err="1" smtClean="0">
                <a:latin typeface="Bookman Old Style" pitchFamily="18" charset="0"/>
              </a:rPr>
              <a:t>Jhon</a:t>
            </a:r>
            <a:r>
              <a:rPr lang="cs-CZ" sz="1400" dirty="0" smtClean="0">
                <a:latin typeface="Bookman Old Style" pitchFamily="18" charset="0"/>
              </a:rPr>
              <a:t> </a:t>
            </a:r>
            <a:r>
              <a:rPr lang="cs-CZ" sz="1400" dirty="0" err="1" smtClean="0">
                <a:latin typeface="Bookman Old Style" pitchFamily="18" charset="0"/>
              </a:rPr>
              <a:t>Ferney</a:t>
            </a:r>
            <a:r>
              <a:rPr lang="cs-CZ" sz="1400" dirty="0" smtClean="0">
                <a:latin typeface="Bookman Old Style" pitchFamily="18" charset="0"/>
              </a:rPr>
              <a:t> </a:t>
            </a:r>
            <a:r>
              <a:rPr lang="cs-CZ" sz="1400" dirty="0" err="1" smtClean="0">
                <a:latin typeface="Bookman Old Style" pitchFamily="18" charset="0"/>
              </a:rPr>
              <a:t>López</a:t>
            </a:r>
            <a:r>
              <a:rPr lang="cs-CZ" sz="1400" dirty="0" smtClean="0">
                <a:latin typeface="Bookman Old Style" pitchFamily="18" charset="0"/>
              </a:rPr>
              <a:t> </a:t>
            </a:r>
            <a:r>
              <a:rPr lang="cs-CZ" sz="1400" dirty="0" err="1" smtClean="0">
                <a:latin typeface="Bookman Old Style" pitchFamily="18" charset="0"/>
              </a:rPr>
              <a:t>Muñoz</a:t>
            </a:r>
            <a:endParaRPr lang="en-US" sz="1400" dirty="0" smtClean="0">
              <a:latin typeface="Bookman Old Style" pitchFamily="18" charset="0"/>
            </a:endParaRPr>
          </a:p>
        </p:txBody>
      </p:sp>
      <p:pic>
        <p:nvPicPr>
          <p:cNvPr id="4" name="Obrázek 3" descr="agua por todas partes.PNG"/>
          <p:cNvPicPr>
            <a:picLocks noChangeAspect="1"/>
          </p:cNvPicPr>
          <p:nvPr/>
        </p:nvPicPr>
        <p:blipFill>
          <a:blip r:embed="rId2"/>
          <a:stretch>
            <a:fillRect/>
          </a:stretch>
        </p:blipFill>
        <p:spPr>
          <a:xfrm rot="5400000">
            <a:off x="1482785" y="-1001179"/>
            <a:ext cx="4996353" cy="7430475"/>
          </a:xfrm>
          <a:prstGeom prst="rect">
            <a:avLst/>
          </a:prstGeom>
        </p:spPr>
      </p:pic>
    </p:spTree>
    <p:extLst>
      <p:ext uri="{BB962C8B-B14F-4D97-AF65-F5344CB8AC3E}">
        <p14:creationId xmlns:p14="http://schemas.microsoft.com/office/powerpoint/2010/main" val="386058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tile tx="0" ty="0" sx="100000" sy="100000" flip="none" algn="tl"/>
        </a:blipFill>
        <a:effectLst/>
      </p:bgPr>
    </p:bg>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660" y="548681"/>
            <a:ext cx="7910795" cy="5986228"/>
          </a:xfrm>
          <a:prstGeom prst="rect">
            <a:avLst/>
          </a:prstGeom>
        </p:spPr>
      </p:pic>
    </p:spTree>
    <p:extLst>
      <p:ext uri="{BB962C8B-B14F-4D97-AF65-F5344CB8AC3E}">
        <p14:creationId xmlns:p14="http://schemas.microsoft.com/office/powerpoint/2010/main" val="406630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descr="http://www.luguiva.net/admin/imagenes/22Laguna-del-aroirisa20120912045646.jpg"/>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ovéPole 2"/>
          <p:cNvSpPr txBox="1"/>
          <p:nvPr/>
        </p:nvSpPr>
        <p:spPr>
          <a:xfrm>
            <a:off x="0" y="5715016"/>
            <a:ext cx="6000760" cy="830997"/>
          </a:xfrm>
          <a:prstGeom prst="rect">
            <a:avLst/>
          </a:prstGeom>
          <a:solidFill>
            <a:srgbClr val="FFC000">
              <a:alpha val="81000"/>
            </a:srgbClr>
          </a:solidFill>
        </p:spPr>
        <p:txBody>
          <a:bodyPr wrap="square" rtlCol="0">
            <a:spAutoFit/>
          </a:bodyPr>
          <a:lstStyle/>
          <a:p>
            <a:r>
              <a:rPr lang="en-US" sz="2400" dirty="0" err="1" smtClean="0">
                <a:latin typeface="Bookman Old Style" pitchFamily="18" charset="0"/>
              </a:rPr>
              <a:t>Misaks</a:t>
            </a:r>
            <a:r>
              <a:rPr lang="en-US" sz="2400" dirty="0" smtClean="0">
                <a:latin typeface="Bookman Old Style" pitchFamily="18" charset="0"/>
              </a:rPr>
              <a:t> call themselves Pi </a:t>
            </a:r>
            <a:r>
              <a:rPr lang="en-US" sz="2400" dirty="0" err="1">
                <a:latin typeface="Bookman Old Style" pitchFamily="18" charset="0"/>
              </a:rPr>
              <a:t>U</a:t>
            </a:r>
            <a:r>
              <a:rPr lang="en-US" sz="2400" dirty="0" err="1" smtClean="0">
                <a:latin typeface="Bookman Old Style" pitchFamily="18" charset="0"/>
              </a:rPr>
              <a:t>rek</a:t>
            </a:r>
            <a:r>
              <a:rPr lang="en-US" sz="2400" dirty="0" smtClean="0">
                <a:latin typeface="Bookman Old Style" pitchFamily="18" charset="0"/>
              </a:rPr>
              <a:t>: Children of water </a:t>
            </a:r>
            <a:endParaRPr lang="cs-CZ" sz="2400" dirty="0">
              <a:latin typeface="Bookman Old Style"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stretch>
            <a:fillRect/>
          </a:stretch>
        </a:blipFill>
        <a:effectLst/>
      </p:bgPr>
    </p:bg>
    <p:spTree>
      <p:nvGrpSpPr>
        <p:cNvPr id="1" name=""/>
        <p:cNvGrpSpPr/>
        <p:nvPr/>
      </p:nvGrpSpPr>
      <p:grpSpPr>
        <a:xfrm>
          <a:off x="0" y="0"/>
          <a:ext cx="0" cy="0"/>
          <a:chOff x="0" y="0"/>
          <a:chExt cx="0" cy="0"/>
        </a:xfrm>
      </p:grpSpPr>
      <p:sp>
        <p:nvSpPr>
          <p:cNvPr id="2" name="TextovéPole 1"/>
          <p:cNvSpPr txBox="1"/>
          <p:nvPr/>
        </p:nvSpPr>
        <p:spPr>
          <a:xfrm>
            <a:off x="500034" y="4429132"/>
            <a:ext cx="7786742" cy="1384995"/>
          </a:xfrm>
          <a:prstGeom prst="rect">
            <a:avLst/>
          </a:prstGeom>
          <a:noFill/>
        </p:spPr>
        <p:txBody>
          <a:bodyPr wrap="square" rtlCol="0">
            <a:spAutoFit/>
          </a:bodyPr>
          <a:lstStyle/>
          <a:p>
            <a:r>
              <a:rPr lang="en-US" sz="2800" dirty="0" smtClean="0">
                <a:latin typeface="Bookman Old Style" pitchFamily="18" charset="0"/>
              </a:rPr>
              <a:t>“…</a:t>
            </a:r>
            <a:r>
              <a:rPr lang="en-US" sz="2800" i="1" dirty="0" err="1" smtClean="0">
                <a:latin typeface="Bookman Old Style" pitchFamily="18" charset="0"/>
              </a:rPr>
              <a:t>Nosotros</a:t>
            </a:r>
            <a:r>
              <a:rPr lang="en-US" sz="2800" i="1" dirty="0" smtClean="0">
                <a:latin typeface="Bookman Old Style" pitchFamily="18" charset="0"/>
              </a:rPr>
              <a:t> </a:t>
            </a:r>
            <a:r>
              <a:rPr lang="en-US" sz="2800" i="1" dirty="0" err="1" smtClean="0">
                <a:latin typeface="Bookman Old Style" pitchFamily="18" charset="0"/>
              </a:rPr>
              <a:t>existimos</a:t>
            </a:r>
            <a:r>
              <a:rPr lang="en-US" sz="2800" i="1" dirty="0" smtClean="0">
                <a:latin typeface="Bookman Old Style" pitchFamily="18" charset="0"/>
              </a:rPr>
              <a:t> </a:t>
            </a:r>
            <a:r>
              <a:rPr lang="en-US" sz="2800" i="1" dirty="0" err="1" smtClean="0">
                <a:latin typeface="Bookman Old Style" pitchFamily="18" charset="0"/>
              </a:rPr>
              <a:t>por</a:t>
            </a:r>
            <a:r>
              <a:rPr lang="en-US" sz="2800" i="1" dirty="0" smtClean="0">
                <a:latin typeface="Bookman Old Style" pitchFamily="18" charset="0"/>
              </a:rPr>
              <a:t> el </a:t>
            </a:r>
            <a:r>
              <a:rPr lang="en-US" sz="2800" i="1" dirty="0" err="1" smtClean="0">
                <a:latin typeface="Bookman Old Style" pitchFamily="18" charset="0"/>
              </a:rPr>
              <a:t>agua</a:t>
            </a:r>
            <a:r>
              <a:rPr lang="en-US" sz="2800" i="1" dirty="0" smtClean="0">
                <a:latin typeface="Bookman Old Style" pitchFamily="18" charset="0"/>
              </a:rPr>
              <a:t>… </a:t>
            </a:r>
            <a:r>
              <a:rPr lang="en-US" sz="2800" i="1" dirty="0" err="1" smtClean="0">
                <a:latin typeface="Bookman Old Style" pitchFamily="18" charset="0"/>
              </a:rPr>
              <a:t>que</a:t>
            </a:r>
            <a:r>
              <a:rPr lang="en-US" sz="2800" i="1" dirty="0" smtClean="0">
                <a:latin typeface="Bookman Old Style" pitchFamily="18" charset="0"/>
              </a:rPr>
              <a:t> </a:t>
            </a:r>
            <a:r>
              <a:rPr lang="en-US" sz="2800" i="1" dirty="0" err="1" smtClean="0">
                <a:latin typeface="Bookman Old Style" pitchFamily="18" charset="0"/>
              </a:rPr>
              <a:t>ella</a:t>
            </a:r>
            <a:r>
              <a:rPr lang="en-US" sz="2800" i="1" dirty="0" smtClean="0">
                <a:latin typeface="Bookman Old Style" pitchFamily="18" charset="0"/>
              </a:rPr>
              <a:t>, </a:t>
            </a:r>
            <a:r>
              <a:rPr lang="en-US" sz="2800" i="1" dirty="0" err="1" smtClean="0">
                <a:latin typeface="Bookman Old Style" pitchFamily="18" charset="0"/>
              </a:rPr>
              <a:t>si</a:t>
            </a:r>
            <a:r>
              <a:rPr lang="en-US" sz="2800" i="1" dirty="0" smtClean="0">
                <a:latin typeface="Bookman Old Style" pitchFamily="18" charset="0"/>
              </a:rPr>
              <a:t> se </a:t>
            </a:r>
            <a:r>
              <a:rPr lang="en-US" sz="2800" i="1" dirty="0" err="1" smtClean="0">
                <a:latin typeface="Bookman Old Style" pitchFamily="18" charset="0"/>
              </a:rPr>
              <a:t>va</a:t>
            </a:r>
            <a:r>
              <a:rPr lang="en-US" sz="2800" i="1" dirty="0" smtClean="0">
                <a:latin typeface="Bookman Old Style" pitchFamily="18" charset="0"/>
              </a:rPr>
              <a:t>, </a:t>
            </a:r>
            <a:r>
              <a:rPr lang="en-US" sz="2800" i="1" dirty="0" err="1" smtClean="0">
                <a:latin typeface="Bookman Old Style" pitchFamily="18" charset="0"/>
              </a:rPr>
              <a:t>vuelve</a:t>
            </a:r>
            <a:r>
              <a:rPr lang="en-US" sz="2800" i="1" dirty="0" smtClean="0">
                <a:latin typeface="Bookman Old Style" pitchFamily="18" charset="0"/>
              </a:rPr>
              <a:t> a </a:t>
            </a:r>
            <a:r>
              <a:rPr lang="en-US" sz="2800" i="1" dirty="0" err="1" smtClean="0">
                <a:latin typeface="Bookman Old Style" pitchFamily="18" charset="0"/>
              </a:rPr>
              <a:t>estar</a:t>
            </a:r>
            <a:r>
              <a:rPr lang="en-US" sz="2800" i="1" dirty="0" smtClean="0">
                <a:latin typeface="Bookman Old Style" pitchFamily="18" charset="0"/>
              </a:rPr>
              <a:t> con </a:t>
            </a:r>
            <a:r>
              <a:rPr lang="en-US" sz="2800" i="1" dirty="0" err="1" smtClean="0">
                <a:latin typeface="Bookman Old Style" pitchFamily="18" charset="0"/>
              </a:rPr>
              <a:t>nosotros</a:t>
            </a:r>
            <a:r>
              <a:rPr lang="en-US" sz="2800" i="1" dirty="0" smtClean="0">
                <a:latin typeface="Bookman Old Style" pitchFamily="18" charset="0"/>
              </a:rPr>
              <a:t>… </a:t>
            </a:r>
            <a:r>
              <a:rPr lang="en-US" sz="2800" i="1" dirty="0" err="1" smtClean="0">
                <a:latin typeface="Bookman Old Style" pitchFamily="18" charset="0"/>
              </a:rPr>
              <a:t>ella</a:t>
            </a:r>
            <a:r>
              <a:rPr lang="en-US" sz="2800" i="1" dirty="0" smtClean="0">
                <a:latin typeface="Bookman Old Style" pitchFamily="18" charset="0"/>
              </a:rPr>
              <a:t> </a:t>
            </a:r>
            <a:r>
              <a:rPr lang="en-US" sz="2800" i="1" dirty="0" err="1" smtClean="0">
                <a:latin typeface="Bookman Old Style" pitchFamily="18" charset="0"/>
              </a:rPr>
              <a:t>es</a:t>
            </a:r>
            <a:r>
              <a:rPr lang="en-US" sz="2800" i="1" dirty="0" smtClean="0">
                <a:latin typeface="Bookman Old Style" pitchFamily="18" charset="0"/>
              </a:rPr>
              <a:t> </a:t>
            </a:r>
            <a:r>
              <a:rPr lang="en-US" sz="2800" i="1" dirty="0" err="1" smtClean="0">
                <a:latin typeface="Bookman Old Style" pitchFamily="18" charset="0"/>
              </a:rPr>
              <a:t>eterna</a:t>
            </a:r>
            <a:r>
              <a:rPr lang="en-US" sz="2800" i="1" dirty="0" smtClean="0">
                <a:latin typeface="Bookman Old Style" pitchFamily="18" charset="0"/>
              </a:rPr>
              <a:t> y </a:t>
            </a:r>
            <a:r>
              <a:rPr lang="en-US" sz="2800" i="1" dirty="0" err="1" smtClean="0">
                <a:latin typeface="Bookman Old Style" pitchFamily="18" charset="0"/>
              </a:rPr>
              <a:t>quiere</a:t>
            </a:r>
            <a:r>
              <a:rPr lang="en-US" sz="2800" i="1" dirty="0" smtClean="0">
                <a:latin typeface="Bookman Old Style" pitchFamily="18" charset="0"/>
              </a:rPr>
              <a:t> </a:t>
            </a:r>
            <a:r>
              <a:rPr lang="en-US" sz="2800" i="1" dirty="0" err="1" smtClean="0">
                <a:latin typeface="Bookman Old Style" pitchFamily="18" charset="0"/>
              </a:rPr>
              <a:t>que</a:t>
            </a:r>
            <a:r>
              <a:rPr lang="en-US" sz="2800" i="1" dirty="0" smtClean="0">
                <a:latin typeface="Bookman Old Style" pitchFamily="18" charset="0"/>
              </a:rPr>
              <a:t> </a:t>
            </a:r>
            <a:r>
              <a:rPr lang="en-US" sz="2800" i="1" dirty="0" err="1" smtClean="0">
                <a:latin typeface="Bookman Old Style" pitchFamily="18" charset="0"/>
              </a:rPr>
              <a:t>existamos</a:t>
            </a:r>
            <a:r>
              <a:rPr lang="en-US" sz="2800" i="1" dirty="0" smtClean="0">
                <a:latin typeface="Bookman Old Style" pitchFamily="18" charset="0"/>
              </a:rPr>
              <a:t>”</a:t>
            </a:r>
            <a:endParaRPr lang="cs-CZ" sz="2800" dirty="0">
              <a:latin typeface="Bookman Old Style" pitchFamily="18" charset="0"/>
            </a:endParaRPr>
          </a:p>
        </p:txBody>
      </p:sp>
      <p:sp>
        <p:nvSpPr>
          <p:cNvPr id="3" name="TextovéPole 2"/>
          <p:cNvSpPr txBox="1"/>
          <p:nvPr/>
        </p:nvSpPr>
        <p:spPr>
          <a:xfrm>
            <a:off x="571472" y="357166"/>
            <a:ext cx="7858180" cy="1200329"/>
          </a:xfrm>
          <a:prstGeom prst="rect">
            <a:avLst/>
          </a:prstGeom>
          <a:noFill/>
        </p:spPr>
        <p:txBody>
          <a:bodyPr wrap="square" rtlCol="0">
            <a:spAutoFit/>
          </a:bodyPr>
          <a:lstStyle/>
          <a:p>
            <a:r>
              <a:rPr lang="en-US" sz="2400" i="1" dirty="0" smtClean="0">
                <a:latin typeface="Bookman Old Style" pitchFamily="18" charset="0"/>
              </a:rPr>
              <a:t>“La </a:t>
            </a:r>
            <a:r>
              <a:rPr lang="en-US" sz="2400" i="1" dirty="0" err="1" smtClean="0">
                <a:latin typeface="Bookman Old Style" pitchFamily="18" charset="0"/>
              </a:rPr>
              <a:t>historia</a:t>
            </a:r>
            <a:r>
              <a:rPr lang="en-US" sz="2400" i="1" dirty="0" smtClean="0">
                <a:latin typeface="Bookman Old Style" pitchFamily="18" charset="0"/>
              </a:rPr>
              <a:t> </a:t>
            </a:r>
            <a:r>
              <a:rPr lang="en-US" sz="2400" i="1" dirty="0" err="1" smtClean="0">
                <a:latin typeface="Bookman Old Style" pitchFamily="18" charset="0"/>
              </a:rPr>
              <a:t>guambiana</a:t>
            </a:r>
            <a:r>
              <a:rPr lang="en-US" sz="2400" i="1" dirty="0" smtClean="0">
                <a:latin typeface="Bookman Old Style" pitchFamily="18" charset="0"/>
              </a:rPr>
              <a:t> </a:t>
            </a:r>
            <a:r>
              <a:rPr lang="en-US" sz="2400" i="1" dirty="0" err="1" smtClean="0">
                <a:latin typeface="Bookman Old Style" pitchFamily="18" charset="0"/>
              </a:rPr>
              <a:t>es</a:t>
            </a:r>
            <a:r>
              <a:rPr lang="en-US" sz="2400" i="1" dirty="0" smtClean="0">
                <a:latin typeface="Bookman Old Style" pitchFamily="18" charset="0"/>
              </a:rPr>
              <a:t> </a:t>
            </a:r>
            <a:r>
              <a:rPr lang="en-US" sz="2400" i="1" dirty="0" err="1" smtClean="0">
                <a:latin typeface="Bookman Old Style" pitchFamily="18" charset="0"/>
              </a:rPr>
              <a:t>una</a:t>
            </a:r>
            <a:r>
              <a:rPr lang="en-US" sz="2400" i="1" dirty="0" smtClean="0">
                <a:latin typeface="Bookman Old Style" pitchFamily="18" charset="0"/>
              </a:rPr>
              <a:t> </a:t>
            </a:r>
            <a:r>
              <a:rPr lang="en-US" sz="2400" i="1" dirty="0" err="1" smtClean="0">
                <a:latin typeface="Bookman Old Style" pitchFamily="18" charset="0"/>
              </a:rPr>
              <a:t>historia</a:t>
            </a:r>
            <a:r>
              <a:rPr lang="en-US" sz="2400" i="1" dirty="0" smtClean="0">
                <a:latin typeface="Bookman Old Style" pitchFamily="18" charset="0"/>
              </a:rPr>
              <a:t> de </a:t>
            </a:r>
            <a:r>
              <a:rPr lang="en-US" sz="2400" i="1" dirty="0" err="1" smtClean="0">
                <a:latin typeface="Bookman Old Style" pitchFamily="18" charset="0"/>
              </a:rPr>
              <a:t>agua</a:t>
            </a:r>
            <a:r>
              <a:rPr lang="en-US" sz="2400" i="1" dirty="0" smtClean="0">
                <a:latin typeface="Bookman Old Style" pitchFamily="18" charset="0"/>
              </a:rPr>
              <a:t>. </a:t>
            </a:r>
            <a:r>
              <a:rPr lang="en-US" sz="2400" i="1" dirty="0" err="1" smtClean="0">
                <a:latin typeface="Bookman Old Style" pitchFamily="18" charset="0"/>
              </a:rPr>
              <a:t>Nace</a:t>
            </a:r>
            <a:r>
              <a:rPr lang="en-US" sz="2400" i="1" dirty="0" smtClean="0">
                <a:latin typeface="Bookman Old Style" pitchFamily="18" charset="0"/>
              </a:rPr>
              <a:t> </a:t>
            </a:r>
            <a:r>
              <a:rPr lang="en-US" sz="2400" i="1" dirty="0" err="1" smtClean="0">
                <a:latin typeface="Bookman Old Style" pitchFamily="18" charset="0"/>
              </a:rPr>
              <a:t>muy</a:t>
            </a:r>
            <a:r>
              <a:rPr lang="en-US" sz="2400" i="1" dirty="0" smtClean="0">
                <a:latin typeface="Bookman Old Style" pitchFamily="18" charset="0"/>
              </a:rPr>
              <a:t> alto de los p</a:t>
            </a:r>
            <a:r>
              <a:rPr lang="cs-CZ" sz="2400" i="1" dirty="0" smtClean="0">
                <a:latin typeface="Bookman Old Style" pitchFamily="18" charset="0"/>
              </a:rPr>
              <a:t>á</a:t>
            </a:r>
            <a:r>
              <a:rPr lang="en-US" sz="2400" i="1" dirty="0" err="1" smtClean="0">
                <a:latin typeface="Bookman Old Style" pitchFamily="18" charset="0"/>
              </a:rPr>
              <a:t>ramos</a:t>
            </a:r>
            <a:r>
              <a:rPr lang="en-US" sz="2400" i="1" dirty="0" smtClean="0">
                <a:latin typeface="Bookman Old Style" pitchFamily="18" charset="0"/>
              </a:rPr>
              <a:t> y de </a:t>
            </a:r>
            <a:r>
              <a:rPr lang="en-US" sz="2400" i="1" dirty="0" err="1" smtClean="0">
                <a:latin typeface="Bookman Old Style" pitchFamily="18" charset="0"/>
              </a:rPr>
              <a:t>Pishimisak</a:t>
            </a:r>
            <a:r>
              <a:rPr lang="en-US" sz="2400" i="1" dirty="0" smtClean="0">
                <a:latin typeface="Bookman Old Style" pitchFamily="18" charset="0"/>
              </a:rPr>
              <a:t> y </a:t>
            </a:r>
            <a:r>
              <a:rPr lang="en-US" sz="2400" i="1" dirty="0" err="1" smtClean="0">
                <a:latin typeface="Bookman Old Style" pitchFamily="18" charset="0"/>
              </a:rPr>
              <a:t>baja</a:t>
            </a:r>
            <a:r>
              <a:rPr lang="en-US" sz="2400" i="1" dirty="0" smtClean="0">
                <a:latin typeface="Bookman Old Style" pitchFamily="18" charset="0"/>
              </a:rPr>
              <a:t> </a:t>
            </a:r>
            <a:r>
              <a:rPr lang="en-US" sz="2400" i="1" dirty="0" err="1" smtClean="0">
                <a:latin typeface="Bookman Old Style" pitchFamily="18" charset="0"/>
              </a:rPr>
              <a:t>hasta</a:t>
            </a:r>
            <a:r>
              <a:rPr lang="en-US" sz="2400" i="1" dirty="0" smtClean="0">
                <a:latin typeface="Bookman Old Style" pitchFamily="18" charset="0"/>
              </a:rPr>
              <a:t> </a:t>
            </a:r>
            <a:r>
              <a:rPr lang="en-US" sz="2400" i="1" dirty="0" err="1" smtClean="0">
                <a:latin typeface="Bookman Old Style" pitchFamily="18" charset="0"/>
              </a:rPr>
              <a:t>llegar</a:t>
            </a:r>
            <a:r>
              <a:rPr lang="en-US" sz="2400" i="1" dirty="0" smtClean="0">
                <a:latin typeface="Bookman Old Style" pitchFamily="18" charset="0"/>
              </a:rPr>
              <a:t> al </a:t>
            </a:r>
            <a:r>
              <a:rPr lang="en-US" sz="2400" i="1" dirty="0" err="1" smtClean="0">
                <a:latin typeface="Bookman Old Style" pitchFamily="18" charset="0"/>
              </a:rPr>
              <a:t>valle</a:t>
            </a:r>
            <a:r>
              <a:rPr lang="en-US" sz="2400" i="1" dirty="0" smtClean="0">
                <a:latin typeface="Bookman Old Style" pitchFamily="18" charset="0"/>
              </a:rPr>
              <a:t>.”</a:t>
            </a:r>
            <a:endParaRPr lang="cs-CZ" sz="2400" i="1" dirty="0">
              <a:latin typeface="Bookman Old Style"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3000"/>
            <a:lum/>
          </a:blip>
          <a:srcRect/>
          <a:stretch>
            <a:fillRect/>
          </a:stretch>
        </a:blipFill>
        <a:effectLst/>
      </p:bgPr>
    </p:bg>
    <p:spTree>
      <p:nvGrpSpPr>
        <p:cNvPr id="1" name=""/>
        <p:cNvGrpSpPr/>
        <p:nvPr/>
      </p:nvGrpSpPr>
      <p:grpSpPr>
        <a:xfrm>
          <a:off x="0" y="0"/>
          <a:ext cx="0" cy="0"/>
          <a:chOff x="0" y="0"/>
          <a:chExt cx="0" cy="0"/>
        </a:xfrm>
      </p:grpSpPr>
      <p:pic>
        <p:nvPicPr>
          <p:cNvPr id="2" name="Obrázek 1" descr="map silvia.PNG"/>
          <p:cNvPicPr>
            <a:picLocks noChangeAspect="1"/>
          </p:cNvPicPr>
          <p:nvPr/>
        </p:nvPicPr>
        <p:blipFill>
          <a:blip r:embed="rId3"/>
          <a:stretch>
            <a:fillRect/>
          </a:stretch>
        </p:blipFill>
        <p:spPr>
          <a:xfrm>
            <a:off x="0" y="0"/>
            <a:ext cx="9143999"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500034" y="785794"/>
            <a:ext cx="7572428" cy="5355312"/>
          </a:xfrm>
          <a:prstGeom prst="rect">
            <a:avLst/>
          </a:prstGeom>
          <a:noFill/>
        </p:spPr>
        <p:txBody>
          <a:bodyPr wrap="square" rtlCol="0">
            <a:spAutoFit/>
          </a:bodyPr>
          <a:lstStyle/>
          <a:p>
            <a:r>
              <a:rPr lang="en-US" dirty="0" err="1" smtClean="0">
                <a:latin typeface="Bookman Old Style" pitchFamily="18" charset="0"/>
              </a:rPr>
              <a:t>Misaks</a:t>
            </a:r>
            <a:r>
              <a:rPr lang="en-US" dirty="0" smtClean="0">
                <a:latin typeface="Bookman Old Style" pitchFamily="18" charset="0"/>
              </a:rPr>
              <a:t> believe that they are the original inhabitants of Cauca (identifying the legendary </a:t>
            </a:r>
            <a:r>
              <a:rPr lang="en-US" dirty="0" err="1" smtClean="0">
                <a:latin typeface="Bookman Old Style" pitchFamily="18" charset="0"/>
              </a:rPr>
              <a:t>Pishau</a:t>
            </a:r>
            <a:r>
              <a:rPr lang="en-US" dirty="0" smtClean="0">
                <a:latin typeface="Bookman Old Style" pitchFamily="18" charset="0"/>
              </a:rPr>
              <a:t> as their direct ancestors).</a:t>
            </a:r>
          </a:p>
          <a:p>
            <a:endParaRPr lang="en-US" dirty="0">
              <a:latin typeface="Bookman Old Style" pitchFamily="18" charset="0"/>
            </a:endParaRPr>
          </a:p>
          <a:p>
            <a:r>
              <a:rPr lang="en-US" dirty="0" smtClean="0">
                <a:latin typeface="Bookman Old Style" pitchFamily="18" charset="0"/>
              </a:rPr>
              <a:t>At the beginning , there was the land and two great lakes- </a:t>
            </a:r>
            <a:r>
              <a:rPr lang="en-US" dirty="0" err="1" smtClean="0">
                <a:latin typeface="Bookman Old Style" pitchFamily="18" charset="0"/>
              </a:rPr>
              <a:t>Nupisu</a:t>
            </a:r>
            <a:r>
              <a:rPr lang="en-US" dirty="0" smtClean="0">
                <a:latin typeface="Bookman Old Style" pitchFamily="18" charset="0"/>
              </a:rPr>
              <a:t> (the female lake where the river </a:t>
            </a:r>
            <a:r>
              <a:rPr lang="en-US" dirty="0" err="1" smtClean="0">
                <a:latin typeface="Bookman Old Style" pitchFamily="18" charset="0"/>
              </a:rPr>
              <a:t>Piendam</a:t>
            </a:r>
            <a:r>
              <a:rPr lang="cs-CZ" dirty="0" smtClean="0">
                <a:latin typeface="Bookman Old Style" pitchFamily="18" charset="0"/>
              </a:rPr>
              <a:t>ó</a:t>
            </a:r>
            <a:r>
              <a:rPr lang="en-US" dirty="0" smtClean="0">
                <a:latin typeface="Bookman Old Style" pitchFamily="18" charset="0"/>
              </a:rPr>
              <a:t> flows from) and </a:t>
            </a:r>
            <a:r>
              <a:rPr lang="en-US" dirty="0" err="1" smtClean="0">
                <a:latin typeface="Bookman Old Style" pitchFamily="18" charset="0"/>
              </a:rPr>
              <a:t>Nupirrapu</a:t>
            </a:r>
            <a:r>
              <a:rPr lang="en-US" dirty="0" smtClean="0">
                <a:latin typeface="Bookman Old Style" pitchFamily="18" charset="0"/>
              </a:rPr>
              <a:t> (a male lake).</a:t>
            </a:r>
          </a:p>
          <a:p>
            <a:endParaRPr lang="en-US" dirty="0">
              <a:latin typeface="Bookman Old Style" pitchFamily="18" charset="0"/>
            </a:endParaRPr>
          </a:p>
          <a:p>
            <a:r>
              <a:rPr lang="en-US" dirty="0" smtClean="0">
                <a:latin typeface="Bookman Old Style" pitchFamily="18" charset="0"/>
              </a:rPr>
              <a:t>Water isn`t good or bad, but results in things that might be good or bad.</a:t>
            </a:r>
          </a:p>
          <a:p>
            <a:endParaRPr lang="en-US" dirty="0">
              <a:latin typeface="Bookman Old Style" pitchFamily="18" charset="0"/>
            </a:endParaRPr>
          </a:p>
          <a:p>
            <a:r>
              <a:rPr lang="en-US" dirty="0" smtClean="0">
                <a:latin typeface="Bookman Old Style" pitchFamily="18" charset="0"/>
              </a:rPr>
              <a:t>The tribes of Cauca knows about the full water cycle and uses its parts in their mythology. </a:t>
            </a:r>
          </a:p>
          <a:p>
            <a:endParaRPr lang="en-US" dirty="0">
              <a:latin typeface="Bookman Old Style" pitchFamily="18" charset="0"/>
            </a:endParaRPr>
          </a:p>
          <a:p>
            <a:r>
              <a:rPr lang="en-US" dirty="0" smtClean="0">
                <a:latin typeface="Bookman Old Style" pitchFamily="18" charset="0"/>
              </a:rPr>
              <a:t>Sometimes the water in the inner world bursts into the surface of our world and brings prodigies- important chieftains and teachers of the tribes. They say this water smelt like blood and compare it to the blood that accompanies childbirth.</a:t>
            </a:r>
          </a:p>
          <a:p>
            <a:endParaRPr lang="en-US" dirty="0">
              <a:latin typeface="Bookman Old Style" pitchFamily="18" charset="0"/>
            </a:endParaRPr>
          </a:p>
          <a:p>
            <a:endParaRPr lang="cs-CZ" dirty="0">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Obrázek 1"/>
          <p:cNvPicPr/>
          <p:nvPr/>
        </p:nvPicPr>
        <p:blipFill>
          <a:blip r:embed="rId3"/>
          <a:srcRect/>
          <a:stretch>
            <a:fillRect/>
          </a:stretch>
        </p:blipFill>
        <p:spPr bwMode="auto">
          <a:xfrm>
            <a:off x="428596" y="357166"/>
            <a:ext cx="8215370" cy="578647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357158" y="285728"/>
            <a:ext cx="8286808" cy="7602081"/>
          </a:xfrm>
          <a:prstGeom prst="rect">
            <a:avLst/>
          </a:prstGeom>
          <a:noFill/>
        </p:spPr>
        <p:txBody>
          <a:bodyPr wrap="square" rtlCol="0">
            <a:spAutoFit/>
          </a:bodyPr>
          <a:lstStyle/>
          <a:p>
            <a:r>
              <a:rPr lang="en-US" sz="2000" b="1" dirty="0" smtClean="0">
                <a:latin typeface="Bookman Old Style" pitchFamily="18" charset="0"/>
              </a:rPr>
              <a:t>Pap</a:t>
            </a:r>
            <a:r>
              <a:rPr lang="el-GR" sz="2000" b="1" dirty="0" smtClean="0">
                <a:latin typeface="Bookman Old Style" pitchFamily="18" charset="0"/>
              </a:rPr>
              <a:t>θ</a:t>
            </a:r>
            <a:endParaRPr lang="en-US" sz="2000" b="1" dirty="0" smtClean="0">
              <a:latin typeface="Bookman Old Style" pitchFamily="18" charset="0"/>
            </a:endParaRPr>
          </a:p>
          <a:p>
            <a:r>
              <a:rPr lang="en-US" dirty="0" smtClean="0">
                <a:latin typeface="Bookman Old Style" pitchFamily="18" charset="0"/>
              </a:rPr>
              <a:t>It literary means “contamination” and is most commonly associated with menstruation blood and its </a:t>
            </a:r>
            <a:r>
              <a:rPr lang="en-US" dirty="0" err="1" smtClean="0">
                <a:latin typeface="Bookman Old Style" pitchFamily="18" charset="0"/>
              </a:rPr>
              <a:t>colour</a:t>
            </a:r>
            <a:r>
              <a:rPr lang="en-US" dirty="0" smtClean="0">
                <a:latin typeface="Bookman Old Style" pitchFamily="18" charset="0"/>
              </a:rPr>
              <a:t>. It also refers at certain times to the </a:t>
            </a:r>
            <a:r>
              <a:rPr lang="en-US" dirty="0" err="1" smtClean="0">
                <a:latin typeface="Bookman Old Style" pitchFamily="18" charset="0"/>
              </a:rPr>
              <a:t>colour</a:t>
            </a:r>
            <a:r>
              <a:rPr lang="en-US" dirty="0" smtClean="0">
                <a:latin typeface="Bookman Old Style" pitchFamily="18" charset="0"/>
              </a:rPr>
              <a:t> of water in the river </a:t>
            </a:r>
            <a:r>
              <a:rPr lang="en-US" dirty="0" err="1" smtClean="0">
                <a:latin typeface="Bookman Old Style" pitchFamily="18" charset="0"/>
              </a:rPr>
              <a:t>Piendamo</a:t>
            </a:r>
            <a:r>
              <a:rPr lang="en-US" dirty="0" smtClean="0">
                <a:latin typeface="Bookman Old Style" pitchFamily="18" charset="0"/>
              </a:rPr>
              <a:t>.</a:t>
            </a:r>
          </a:p>
          <a:p>
            <a:endParaRPr lang="en-US" dirty="0" smtClean="0">
              <a:latin typeface="Bookman Old Style" pitchFamily="18" charset="0"/>
            </a:endParaRPr>
          </a:p>
          <a:p>
            <a:r>
              <a:rPr lang="en-US" dirty="0" smtClean="0">
                <a:latin typeface="Bookman Old Style" pitchFamily="18" charset="0"/>
              </a:rPr>
              <a:t>Pap</a:t>
            </a:r>
            <a:r>
              <a:rPr lang="el-GR" dirty="0" smtClean="0">
                <a:latin typeface="Bookman Old Style" pitchFamily="18" charset="0"/>
              </a:rPr>
              <a:t>θ</a:t>
            </a:r>
            <a:r>
              <a:rPr lang="en-US" dirty="0" smtClean="0">
                <a:latin typeface="Bookman Old Style" pitchFamily="18" charset="0"/>
              </a:rPr>
              <a:t> is present in death and birth and menstruation period. There are many restrictions for women while they have their periods (they can`t take parts in so called </a:t>
            </a:r>
            <a:r>
              <a:rPr lang="en-US" dirty="0" err="1" smtClean="0">
                <a:latin typeface="Bookman Old Style" pitchFamily="18" charset="0"/>
              </a:rPr>
              <a:t>refrescos</a:t>
            </a:r>
            <a:r>
              <a:rPr lang="en-US" dirty="0" smtClean="0">
                <a:latin typeface="Bookman Old Style" pitchFamily="18" charset="0"/>
              </a:rPr>
              <a:t>, can`t enter sacred places and some of the restrictions must be observed also by the members of her family).</a:t>
            </a:r>
          </a:p>
          <a:p>
            <a:endParaRPr lang="en-US" dirty="0" smtClean="0">
              <a:latin typeface="Bookman Old Style" pitchFamily="18" charset="0"/>
            </a:endParaRPr>
          </a:p>
          <a:p>
            <a:r>
              <a:rPr lang="en-US" dirty="0" smtClean="0">
                <a:latin typeface="Bookman Old Style" pitchFamily="18" charset="0"/>
              </a:rPr>
              <a:t>This is not because there would be anything bad about menstruation itself, but they say that this Pap</a:t>
            </a:r>
            <a:r>
              <a:rPr lang="el-GR" dirty="0" smtClean="0">
                <a:latin typeface="Bookman Old Style" pitchFamily="18" charset="0"/>
              </a:rPr>
              <a:t>θ</a:t>
            </a:r>
            <a:r>
              <a:rPr lang="en-US" dirty="0" smtClean="0">
                <a:latin typeface="Bookman Old Style" pitchFamily="18" charset="0"/>
              </a:rPr>
              <a:t> is of a very hot essence and it is balanced in the body of the woman by a very cold essence, which would interfere with the balance that the ritual of </a:t>
            </a:r>
            <a:r>
              <a:rPr lang="en-US" dirty="0" err="1" smtClean="0">
                <a:latin typeface="Bookman Old Style" pitchFamily="18" charset="0"/>
              </a:rPr>
              <a:t>refresco</a:t>
            </a:r>
            <a:r>
              <a:rPr lang="en-US" dirty="0" smtClean="0">
                <a:latin typeface="Bookman Old Style" pitchFamily="18" charset="0"/>
              </a:rPr>
              <a:t> wants to establish. </a:t>
            </a:r>
            <a:r>
              <a:rPr lang="en-US" dirty="0" err="1" smtClean="0">
                <a:latin typeface="Bookman Old Style" pitchFamily="18" charset="0"/>
              </a:rPr>
              <a:t>Paramos</a:t>
            </a:r>
            <a:r>
              <a:rPr lang="en-US" dirty="0" smtClean="0">
                <a:latin typeface="Bookman Old Style" pitchFamily="18" charset="0"/>
              </a:rPr>
              <a:t> and scared places have the very same essence and that is why they can be harmful and cause misbalance (illness) in these cases. </a:t>
            </a:r>
          </a:p>
          <a:p>
            <a:endParaRPr lang="en-US" dirty="0" smtClean="0">
              <a:latin typeface="Bookman Old Style" pitchFamily="18" charset="0"/>
            </a:endParaRPr>
          </a:p>
          <a:p>
            <a:r>
              <a:rPr lang="en-US" dirty="0" smtClean="0">
                <a:latin typeface="Bookman Old Style" pitchFamily="18" charset="0"/>
              </a:rPr>
              <a:t>Pap</a:t>
            </a:r>
            <a:r>
              <a:rPr lang="el-GR" dirty="0" smtClean="0">
                <a:latin typeface="Bookman Old Style" pitchFamily="18" charset="0"/>
              </a:rPr>
              <a:t>θ</a:t>
            </a:r>
            <a:r>
              <a:rPr lang="en-US" dirty="0" smtClean="0">
                <a:latin typeface="Bookman Old Style" pitchFamily="18" charset="0"/>
              </a:rPr>
              <a:t> can be cleansed by a shaman. Also bathing and certain herbs are  said to have cleansing properties. </a:t>
            </a:r>
          </a:p>
          <a:p>
            <a:endParaRPr lang="en-US" dirty="0" smtClean="0">
              <a:latin typeface="Bookman Old Style" pitchFamily="18" charset="0"/>
            </a:endParaRPr>
          </a:p>
          <a:p>
            <a:r>
              <a:rPr lang="en-US" dirty="0" smtClean="0">
                <a:latin typeface="Bookman Old Style" pitchFamily="18" charset="0"/>
              </a:rPr>
              <a:t>Pap</a:t>
            </a:r>
            <a:r>
              <a:rPr lang="el-GR" dirty="0" smtClean="0">
                <a:latin typeface="Bookman Old Style" pitchFamily="18" charset="0"/>
              </a:rPr>
              <a:t>θ</a:t>
            </a:r>
            <a:r>
              <a:rPr lang="en-US" dirty="0" smtClean="0">
                <a:latin typeface="Bookman Old Style" pitchFamily="18" charset="0"/>
              </a:rPr>
              <a:t> attracts many malevolent spirits and their manifestations like </a:t>
            </a:r>
            <a:r>
              <a:rPr lang="en-US" i="1" dirty="0" err="1" smtClean="0">
                <a:latin typeface="Bookman Old Style" pitchFamily="18" charset="0"/>
              </a:rPr>
              <a:t>duendes</a:t>
            </a:r>
            <a:r>
              <a:rPr lang="en-US" i="1" dirty="0" smtClean="0">
                <a:latin typeface="Bookman Old Style" pitchFamily="18" charset="0"/>
              </a:rPr>
              <a:t>, </a:t>
            </a:r>
            <a:r>
              <a:rPr lang="en-US" i="1" dirty="0" err="1" smtClean="0">
                <a:latin typeface="Bookman Old Style" pitchFamily="18" charset="0"/>
              </a:rPr>
              <a:t>sierpi</a:t>
            </a:r>
            <a:r>
              <a:rPr lang="en-US" i="1" dirty="0" smtClean="0">
                <a:latin typeface="Bookman Old Style" pitchFamily="18" charset="0"/>
              </a:rPr>
              <a:t>, </a:t>
            </a:r>
            <a:r>
              <a:rPr lang="en-US" i="1" dirty="0" err="1" smtClean="0">
                <a:latin typeface="Bookman Old Style" pitchFamily="18" charset="0"/>
              </a:rPr>
              <a:t>trero</a:t>
            </a:r>
            <a:r>
              <a:rPr lang="en-US" i="1" dirty="0" smtClean="0">
                <a:latin typeface="Bookman Old Style" pitchFamily="18" charset="0"/>
              </a:rPr>
              <a:t> </a:t>
            </a:r>
            <a:r>
              <a:rPr lang="en-US" dirty="0" smtClean="0">
                <a:latin typeface="Bookman Old Style" pitchFamily="18" charset="0"/>
              </a:rPr>
              <a:t>and can make the attacks of the </a:t>
            </a:r>
            <a:r>
              <a:rPr lang="en-US" i="1" dirty="0" err="1" smtClean="0">
                <a:latin typeface="Bookman Old Style" pitchFamily="18" charset="0"/>
              </a:rPr>
              <a:t>arco</a:t>
            </a:r>
            <a:r>
              <a:rPr lang="en-US" i="1" dirty="0" smtClean="0">
                <a:latin typeface="Bookman Old Style" pitchFamily="18" charset="0"/>
              </a:rPr>
              <a:t> iris </a:t>
            </a:r>
            <a:r>
              <a:rPr lang="en-US" dirty="0" smtClean="0">
                <a:latin typeface="Bookman Old Style" pitchFamily="18" charset="0"/>
              </a:rPr>
              <a:t>very severe. </a:t>
            </a:r>
          </a:p>
          <a:p>
            <a:endParaRPr lang="en-US" dirty="0" smtClean="0">
              <a:latin typeface="Bookman Old Style" pitchFamily="18" charset="0"/>
            </a:endParaRPr>
          </a:p>
          <a:p>
            <a:endParaRPr lang="en-US" dirty="0" smtClean="0">
              <a:latin typeface="Bookman Old Style" pitchFamily="18" charset="0"/>
            </a:endParaRPr>
          </a:p>
          <a:p>
            <a:endParaRPr lang="en-US" dirty="0" smtClean="0">
              <a:latin typeface="Bookman Old Style" pitchFamily="18" charset="0"/>
            </a:endParaRPr>
          </a:p>
          <a:p>
            <a:endParaRPr lang="cs-CZ"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214282" y="642918"/>
            <a:ext cx="8501122" cy="2308324"/>
          </a:xfrm>
          <a:prstGeom prst="rect">
            <a:avLst/>
          </a:prstGeom>
          <a:noFill/>
        </p:spPr>
        <p:txBody>
          <a:bodyPr wrap="square" rtlCol="0">
            <a:spAutoFit/>
          </a:bodyPr>
          <a:lstStyle/>
          <a:p>
            <a:r>
              <a:rPr lang="en-US" dirty="0" smtClean="0">
                <a:latin typeface="Bookman Old Style" pitchFamily="18" charset="0"/>
              </a:rPr>
              <a:t>In this way, human body (health), the environment (sacred places, lakes, </a:t>
            </a:r>
            <a:r>
              <a:rPr lang="en-US" dirty="0" err="1" smtClean="0">
                <a:latin typeface="Bookman Old Style" pitchFamily="18" charset="0"/>
              </a:rPr>
              <a:t>paramos</a:t>
            </a:r>
            <a:r>
              <a:rPr lang="en-US" dirty="0" smtClean="0">
                <a:latin typeface="Bookman Old Style" pitchFamily="18" charset="0"/>
              </a:rPr>
              <a:t>), </a:t>
            </a:r>
            <a:r>
              <a:rPr lang="en-US" dirty="0" err="1" smtClean="0">
                <a:latin typeface="Bookman Old Style" pitchFamily="18" charset="0"/>
              </a:rPr>
              <a:t>kansr</a:t>
            </a:r>
            <a:r>
              <a:rPr lang="el-GR" dirty="0" smtClean="0">
                <a:latin typeface="Bookman Old Style" pitchFamily="18" charset="0"/>
              </a:rPr>
              <a:t>θ</a:t>
            </a:r>
            <a:r>
              <a:rPr lang="en-US" dirty="0" smtClean="0">
                <a:latin typeface="Bookman Old Style" pitchFamily="18" charset="0"/>
              </a:rPr>
              <a:t> (the realm of the dead) and the universe are all based on the same principle of the equilibrium between the cold and the hot. </a:t>
            </a:r>
          </a:p>
          <a:p>
            <a:endParaRPr lang="en-US" dirty="0" smtClean="0">
              <a:latin typeface="Bookman Old Style" pitchFamily="18" charset="0"/>
            </a:endParaRPr>
          </a:p>
          <a:p>
            <a:r>
              <a:rPr lang="en-US" dirty="0" smtClean="0">
                <a:latin typeface="Bookman Old Style" pitchFamily="18" charset="0"/>
              </a:rPr>
              <a:t>For </a:t>
            </a:r>
            <a:r>
              <a:rPr lang="en-US" dirty="0" err="1" smtClean="0">
                <a:latin typeface="Bookman Old Style" pitchFamily="18" charset="0"/>
              </a:rPr>
              <a:t>Nasas</a:t>
            </a:r>
            <a:r>
              <a:rPr lang="en-US" dirty="0" smtClean="0">
                <a:latin typeface="Bookman Old Style" pitchFamily="18" charset="0"/>
              </a:rPr>
              <a:t> (</a:t>
            </a:r>
            <a:r>
              <a:rPr lang="en-US" dirty="0" err="1" smtClean="0">
                <a:latin typeface="Bookman Old Style" pitchFamily="18" charset="0"/>
              </a:rPr>
              <a:t>Paez</a:t>
            </a:r>
            <a:r>
              <a:rPr lang="en-US" dirty="0" smtClean="0">
                <a:latin typeface="Bookman Old Style" pitchFamily="18" charset="0"/>
              </a:rPr>
              <a:t>) this contamination is called </a:t>
            </a:r>
            <a:r>
              <a:rPr lang="en-US" i="1" dirty="0" err="1" smtClean="0">
                <a:latin typeface="Bookman Old Style" pitchFamily="18" charset="0"/>
              </a:rPr>
              <a:t>ptanz</a:t>
            </a:r>
            <a:r>
              <a:rPr lang="en-US" i="1" dirty="0" smtClean="0">
                <a:latin typeface="Bookman Old Style" pitchFamily="18" charset="0"/>
              </a:rPr>
              <a:t> </a:t>
            </a:r>
            <a:r>
              <a:rPr lang="en-US" dirty="0" smtClean="0">
                <a:latin typeface="Bookman Old Style" pitchFamily="18" charset="0"/>
              </a:rPr>
              <a:t>and represents a common threat to people and the environment alike. </a:t>
            </a:r>
          </a:p>
          <a:p>
            <a:endParaRPr lang="en-US" dirty="0" smtClean="0">
              <a:latin typeface="Bookman Old Style" pitchFamily="18" charset="0"/>
            </a:endParaRPr>
          </a:p>
          <a:p>
            <a:endParaRPr lang="cs-CZ" dirty="0">
              <a:latin typeface="Bookman Old Style" pitchFamily="18" charset="0"/>
            </a:endParaRPr>
          </a:p>
        </p:txBody>
      </p:sp>
      <p:pic>
        <p:nvPicPr>
          <p:cNvPr id="3" name="Obrázek 2"/>
          <p:cNvPicPr/>
          <p:nvPr/>
        </p:nvPicPr>
        <p:blipFill>
          <a:blip r:embed="rId3"/>
          <a:srcRect/>
          <a:stretch>
            <a:fillRect/>
          </a:stretch>
        </p:blipFill>
        <p:spPr bwMode="auto">
          <a:xfrm>
            <a:off x="2214546" y="2643182"/>
            <a:ext cx="3714776" cy="421481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2000"/>
            <a:lum/>
          </a:blip>
          <a:srcRect/>
          <a:tile tx="0" ty="0" sx="100000" sy="100000" flip="none" algn="tl"/>
        </a:blipFill>
        <a:effectLst/>
      </p:bgPr>
    </p:bg>
    <p:spTree>
      <p:nvGrpSpPr>
        <p:cNvPr id="1" name=""/>
        <p:cNvGrpSpPr/>
        <p:nvPr/>
      </p:nvGrpSpPr>
      <p:grpSpPr>
        <a:xfrm>
          <a:off x="0" y="0"/>
          <a:ext cx="0" cy="0"/>
          <a:chOff x="0" y="0"/>
          <a:chExt cx="0" cy="0"/>
        </a:xfrm>
      </p:grpSpPr>
      <p:sp>
        <p:nvSpPr>
          <p:cNvPr id="2" name="TextovéPole 1"/>
          <p:cNvSpPr txBox="1"/>
          <p:nvPr/>
        </p:nvSpPr>
        <p:spPr>
          <a:xfrm>
            <a:off x="571472" y="642918"/>
            <a:ext cx="7572428" cy="923330"/>
          </a:xfrm>
          <a:prstGeom prst="rect">
            <a:avLst/>
          </a:prstGeom>
          <a:noFill/>
        </p:spPr>
        <p:txBody>
          <a:bodyPr wrap="square" rtlCol="0">
            <a:spAutoFit/>
          </a:bodyPr>
          <a:lstStyle/>
          <a:p>
            <a:r>
              <a:rPr lang="en-US" b="1" dirty="0" err="1" smtClean="0">
                <a:latin typeface="Bookman Old Style" pitchFamily="18" charset="0"/>
              </a:rPr>
              <a:t>Pishimisak</a:t>
            </a:r>
            <a:endParaRPr lang="en-US" b="1" dirty="0" smtClean="0">
              <a:latin typeface="Bookman Old Style" pitchFamily="18" charset="0"/>
            </a:endParaRPr>
          </a:p>
          <a:p>
            <a:endParaRPr lang="en-US" dirty="0">
              <a:latin typeface="Bookman Old Style" pitchFamily="18" charset="0"/>
            </a:endParaRPr>
          </a:p>
          <a:p>
            <a:endParaRPr lang="cs-CZ" dirty="0">
              <a:latin typeface="Bookman Old Style" pitchFamily="18" charset="0"/>
            </a:endParaRPr>
          </a:p>
        </p:txBody>
      </p:sp>
      <p:pic>
        <p:nvPicPr>
          <p:cNvPr id="3" name="Obrázek 2" descr="http://www.luguiva.net/admin/imagenes/39Animales-en-Pe%C3%B1a-Pueblito20120912073054.jpg"/>
          <p:cNvPicPr/>
          <p:nvPr/>
        </p:nvPicPr>
        <p:blipFill>
          <a:blip r:embed="rId3"/>
          <a:srcRect/>
          <a:stretch>
            <a:fillRect/>
          </a:stretch>
        </p:blipFill>
        <p:spPr bwMode="auto">
          <a:xfrm>
            <a:off x="3571868" y="285728"/>
            <a:ext cx="5068254" cy="3857652"/>
          </a:xfrm>
          <a:prstGeom prst="rect">
            <a:avLst/>
          </a:prstGeom>
          <a:noFill/>
          <a:ln w="9525">
            <a:noFill/>
            <a:miter lim="800000"/>
            <a:headEnd/>
            <a:tailEnd/>
          </a:ln>
        </p:spPr>
      </p:pic>
      <p:sp>
        <p:nvSpPr>
          <p:cNvPr id="4" name="TextovéPole 3"/>
          <p:cNvSpPr txBox="1"/>
          <p:nvPr/>
        </p:nvSpPr>
        <p:spPr>
          <a:xfrm>
            <a:off x="357158" y="1571612"/>
            <a:ext cx="3000396" cy="2862322"/>
          </a:xfrm>
          <a:prstGeom prst="rect">
            <a:avLst/>
          </a:prstGeom>
          <a:noFill/>
        </p:spPr>
        <p:txBody>
          <a:bodyPr wrap="square" rtlCol="0">
            <a:spAutoFit/>
          </a:bodyPr>
          <a:lstStyle/>
          <a:p>
            <a:r>
              <a:rPr lang="en-US" i="1" dirty="0" smtClean="0">
                <a:latin typeface="Bookman Old Style" pitchFamily="18" charset="0"/>
              </a:rPr>
              <a:t>Pi: water</a:t>
            </a:r>
          </a:p>
          <a:p>
            <a:r>
              <a:rPr lang="en-US" i="1" dirty="0" err="1" smtClean="0">
                <a:latin typeface="Bookman Old Style" pitchFamily="18" charset="0"/>
              </a:rPr>
              <a:t>Pishi</a:t>
            </a:r>
            <a:r>
              <a:rPr lang="en-US" i="1" dirty="0" smtClean="0">
                <a:latin typeface="Bookman Old Style" pitchFamily="18" charset="0"/>
              </a:rPr>
              <a:t>: cold</a:t>
            </a:r>
          </a:p>
          <a:p>
            <a:r>
              <a:rPr lang="en-US" i="1" dirty="0" err="1" smtClean="0">
                <a:latin typeface="Bookman Old Style" pitchFamily="18" charset="0"/>
              </a:rPr>
              <a:t>Misak</a:t>
            </a:r>
            <a:r>
              <a:rPr lang="en-US" i="1" dirty="0" smtClean="0">
                <a:latin typeface="Bookman Old Style" pitchFamily="18" charset="0"/>
              </a:rPr>
              <a:t>: person</a:t>
            </a:r>
          </a:p>
          <a:p>
            <a:endParaRPr lang="en-US" i="1" dirty="0">
              <a:latin typeface="Bookman Old Style" pitchFamily="18" charset="0"/>
            </a:endParaRPr>
          </a:p>
          <a:p>
            <a:r>
              <a:rPr lang="en-US" dirty="0" err="1" smtClean="0">
                <a:latin typeface="Bookman Old Style" pitchFamily="18" charset="0"/>
              </a:rPr>
              <a:t>Pishimisak</a:t>
            </a:r>
            <a:r>
              <a:rPr lang="en-US" dirty="0" smtClean="0">
                <a:latin typeface="Bookman Old Style" pitchFamily="18" charset="0"/>
              </a:rPr>
              <a:t>: the great original spirit which inhabits the area of the p</a:t>
            </a:r>
            <a:r>
              <a:rPr lang="cs-CZ" dirty="0" smtClean="0">
                <a:latin typeface="Bookman Old Style" pitchFamily="18" charset="0"/>
              </a:rPr>
              <a:t>á</a:t>
            </a:r>
            <a:r>
              <a:rPr lang="en-US" dirty="0" err="1" smtClean="0">
                <a:latin typeface="Bookman Old Style" pitchFamily="18" charset="0"/>
              </a:rPr>
              <a:t>ramos</a:t>
            </a:r>
            <a:r>
              <a:rPr lang="en-US" dirty="0" smtClean="0">
                <a:latin typeface="Bookman Old Style" pitchFamily="18" charset="0"/>
              </a:rPr>
              <a:t> and sacred lakes.</a:t>
            </a:r>
          </a:p>
          <a:p>
            <a:endParaRPr lang="en-US" dirty="0">
              <a:latin typeface="Bookman Old Style" pitchFamily="18" charset="0"/>
            </a:endParaRPr>
          </a:p>
        </p:txBody>
      </p:sp>
      <p:sp>
        <p:nvSpPr>
          <p:cNvPr id="5" name="TextovéPole 4"/>
          <p:cNvSpPr txBox="1"/>
          <p:nvPr/>
        </p:nvSpPr>
        <p:spPr>
          <a:xfrm>
            <a:off x="214282" y="4429132"/>
            <a:ext cx="8501122" cy="2862322"/>
          </a:xfrm>
          <a:prstGeom prst="rect">
            <a:avLst/>
          </a:prstGeom>
          <a:noFill/>
        </p:spPr>
        <p:txBody>
          <a:bodyPr wrap="square" rtlCol="0">
            <a:spAutoFit/>
          </a:bodyPr>
          <a:lstStyle/>
          <a:p>
            <a:r>
              <a:rPr lang="en-US" dirty="0" smtClean="0">
                <a:latin typeface="Bookman Old Style" pitchFamily="18" charset="0"/>
              </a:rPr>
              <a:t>Its essence is half male and half female (in some versions </a:t>
            </a:r>
            <a:r>
              <a:rPr lang="en-US" dirty="0" err="1" smtClean="0">
                <a:latin typeface="Bookman Old Style" pitchFamily="18" charset="0"/>
              </a:rPr>
              <a:t>Kallim</a:t>
            </a:r>
            <a:r>
              <a:rPr lang="en-US" dirty="0" smtClean="0">
                <a:latin typeface="Bookman Old Style" pitchFamily="18" charset="0"/>
              </a:rPr>
              <a:t> (the male spirit of rain and mama </a:t>
            </a:r>
            <a:r>
              <a:rPr lang="en-US" dirty="0" err="1" smtClean="0">
                <a:latin typeface="Bookman Old Style" pitchFamily="18" charset="0"/>
              </a:rPr>
              <a:t>Chuminga</a:t>
            </a:r>
            <a:r>
              <a:rPr lang="en-US" dirty="0" smtClean="0">
                <a:latin typeface="Bookman Old Style" pitchFamily="18" charset="0"/>
              </a:rPr>
              <a:t>, the female principle, in other versions it is mama </a:t>
            </a:r>
            <a:r>
              <a:rPr lang="en-US" dirty="0" err="1" smtClean="0">
                <a:latin typeface="Bookman Old Style" pitchFamily="18" charset="0"/>
              </a:rPr>
              <a:t>Dominga</a:t>
            </a:r>
            <a:r>
              <a:rPr lang="en-US" dirty="0" smtClean="0">
                <a:latin typeface="Bookman Old Style" pitchFamily="18" charset="0"/>
              </a:rPr>
              <a:t> living on the left side and </a:t>
            </a:r>
            <a:r>
              <a:rPr lang="en-US" dirty="0" err="1" smtClean="0">
                <a:latin typeface="Bookman Old Style" pitchFamily="18" charset="0"/>
              </a:rPr>
              <a:t>taita</a:t>
            </a:r>
            <a:r>
              <a:rPr lang="en-US" dirty="0" smtClean="0">
                <a:latin typeface="Bookman Old Style" pitchFamily="18" charset="0"/>
              </a:rPr>
              <a:t> </a:t>
            </a:r>
            <a:r>
              <a:rPr lang="en-US" dirty="0" err="1" smtClean="0">
                <a:latin typeface="Bookman Old Style" pitchFamily="18" charset="0"/>
              </a:rPr>
              <a:t>Ciro</a:t>
            </a:r>
            <a:r>
              <a:rPr lang="en-US" dirty="0" smtClean="0">
                <a:latin typeface="Bookman Old Style" pitchFamily="18" charset="0"/>
              </a:rPr>
              <a:t> living on the right side).</a:t>
            </a:r>
          </a:p>
          <a:p>
            <a:endParaRPr lang="en-US" dirty="0">
              <a:latin typeface="Bookman Old Style" pitchFamily="18" charset="0"/>
            </a:endParaRPr>
          </a:p>
          <a:p>
            <a:r>
              <a:rPr lang="en-US" b="1" dirty="0" smtClean="0">
                <a:latin typeface="Bookman Old Style" pitchFamily="18" charset="0"/>
              </a:rPr>
              <a:t>The forms of </a:t>
            </a:r>
            <a:r>
              <a:rPr lang="en-US" b="1" dirty="0" err="1" smtClean="0">
                <a:latin typeface="Bookman Old Style" pitchFamily="18" charset="0"/>
              </a:rPr>
              <a:t>Pishimisak</a:t>
            </a:r>
            <a:r>
              <a:rPr lang="en-US" b="1" dirty="0" smtClean="0">
                <a:latin typeface="Bookman Old Style" pitchFamily="18" charset="0"/>
              </a:rPr>
              <a:t> </a:t>
            </a:r>
            <a:r>
              <a:rPr lang="en-US" dirty="0" smtClean="0">
                <a:latin typeface="Bookman Old Style" pitchFamily="18" charset="0"/>
              </a:rPr>
              <a:t>(storm, thunder, old man), its role in the initiation of a new shaman, its house: La casa de ma</a:t>
            </a:r>
            <a:r>
              <a:rPr lang="cs-CZ" dirty="0" smtClean="0">
                <a:latin typeface="Bookman Old Style" pitchFamily="18" charset="0"/>
              </a:rPr>
              <a:t>í</a:t>
            </a:r>
            <a:r>
              <a:rPr lang="en-US" dirty="0" smtClean="0">
                <a:latin typeface="Bookman Old Style" pitchFamily="18" charset="0"/>
              </a:rPr>
              <a:t>z, the owner of all the resources, the guardian of the mountains etc. </a:t>
            </a:r>
          </a:p>
          <a:p>
            <a:endParaRPr lang="en-US" dirty="0">
              <a:latin typeface="Bookman Old Style" pitchFamily="18" charset="0"/>
            </a:endParaRPr>
          </a:p>
          <a:p>
            <a:endParaRPr lang="cs-CZ" dirty="0">
              <a:latin typeface="Bookman Old Style" pitchFamily="18" charset="0"/>
            </a:endParaRPr>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1422</Words>
  <Application>Microsoft Office PowerPoint</Application>
  <PresentationFormat>Předvádění na obrazovce (4:3)</PresentationFormat>
  <Paragraphs>79</Paragraphs>
  <Slides>17</Slides>
  <Notes>0</Notes>
  <HiddenSlides>0</HiddenSlides>
  <MMClips>0</MMClips>
  <ScaleCrop>false</ScaleCrop>
  <HeadingPairs>
    <vt:vector size="4" baseType="variant">
      <vt:variant>
        <vt:lpstr>Motiv</vt:lpstr>
      </vt:variant>
      <vt:variant>
        <vt:i4>1</vt:i4>
      </vt:variant>
      <vt:variant>
        <vt:lpstr>Nadpisy snímků</vt:lpstr>
      </vt:variant>
      <vt:variant>
        <vt:i4>17</vt:i4>
      </vt:variant>
    </vt:vector>
  </HeadingPairs>
  <TitlesOfParts>
    <vt:vector size="18" baseType="lpstr">
      <vt:lpstr>Motiv sady Office</vt:lpstr>
      <vt:lpstr>Children of Water: water cycle, creatures of water and the story of Rainbow Serpent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of Water: water cycle, creatures of water and the story of Rainbow Serpent</dc:title>
  <dc:creator>příšera</dc:creator>
  <cp:lastModifiedBy>Lucie Vinšová</cp:lastModifiedBy>
  <cp:revision>14</cp:revision>
  <dcterms:created xsi:type="dcterms:W3CDTF">2017-10-22T16:10:04Z</dcterms:created>
  <dcterms:modified xsi:type="dcterms:W3CDTF">2018-11-09T11:24:26Z</dcterms:modified>
</cp:coreProperties>
</file>