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3"/>
  </p:notesMasterIdLst>
  <p:sldIdLst>
    <p:sldId id="256" r:id="rId2"/>
    <p:sldId id="258" r:id="rId3"/>
    <p:sldId id="276" r:id="rId4"/>
    <p:sldId id="277" r:id="rId5"/>
    <p:sldId id="278" r:id="rId6"/>
    <p:sldId id="279" r:id="rId7"/>
    <p:sldId id="281" r:id="rId8"/>
    <p:sldId id="280" r:id="rId9"/>
    <p:sldId id="287" r:id="rId10"/>
    <p:sldId id="282" r:id="rId11"/>
    <p:sldId id="284" r:id="rId12"/>
    <p:sldId id="283" r:id="rId13"/>
    <p:sldId id="301" r:id="rId14"/>
    <p:sldId id="286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98" r:id="rId26"/>
    <p:sldId id="299" r:id="rId27"/>
    <p:sldId id="300" r:id="rId28"/>
    <p:sldId id="302" r:id="rId29"/>
    <p:sldId id="273" r:id="rId30"/>
    <p:sldId id="275" r:id="rId31"/>
    <p:sldId id="274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81F88-A842-4E17-8B8D-BDE5734FAC93}" type="datetimeFigureOut">
              <a:rPr lang="cs-CZ" smtClean="0"/>
              <a:pPr/>
              <a:t>29.10.2018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EDF336-F1E3-4CD4-B96F-4F0E414386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723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F5A17640-6180-4EAE-BBF1-C6E50AA15ED2}" type="datetime1">
              <a:rPr lang="cs-CZ" smtClean="0"/>
              <a:pPr/>
              <a:t>29.10.2018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2CC52-1325-4E9C-BB0D-2C2ADEDE8BD4}" type="datetime1">
              <a:rPr lang="cs-CZ" smtClean="0"/>
              <a:pPr/>
              <a:t>29.10.2018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3F0BE-6EBE-40B4-8C0F-DD29DEEF83C8}" type="datetime1">
              <a:rPr lang="cs-CZ" smtClean="0"/>
              <a:pPr/>
              <a:t>29.10.2018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E1485-A03E-4136-9ED8-1E633A34820B}" type="datetime1">
              <a:rPr lang="cs-CZ" smtClean="0"/>
              <a:pPr/>
              <a:t>29.10.2018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651FA-E0A5-4DB0-B869-FEEB744953FB}" type="datetime1">
              <a:rPr lang="cs-CZ" smtClean="0"/>
              <a:pPr/>
              <a:t>29.10.2018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0AF33-F5A9-4C13-8632-4093168017BC}" type="datetime1">
              <a:rPr lang="cs-CZ" smtClean="0"/>
              <a:pPr/>
              <a:t>29.10.2018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088A0-734E-4422-AE50-CD2F8718FCC4}" type="datetime1">
              <a:rPr lang="cs-CZ" smtClean="0"/>
              <a:pPr/>
              <a:t>29.10.2018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3DDBE-006C-493F-8D1F-FC38A1A64E02}" type="datetime1">
              <a:rPr lang="cs-CZ" smtClean="0"/>
              <a:pPr/>
              <a:t>29.10.2018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9FF9A-66D3-411E-B6C8-46B49CBA0647}" type="datetime1">
              <a:rPr lang="cs-CZ" smtClean="0"/>
              <a:pPr/>
              <a:t>29.10.2018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4094A0C3-F5BF-40FD-B487-B1390695EFB2}" type="datetime1">
              <a:rPr lang="cs-CZ" smtClean="0"/>
              <a:pPr/>
              <a:t>29.10.2018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47AEBF2F-1AE0-4AF5-BBAC-2579F35F406D}" type="datetime1">
              <a:rPr lang="cs-CZ" smtClean="0"/>
              <a:pPr/>
              <a:t>29.10.2018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457EE9C4-B827-48D1-BCCA-D1BB7353930B}" type="datetime1">
              <a:rPr lang="cs-CZ" smtClean="0"/>
              <a:pPr/>
              <a:t>29.10.2018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F8A64CA-E71A-439B-A46D-14352CFDB9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91680" y="1556792"/>
            <a:ext cx="5725119" cy="2304256"/>
          </a:xfrm>
        </p:spPr>
        <p:txBody>
          <a:bodyPr>
            <a:normAutofit/>
          </a:bodyPr>
          <a:lstStyle/>
          <a:p>
            <a:r>
              <a:rPr lang="cs-CZ" sz="2400" dirty="0" smtClean="0"/>
              <a:t>Občanské právo hmotné(OPH)</a:t>
            </a:r>
            <a:br>
              <a:rPr lang="cs-CZ" sz="2400" dirty="0" smtClean="0"/>
            </a:br>
            <a:r>
              <a:rPr lang="en-US" sz="2400" dirty="0" smtClean="0"/>
              <a:t>Ob</a:t>
            </a:r>
            <a:r>
              <a:rPr lang="cs-CZ" sz="2400" dirty="0" err="1" smtClean="0"/>
              <a:t>čanské</a:t>
            </a:r>
            <a:r>
              <a:rPr lang="cs-CZ" sz="2400" dirty="0" smtClean="0"/>
              <a:t> právo procesní(OPP)</a:t>
            </a:r>
            <a:br>
              <a:rPr lang="cs-CZ" sz="2400" dirty="0" smtClean="0"/>
            </a:br>
            <a:r>
              <a:rPr lang="en-US" sz="2400" dirty="0" smtClean="0"/>
              <a:t>&amp;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Obchodní právo </a:t>
            </a:r>
            <a:endParaRPr lang="cs-CZ" sz="2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cs-CZ" sz="2000" dirty="0" smtClean="0"/>
          </a:p>
          <a:p>
            <a:pPr algn="r"/>
            <a:endParaRPr lang="cs-CZ" sz="2000" dirty="0"/>
          </a:p>
          <a:p>
            <a:pPr algn="r"/>
            <a:r>
              <a:rPr lang="cs-CZ" sz="2000" dirty="0" smtClean="0"/>
              <a:t>Ing. Mgr. Tomáš Klusák</a:t>
            </a:r>
          </a:p>
          <a:p>
            <a:pPr algn="r"/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9950" y="4005064"/>
            <a:ext cx="1597953" cy="72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01126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Věcná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Vlastnictví</a:t>
            </a:r>
          </a:p>
          <a:p>
            <a:pPr lvl="1"/>
            <a:r>
              <a:rPr lang="cs-CZ" sz="1800" dirty="0" smtClean="0"/>
              <a:t>Právo absolutní, tedy působí proti všem, všichni musí VP respektovat a musí se zdržet všeho, co by oprávněného rušilo v jeho právu. Právní panství nad věci</a:t>
            </a:r>
          </a:p>
          <a:p>
            <a:r>
              <a:rPr lang="cs-CZ" dirty="0" smtClean="0"/>
              <a:t>Držba</a:t>
            </a:r>
          </a:p>
          <a:p>
            <a:pPr lvl="1"/>
            <a:r>
              <a:rPr lang="cs-CZ" sz="1800" dirty="0" smtClean="0"/>
              <a:t>Faktická všeobecná moc nad věcí</a:t>
            </a:r>
          </a:p>
          <a:p>
            <a:pPr lvl="1"/>
            <a:r>
              <a:rPr lang="cs-CZ" sz="1800" dirty="0" smtClean="0"/>
              <a:t>Úmysl nakládat s věcí jako s vlastní</a:t>
            </a:r>
          </a:p>
          <a:p>
            <a:r>
              <a:rPr lang="cs-CZ" sz="2000" dirty="0" smtClean="0"/>
              <a:t>Věcná práva k věci cizí</a:t>
            </a:r>
          </a:p>
          <a:p>
            <a:pPr lvl="1"/>
            <a:r>
              <a:rPr lang="cs-CZ" sz="1800" dirty="0" smtClean="0"/>
              <a:t>Právo stavby, Věcná břemena, Zástavní právo, Zadržovací právo</a:t>
            </a:r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226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Závazkové vztahy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Věřiteli vzniká právo na plnění (pohledávka) od dlužníka a dlužníkovi vzniká závazek splnit svůj dluh</a:t>
            </a:r>
          </a:p>
          <a:p>
            <a:r>
              <a:rPr lang="cs-CZ" dirty="0" smtClean="0"/>
              <a:t>Působí inter partes</a:t>
            </a:r>
          </a:p>
          <a:p>
            <a:r>
              <a:rPr lang="cs-CZ" dirty="0" smtClean="0"/>
              <a:t>Související instituty</a:t>
            </a:r>
          </a:p>
          <a:p>
            <a:pPr lvl="1"/>
            <a:r>
              <a:rPr lang="cs-CZ" dirty="0" smtClean="0"/>
              <a:t>Vznik závazků (smlouva x porušení PP)</a:t>
            </a:r>
          </a:p>
          <a:p>
            <a:pPr lvl="1"/>
            <a:r>
              <a:rPr lang="cs-CZ" dirty="0" smtClean="0"/>
              <a:t>Změna závazků (dohoda, prodlení)</a:t>
            </a:r>
          </a:p>
          <a:p>
            <a:pPr lvl="1"/>
            <a:r>
              <a:rPr lang="cs-CZ" dirty="0" smtClean="0"/>
              <a:t>Zánik závazků</a:t>
            </a:r>
          </a:p>
          <a:p>
            <a:pPr lvl="1"/>
            <a:r>
              <a:rPr lang="cs-CZ" dirty="0" smtClean="0"/>
              <a:t>Zajištění závazků (ručení, smluvní pokuta)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odpovědnost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Uplatnění nepříznivých následků stanovených normou vůči tomu, kdo porušil právní povinnost</a:t>
            </a:r>
          </a:p>
          <a:p>
            <a:r>
              <a:rPr lang="cs-CZ" dirty="0" smtClean="0"/>
              <a:t>Právní delikt je obecné protiprávní jednání nějaké osoby</a:t>
            </a:r>
          </a:p>
          <a:p>
            <a:r>
              <a:rPr lang="cs-CZ" dirty="0" smtClean="0"/>
              <a:t>Za právní delikt následuje sankce</a:t>
            </a:r>
          </a:p>
          <a:p>
            <a:r>
              <a:rPr lang="cs-CZ" dirty="0" smtClean="0"/>
              <a:t>V OP nejčastěji náhrada škody (majetková x nemajetková), obnova předešlého stavu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993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Dědické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63040" y="2119256"/>
            <a:ext cx="6196405" cy="3902031"/>
          </a:xfrm>
        </p:spPr>
        <p:txBody>
          <a:bodyPr/>
          <a:lstStyle/>
          <a:p>
            <a:r>
              <a:rPr lang="cs-CZ" sz="2000" dirty="0" smtClean="0"/>
              <a:t>Universální sukcese</a:t>
            </a:r>
          </a:p>
          <a:p>
            <a:pPr lvl="1"/>
            <a:r>
              <a:rPr lang="cs-CZ" sz="2000" dirty="0" smtClean="0"/>
              <a:t>Dědic vstupuje do všech práv a povinností zůstavitele. Majetek je jeden celek (A+P)</a:t>
            </a:r>
          </a:p>
          <a:p>
            <a:r>
              <a:rPr lang="cs-CZ" sz="2000" dirty="0" smtClean="0"/>
              <a:t>DP vzniká smrtí zůstavitele, právo na pozůstalost nebo poměrný díl z ní</a:t>
            </a:r>
          </a:p>
          <a:p>
            <a:r>
              <a:rPr lang="cs-CZ" sz="2000" dirty="0" smtClean="0"/>
              <a:t>Předpoklady dědění</a:t>
            </a:r>
          </a:p>
          <a:p>
            <a:pPr lvl="1"/>
            <a:r>
              <a:rPr lang="cs-CZ" sz="1800" dirty="0" smtClean="0"/>
              <a:t>smrt Z, existence dědictví, právní důvod dědění, způsobilý dědic</a:t>
            </a:r>
          </a:p>
          <a:p>
            <a:r>
              <a:rPr lang="cs-CZ" sz="2000" dirty="0" smtClean="0"/>
              <a:t>Právní důvod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13</a:t>
            </a:fld>
            <a:endParaRPr lang="cs-CZ"/>
          </a:p>
        </p:txBody>
      </p:sp>
      <p:cxnSp>
        <p:nvCxnSpPr>
          <p:cNvPr id="7" name="Přímá spojnice se šipkou 6"/>
          <p:cNvCxnSpPr/>
          <p:nvPr/>
        </p:nvCxnSpPr>
        <p:spPr>
          <a:xfrm flipV="1">
            <a:off x="3491880" y="4941168"/>
            <a:ext cx="936104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aoblený obdélník 7"/>
          <p:cNvSpPr/>
          <p:nvPr/>
        </p:nvSpPr>
        <p:spPr>
          <a:xfrm>
            <a:off x="4788024" y="4797152"/>
            <a:ext cx="1656184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Závěť</a:t>
            </a:r>
            <a:endParaRPr lang="cs-CZ" dirty="0"/>
          </a:p>
        </p:txBody>
      </p:sp>
      <p:cxnSp>
        <p:nvCxnSpPr>
          <p:cNvPr id="10" name="Přímá spojnice se šipkou 9"/>
          <p:cNvCxnSpPr/>
          <p:nvPr/>
        </p:nvCxnSpPr>
        <p:spPr>
          <a:xfrm>
            <a:off x="3491880" y="5085184"/>
            <a:ext cx="936104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aoblený obdélník 10"/>
          <p:cNvSpPr/>
          <p:nvPr/>
        </p:nvSpPr>
        <p:spPr>
          <a:xfrm>
            <a:off x="4716016" y="5186297"/>
            <a:ext cx="1656184" cy="3240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Z</a:t>
            </a:r>
            <a:r>
              <a:rPr lang="cs-CZ" dirty="0" smtClean="0"/>
              <a:t>ákon</a:t>
            </a:r>
            <a:endParaRPr lang="cs-CZ" dirty="0"/>
          </a:p>
        </p:txBody>
      </p:sp>
      <p:cxnSp>
        <p:nvCxnSpPr>
          <p:cNvPr id="12" name="Přímá spojnice se šipkou 9"/>
          <p:cNvCxnSpPr/>
          <p:nvPr/>
        </p:nvCxnSpPr>
        <p:spPr>
          <a:xfrm>
            <a:off x="3491880" y="5085184"/>
            <a:ext cx="936104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aoblený obdélník 14"/>
          <p:cNvSpPr/>
          <p:nvPr/>
        </p:nvSpPr>
        <p:spPr>
          <a:xfrm>
            <a:off x="4716016" y="5733256"/>
            <a:ext cx="2376264" cy="3240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Dědická smlouva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449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zásady OPP</a:t>
            </a:r>
          </a:p>
          <a:p>
            <a:pPr lvl="1"/>
            <a:r>
              <a:rPr lang="cs-CZ" dirty="0" smtClean="0"/>
              <a:t>Zásada dispoziční</a:t>
            </a:r>
          </a:p>
          <a:p>
            <a:pPr lvl="1"/>
            <a:r>
              <a:rPr lang="cs-CZ" dirty="0" smtClean="0"/>
              <a:t>Zásada projednací</a:t>
            </a:r>
          </a:p>
          <a:p>
            <a:pPr lvl="1"/>
            <a:r>
              <a:rPr lang="cs-CZ" dirty="0" smtClean="0"/>
              <a:t>Zásada kontradiktornosti</a:t>
            </a:r>
          </a:p>
          <a:p>
            <a:pPr lvl="1"/>
            <a:r>
              <a:rPr lang="cs-CZ" dirty="0" smtClean="0"/>
              <a:t>Zásada rovnosti účastníků</a:t>
            </a:r>
          </a:p>
          <a:p>
            <a:pPr lvl="1"/>
            <a:r>
              <a:rPr lang="cs-CZ" dirty="0" smtClean="0"/>
              <a:t>Zásada volného hodnocení důkazů</a:t>
            </a:r>
          </a:p>
          <a:p>
            <a:pPr lvl="1"/>
            <a:r>
              <a:rPr lang="cs-CZ" dirty="0" smtClean="0"/>
              <a:t>Zásada veřejnosti a ústnosti</a:t>
            </a:r>
          </a:p>
          <a:p>
            <a:r>
              <a:rPr lang="cs-CZ" dirty="0" smtClean="0"/>
              <a:t>Základní právní pramen je OSŘ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977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Pravomoc vs. Příslušnost soudu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Pravomoc (§ 7 odst. 1 OSŘ) </a:t>
            </a:r>
          </a:p>
          <a:p>
            <a:pPr lvl="1"/>
            <a:r>
              <a:rPr lang="cs-CZ" dirty="0" smtClean="0"/>
              <a:t>Rozsah záležitostí, které soudy projednávají a rozhodují (soukromoprávní věci)</a:t>
            </a:r>
          </a:p>
          <a:p>
            <a:r>
              <a:rPr lang="cs-CZ" dirty="0" smtClean="0"/>
              <a:t>Příslušnost</a:t>
            </a:r>
          </a:p>
          <a:p>
            <a:pPr lvl="1"/>
            <a:r>
              <a:rPr lang="cs-CZ" dirty="0" smtClean="0"/>
              <a:t>Vymezení článku soustavy soudů, který má danou věc projednat a rozhodnout</a:t>
            </a:r>
          </a:p>
          <a:p>
            <a:pPr lvl="1"/>
            <a:r>
              <a:rPr lang="cs-CZ" dirty="0" smtClean="0"/>
              <a:t>Věcná x místní 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8238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Civilní proces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Sporné řízení (občanský soudní řád)</a:t>
            </a:r>
          </a:p>
          <a:p>
            <a:pPr lvl="1"/>
            <a:r>
              <a:rPr lang="cs-CZ" sz="1800" dirty="0" smtClean="0"/>
              <a:t>Žalobce a žalovaný</a:t>
            </a:r>
          </a:p>
          <a:p>
            <a:pPr lvl="1"/>
            <a:r>
              <a:rPr lang="cs-CZ" sz="1800" dirty="0" smtClean="0"/>
              <a:t>Zásady dispoziční, projednací, kontradiktornosti, koncentrace řízení</a:t>
            </a:r>
          </a:p>
          <a:p>
            <a:r>
              <a:rPr lang="cs-CZ" dirty="0" smtClean="0"/>
              <a:t>Nesporné řízení </a:t>
            </a:r>
          </a:p>
          <a:p>
            <a:pPr lvl="1"/>
            <a:r>
              <a:rPr lang="cs-CZ" sz="1800" dirty="0" smtClean="0"/>
              <a:t>Zákon o zvláštních řízeních soudních</a:t>
            </a:r>
          </a:p>
          <a:p>
            <a:pPr lvl="1"/>
            <a:r>
              <a:rPr lang="cs-CZ" sz="1800" dirty="0" smtClean="0"/>
              <a:t>Zahájeno i bez návrhu</a:t>
            </a:r>
          </a:p>
          <a:p>
            <a:pPr lvl="1"/>
            <a:r>
              <a:rPr lang="cs-CZ" sz="1800" dirty="0" smtClean="0"/>
              <a:t>Navrhovatel a ti, o jejichž právech má být jednáno nebo navrhovatel a ti, které zákon za účastníky označuje (řízení o dědictví, řízení o osvojení)</a:t>
            </a:r>
          </a:p>
          <a:p>
            <a:pPr lvl="1"/>
            <a:r>
              <a:rPr lang="cs-CZ" sz="1800" dirty="0" smtClean="0"/>
              <a:t>Zásady oficiality, vyšetřovací</a:t>
            </a: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623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Průběh civilního soudní řízení na prvním stupni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2987824" y="2276872"/>
            <a:ext cx="2592288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Žaloba</a:t>
            </a:r>
            <a:endParaRPr lang="cs-CZ" dirty="0"/>
          </a:p>
        </p:txBody>
      </p:sp>
      <p:sp>
        <p:nvSpPr>
          <p:cNvPr id="7" name="Zaoblený obdélník 6"/>
          <p:cNvSpPr/>
          <p:nvPr/>
        </p:nvSpPr>
        <p:spPr>
          <a:xfrm>
            <a:off x="2987824" y="3002129"/>
            <a:ext cx="2592288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Příprava jednání a zkoumání podmínek řízení</a:t>
            </a:r>
            <a:endParaRPr lang="cs-CZ" dirty="0"/>
          </a:p>
        </p:txBody>
      </p:sp>
      <p:sp>
        <p:nvSpPr>
          <p:cNvPr id="8" name="Zaoblený obdélník 7"/>
          <p:cNvSpPr/>
          <p:nvPr/>
        </p:nvSpPr>
        <p:spPr>
          <a:xfrm>
            <a:off x="2969080" y="4217392"/>
            <a:ext cx="259228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J</a:t>
            </a:r>
            <a:r>
              <a:rPr lang="cs-CZ" dirty="0" smtClean="0"/>
              <a:t>ednání</a:t>
            </a:r>
            <a:endParaRPr lang="cs-CZ" dirty="0"/>
          </a:p>
        </p:txBody>
      </p:sp>
      <p:sp>
        <p:nvSpPr>
          <p:cNvPr id="9" name="Zaoblený obdélník 8"/>
          <p:cNvSpPr/>
          <p:nvPr/>
        </p:nvSpPr>
        <p:spPr>
          <a:xfrm>
            <a:off x="2897072" y="5120947"/>
            <a:ext cx="2664296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Vydání rozhodnutí</a:t>
            </a:r>
            <a:endParaRPr lang="cs-CZ" dirty="0"/>
          </a:p>
        </p:txBody>
      </p:sp>
      <p:sp>
        <p:nvSpPr>
          <p:cNvPr id="10" name="Šipka dolů 9"/>
          <p:cNvSpPr/>
          <p:nvPr/>
        </p:nvSpPr>
        <p:spPr>
          <a:xfrm>
            <a:off x="4229220" y="2780928"/>
            <a:ext cx="45719" cy="22120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lů 10"/>
          <p:cNvSpPr/>
          <p:nvPr/>
        </p:nvSpPr>
        <p:spPr>
          <a:xfrm>
            <a:off x="4247964" y="3938233"/>
            <a:ext cx="72008" cy="27915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lů 11"/>
          <p:cNvSpPr/>
          <p:nvPr/>
        </p:nvSpPr>
        <p:spPr>
          <a:xfrm>
            <a:off x="4252079" y="4793456"/>
            <a:ext cx="103897" cy="32749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908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průběh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1907704" y="2204864"/>
            <a:ext cx="237626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Rozhodnutí 1. stupně</a:t>
            </a:r>
            <a:endParaRPr lang="cs-CZ" dirty="0"/>
          </a:p>
        </p:txBody>
      </p:sp>
      <p:sp>
        <p:nvSpPr>
          <p:cNvPr id="7" name="Šipka doprava 6"/>
          <p:cNvSpPr/>
          <p:nvPr/>
        </p:nvSpPr>
        <p:spPr>
          <a:xfrm>
            <a:off x="4389022" y="2438887"/>
            <a:ext cx="1368152" cy="18002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aoblený obdélník 7"/>
          <p:cNvSpPr/>
          <p:nvPr/>
        </p:nvSpPr>
        <p:spPr>
          <a:xfrm>
            <a:off x="5868144" y="2240865"/>
            <a:ext cx="1656184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Výkon rozhodnutí</a:t>
            </a:r>
            <a:endParaRPr lang="cs-CZ" dirty="0"/>
          </a:p>
        </p:txBody>
      </p:sp>
      <p:sp>
        <p:nvSpPr>
          <p:cNvPr id="9" name="Šipka dolů 8"/>
          <p:cNvSpPr/>
          <p:nvPr/>
        </p:nvSpPr>
        <p:spPr>
          <a:xfrm>
            <a:off x="2843808" y="2852936"/>
            <a:ext cx="252028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1907704" y="3933056"/>
            <a:ext cx="223224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Odvolání</a:t>
            </a:r>
            <a:endParaRPr lang="cs-CZ" dirty="0"/>
          </a:p>
        </p:txBody>
      </p:sp>
      <p:sp>
        <p:nvSpPr>
          <p:cNvPr id="11" name="Zaoblený obdélník 10"/>
          <p:cNvSpPr/>
          <p:nvPr/>
        </p:nvSpPr>
        <p:spPr>
          <a:xfrm>
            <a:off x="1979712" y="5373216"/>
            <a:ext cx="2088232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Dovolání</a:t>
            </a:r>
            <a:endParaRPr lang="cs-CZ" dirty="0"/>
          </a:p>
        </p:txBody>
      </p:sp>
      <p:sp>
        <p:nvSpPr>
          <p:cNvPr id="12" name="Zaoblený obdélník 11"/>
          <p:cNvSpPr/>
          <p:nvPr/>
        </p:nvSpPr>
        <p:spPr>
          <a:xfrm>
            <a:off x="4644008" y="5373216"/>
            <a:ext cx="187220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Žaloba pro zmatečnost</a:t>
            </a:r>
            <a:endParaRPr lang="cs-CZ" dirty="0"/>
          </a:p>
        </p:txBody>
      </p:sp>
      <p:sp>
        <p:nvSpPr>
          <p:cNvPr id="13" name="Zaoblený obdélník 12"/>
          <p:cNvSpPr/>
          <p:nvPr/>
        </p:nvSpPr>
        <p:spPr>
          <a:xfrm>
            <a:off x="6768244" y="5378402"/>
            <a:ext cx="1512168" cy="78690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Návrh na obnovu řízení</a:t>
            </a:r>
            <a:endParaRPr lang="cs-CZ" dirty="0"/>
          </a:p>
        </p:txBody>
      </p:sp>
      <p:sp>
        <p:nvSpPr>
          <p:cNvPr id="14" name="Šipka dolů 13"/>
          <p:cNvSpPr/>
          <p:nvPr/>
        </p:nvSpPr>
        <p:spPr>
          <a:xfrm>
            <a:off x="2735796" y="4569050"/>
            <a:ext cx="360040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6" name="Přímá spojnice se šipkou 15"/>
          <p:cNvCxnSpPr/>
          <p:nvPr/>
        </p:nvCxnSpPr>
        <p:spPr>
          <a:xfrm>
            <a:off x="4139952" y="4509120"/>
            <a:ext cx="108012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>
            <a:off x="4139952" y="4293096"/>
            <a:ext cx="3384376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>
            <a:stCxn id="10" idx="3"/>
          </p:cNvCxnSpPr>
          <p:nvPr/>
        </p:nvCxnSpPr>
        <p:spPr>
          <a:xfrm flipV="1">
            <a:off x="4139952" y="2924944"/>
            <a:ext cx="2160240" cy="129614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862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moc a vykonatelnost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Právní moc</a:t>
            </a:r>
          </a:p>
          <a:p>
            <a:pPr lvl="1"/>
            <a:r>
              <a:rPr lang="cs-CZ" dirty="0" smtClean="0"/>
              <a:t>Existence účinků nezměnitelnosti a závaznosti soudních rozhodnutí</a:t>
            </a:r>
          </a:p>
          <a:p>
            <a:pPr marL="365760" lvl="1" indent="0">
              <a:buNone/>
            </a:pPr>
            <a:endParaRPr lang="cs-CZ" dirty="0"/>
          </a:p>
          <a:p>
            <a:r>
              <a:rPr lang="cs-CZ" dirty="0" smtClean="0"/>
              <a:t>Vykonatelnost</a:t>
            </a:r>
          </a:p>
          <a:p>
            <a:pPr lvl="1"/>
            <a:r>
              <a:rPr lang="cs-CZ" dirty="0" smtClean="0"/>
              <a:t>Možnost vynucení povinnosti uložené v rozhodnutí i proti vůli povinného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446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2348880"/>
            <a:ext cx="5845264" cy="3253959"/>
          </a:xfrm>
        </p:spPr>
        <p:txBody>
          <a:bodyPr/>
          <a:lstStyle/>
          <a:p>
            <a:r>
              <a:rPr lang="cs-CZ" dirty="0" smtClean="0"/>
              <a:t>OPH</a:t>
            </a:r>
          </a:p>
          <a:p>
            <a:r>
              <a:rPr lang="cs-CZ" dirty="0" smtClean="0"/>
              <a:t>OPP</a:t>
            </a:r>
            <a:endParaRPr lang="cs-CZ" dirty="0"/>
          </a:p>
          <a:p>
            <a:r>
              <a:rPr lang="cs-CZ" dirty="0" smtClean="0"/>
              <a:t>Obchodní právo</a:t>
            </a:r>
          </a:p>
          <a:p>
            <a:r>
              <a:rPr lang="cs-CZ" dirty="0" smtClean="0"/>
              <a:t>Příklady</a:t>
            </a:r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828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Výkon rozhodnutí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Výkon rozhodnutí dle OSŘ činí soud</a:t>
            </a:r>
          </a:p>
          <a:p>
            <a:endParaRPr lang="cs-CZ" dirty="0"/>
          </a:p>
          <a:p>
            <a:r>
              <a:rPr lang="cs-CZ" dirty="0" smtClean="0"/>
              <a:t>Výkon rozhodnutí dle EŘ činí soudem pověřený exekutor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účelem je splnění povinnosti, uložené v rozhodnutí 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6" name="Šipka dolů 5"/>
          <p:cNvSpPr/>
          <p:nvPr/>
        </p:nvSpPr>
        <p:spPr>
          <a:xfrm>
            <a:off x="4139952" y="3861048"/>
            <a:ext cx="432048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70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Obchodní právo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Upravuje majetkoprávní postavení podnikatelů a vztahy s podnikáním související. Upravuje i některé vztahy mezi nepodnikatelskými subjekty a některé vztahy mezi podnikatelem a státem (např. obchodní rejstřík, účetnictví podnikatelů) </a:t>
            </a:r>
          </a:p>
          <a:p>
            <a:r>
              <a:rPr lang="cs-CZ" dirty="0" smtClean="0"/>
              <a:t>Prameny ZOK. + OZ  + zákon o přeměnách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628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Některé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Obchodní firma</a:t>
            </a:r>
          </a:p>
          <a:p>
            <a:pPr lvl="1"/>
            <a:r>
              <a:rPr lang="cs-CZ" dirty="0" smtClean="0"/>
              <a:t>Jméno, pod kterým je podnikatel zapsán do obchodního rejstříku (Karel Novák – Botasky s.r.o.) </a:t>
            </a:r>
          </a:p>
          <a:p>
            <a:pPr lvl="1"/>
            <a:r>
              <a:rPr lang="cs-CZ" dirty="0" smtClean="0"/>
              <a:t>Nesmí být zaměnitelná a působit klamavě</a:t>
            </a:r>
          </a:p>
          <a:p>
            <a:r>
              <a:rPr lang="cs-CZ" dirty="0" smtClean="0"/>
              <a:t>Obchodní jmění</a:t>
            </a:r>
          </a:p>
          <a:p>
            <a:pPr lvl="1"/>
            <a:r>
              <a:rPr lang="cs-CZ" dirty="0" smtClean="0"/>
              <a:t>Soubor obchodního majetku a závazků, poskytuje informace o majetkových poměrech podnikatele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562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Obchodní společnosti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23</a:t>
            </a:fld>
            <a:endParaRPr lang="cs-CZ"/>
          </a:p>
        </p:txBody>
      </p:sp>
      <p:cxnSp>
        <p:nvCxnSpPr>
          <p:cNvPr id="7" name="Přímá spojnice se šipkou 6"/>
          <p:cNvCxnSpPr/>
          <p:nvPr/>
        </p:nvCxnSpPr>
        <p:spPr>
          <a:xfrm flipH="1">
            <a:off x="2483768" y="1700808"/>
            <a:ext cx="1584176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4067944" y="1700808"/>
            <a:ext cx="1260140" cy="13681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aoblený obdélník 9"/>
          <p:cNvSpPr/>
          <p:nvPr/>
        </p:nvSpPr>
        <p:spPr>
          <a:xfrm>
            <a:off x="1475656" y="3242815"/>
            <a:ext cx="1584176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O</a:t>
            </a:r>
            <a:r>
              <a:rPr lang="cs-CZ" dirty="0" smtClean="0"/>
              <a:t>sobní</a:t>
            </a:r>
            <a:endParaRPr lang="cs-CZ" dirty="0"/>
          </a:p>
        </p:txBody>
      </p:sp>
      <p:sp>
        <p:nvSpPr>
          <p:cNvPr id="12" name="Zaoblený obdélník 11"/>
          <p:cNvSpPr/>
          <p:nvPr/>
        </p:nvSpPr>
        <p:spPr>
          <a:xfrm>
            <a:off x="4644008" y="3212976"/>
            <a:ext cx="237626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Kapitálové</a:t>
            </a:r>
            <a:endParaRPr lang="cs-CZ" dirty="0"/>
          </a:p>
        </p:txBody>
      </p:sp>
      <p:cxnSp>
        <p:nvCxnSpPr>
          <p:cNvPr id="14" name="Přímá spojnice se šipkou 13"/>
          <p:cNvCxnSpPr/>
          <p:nvPr/>
        </p:nvCxnSpPr>
        <p:spPr>
          <a:xfrm>
            <a:off x="2483768" y="3890887"/>
            <a:ext cx="1008112" cy="9062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H="1">
            <a:off x="1619672" y="3890887"/>
            <a:ext cx="864096" cy="9062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aoblený obdélník 16"/>
          <p:cNvSpPr/>
          <p:nvPr/>
        </p:nvSpPr>
        <p:spPr>
          <a:xfrm>
            <a:off x="971600" y="4869160"/>
            <a:ext cx="1224136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/>
              <a:t>v</a:t>
            </a:r>
            <a:r>
              <a:rPr lang="cs-CZ" dirty="0" err="1" smtClean="0"/>
              <a:t>.o.s</a:t>
            </a:r>
            <a:endParaRPr lang="cs-CZ" dirty="0"/>
          </a:p>
        </p:txBody>
      </p:sp>
      <p:sp>
        <p:nvSpPr>
          <p:cNvPr id="18" name="Zaoblený obdélník 17"/>
          <p:cNvSpPr/>
          <p:nvPr/>
        </p:nvSpPr>
        <p:spPr>
          <a:xfrm>
            <a:off x="3056870" y="4833156"/>
            <a:ext cx="1080120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k.s.</a:t>
            </a:r>
            <a:endParaRPr lang="cs-CZ" dirty="0"/>
          </a:p>
        </p:txBody>
      </p:sp>
      <p:cxnSp>
        <p:nvCxnSpPr>
          <p:cNvPr id="20" name="Přímá spojnice se šipkou 19"/>
          <p:cNvCxnSpPr/>
          <p:nvPr/>
        </p:nvCxnSpPr>
        <p:spPr>
          <a:xfrm flipH="1">
            <a:off x="5148064" y="3890887"/>
            <a:ext cx="684076" cy="8342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>
            <a:off x="5832140" y="3890887"/>
            <a:ext cx="1188132" cy="8342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aoblený obdélník 22"/>
          <p:cNvSpPr/>
          <p:nvPr/>
        </p:nvSpPr>
        <p:spPr>
          <a:xfrm>
            <a:off x="4698014" y="4797152"/>
            <a:ext cx="882098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a</a:t>
            </a:r>
            <a:r>
              <a:rPr lang="cs-CZ" dirty="0" smtClean="0"/>
              <a:t>.s.</a:t>
            </a:r>
            <a:endParaRPr lang="cs-CZ" dirty="0"/>
          </a:p>
        </p:txBody>
      </p:sp>
      <p:sp>
        <p:nvSpPr>
          <p:cNvPr id="24" name="Zaoblený obdélník 23"/>
          <p:cNvSpPr/>
          <p:nvPr/>
        </p:nvSpPr>
        <p:spPr>
          <a:xfrm>
            <a:off x="6660232" y="4805789"/>
            <a:ext cx="1008112" cy="61206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s.r.o.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3956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Akciová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Založení ( zakladatelské smlouva + stanovy+ zajištění vkladů)</a:t>
            </a:r>
          </a:p>
          <a:p>
            <a:r>
              <a:rPr lang="cs-CZ" dirty="0" smtClean="0"/>
              <a:t>vhodná především pro správu a provoz větších podniků, u kterých je potřeba velká kumulace kapitálu</a:t>
            </a:r>
          </a:p>
          <a:p>
            <a:r>
              <a:rPr lang="cs-CZ" dirty="0" smtClean="0"/>
              <a:t>ZK alespoň 2 mil. Kč nebo 80 000 EUR </a:t>
            </a:r>
          </a:p>
          <a:p>
            <a:r>
              <a:rPr lang="cs-CZ" dirty="0" smtClean="0"/>
              <a:t>Valná hromada, představenstvo, dozorčí rada nebo statutární ředitel a správní rada</a:t>
            </a:r>
          </a:p>
          <a:p>
            <a:r>
              <a:rPr lang="cs-CZ" dirty="0" smtClean="0"/>
              <a:t>Akcie = cenný papír, s nímž jsou spojeny práva akcionáře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58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Společnost s ručením omezeným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Základní kapitál může být i jen 1 Kč (§ 142 ZOK). </a:t>
            </a:r>
          </a:p>
          <a:p>
            <a:r>
              <a:rPr lang="cs-CZ" dirty="0" smtClean="0"/>
              <a:t>Založena společníkem/</a:t>
            </a:r>
            <a:r>
              <a:rPr lang="cs-CZ" dirty="0" err="1" smtClean="0"/>
              <a:t>ky</a:t>
            </a:r>
            <a:endParaRPr lang="cs-CZ" dirty="0" smtClean="0"/>
          </a:p>
          <a:p>
            <a:r>
              <a:rPr lang="cs-CZ" dirty="0" smtClean="0"/>
              <a:t>Účast společníků formou poskytnutého kapitálu, oddělení majetku společníků od majetku společnosti a nízké riziko ručení společníků za závazky společnosti.</a:t>
            </a:r>
          </a:p>
          <a:p>
            <a:r>
              <a:rPr lang="cs-CZ" dirty="0" smtClean="0"/>
              <a:t>Statutárním orgánem je jednatel</a:t>
            </a:r>
          </a:p>
          <a:p>
            <a:r>
              <a:rPr lang="cs-CZ" dirty="0" smtClean="0"/>
              <a:t>Práva a povinnosti jsou spojeny s obchodním podílem</a:t>
            </a:r>
          </a:p>
          <a:p>
            <a:r>
              <a:rPr lang="cs-CZ" dirty="0" smtClean="0"/>
              <a:t>Valná hromada (společníci)</a:t>
            </a:r>
          </a:p>
          <a:p>
            <a:r>
              <a:rPr lang="cs-CZ" dirty="0" smtClean="0"/>
              <a:t>Jednatel jedná za společnost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1991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Veřejná obchodní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Společnost, kde pro společnou firmu podnikají alespoň 2 osoby</a:t>
            </a:r>
          </a:p>
          <a:p>
            <a:r>
              <a:rPr lang="cs-CZ" dirty="0" smtClean="0"/>
              <a:t>Vznik uzavřením společenské smlouvy</a:t>
            </a:r>
          </a:p>
          <a:p>
            <a:r>
              <a:rPr lang="cs-CZ" dirty="0" smtClean="0"/>
              <a:t>Závislost na činnosti společníků</a:t>
            </a:r>
          </a:p>
          <a:p>
            <a:r>
              <a:rPr lang="cs-CZ" dirty="0" smtClean="0"/>
              <a:t>Společníci ručí za její dluhy společně a nerozdílně</a:t>
            </a:r>
          </a:p>
          <a:p>
            <a:r>
              <a:rPr lang="cs-CZ" dirty="0" smtClean="0"/>
              <a:t>K obchodnímu vedení je oprávněn každý společník</a:t>
            </a:r>
          </a:p>
          <a:p>
            <a:r>
              <a:rPr lang="cs-CZ" dirty="0" smtClean="0"/>
              <a:t>Statutárním orgánem=všichni společníci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0670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Komanditní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Založení společenskou smlouvou</a:t>
            </a:r>
          </a:p>
          <a:p>
            <a:r>
              <a:rPr lang="cs-CZ" dirty="0" smtClean="0"/>
              <a:t>Komanditista</a:t>
            </a:r>
          </a:p>
          <a:p>
            <a:pPr lvl="1"/>
            <a:r>
              <a:rPr lang="cs-CZ" dirty="0" smtClean="0"/>
              <a:t>Společník, jež je povinen vložit vklad, ručí do výše nesplaceného vkladu</a:t>
            </a:r>
          </a:p>
          <a:p>
            <a:r>
              <a:rPr lang="cs-CZ" dirty="0" smtClean="0"/>
              <a:t>Komplementář</a:t>
            </a:r>
          </a:p>
          <a:p>
            <a:pPr lvl="1"/>
            <a:r>
              <a:rPr lang="cs-CZ" dirty="0" smtClean="0"/>
              <a:t>Ručí za závazky celým svým majetkem, realizuje účel, za kterým byla společnost vytvořena. Je statutárním orgánem, vykonává i obchodní vedení společnosti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4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2200" dirty="0" smtClean="0"/>
              <a:t>1) Koupili jste si auto z autobazaru, ozve se Vám však někdo, kdo tvrdí, že auto je jeho, protože mu bylo ukradeno.  Za jakých podmínek si můžete auto ponechat?</a:t>
            </a:r>
          </a:p>
          <a:p>
            <a:pPr algn="just"/>
            <a:r>
              <a:rPr lang="cs-CZ" sz="2200" dirty="0" smtClean="0"/>
              <a:t>2) Ve Vašem domě byla odhlasována rekonstrukce na schůzi shromáždění společenství vlastníků (právnická osoba </a:t>
            </a:r>
            <a:r>
              <a:rPr lang="cs-CZ" sz="2200" smtClean="0"/>
              <a:t>se sídlem v Brně). </a:t>
            </a:r>
            <a:r>
              <a:rPr lang="cs-CZ" sz="2200" dirty="0" smtClean="0"/>
              <a:t>Jste mezi skupinou, která s tímto rozhodnutím nesouhlasí, jelikož hlasovaní nebylo v souladu se stanovami. Na který soud podáte příslušnou žalobu? </a:t>
            </a:r>
            <a:endParaRPr lang="cs-CZ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sz="4400" dirty="0" smtClean="0"/>
              <a:t>Otázky???</a:t>
            </a:r>
            <a:endParaRPr lang="cs-CZ" sz="4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011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OPH (opak.)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Zásada „Vše je dovoleno, co není zakázáno“</a:t>
            </a:r>
          </a:p>
          <a:p>
            <a:r>
              <a:rPr lang="cs-CZ" dirty="0" smtClean="0"/>
              <a:t>Zásada autonomie vůle</a:t>
            </a:r>
          </a:p>
          <a:p>
            <a:r>
              <a:rPr lang="cs-CZ" dirty="0" smtClean="0"/>
              <a:t>Zásada „právo náleží bdělým“</a:t>
            </a:r>
          </a:p>
          <a:p>
            <a:r>
              <a:rPr lang="cs-CZ" dirty="0" smtClean="0"/>
              <a:t>Zásada jistoty soukromoprávního obratu</a:t>
            </a:r>
          </a:p>
          <a:p>
            <a:r>
              <a:rPr lang="cs-CZ" dirty="0" smtClean="0"/>
              <a:t>Zásada prevence</a:t>
            </a:r>
          </a:p>
          <a:p>
            <a:r>
              <a:rPr lang="cs-CZ" dirty="0" smtClean="0"/>
              <a:t>Zásady výkonu práv s dobrými mravy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706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054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AA2B1E"/>
              </a:buClr>
              <a:defRPr/>
            </a:pPr>
            <a:r>
              <a:rPr lang="cs-CZ" sz="1400" dirty="0">
                <a:solidFill>
                  <a:prstClr val="black"/>
                </a:solidFill>
              </a:rPr>
              <a:t>TOMANCOVÁ, SCHELLE K., SCHELLEOVÁ, I., HYNŠT, A</a:t>
            </a:r>
            <a:r>
              <a:rPr lang="cs-CZ" sz="1400" dirty="0" smtClean="0">
                <a:solidFill>
                  <a:prstClr val="black"/>
                </a:solidFill>
              </a:rPr>
              <a:t>., </a:t>
            </a:r>
            <a:r>
              <a:rPr lang="cs-CZ" sz="1400" i="1" dirty="0">
                <a:solidFill>
                  <a:prstClr val="black"/>
                </a:solidFill>
              </a:rPr>
              <a:t>Základy práva (nejen) pro školy</a:t>
            </a:r>
            <a:r>
              <a:rPr lang="cs-CZ" sz="1400" dirty="0">
                <a:solidFill>
                  <a:prstClr val="black"/>
                </a:solidFill>
              </a:rPr>
              <a:t>. Jaroslava Tomancová a kolektiv. 1. vyd. Boskovice: ALBERT, 2007. 360 s. Právo. ISBN </a:t>
            </a:r>
            <a:r>
              <a:rPr lang="cs-CZ" sz="1400" dirty="0" smtClean="0">
                <a:solidFill>
                  <a:prstClr val="black"/>
                </a:solidFill>
              </a:rPr>
              <a:t>80-73-26-110-3</a:t>
            </a:r>
          </a:p>
          <a:p>
            <a:pPr>
              <a:buClr>
                <a:srgbClr val="AA2B1E"/>
              </a:buClr>
              <a:defRPr/>
            </a:pPr>
            <a:r>
              <a:rPr lang="cs-CZ" sz="1400" dirty="0"/>
              <a:t>STAVINOHOVÁ, J., </a:t>
            </a:r>
            <a:r>
              <a:rPr lang="cs-CZ" sz="1400" i="1" dirty="0"/>
              <a:t>Civilní proces a organizace soudnictví</a:t>
            </a:r>
            <a:r>
              <a:rPr lang="cs-CZ" sz="1400" dirty="0"/>
              <a:t>. Brno : Doplněk, 2003. 660 s. ISBN 80-210-3271-5</a:t>
            </a:r>
          </a:p>
          <a:p>
            <a:pPr lvl="0">
              <a:buClr>
                <a:srgbClr val="AA2B1E"/>
              </a:buClr>
              <a:defRPr/>
            </a:pPr>
            <a:r>
              <a:rPr lang="cs-CZ" sz="1400" dirty="0" smtClean="0">
                <a:solidFill>
                  <a:prstClr val="black"/>
                </a:solidFill>
              </a:rPr>
              <a:t>Občanský zákoník (zák. č. 89/2012 Sb.)</a:t>
            </a:r>
          </a:p>
          <a:p>
            <a:pPr>
              <a:buClr>
                <a:srgbClr val="AA2B1E"/>
              </a:buClr>
              <a:defRPr/>
            </a:pPr>
            <a:r>
              <a:rPr lang="cs-CZ" sz="1400" dirty="0" smtClean="0">
                <a:solidFill>
                  <a:prstClr val="black"/>
                </a:solidFill>
              </a:rPr>
              <a:t>Občanský soudní řád </a:t>
            </a:r>
            <a:r>
              <a:rPr lang="cs-CZ" sz="1400" dirty="0">
                <a:solidFill>
                  <a:prstClr val="black"/>
                </a:solidFill>
              </a:rPr>
              <a:t>(zák. č. </a:t>
            </a:r>
            <a:r>
              <a:rPr lang="cs-CZ" sz="1400" dirty="0" smtClean="0">
                <a:solidFill>
                  <a:prstClr val="black"/>
                </a:solidFill>
              </a:rPr>
              <a:t>99/1963 </a:t>
            </a:r>
            <a:r>
              <a:rPr lang="cs-CZ" sz="1400" dirty="0">
                <a:solidFill>
                  <a:prstClr val="black"/>
                </a:solidFill>
              </a:rPr>
              <a:t>Sb</a:t>
            </a:r>
            <a:r>
              <a:rPr lang="cs-CZ" sz="1400" dirty="0" smtClean="0">
                <a:solidFill>
                  <a:prstClr val="black"/>
                </a:solidFill>
              </a:rPr>
              <a:t>.)</a:t>
            </a:r>
          </a:p>
          <a:p>
            <a:pPr>
              <a:buClr>
                <a:srgbClr val="AA2B1E"/>
              </a:buClr>
              <a:defRPr/>
            </a:pPr>
            <a:r>
              <a:rPr lang="cs-CZ" sz="1400" dirty="0" smtClean="0">
                <a:solidFill>
                  <a:prstClr val="black"/>
                </a:solidFill>
              </a:rPr>
              <a:t>Zákon o obchodních korporacích (zák. č. 90/2012)</a:t>
            </a:r>
          </a:p>
          <a:p>
            <a:pPr marL="0" lvl="0" indent="0">
              <a:buClr>
                <a:srgbClr val="AA2B1E"/>
              </a:buClr>
              <a:buNone/>
              <a:defRPr/>
            </a:pPr>
            <a:endParaRPr lang="cs-CZ" sz="1400" dirty="0" smtClean="0">
              <a:solidFill>
                <a:prstClr val="black"/>
              </a:solidFill>
            </a:endParaRPr>
          </a:p>
          <a:p>
            <a:pPr marL="0" lvl="0" indent="0">
              <a:buClr>
                <a:srgbClr val="AA2B1E"/>
              </a:buClr>
              <a:buNone/>
              <a:defRPr/>
            </a:pPr>
            <a:endParaRPr lang="cs-CZ" sz="1400" dirty="0">
              <a:solidFill>
                <a:prstClr val="black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755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Občanskoprávní skutečnosti a právní úkony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Vznik/změna/zánik občanskoprávního vztahu spojen právní skutečností</a:t>
            </a:r>
          </a:p>
          <a:p>
            <a:pPr lvl="1"/>
            <a:r>
              <a:rPr lang="cs-CZ" dirty="0" smtClean="0"/>
              <a:t>Subjektivní vs. Objektivní</a:t>
            </a:r>
          </a:p>
          <a:p>
            <a:r>
              <a:rPr lang="cs-CZ" smtClean="0"/>
              <a:t>Právní jednání</a:t>
            </a:r>
            <a:endParaRPr lang="cs-CZ" dirty="0" smtClean="0"/>
          </a:p>
          <a:p>
            <a:pPr lvl="1"/>
            <a:r>
              <a:rPr lang="cs-CZ" sz="1800" dirty="0" smtClean="0"/>
              <a:t>Náležitosti subjektu (Svéprávnost)</a:t>
            </a:r>
          </a:p>
          <a:p>
            <a:pPr lvl="1"/>
            <a:r>
              <a:rPr lang="cs-CZ" sz="1800" dirty="0" smtClean="0"/>
              <a:t>Náležitosti vůle (skutečnost, svoboda, vážnost, a prostá omylu)</a:t>
            </a:r>
          </a:p>
          <a:p>
            <a:pPr lvl="1"/>
            <a:r>
              <a:rPr lang="cs-CZ" sz="1800" dirty="0" smtClean="0"/>
              <a:t>Náležitosti projevu (určitost, srozumitelnost, forma)</a:t>
            </a:r>
          </a:p>
          <a:p>
            <a:pPr lvl="1"/>
            <a:r>
              <a:rPr lang="cs-CZ" sz="1800" dirty="0" smtClean="0"/>
              <a:t>Shoda vůle a projevu vůle</a:t>
            </a:r>
          </a:p>
          <a:p>
            <a:pPr lvl="1"/>
            <a:r>
              <a:rPr lang="cs-CZ" sz="1800" dirty="0" smtClean="0"/>
              <a:t>Náležitosti předmětu (možnost a dovolenost)</a:t>
            </a:r>
            <a:endParaRPr lang="cs-CZ" sz="1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237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Neplatnost PÚ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Absolutní</a:t>
            </a:r>
          </a:p>
          <a:p>
            <a:pPr lvl="1"/>
            <a:r>
              <a:rPr lang="cs-CZ" sz="1800" dirty="0" smtClean="0"/>
              <a:t>Neplatnost od počátku, přímo ze zákona</a:t>
            </a:r>
          </a:p>
          <a:p>
            <a:pPr lvl="1"/>
            <a:r>
              <a:rPr lang="cs-CZ" sz="1800" dirty="0"/>
              <a:t>S</a:t>
            </a:r>
            <a:r>
              <a:rPr lang="cs-CZ" sz="1800" dirty="0" smtClean="0"/>
              <a:t>oud k ní přihlíží EX OFFO</a:t>
            </a:r>
          </a:p>
          <a:p>
            <a:pPr lvl="1"/>
            <a:r>
              <a:rPr lang="cs-CZ" sz="1800" dirty="0" smtClean="0"/>
              <a:t>Rozpor se zákonem,  zjevný rozpor s dobrými mravy, zjevné narušení veřejného pořádku, zavázaní k plnění od počátku nemožnému</a:t>
            </a:r>
            <a:endParaRPr lang="cs-CZ" dirty="0"/>
          </a:p>
          <a:p>
            <a:r>
              <a:rPr lang="cs-CZ" dirty="0" smtClean="0"/>
              <a:t>Relativní</a:t>
            </a:r>
          </a:p>
          <a:p>
            <a:pPr lvl="1"/>
            <a:r>
              <a:rPr lang="cs-CZ" sz="1800" dirty="0" smtClean="0"/>
              <a:t>Platný, než se oprávněný subjekt dovolá</a:t>
            </a:r>
          </a:p>
          <a:p>
            <a:pPr lvl="1"/>
            <a:r>
              <a:rPr lang="cs-CZ" sz="1800" dirty="0" smtClean="0"/>
              <a:t>3 roky promlčecí lhůta</a:t>
            </a:r>
          </a:p>
          <a:p>
            <a:pPr lvl="1"/>
            <a:r>
              <a:rPr lang="cs-CZ" sz="1800" dirty="0" smtClean="0"/>
              <a:t>Př. Jednání v omylu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5069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 jako právní skutečnost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Promlčení</a:t>
            </a:r>
          </a:p>
          <a:p>
            <a:pPr lvl="1"/>
            <a:r>
              <a:rPr lang="cs-CZ" dirty="0" smtClean="0"/>
              <a:t>Obecná doba 3 let</a:t>
            </a:r>
          </a:p>
          <a:p>
            <a:pPr lvl="1"/>
            <a:r>
              <a:rPr lang="cs-CZ" dirty="0" smtClean="0"/>
              <a:t>Nebylo-li právo vykonáno v PL, promlčí se a dlužník není povinen plnit</a:t>
            </a:r>
          </a:p>
          <a:p>
            <a:pPr lvl="1"/>
            <a:r>
              <a:rPr lang="cs-CZ" dirty="0" smtClean="0"/>
              <a:t>Vlastnické právo se nepromlčuje</a:t>
            </a:r>
          </a:p>
          <a:p>
            <a:pPr lvl="1"/>
            <a:r>
              <a:rPr lang="cs-CZ" dirty="0" smtClean="0"/>
              <a:t>Námitku vznese povinný</a:t>
            </a:r>
          </a:p>
          <a:p>
            <a:r>
              <a:rPr lang="cs-CZ" dirty="0" smtClean="0"/>
              <a:t>Prekluze</a:t>
            </a:r>
          </a:p>
          <a:p>
            <a:pPr lvl="1"/>
            <a:r>
              <a:rPr lang="cs-CZ" dirty="0" smtClean="0"/>
              <a:t>Následkem je zánik práva</a:t>
            </a:r>
          </a:p>
          <a:p>
            <a:pPr lvl="1"/>
            <a:r>
              <a:rPr lang="cs-CZ" dirty="0" smtClean="0"/>
              <a:t>Soud přihlíží ex offo</a:t>
            </a:r>
          </a:p>
          <a:p>
            <a:pPr lvl="1"/>
            <a:r>
              <a:rPr lang="cs-CZ" dirty="0" smtClean="0"/>
              <a:t>Reklamační lhůty jako příklad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78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Zastoupení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63040" y="2119256"/>
            <a:ext cx="6196405" cy="3830023"/>
          </a:xfrm>
        </p:spPr>
        <p:txBody>
          <a:bodyPr/>
          <a:lstStyle/>
          <a:p>
            <a:r>
              <a:rPr lang="cs-CZ" dirty="0" smtClean="0"/>
              <a:t>Smluvní, zákonné</a:t>
            </a:r>
          </a:p>
          <a:p>
            <a:r>
              <a:rPr lang="cs-CZ" dirty="0" smtClean="0"/>
              <a:t>Zákonné zastoupení a opatrovnictví</a:t>
            </a:r>
          </a:p>
          <a:p>
            <a:pPr lvl="1"/>
            <a:r>
              <a:rPr lang="cs-CZ" dirty="0" smtClean="0"/>
              <a:t>U nezletilých ze zákona</a:t>
            </a:r>
          </a:p>
          <a:p>
            <a:pPr lvl="1"/>
            <a:r>
              <a:rPr lang="cs-CZ" dirty="0" smtClean="0"/>
              <a:t>Opatrovníka jmenuje soud</a:t>
            </a:r>
          </a:p>
          <a:p>
            <a:pPr lvl="1"/>
            <a:r>
              <a:rPr lang="cs-CZ" dirty="0" smtClean="0"/>
              <a:t>Osobám bez </a:t>
            </a:r>
            <a:r>
              <a:rPr lang="cs-CZ" dirty="0" err="1" smtClean="0"/>
              <a:t>svépravnosti</a:t>
            </a:r>
            <a:r>
              <a:rPr lang="cs-CZ" dirty="0" smtClean="0"/>
              <a:t>-------opatrovník</a:t>
            </a:r>
          </a:p>
          <a:p>
            <a:r>
              <a:rPr lang="cs-CZ" dirty="0" smtClean="0"/>
              <a:t>Zastoupení smluvní</a:t>
            </a:r>
          </a:p>
          <a:p>
            <a:pPr lvl="1"/>
            <a:r>
              <a:rPr lang="cs-CZ" dirty="0" smtClean="0"/>
              <a:t>Na základě plné moci</a:t>
            </a:r>
          </a:p>
          <a:p>
            <a:pPr lvl="1"/>
            <a:r>
              <a:rPr lang="cs-CZ" dirty="0" smtClean="0"/>
              <a:t>Plná moc generální a speciální</a:t>
            </a:r>
          </a:p>
          <a:p>
            <a:pPr>
              <a:buNone/>
            </a:pPr>
            <a:endParaRPr lang="cs-CZ" dirty="0" smtClean="0"/>
          </a:p>
          <a:p>
            <a:pPr lvl="1"/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83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Občanskoprávní vztah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Subjekt + objekt + obsah</a:t>
            </a:r>
          </a:p>
          <a:p>
            <a:r>
              <a:rPr lang="cs-CZ" dirty="0" smtClean="0"/>
              <a:t>Absolutní</a:t>
            </a:r>
          </a:p>
          <a:p>
            <a:pPr lvl="1"/>
            <a:r>
              <a:rPr lang="cs-CZ" dirty="0" smtClean="0"/>
              <a:t>Právo vzniká individuálně určenému subjektu a povinnost vzniká neurčeným subjektům (vlastnické právo)</a:t>
            </a:r>
          </a:p>
          <a:p>
            <a:r>
              <a:rPr lang="cs-CZ" dirty="0" smtClean="0"/>
              <a:t>Relativní</a:t>
            </a:r>
          </a:p>
          <a:p>
            <a:pPr lvl="1"/>
            <a:r>
              <a:rPr lang="cs-CZ" dirty="0" smtClean="0"/>
              <a:t>Práva a povinnosti mezi konkrétně určenými subjekty (smlouva)</a:t>
            </a:r>
          </a:p>
          <a:p>
            <a:pPr lvl="1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61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Občanskoprávní vztah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Věcná práva (VP, D, VPKC)</a:t>
            </a:r>
          </a:p>
          <a:p>
            <a:pPr lvl="1"/>
            <a:r>
              <a:rPr lang="cs-CZ" dirty="0" smtClean="0"/>
              <a:t>Absolutní vztahy</a:t>
            </a:r>
          </a:p>
          <a:p>
            <a:pPr lvl="1"/>
            <a:r>
              <a:rPr lang="cs-CZ" dirty="0" smtClean="0"/>
              <a:t>Výraz přivlastňování</a:t>
            </a:r>
          </a:p>
          <a:p>
            <a:pPr lvl="1"/>
            <a:r>
              <a:rPr lang="cs-CZ" dirty="0" smtClean="0"/>
              <a:t>Nejsou závislé na konkrétním vztahu konkrétních subjektů</a:t>
            </a:r>
          </a:p>
          <a:p>
            <a:r>
              <a:rPr lang="cs-CZ" dirty="0" smtClean="0"/>
              <a:t>Závazkové vztahy (kupní smlouva, </a:t>
            </a:r>
            <a:r>
              <a:rPr lang="cs-CZ" dirty="0" err="1" smtClean="0"/>
              <a:t>smlouva</a:t>
            </a:r>
            <a:r>
              <a:rPr lang="cs-CZ" dirty="0" smtClean="0"/>
              <a:t> o dílo)</a:t>
            </a:r>
          </a:p>
          <a:p>
            <a:pPr lvl="1"/>
            <a:r>
              <a:rPr lang="cs-CZ" dirty="0" smtClean="0"/>
              <a:t>Relativní povahy</a:t>
            </a:r>
          </a:p>
          <a:p>
            <a:pPr lvl="1"/>
            <a:r>
              <a:rPr lang="cs-CZ" dirty="0" smtClean="0"/>
              <a:t>Mezi konkrétními subjekty</a:t>
            </a:r>
          </a:p>
          <a:p>
            <a:pPr lvl="1"/>
            <a:r>
              <a:rPr lang="cs-CZ" dirty="0" smtClean="0"/>
              <a:t>Výraz hodnoty</a:t>
            </a:r>
          </a:p>
          <a:p>
            <a:endParaRPr lang="cs-CZ" dirty="0" smtClean="0"/>
          </a:p>
          <a:p>
            <a:pPr marL="365760" lvl="1" indent="0">
              <a:buNone/>
            </a:pP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A64CA-E71A-439B-A46D-14352CFDB94D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404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1351</TotalTime>
  <Words>1147</Words>
  <Application>Microsoft Office PowerPoint</Application>
  <PresentationFormat>Předvádění na obrazovce (4:3)</PresentationFormat>
  <Paragraphs>238</Paragraphs>
  <Slides>31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Špendlík</vt:lpstr>
      <vt:lpstr>Občanské právo hmotné(OPH) Občanské právo procesní(OPP) &amp; Obchodní právo </vt:lpstr>
      <vt:lpstr>Obsah přednášky</vt:lpstr>
      <vt:lpstr>Zásady OPH (opak.)</vt:lpstr>
      <vt:lpstr>Občanskoprávní skutečnosti a právní úkony</vt:lpstr>
      <vt:lpstr>Neplatnost PÚ</vt:lpstr>
      <vt:lpstr>Čas jako právní skutečnost</vt:lpstr>
      <vt:lpstr>Zastoupení</vt:lpstr>
      <vt:lpstr>Občanskoprávní vztah</vt:lpstr>
      <vt:lpstr>Občanskoprávní vztah</vt:lpstr>
      <vt:lpstr>Věcná práva</vt:lpstr>
      <vt:lpstr>Závazkové vztahy</vt:lpstr>
      <vt:lpstr>Právní odpovědnost</vt:lpstr>
      <vt:lpstr>Dědické právo</vt:lpstr>
      <vt:lpstr>OPP</vt:lpstr>
      <vt:lpstr>Pravomoc vs. Příslušnost soudu</vt:lpstr>
      <vt:lpstr>Civilní proces</vt:lpstr>
      <vt:lpstr>Průběh civilního soudní řízení na prvním stupni</vt:lpstr>
      <vt:lpstr>Další průběh řízení</vt:lpstr>
      <vt:lpstr>Právní moc a vykonatelnost</vt:lpstr>
      <vt:lpstr>Výkon rozhodnutí</vt:lpstr>
      <vt:lpstr>Obchodní právo</vt:lpstr>
      <vt:lpstr>Některé pojmy</vt:lpstr>
      <vt:lpstr>Obchodní společnosti</vt:lpstr>
      <vt:lpstr>Akciová společnost</vt:lpstr>
      <vt:lpstr>Společnost s ručením omezeným</vt:lpstr>
      <vt:lpstr>Veřejná obchodní společnost</vt:lpstr>
      <vt:lpstr>Komanditní společnost</vt:lpstr>
      <vt:lpstr>Příklady</vt:lpstr>
      <vt:lpstr>Prezentace aplikace PowerPoint</vt:lpstr>
      <vt:lpstr>Děkuji za pozornost</vt:lpstr>
      <vt:lpstr>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základů práva</dc:title>
  <dc:creator>Klusák Tomáš</dc:creator>
  <cp:lastModifiedBy>Městský soud v Brně </cp:lastModifiedBy>
  <cp:revision>122</cp:revision>
  <dcterms:created xsi:type="dcterms:W3CDTF">2012-09-18T12:20:52Z</dcterms:created>
  <dcterms:modified xsi:type="dcterms:W3CDTF">2018-10-29T11:33:54Z</dcterms:modified>
</cp:coreProperties>
</file>