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FCB"/>
          </a:solidFill>
        </a:fill>
      </a:tcStyle>
    </a:wholeTbl>
    <a:band2H>
      <a:tcTxStyle b="def" i="def"/>
      <a:tcStyle>
        <a:tcBdr/>
        <a:fill>
          <a:solidFill>
            <a:srgbClr val="FFF0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D1"/>
          </a:solidFill>
        </a:fill>
      </a:tcStyle>
    </a:wholeTbl>
    <a:band2H>
      <a:tcTxStyle b="def" i="def"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CCB"/>
          </a:solidFill>
        </a:fill>
      </a:tcStyle>
    </a:wholeTbl>
    <a:band2H>
      <a:tcTxStyle b="def" i="def"/>
      <a:tcStyle>
        <a:tcBdr/>
        <a:fill>
          <a:solidFill>
            <a:srgbClr val="F3F5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9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Freeform 9"/>
          <p:cNvSpPr/>
          <p:nvPr/>
        </p:nvSpPr>
        <p:spPr>
          <a:xfrm rot="10800000">
            <a:off x="891821" y="5617774"/>
            <a:ext cx="7382935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Rectangle 10"/>
          <p:cNvSpPr/>
          <p:nvPr/>
        </p:nvSpPr>
        <p:spPr>
          <a:xfrm>
            <a:off x="989951" y="1016989"/>
            <a:ext cx="7179735" cy="4831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Rectangle 11"/>
          <p:cNvSpPr/>
          <p:nvPr/>
        </p:nvSpPr>
        <p:spPr>
          <a:xfrm>
            <a:off x="990599" y="1009649"/>
            <a:ext cx="7179735" cy="48316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769521" y="702069"/>
            <a:ext cx="567831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7855432" y="749719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názvu"/>
          <p:cNvSpPr txBox="1"/>
          <p:nvPr>
            <p:ph type="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28" name="Text úrovně 1…"/>
          <p:cNvSpPr txBox="1"/>
          <p:nvPr>
            <p:ph type="body" sz="quarter" idx="1"/>
          </p:nvPr>
        </p:nvSpPr>
        <p:spPr>
          <a:xfrm>
            <a:off x="1727200" y="3736621"/>
            <a:ext cx="5712179" cy="1524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9" name="Číslo snímku"/>
          <p:cNvSpPr txBox="1"/>
          <p:nvPr>
            <p:ph type="sldNum" sz="quarter" idx="2"/>
          </p:nvPr>
        </p:nvSpPr>
        <p:spPr>
          <a:xfrm>
            <a:off x="6358083" y="5356067"/>
            <a:ext cx="265717" cy="36817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36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9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5" name="Text úrovně 1…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53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6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ext názvu"/>
          <p:cNvSpPr txBox="1"/>
          <p:nvPr>
            <p:ph type="title"/>
          </p:nvPr>
        </p:nvSpPr>
        <p:spPr>
          <a:xfrm>
            <a:off x="1444979" y="2239429"/>
            <a:ext cx="6254044" cy="136207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Text názvu</a:t>
            </a:r>
          </a:p>
        </p:txBody>
      </p:sp>
      <p:sp>
        <p:nvSpPr>
          <p:cNvPr id="62" name="Text úrovně 1…"/>
          <p:cNvSpPr txBox="1"/>
          <p:nvPr>
            <p:ph type="body" sz="quarter" idx="1"/>
          </p:nvPr>
        </p:nvSpPr>
        <p:spPr>
          <a:xfrm>
            <a:off x="1456267" y="3725333"/>
            <a:ext cx="6231467" cy="13095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Text úrovně 1…"/>
          <p:cNvSpPr txBox="1"/>
          <p:nvPr>
            <p:ph type="body" sz="quarter" idx="1"/>
          </p:nvPr>
        </p:nvSpPr>
        <p:spPr>
          <a:xfrm>
            <a:off x="1298447" y="2121406"/>
            <a:ext cx="3200401" cy="360273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80" name="Text úrovně 1…"/>
          <p:cNvSpPr txBox="1"/>
          <p:nvPr>
            <p:ph type="body" sz="quarter" idx="1"/>
          </p:nvPr>
        </p:nvSpPr>
        <p:spPr>
          <a:xfrm>
            <a:off x="1557868" y="2122311"/>
            <a:ext cx="2939522" cy="82020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1" name="Text Placeholder 4"/>
          <p:cNvSpPr/>
          <p:nvPr>
            <p:ph type="body" sz="quarter" idx="21"/>
          </p:nvPr>
        </p:nvSpPr>
        <p:spPr>
          <a:xfrm>
            <a:off x="4910668" y="2122310"/>
            <a:ext cx="2944369" cy="82296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pPr>
          </a:p>
        </p:txBody>
      </p:sp>
      <p:sp>
        <p:nvSpPr>
          <p:cNvPr id="8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9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04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7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Rectangle 15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Rectangle 16"/>
          <p:cNvSpPr/>
          <p:nvPr/>
        </p:nvSpPr>
        <p:spPr>
          <a:xfrm rot="60000">
            <a:off x="4471415" y="603503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Rectangle 12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Rectangle 13"/>
          <p:cNvSpPr/>
          <p:nvPr/>
        </p:nvSpPr>
        <p:spPr>
          <a:xfrm rot="21540000">
            <a:off x="749807" y="576071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 názvu"/>
          <p:cNvSpPr txBox="1"/>
          <p:nvPr>
            <p:ph type="title"/>
          </p:nvPr>
        </p:nvSpPr>
        <p:spPr>
          <a:xfrm rot="21540000">
            <a:off x="1108976" y="2020042"/>
            <a:ext cx="3064828" cy="15030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15" name="Text úrovně 1…"/>
          <p:cNvSpPr txBox="1"/>
          <p:nvPr>
            <p:ph type="body" sz="half" idx="1"/>
          </p:nvPr>
        </p:nvSpPr>
        <p:spPr>
          <a:xfrm rot="60000">
            <a:off x="4854290" y="1150993"/>
            <a:ext cx="3020793" cy="462549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 marL="667512" indent="-301752">
              <a:defRPr sz="2200"/>
            </a:lvl2pPr>
            <a:lvl3pPr marL="965200" indent="-279400">
              <a:defRPr sz="2200"/>
            </a:lvl3pPr>
            <a:lvl4pPr marL="1365885" indent="-314325">
              <a:defRPr sz="2200"/>
            </a:lvl4pPr>
            <a:lvl5pPr marL="1776548" indent="-359228">
              <a:defRPr sz="2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Text Placeholder 3"/>
          <p:cNvSpPr/>
          <p:nvPr>
            <p:ph type="body" sz="quarter" idx="21"/>
          </p:nvPr>
        </p:nvSpPr>
        <p:spPr>
          <a:xfrm rot="21540000">
            <a:off x="1148124" y="3623748"/>
            <a:ext cx="3048892" cy="21004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xfrm rot="60000">
            <a:off x="7845598" y="5897952"/>
            <a:ext cx="265717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24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7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Rectangle 11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Rectangle 12"/>
          <p:cNvSpPr/>
          <p:nvPr/>
        </p:nvSpPr>
        <p:spPr>
          <a:xfrm rot="21540000">
            <a:off x="745057" y="575768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Rectangle 28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Rectangle 29"/>
          <p:cNvSpPr/>
          <p:nvPr/>
        </p:nvSpPr>
        <p:spPr>
          <a:xfrm rot="60000">
            <a:off x="4464768" y="603919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 názvu"/>
          <p:cNvSpPr txBox="1"/>
          <p:nvPr>
            <p:ph type="title"/>
          </p:nvPr>
        </p:nvSpPr>
        <p:spPr>
          <a:xfrm rot="21540000">
            <a:off x="1106424" y="2020823"/>
            <a:ext cx="3063240" cy="1499617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35" name="Picture Placeholder 2"/>
          <p:cNvSpPr/>
          <p:nvPr>
            <p:ph type="pic" sz="half" idx="21"/>
          </p:nvPr>
        </p:nvSpPr>
        <p:spPr>
          <a:xfrm rot="60000">
            <a:off x="4898614" y="1207272"/>
            <a:ext cx="2913864" cy="4539413"/>
          </a:xfrm>
          <a:prstGeom prst="rect">
            <a:avLst/>
          </a:prstGeom>
          <a:ln w="101600" cap="rnd">
            <a:solidFill>
              <a:srgbClr val="FFFFFF"/>
            </a:solidFill>
            <a:round/>
          </a:ln>
          <a:effectLst>
            <a:outerShdw sx="100000" sy="100000" kx="0" ky="0" algn="b" rotWithShape="0" blurRad="88900" dist="0" dir="27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6" name="Text úrovně 1…"/>
          <p:cNvSpPr txBox="1"/>
          <p:nvPr>
            <p:ph type="body" sz="quarter" idx="1"/>
          </p:nvPr>
        </p:nvSpPr>
        <p:spPr>
          <a:xfrm rot="21540000">
            <a:off x="1152144" y="3621023"/>
            <a:ext cx="3044952" cy="210312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7" name="Číslo snímku"/>
          <p:cNvSpPr txBox="1"/>
          <p:nvPr>
            <p:ph type="sldNum" sz="quarter" idx="2"/>
          </p:nvPr>
        </p:nvSpPr>
        <p:spPr>
          <a:xfrm rot="60000">
            <a:off x="7850374" y="5901017"/>
            <a:ext cx="265716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2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Číslo snímku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>
                <a:solidFill>
                  <a:srgbClr val="465E9C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" name="Text názvu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6501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35636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1259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49173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857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32232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Úvod do základů práva</a:t>
            </a:r>
          </a:p>
        </p:txBody>
      </p:sp>
      <p:sp>
        <p:nvSpPr>
          <p:cNvPr id="147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 algn="r">
              <a:defRPr sz="2000"/>
            </a:pPr>
          </a:p>
          <a:p>
            <a:pPr algn="r">
              <a:defRPr sz="2000"/>
            </a:pPr>
          </a:p>
          <a:p>
            <a:pPr algn="r">
              <a:spcBef>
                <a:spcPts val="400"/>
              </a:spcBef>
              <a:defRPr sz="2000"/>
            </a:pPr>
            <a:r>
              <a:t>Ing. Mgr. Tomáš Klusák</a:t>
            </a:r>
          </a:p>
        </p:txBody>
      </p:sp>
      <p:grpSp>
        <p:nvGrpSpPr>
          <p:cNvPr id="150" name="Obrázek 5"/>
          <p:cNvGrpSpPr/>
          <p:nvPr/>
        </p:nvGrpSpPr>
        <p:grpSpPr>
          <a:xfrm>
            <a:off x="2179950" y="4005064"/>
            <a:ext cx="1597954" cy="720081"/>
            <a:chOff x="0" y="0"/>
            <a:chExt cx="1597953" cy="720080"/>
          </a:xfrm>
        </p:grpSpPr>
        <p:sp>
          <p:nvSpPr>
            <p:cNvPr id="148" name="Tvar"/>
            <p:cNvSpPr/>
            <p:nvPr/>
          </p:nvSpPr>
          <p:spPr>
            <a:xfrm>
              <a:off x="0" y="0"/>
              <a:ext cx="1597954" cy="7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375" y="0"/>
                    <a:pt x="837" y="0"/>
                  </a:cubicBezTo>
                  <a:lnTo>
                    <a:pt x="20763" y="0"/>
                  </a:lnTo>
                  <a:lnTo>
                    <a:pt x="20763" y="0"/>
                  </a:lnTo>
                  <a:cubicBezTo>
                    <a:pt x="2122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225" y="21600"/>
                    <a:pt x="20763" y="21600"/>
                  </a:cubicBezTo>
                  <a:lnTo>
                    <a:pt x="837" y="21600"/>
                  </a:lnTo>
                  <a:lnTo>
                    <a:pt x="837" y="21600"/>
                  </a:lnTo>
                  <a:cubicBezTo>
                    <a:pt x="37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9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" b="20"/>
            <a:stretch>
              <a:fillRect/>
            </a:stretch>
          </p:blipFill>
          <p:spPr>
            <a:xfrm>
              <a:off x="0" y="0"/>
              <a:ext cx="1597819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7" y="0"/>
                  </a:moveTo>
                  <a:cubicBezTo>
                    <a:pt x="375" y="0"/>
                    <a:pt x="0" y="832"/>
                    <a:pt x="0" y="1858"/>
                  </a:cubicBezTo>
                  <a:lnTo>
                    <a:pt x="0" y="19742"/>
                  </a:lnTo>
                  <a:cubicBezTo>
                    <a:pt x="0" y="20768"/>
                    <a:pt x="375" y="21600"/>
                    <a:pt x="837" y="21600"/>
                  </a:cubicBezTo>
                  <a:lnTo>
                    <a:pt x="20763" y="21600"/>
                  </a:lnTo>
                  <a:cubicBezTo>
                    <a:pt x="21225" y="21600"/>
                    <a:pt x="21600" y="20768"/>
                    <a:pt x="21600" y="19742"/>
                  </a:cubicBezTo>
                  <a:lnTo>
                    <a:pt x="21600" y="1858"/>
                  </a:lnTo>
                  <a:cubicBezTo>
                    <a:pt x="21600" y="832"/>
                    <a:pt x="21225" y="0"/>
                    <a:pt x="20763" y="0"/>
                  </a:cubicBezTo>
                  <a:lnTo>
                    <a:pt x="83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777240">
              <a:defRPr sz="3400"/>
            </a:lvl1pPr>
          </a:lstStyle>
          <a:p>
            <a:pPr/>
            <a:r>
              <a:t>Prameny práva – Anglosaský systém</a:t>
            </a:r>
          </a:p>
        </p:txBody>
      </p:sp>
      <p:sp>
        <p:nvSpPr>
          <p:cNvPr id="19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Právní obyčej (nejstarší pramen práva)</a:t>
            </a:r>
          </a:p>
          <a:p>
            <a:pPr lvl="1" marL="640080" indent="-274320">
              <a:spcBef>
                <a:spcPts val="300"/>
              </a:spcBef>
              <a:defRPr sz="1600"/>
            </a:pPr>
            <a:r>
              <a:t>usus longaevus - zvyk dlouhodobě zažitý a užívaný</a:t>
            </a:r>
          </a:p>
          <a:p>
            <a:pPr lvl="1" marL="640080" indent="-274320">
              <a:spcBef>
                <a:spcPts val="300"/>
              </a:spcBef>
              <a:defRPr sz="1600"/>
            </a:pPr>
            <a:r>
              <a:t>opinio necessitatis - zvyk obecně uznávaný, uznán a sankcionován státem</a:t>
            </a:r>
            <a:endParaRPr sz="2200"/>
          </a:p>
          <a:p>
            <a:pPr lvl="1" marL="0" indent="365759">
              <a:buSzTx/>
              <a:buNone/>
              <a:defRPr sz="1600"/>
            </a:pPr>
          </a:p>
          <a:p>
            <a:pPr>
              <a:spcBef>
                <a:spcPts val="400"/>
              </a:spcBef>
              <a:defRPr sz="2000"/>
            </a:pPr>
            <a:r>
              <a:t>Soudní precedent</a:t>
            </a:r>
          </a:p>
          <a:p>
            <a:pPr lvl="1" marL="640080" indent="-274320">
              <a:spcBef>
                <a:spcPts val="300"/>
              </a:spcBef>
              <a:defRPr sz="1600"/>
            </a:pPr>
            <a:r>
              <a:t>Původnost (neopírají o jiný pramen práva)</a:t>
            </a:r>
            <a:endParaRPr sz="2200"/>
          </a:p>
          <a:p>
            <a:pPr lvl="1" marL="640080" indent="-274320">
              <a:spcBef>
                <a:spcPts val="300"/>
              </a:spcBef>
              <a:defRPr sz="1600"/>
            </a:pPr>
            <a:r>
              <a:t>Formální (obecná) závaznost</a:t>
            </a:r>
            <a:endParaRPr sz="2200"/>
          </a:p>
          <a:p>
            <a:pPr lvl="1" marL="640080" indent="-274320">
              <a:spcBef>
                <a:spcPts val="300"/>
              </a:spcBef>
              <a:defRPr sz="1600"/>
            </a:pPr>
            <a:r>
              <a:t>Závazné ratio decidendi (právní argumentace)</a:t>
            </a:r>
          </a:p>
        </p:txBody>
      </p:sp>
      <p:sp>
        <p:nvSpPr>
          <p:cNvPr id="198" name="Zástupný symbol pro číslo snímku 4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795527">
              <a:defRPr sz="3393"/>
            </a:lvl1pPr>
          </a:lstStyle>
          <a:p>
            <a:pPr/>
            <a:r>
              <a:t>Prameny práva – Kontinentální systém</a:t>
            </a:r>
          </a:p>
        </p:txBody>
      </p:sp>
      <p:sp>
        <p:nvSpPr>
          <p:cNvPr id="20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Normativní právní akt</a:t>
            </a:r>
          </a:p>
          <a:p>
            <a:pPr lvl="1" marL="640080" indent="-274320">
              <a:spcBef>
                <a:spcPts val="300"/>
              </a:spcBef>
              <a:defRPr sz="1600"/>
            </a:pPr>
            <a:r>
              <a:t>rozhodnutí státního orgánu, které obsahuje právní normy jako předem daná pravidla chování</a:t>
            </a:r>
            <a:endParaRPr sz="2200"/>
          </a:p>
          <a:p>
            <a:pPr lvl="1" marL="640080" indent="-274320">
              <a:spcBef>
                <a:spcPts val="300"/>
              </a:spcBef>
              <a:defRPr sz="1600"/>
            </a:pPr>
            <a:r>
              <a:t>+ přehlednost, dostupnost</a:t>
            </a:r>
            <a:endParaRPr sz="2200"/>
          </a:p>
          <a:p>
            <a:pPr lvl="1" marL="640080" indent="-274320">
              <a:spcBef>
                <a:spcPts val="300"/>
              </a:spcBef>
              <a:defRPr sz="1600"/>
            </a:pPr>
            <a:r>
              <a:t>- menší pružnost</a:t>
            </a:r>
          </a:p>
          <a:p>
            <a:pPr/>
            <a:r>
              <a:t>Normativní smlouva</a:t>
            </a:r>
          </a:p>
          <a:p>
            <a:pPr lvl="1" marL="640080" indent="-274320">
              <a:spcBef>
                <a:spcPts val="300"/>
              </a:spcBef>
              <a:defRPr sz="1600"/>
            </a:pPr>
            <a:r>
              <a:t>Nejdůležitější pramen práva mezinárodního</a:t>
            </a:r>
            <a:endParaRPr sz="2200"/>
          </a:p>
          <a:p>
            <a:pPr lvl="1" marL="640080" indent="-274320">
              <a:spcBef>
                <a:spcPts val="300"/>
              </a:spcBef>
              <a:defRPr sz="1600"/>
            </a:pPr>
            <a:r>
              <a:t>Kolektivní smlouvy – svaz zaměstnavatelů + odbořáři</a:t>
            </a:r>
          </a:p>
        </p:txBody>
      </p:sp>
      <p:sp>
        <p:nvSpPr>
          <p:cNvPr id="202" name="Zástupný symbol pro číslo snímku 4"/>
          <p:cNvSpPr txBox="1"/>
          <p:nvPr>
            <p:ph type="sldNum" sz="quarter" idx="2"/>
          </p:nvPr>
        </p:nvSpPr>
        <p:spPr>
          <a:xfrm>
            <a:off x="8043631" y="5807627"/>
            <a:ext cx="180595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Právní norma</a:t>
            </a:r>
          </a:p>
        </p:txBody>
      </p:sp>
      <p:sp>
        <p:nvSpPr>
          <p:cNvPr id="20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Obecné pravidlo chování vyjádřené ve zvláštní stanovené nebo uznané formě, jehož zachování je vynutitelné státní mocí</a:t>
            </a:r>
            <a:endParaRPr sz="2200"/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Struktura právní normy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400"/>
            </a:pPr>
            <a:r>
              <a:t>Hypotéza (podmínky za nichž se má realizovat pravidlo chování stanovené v dispozici)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400"/>
            </a:pPr>
            <a:r>
              <a:t>Dispozice (vlastní pravidlo chování, nastanou-li skutečnosti předvídané hypotézou právní normy) </a:t>
            </a:r>
            <a:endParaRPr sz="16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400"/>
            </a:pPr>
            <a:r>
              <a:t>Sankce (následek za porušení povinnosti stanovené v dispozici)</a:t>
            </a:r>
            <a:endParaRPr sz="2000"/>
          </a:p>
          <a:p>
            <a:pPr>
              <a:lnSpc>
                <a:spcPct val="90000"/>
              </a:lnSpc>
              <a:spcBef>
                <a:spcPts val="300"/>
              </a:spcBef>
              <a:defRPr sz="1600"/>
            </a:pPr>
            <a:r>
              <a:t>Př. Dlužník je povinen bez zbytečného odkladu poté, co se dozví o skutečnosti, jež činí plnění nemožným, oznámit to věřiteli, jinak odpovídá za škodu, která vznikne věřiteli tím, že nebyl včas o nemožnosti vyrozuměn.</a:t>
            </a:r>
          </a:p>
        </p:txBody>
      </p:sp>
      <p:sp>
        <p:nvSpPr>
          <p:cNvPr id="206" name="Zástupný symbol pro číslo snímku 4"/>
          <p:cNvSpPr txBox="1"/>
          <p:nvPr>
            <p:ph type="sldNum" sz="quarter" idx="2"/>
          </p:nvPr>
        </p:nvSpPr>
        <p:spPr>
          <a:xfrm>
            <a:off x="7965843" y="5807627"/>
            <a:ext cx="25838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Znaky právní normy</a:t>
            </a:r>
          </a:p>
        </p:txBody>
      </p:sp>
      <p:sp>
        <p:nvSpPr>
          <p:cNvPr id="20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Normativnost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Příkaz, zákaz, oprávnění, jak se chovat</a:t>
            </a:r>
            <a:endParaRPr sz="2200"/>
          </a:p>
          <a:p>
            <a:pPr>
              <a:spcBef>
                <a:spcPts val="400"/>
              </a:spcBef>
              <a:defRPr sz="2000"/>
            </a:pPr>
            <a:r>
              <a:t>Právní závaznost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Závaznost právních norem</a:t>
            </a:r>
            <a:endParaRPr sz="2200"/>
          </a:p>
          <a:p>
            <a:pPr>
              <a:spcBef>
                <a:spcPts val="400"/>
              </a:spcBef>
              <a:defRPr sz="2000"/>
            </a:pPr>
            <a:r>
              <a:t>Obecnost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Nikoliv konkrétnost</a:t>
            </a:r>
            <a:endParaRPr sz="2200"/>
          </a:p>
          <a:p>
            <a:pPr>
              <a:spcBef>
                <a:spcPts val="400"/>
              </a:spcBef>
              <a:defRPr sz="2000"/>
            </a:pPr>
            <a:r>
              <a:t>Vynutitelnost státním donucením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Možnost vymáhat při nesplnění</a:t>
            </a:r>
            <a:endParaRPr sz="2200"/>
          </a:p>
          <a:p>
            <a:pPr>
              <a:spcBef>
                <a:spcPts val="400"/>
              </a:spcBef>
              <a:defRPr sz="2000"/>
            </a:pPr>
            <a:r>
              <a:t>Zvláštní státem stanovená nebo uznaná forma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V pramenech práva</a:t>
            </a:r>
          </a:p>
        </p:txBody>
      </p:sp>
      <p:sp>
        <p:nvSpPr>
          <p:cNvPr id="210" name="Zástupný symbol pro číslo snímku 4"/>
          <p:cNvSpPr txBox="1"/>
          <p:nvPr>
            <p:ph type="sldNum" sz="quarter" idx="2"/>
          </p:nvPr>
        </p:nvSpPr>
        <p:spPr>
          <a:xfrm>
            <a:off x="7955175" y="5807627"/>
            <a:ext cx="26905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Třídění právních norem</a:t>
            </a:r>
          </a:p>
        </p:txBody>
      </p:sp>
      <p:sp>
        <p:nvSpPr>
          <p:cNvPr id="21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Přikazující x zakazující x opravňující</a:t>
            </a:r>
          </a:p>
          <a:p>
            <a:pPr>
              <a:lnSpc>
                <a:spcPct val="150000"/>
              </a:lnSpc>
            </a:pPr>
            <a:r>
              <a:t>Kogentní x dispozitivní</a:t>
            </a:r>
          </a:p>
          <a:p>
            <a:pPr>
              <a:lnSpc>
                <a:spcPct val="150000"/>
              </a:lnSpc>
            </a:pPr>
            <a:r>
              <a:t>Taxativní x demonstrativní</a:t>
            </a:r>
          </a:p>
          <a:p>
            <a:pPr>
              <a:lnSpc>
                <a:spcPct val="150000"/>
              </a:lnSpc>
            </a:pPr>
            <a:r>
              <a:t>Působnost </a:t>
            </a:r>
          </a:p>
          <a:p>
            <a:pPr lvl="1" marL="640080" indent="-274320">
              <a:lnSpc>
                <a:spcPct val="150000"/>
              </a:lnSpc>
              <a:defRPr sz="2200"/>
            </a:pPr>
            <a:r>
              <a:t>Věcná, osobní, časová, prostorová</a:t>
            </a:r>
          </a:p>
        </p:txBody>
      </p:sp>
      <p:sp>
        <p:nvSpPr>
          <p:cNvPr id="214" name="Zástupný symbol pro číslo snímku 4"/>
          <p:cNvSpPr txBox="1"/>
          <p:nvPr>
            <p:ph type="sldNum" sz="quarter" idx="2"/>
          </p:nvPr>
        </p:nvSpPr>
        <p:spPr>
          <a:xfrm>
            <a:off x="7942729" y="5807627"/>
            <a:ext cx="28149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795527">
              <a:defRPr sz="3393"/>
            </a:lvl1pPr>
          </a:lstStyle>
          <a:p>
            <a:pPr/>
            <a:r>
              <a:t>Třídění PN podle stupně právní síly</a:t>
            </a:r>
          </a:p>
        </p:txBody>
      </p:sp>
      <p:sp>
        <p:nvSpPr>
          <p:cNvPr id="21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Ústava, Listina základních práv a svobod</a:t>
            </a:r>
          </a:p>
          <a:p>
            <a:pPr marL="0" indent="0">
              <a:buSzTx/>
              <a:buNone/>
            </a:pPr>
            <a:r>
              <a:t>Ústavní zákony</a:t>
            </a:r>
          </a:p>
          <a:p>
            <a:pPr marL="0" indent="0">
              <a:buSzTx/>
              <a:buNone/>
            </a:pPr>
            <a:r>
              <a:t>Mezinárodní smlouvy</a:t>
            </a:r>
          </a:p>
          <a:p>
            <a:pPr marL="0" indent="0">
              <a:buSzTx/>
              <a:buNone/>
            </a:pPr>
            <a:r>
              <a:t>Zákony a zákonná opatření</a:t>
            </a:r>
          </a:p>
          <a:p>
            <a:pPr marL="0" indent="0" algn="ctr">
              <a:spcBef>
                <a:spcPts val="400"/>
              </a:spcBef>
              <a:buSzTx/>
              <a:buNone/>
              <a:defRPr sz="1800"/>
            </a:pPr>
            <a:r>
              <a:t>Podzákonné předpisy</a:t>
            </a:r>
          </a:p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t>Nařízení vlády</a:t>
            </a:r>
          </a:p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t>Vyhlášky ministerstev a jiných ústředních orgánů státní správy (ÚOHS, ČSÚ, apod)</a:t>
            </a:r>
          </a:p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t>Obecně závazné vyhlášky a nařízení krajů a obcí</a:t>
            </a:r>
          </a:p>
        </p:txBody>
      </p:sp>
      <p:sp>
        <p:nvSpPr>
          <p:cNvPr id="218" name="Zástupný symbol pro číslo snímku 4"/>
          <p:cNvSpPr txBox="1"/>
          <p:nvPr>
            <p:ph type="sldNum" sz="quarter" idx="2"/>
          </p:nvPr>
        </p:nvSpPr>
        <p:spPr>
          <a:xfrm>
            <a:off x="7962065" y="5807627"/>
            <a:ext cx="26216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Přímá spojnice 6"/>
          <p:cNvSpPr/>
          <p:nvPr/>
        </p:nvSpPr>
        <p:spPr>
          <a:xfrm>
            <a:off x="1475655" y="2996951"/>
            <a:ext cx="6048673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Přímá spojnice 7"/>
          <p:cNvSpPr/>
          <p:nvPr/>
        </p:nvSpPr>
        <p:spPr>
          <a:xfrm>
            <a:off x="1547663" y="3933056"/>
            <a:ext cx="6048673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Přímá spojnice se šipkou 9"/>
          <p:cNvSpPr/>
          <p:nvPr/>
        </p:nvSpPr>
        <p:spPr>
          <a:xfrm flipH="1" flipV="1">
            <a:off x="1403648" y="2348880"/>
            <a:ext cx="72009" cy="3096345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Platnost a účinnost PN</a:t>
            </a:r>
          </a:p>
        </p:txBody>
      </p:sp>
      <p:sp>
        <p:nvSpPr>
          <p:cNvPr id="224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Platnost</a:t>
            </a:r>
            <a:r>
              <a:rPr b="0"/>
              <a:t> (informace o tvorbě, seznámení se  s normou)</a:t>
            </a:r>
            <a:endParaRPr b="0"/>
          </a:p>
          <a:p>
            <a:pPr lvl="1" marL="640080" indent="-274320">
              <a:lnSpc>
                <a:spcPct val="80000"/>
              </a:lnSpc>
              <a:defRPr sz="2200"/>
            </a:pPr>
            <a:r>
              <a:t>se rozumí její existence, tj. že právní norma je součástí platného právního řádu. Platnosti nabývá právní norma vyhlášením. </a:t>
            </a:r>
          </a:p>
          <a:p>
            <a:pPr>
              <a:defRPr b="1"/>
            </a:pPr>
            <a:r>
              <a:t>Účinnost </a:t>
            </a:r>
            <a:r>
              <a:rPr b="0"/>
              <a:t>(doba, od které je nutno se podle PN postupovat) </a:t>
            </a:r>
            <a:endParaRPr b="0"/>
          </a:p>
          <a:p>
            <a:pPr>
              <a:lnSpc>
                <a:spcPct val="80000"/>
              </a:lnSpc>
              <a:defRPr b="1"/>
            </a:pPr>
            <a:r>
              <a:t>Vacatio legis</a:t>
            </a:r>
            <a:r>
              <a:rPr b="0"/>
              <a:t> - časový interval mezi platností právní normy a její účinností (není-li účinnost stanovena, je to 15 dní)</a:t>
            </a:r>
          </a:p>
        </p:txBody>
      </p:sp>
      <p:sp>
        <p:nvSpPr>
          <p:cNvPr id="225" name="Zástupný symbol pro číslo snímku 4"/>
          <p:cNvSpPr txBox="1"/>
          <p:nvPr>
            <p:ph type="sldNum" sz="quarter" idx="2"/>
          </p:nvPr>
        </p:nvSpPr>
        <p:spPr>
          <a:xfrm>
            <a:off x="7962732" y="5807627"/>
            <a:ext cx="26149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Právní vztahy</a:t>
            </a:r>
          </a:p>
        </p:txBody>
      </p:sp>
      <p:sp>
        <p:nvSpPr>
          <p:cNvPr id="22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Společenské vztahy upravovány PN, jejichž dodržování je vynuceno státní mocí</a:t>
            </a:r>
          </a:p>
          <a:p>
            <a:pPr/>
            <a:r>
              <a:t>Předpoklady</a:t>
            </a:r>
          </a:p>
          <a:p>
            <a:pPr/>
          </a:p>
          <a:p>
            <a:pPr/>
          </a:p>
          <a:p>
            <a:pPr/>
          </a:p>
          <a:p>
            <a:pPr/>
            <a:r>
              <a:t>Právní skutečnosti</a:t>
            </a:r>
          </a:p>
        </p:txBody>
      </p:sp>
      <p:sp>
        <p:nvSpPr>
          <p:cNvPr id="229" name="Zástupný symbol pro číslo snímku 4"/>
          <p:cNvSpPr txBox="1"/>
          <p:nvPr>
            <p:ph type="sldNum" sz="quarter" idx="2"/>
          </p:nvPr>
        </p:nvSpPr>
        <p:spPr>
          <a:xfrm>
            <a:off x="7978512" y="5807627"/>
            <a:ext cx="24571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Přímá spojovací šipka 6"/>
          <p:cNvSpPr/>
          <p:nvPr/>
        </p:nvSpPr>
        <p:spPr>
          <a:xfrm>
            <a:off x="3428991" y="3143248"/>
            <a:ext cx="857257" cy="1589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Přímá spojovací šipka 7"/>
          <p:cNvSpPr/>
          <p:nvPr/>
        </p:nvSpPr>
        <p:spPr>
          <a:xfrm>
            <a:off x="3428991" y="3143248"/>
            <a:ext cx="714381" cy="571505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TextovéPole 11"/>
          <p:cNvSpPr txBox="1"/>
          <p:nvPr/>
        </p:nvSpPr>
        <p:spPr>
          <a:xfrm>
            <a:off x="4331968" y="2928934"/>
            <a:ext cx="1908825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Právní norma</a:t>
            </a:r>
          </a:p>
        </p:txBody>
      </p:sp>
      <p:sp>
        <p:nvSpPr>
          <p:cNvPr id="233" name="TextovéPole 12"/>
          <p:cNvSpPr txBox="1"/>
          <p:nvPr/>
        </p:nvSpPr>
        <p:spPr>
          <a:xfrm>
            <a:off x="4260530" y="3571876"/>
            <a:ext cx="190882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Právní skutečnost</a:t>
            </a:r>
          </a:p>
        </p:txBody>
      </p:sp>
      <p:sp>
        <p:nvSpPr>
          <p:cNvPr id="234" name="Přímá spojovací šipka 13"/>
          <p:cNvSpPr/>
          <p:nvPr/>
        </p:nvSpPr>
        <p:spPr>
          <a:xfrm>
            <a:off x="4286248" y="4929197"/>
            <a:ext cx="857257" cy="1589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5" name="Přímá spojovací šipka 14"/>
          <p:cNvSpPr/>
          <p:nvPr/>
        </p:nvSpPr>
        <p:spPr>
          <a:xfrm>
            <a:off x="4286248" y="4929197"/>
            <a:ext cx="714381" cy="571505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TextovéPole 15"/>
          <p:cNvSpPr txBox="1"/>
          <p:nvPr/>
        </p:nvSpPr>
        <p:spPr>
          <a:xfrm>
            <a:off x="5306380" y="4786322"/>
            <a:ext cx="1934543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Závislé na vůli</a:t>
            </a:r>
          </a:p>
        </p:txBody>
      </p:sp>
      <p:sp>
        <p:nvSpPr>
          <p:cNvPr id="237" name="TextovéPole 16"/>
          <p:cNvSpPr txBox="1"/>
          <p:nvPr/>
        </p:nvSpPr>
        <p:spPr>
          <a:xfrm>
            <a:off x="5189223" y="5357826"/>
            <a:ext cx="2266015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Nezávislé na vůli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Právní vztahy</a:t>
            </a:r>
          </a:p>
        </p:txBody>
      </p:sp>
      <p:sp>
        <p:nvSpPr>
          <p:cNvPr id="240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PS závislé na vůli</a:t>
            </a:r>
          </a:p>
          <a:p>
            <a:pPr/>
          </a:p>
          <a:p>
            <a:pPr/>
          </a:p>
          <a:p>
            <a:pPr/>
          </a:p>
          <a:p>
            <a:pPr/>
            <a:r>
              <a:t>PS nezávislé na vůli</a:t>
            </a:r>
          </a:p>
        </p:txBody>
      </p:sp>
      <p:sp>
        <p:nvSpPr>
          <p:cNvPr id="241" name="Zástupný symbol pro číslo snímku 4"/>
          <p:cNvSpPr txBox="1"/>
          <p:nvPr>
            <p:ph type="sldNum" sz="quarter" idx="2"/>
          </p:nvPr>
        </p:nvSpPr>
        <p:spPr>
          <a:xfrm>
            <a:off x="7963621" y="5807627"/>
            <a:ext cx="260605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" name="Přímá spojovací šipka 6"/>
          <p:cNvSpPr/>
          <p:nvPr/>
        </p:nvSpPr>
        <p:spPr>
          <a:xfrm flipV="1">
            <a:off x="4143371" y="2500305"/>
            <a:ext cx="1000133" cy="28575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Obdélník 7"/>
          <p:cNvSpPr txBox="1"/>
          <p:nvPr/>
        </p:nvSpPr>
        <p:spPr>
          <a:xfrm>
            <a:off x="5260662" y="2357429"/>
            <a:ext cx="1543635" cy="36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Právní jednání</a:t>
            </a:r>
          </a:p>
        </p:txBody>
      </p:sp>
      <p:sp>
        <p:nvSpPr>
          <p:cNvPr id="244" name="Přímá spojovací šipka 8"/>
          <p:cNvSpPr/>
          <p:nvPr/>
        </p:nvSpPr>
        <p:spPr>
          <a:xfrm>
            <a:off x="4143371" y="2786058"/>
            <a:ext cx="1071571" cy="50006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TextovéPole 11"/>
          <p:cNvSpPr txBox="1"/>
          <p:nvPr/>
        </p:nvSpPr>
        <p:spPr>
          <a:xfrm>
            <a:off x="5260662" y="3214685"/>
            <a:ext cx="2194577" cy="36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Protiprávní jednání</a:t>
            </a:r>
          </a:p>
        </p:txBody>
      </p:sp>
      <p:sp>
        <p:nvSpPr>
          <p:cNvPr id="246" name="Přímá spojovací šipka 12"/>
          <p:cNvSpPr/>
          <p:nvPr/>
        </p:nvSpPr>
        <p:spPr>
          <a:xfrm flipV="1">
            <a:off x="4500562" y="4214817"/>
            <a:ext cx="1000133" cy="28575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7" name="Přímá spojovací šipka 13"/>
          <p:cNvSpPr/>
          <p:nvPr/>
        </p:nvSpPr>
        <p:spPr>
          <a:xfrm>
            <a:off x="4500562" y="4500569"/>
            <a:ext cx="1071571" cy="50006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TextovéPole 15"/>
          <p:cNvSpPr txBox="1"/>
          <p:nvPr/>
        </p:nvSpPr>
        <p:spPr>
          <a:xfrm>
            <a:off x="5546414" y="4071942"/>
            <a:ext cx="1765949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Právní události</a:t>
            </a:r>
          </a:p>
        </p:txBody>
      </p:sp>
      <p:sp>
        <p:nvSpPr>
          <p:cNvPr id="249" name="TextovéPole 16"/>
          <p:cNvSpPr txBox="1"/>
          <p:nvPr/>
        </p:nvSpPr>
        <p:spPr>
          <a:xfrm>
            <a:off x="5617851" y="4857760"/>
            <a:ext cx="1908825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Protiprávní stavy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Prvky právního vztahu</a:t>
            </a:r>
          </a:p>
        </p:txBody>
      </p:sp>
      <p:sp>
        <p:nvSpPr>
          <p:cNvPr id="252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Subjekt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F.O., P.O., stát</a:t>
            </a:r>
          </a:p>
          <a:p>
            <a:pPr lvl="1" marL="640080" indent="-274320">
              <a:lnSpc>
                <a:spcPct val="90000"/>
              </a:lnSpc>
              <a:defRPr sz="2200"/>
            </a:pPr>
          </a:p>
          <a:p>
            <a:pPr>
              <a:lnSpc>
                <a:spcPct val="90000"/>
              </a:lnSpc>
            </a:pPr>
            <a:r>
              <a:t>Objekt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Věci, hodnoty lidské osobnosti, výsledky tvůrčí činnosti</a:t>
            </a:r>
          </a:p>
          <a:p>
            <a:pPr lvl="1" marL="640080" indent="-274320">
              <a:lnSpc>
                <a:spcPct val="90000"/>
              </a:lnSpc>
              <a:defRPr sz="2200"/>
            </a:pPr>
          </a:p>
          <a:p>
            <a:pPr>
              <a:lnSpc>
                <a:spcPct val="90000"/>
              </a:lnSpc>
            </a:pPr>
            <a:r>
              <a:t>Obsah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Oprávnění, povinnosti</a:t>
            </a:r>
          </a:p>
        </p:txBody>
      </p:sp>
      <p:sp>
        <p:nvSpPr>
          <p:cNvPr id="253" name="Zástupný symbol pro číslo snímku 4"/>
          <p:cNvSpPr txBox="1"/>
          <p:nvPr>
            <p:ph type="sldNum" sz="quarter" idx="2"/>
          </p:nvPr>
        </p:nvSpPr>
        <p:spPr>
          <a:xfrm>
            <a:off x="7977623" y="5807627"/>
            <a:ext cx="24660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adpis 5"/>
          <p:cNvSpPr txBox="1"/>
          <p:nvPr>
            <p:ph type="title"/>
          </p:nvPr>
        </p:nvSpPr>
        <p:spPr>
          <a:xfrm>
            <a:off x="1444978" y="2239429"/>
            <a:ext cx="6254046" cy="1362076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Ignorantia iuris neminem excusat</a:t>
            </a:r>
            <a:br/>
            <a:r>
              <a:t>(Paulu)</a:t>
            </a:r>
          </a:p>
        </p:txBody>
      </p:sp>
      <p:sp>
        <p:nvSpPr>
          <p:cNvPr id="153" name="Zástupný symbol pro číslo snímku 4"/>
          <p:cNvSpPr txBox="1"/>
          <p:nvPr>
            <p:ph type="sldNum" sz="quarter" idx="2"/>
          </p:nvPr>
        </p:nvSpPr>
        <p:spPr>
          <a:xfrm>
            <a:off x="8004070" y="5807627"/>
            <a:ext cx="220156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6" name="Obrázek 7"/>
          <p:cNvGrpSpPr/>
          <p:nvPr/>
        </p:nvGrpSpPr>
        <p:grpSpPr>
          <a:xfrm>
            <a:off x="3777903" y="4024053"/>
            <a:ext cx="1597954" cy="720082"/>
            <a:chOff x="0" y="0"/>
            <a:chExt cx="1597953" cy="720080"/>
          </a:xfrm>
        </p:grpSpPr>
        <p:sp>
          <p:nvSpPr>
            <p:cNvPr id="154" name="Tvar"/>
            <p:cNvSpPr/>
            <p:nvPr/>
          </p:nvSpPr>
          <p:spPr>
            <a:xfrm>
              <a:off x="0" y="0"/>
              <a:ext cx="1597954" cy="7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375" y="0"/>
                    <a:pt x="837" y="0"/>
                  </a:cubicBezTo>
                  <a:lnTo>
                    <a:pt x="20763" y="0"/>
                  </a:lnTo>
                  <a:lnTo>
                    <a:pt x="20763" y="0"/>
                  </a:lnTo>
                  <a:cubicBezTo>
                    <a:pt x="2122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225" y="21600"/>
                    <a:pt x="20763" y="21600"/>
                  </a:cubicBezTo>
                  <a:lnTo>
                    <a:pt x="837" y="21600"/>
                  </a:lnTo>
                  <a:lnTo>
                    <a:pt x="837" y="21600"/>
                  </a:lnTo>
                  <a:cubicBezTo>
                    <a:pt x="37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5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" b="20"/>
            <a:stretch>
              <a:fillRect/>
            </a:stretch>
          </p:blipFill>
          <p:spPr>
            <a:xfrm>
              <a:off x="0" y="0"/>
              <a:ext cx="1597819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7" y="0"/>
                  </a:moveTo>
                  <a:cubicBezTo>
                    <a:pt x="375" y="0"/>
                    <a:pt x="0" y="832"/>
                    <a:pt x="0" y="1858"/>
                  </a:cubicBezTo>
                  <a:lnTo>
                    <a:pt x="0" y="19742"/>
                  </a:lnTo>
                  <a:cubicBezTo>
                    <a:pt x="0" y="20768"/>
                    <a:pt x="375" y="21600"/>
                    <a:pt x="837" y="21600"/>
                  </a:cubicBezTo>
                  <a:lnTo>
                    <a:pt x="20763" y="21600"/>
                  </a:lnTo>
                  <a:cubicBezTo>
                    <a:pt x="21225" y="21600"/>
                    <a:pt x="21600" y="20768"/>
                    <a:pt x="21600" y="19742"/>
                  </a:cubicBezTo>
                  <a:lnTo>
                    <a:pt x="21600" y="1858"/>
                  </a:lnTo>
                  <a:cubicBezTo>
                    <a:pt x="21600" y="832"/>
                    <a:pt x="21225" y="0"/>
                    <a:pt x="20763" y="0"/>
                  </a:cubicBezTo>
                  <a:lnTo>
                    <a:pt x="83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 defTabSz="704087">
              <a:defRPr sz="3387"/>
            </a:pPr>
          </a:p>
        </p:txBody>
      </p:sp>
      <p:sp>
        <p:nvSpPr>
          <p:cNvPr id="256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 algn="ctr">
              <a:spcBef>
                <a:spcPts val="1000"/>
              </a:spcBef>
              <a:buSzTx/>
              <a:buNone/>
              <a:defRPr sz="4400"/>
            </a:pPr>
            <a:r>
              <a:t>Otázky???</a:t>
            </a:r>
          </a:p>
        </p:txBody>
      </p:sp>
      <p:sp>
        <p:nvSpPr>
          <p:cNvPr id="257" name="Zástupný symbol pro číslo snímku 4"/>
          <p:cNvSpPr txBox="1"/>
          <p:nvPr>
            <p:ph type="sldNum" sz="quarter" idx="2"/>
          </p:nvPr>
        </p:nvSpPr>
        <p:spPr>
          <a:xfrm>
            <a:off x="7880722" y="5807627"/>
            <a:ext cx="34350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/>
          <a:p>
            <a:pPr/>
            <a:r>
              <a:t>Děkuji za pozornost</a:t>
            </a:r>
          </a:p>
        </p:txBody>
      </p:sp>
      <p:sp>
        <p:nvSpPr>
          <p:cNvPr id="260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Literatura</a:t>
            </a:r>
          </a:p>
        </p:txBody>
      </p:sp>
      <p:sp>
        <p:nvSpPr>
          <p:cNvPr id="26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TOMANCOVÁ, SCHELLE K., SCHELLEOVÁ, I., HYNŠT, A.: </a:t>
            </a:r>
            <a:r>
              <a:rPr i="1"/>
              <a:t>Základy práva (nejen) pro školy</a:t>
            </a:r>
            <a:r>
              <a:t>. Jaroslava Tomancová a kolektiv. 1. vyd. Boskovice: ALBERT, 2007. 360 s. Právo. ISBN 80-73-26-110-3</a:t>
            </a:r>
          </a:p>
          <a:p>
            <a:pPr marL="0" indent="0">
              <a:buSzTx/>
              <a:buNone/>
              <a:defRPr sz="1400"/>
            </a:pPr>
          </a:p>
          <a:p>
            <a:pPr marL="273050" indent="-273050">
              <a:spcBef>
                <a:spcPts val="300"/>
              </a:spcBef>
              <a:defRPr sz="1400"/>
            </a:pPr>
            <a:r>
              <a:t>GERLOCH, A.: </a:t>
            </a:r>
            <a:r>
              <a:rPr i="1"/>
              <a:t>Teorie práva</a:t>
            </a:r>
            <a:r>
              <a:t>. 5 vyd. Plzeň: Aleš Čeněk, 2009. 312 s. ISBN 978-80-7380-233-2</a:t>
            </a:r>
          </a:p>
        </p:txBody>
      </p:sp>
      <p:sp>
        <p:nvSpPr>
          <p:cNvPr id="264" name="Zástupný symbol pro číslo snímku 4"/>
          <p:cNvSpPr txBox="1"/>
          <p:nvPr>
            <p:ph type="sldNum" sz="quarter" idx="2"/>
          </p:nvPr>
        </p:nvSpPr>
        <p:spPr>
          <a:xfrm>
            <a:off x="7888056" y="5807627"/>
            <a:ext cx="336170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Obsah přednášky</a:t>
            </a:r>
          </a:p>
        </p:txBody>
      </p:sp>
      <p:sp>
        <p:nvSpPr>
          <p:cNvPr id="159" name="Zástupný symbol pro obsah 2"/>
          <p:cNvSpPr txBox="1"/>
          <p:nvPr>
            <p:ph type="body" sz="half" idx="1"/>
          </p:nvPr>
        </p:nvSpPr>
        <p:spPr>
          <a:xfrm>
            <a:off x="1403647" y="2348880"/>
            <a:ext cx="5845266" cy="3253959"/>
          </a:xfrm>
          <a:prstGeom prst="rect">
            <a:avLst/>
          </a:prstGeom>
        </p:spPr>
        <p:txBody>
          <a:bodyPr/>
          <a:lstStyle/>
          <a:p>
            <a:pPr/>
            <a:r>
              <a:t>Pojem právo</a:t>
            </a:r>
          </a:p>
          <a:p>
            <a:pPr/>
            <a:r>
              <a:t>Normativní systémy</a:t>
            </a:r>
          </a:p>
          <a:p>
            <a:pPr/>
            <a:r>
              <a:t>Základní právní pojmy</a:t>
            </a:r>
          </a:p>
          <a:p>
            <a:pPr/>
            <a:r>
              <a:t>Prameny práva</a:t>
            </a:r>
          </a:p>
          <a:p>
            <a:pPr/>
            <a:r>
              <a:t>Právní norma</a:t>
            </a:r>
          </a:p>
          <a:p>
            <a:pPr/>
            <a:r>
              <a:t>Právní vztahy</a:t>
            </a:r>
          </a:p>
        </p:txBody>
      </p:sp>
      <p:sp>
        <p:nvSpPr>
          <p:cNvPr id="160" name="Zástupný symbol pro číslo snímku 4"/>
          <p:cNvSpPr txBox="1"/>
          <p:nvPr>
            <p:ph type="sldNum" sz="quarter" idx="2"/>
          </p:nvPr>
        </p:nvSpPr>
        <p:spPr>
          <a:xfrm>
            <a:off x="7993402" y="5807627"/>
            <a:ext cx="23082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Pojem právo</a:t>
            </a:r>
          </a:p>
        </p:txBody>
      </p:sp>
      <p:sp>
        <p:nvSpPr>
          <p:cNvPr id="16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219729" indent="-219729" defTabSz="732434">
              <a:spcBef>
                <a:spcPts val="400"/>
              </a:spcBef>
              <a:defRPr sz="1890"/>
            </a:pPr>
            <a:r>
              <a:t>Právo je soubor obecně závazných pravidel chování, vytvořených státem v určité zvláštní formě, vynutitelné státní mocí</a:t>
            </a:r>
          </a:p>
          <a:p>
            <a:pPr marL="246888" indent="-246888" defTabSz="822959">
              <a:defRPr sz="2159"/>
            </a:pPr>
            <a:r>
              <a:t>Přirozené právo vs. Pozitivní právo</a:t>
            </a:r>
          </a:p>
          <a:p>
            <a:pPr lvl="1" marL="576072" indent="-246888" defTabSz="822959">
              <a:spcBef>
                <a:spcPts val="400"/>
              </a:spcBef>
              <a:defRPr sz="1800"/>
            </a:pPr>
            <a:r>
              <a:t>Přirozené právo</a:t>
            </a:r>
            <a:endParaRPr sz="1979"/>
          </a:p>
          <a:p>
            <a:pPr lvl="2" marL="822959" indent="-205739" defTabSz="822959">
              <a:spcBef>
                <a:spcPts val="300"/>
              </a:spcBef>
              <a:defRPr sz="1260"/>
            </a:pPr>
            <a:r>
              <a:t>vychází z uznání principů, práv a hodnot, jež mají pramenit z přirozenosti člověka, a jsou proto nezávislé na konkrétních společenských podmínkách, na státu a náboženství, na platném právním řádu</a:t>
            </a:r>
            <a:endParaRPr sz="1800"/>
          </a:p>
          <a:p>
            <a:pPr lvl="2" marL="0" indent="617219" defTabSz="822959">
              <a:spcBef>
                <a:spcPts val="400"/>
              </a:spcBef>
              <a:buSzTx/>
              <a:buNone/>
              <a:defRPr sz="1260"/>
            </a:pPr>
          </a:p>
          <a:p>
            <a:pPr lvl="1" marL="576072" indent="-246888" defTabSz="822959">
              <a:spcBef>
                <a:spcPts val="400"/>
              </a:spcBef>
              <a:defRPr sz="1800"/>
            </a:pPr>
            <a:r>
              <a:t>Pozitivní právo</a:t>
            </a:r>
            <a:endParaRPr sz="1979"/>
          </a:p>
          <a:p>
            <a:pPr lvl="2" marL="822959" indent="-205739" defTabSz="822959">
              <a:spcBef>
                <a:spcPts val="300"/>
              </a:spcBef>
              <a:defRPr sz="1260"/>
            </a:pPr>
            <a:r>
              <a:t>je dané státem, je to právo platné. Pozitivní právo je tedy předem dáno, jsou to předvídatelná pravidla, která se vynucují, tzn. že protiprávní jednání je postihováno.</a:t>
            </a:r>
          </a:p>
        </p:txBody>
      </p:sp>
      <p:sp>
        <p:nvSpPr>
          <p:cNvPr id="164" name="Zástupný symbol pro číslo snímku 4"/>
          <p:cNvSpPr txBox="1"/>
          <p:nvPr>
            <p:ph type="sldNum" sz="quarter" idx="2"/>
          </p:nvPr>
        </p:nvSpPr>
        <p:spPr>
          <a:xfrm>
            <a:off x="7980956" y="5807627"/>
            <a:ext cx="243270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Normativní systémy</a:t>
            </a:r>
          </a:p>
        </p:txBody>
      </p:sp>
      <p:sp>
        <p:nvSpPr>
          <p:cNvPr id="16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Společnost je řízena normami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Společenské normativní systémy:</a:t>
            </a:r>
          </a:p>
          <a:p>
            <a:pPr>
              <a:spcBef>
                <a:spcPts val="400"/>
              </a:spcBef>
              <a:defRPr sz="2000"/>
            </a:pPr>
            <a:r>
              <a:t>Morálka</a:t>
            </a:r>
          </a:p>
          <a:p>
            <a:pPr>
              <a:spcBef>
                <a:spcPts val="400"/>
              </a:spcBef>
              <a:defRPr sz="2000"/>
            </a:pPr>
            <a:r>
              <a:t>Náboženské normy </a:t>
            </a:r>
          </a:p>
          <a:p>
            <a:pPr>
              <a:spcBef>
                <a:spcPts val="400"/>
              </a:spcBef>
              <a:defRPr sz="2000"/>
            </a:pPr>
            <a:r>
              <a:t>Estetické normy </a:t>
            </a:r>
          </a:p>
          <a:p>
            <a:pPr>
              <a:spcBef>
                <a:spcPts val="400"/>
              </a:spcBef>
              <a:defRPr sz="2000"/>
            </a:pPr>
            <a:r>
              <a:t>Sportovní pravidla</a:t>
            </a:r>
          </a:p>
          <a:p>
            <a:pPr>
              <a:spcBef>
                <a:spcPts val="400"/>
              </a:spcBef>
              <a:defRPr sz="2000"/>
            </a:pPr>
            <a:r>
              <a:t>Právo</a:t>
            </a:r>
          </a:p>
        </p:txBody>
      </p:sp>
      <p:sp>
        <p:nvSpPr>
          <p:cNvPr id="168" name="Zástupný symbol pro číslo snímku 4"/>
          <p:cNvSpPr txBox="1"/>
          <p:nvPr>
            <p:ph type="sldNum" sz="quarter" idx="2"/>
          </p:nvPr>
        </p:nvSpPr>
        <p:spPr>
          <a:xfrm>
            <a:off x="8000292" y="5807627"/>
            <a:ext cx="22393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Základní právní pojmy</a:t>
            </a:r>
          </a:p>
        </p:txBody>
      </p:sp>
      <p:sp>
        <p:nvSpPr>
          <p:cNvPr id="17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Právní vědomí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Souhrn právní názorů, pocitů, představ a skutečných vědomostí, vyjadřující vztahy občanů k platnému právu</a:t>
            </a:r>
            <a:endParaRPr sz="2200"/>
          </a:p>
          <a:p>
            <a:pPr marL="0" indent="0">
              <a:buSzTx/>
              <a:buNone/>
            </a:pPr>
            <a:r>
              <a:t>Zákonnost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Důslední dodržování právního řádu</a:t>
            </a:r>
          </a:p>
          <a:p>
            <a:pPr marL="0" indent="0">
              <a:buSzTx/>
              <a:buNone/>
            </a:pPr>
            <a:r>
              <a:t>Legislativa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Činnost směřující ke tvorbě právní předpisů (POZOR - ne právní předpisy!)</a:t>
            </a:r>
          </a:p>
        </p:txBody>
      </p:sp>
      <p:sp>
        <p:nvSpPr>
          <p:cNvPr id="172" name="Zástupný symbol pro číslo snímku 4"/>
          <p:cNvSpPr txBox="1"/>
          <p:nvPr>
            <p:ph type="sldNum" sz="quarter" idx="2"/>
          </p:nvPr>
        </p:nvSpPr>
        <p:spPr>
          <a:xfrm>
            <a:off x="8000959" y="5807627"/>
            <a:ext cx="22326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Základní právní pojmy</a:t>
            </a:r>
          </a:p>
        </p:txBody>
      </p:sp>
      <p:sp>
        <p:nvSpPr>
          <p:cNvPr id="17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Právní akt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/>
            <a:r>
              <a:t>Právní řád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Souhrn právních předpisů(PP) v daném státě</a:t>
            </a:r>
            <a:endParaRPr sz="2200"/>
          </a:p>
          <a:p>
            <a:pPr lvl="1" marL="640080" indent="-274320">
              <a:spcBef>
                <a:spcPts val="400"/>
              </a:spcBef>
              <a:defRPr sz="2000"/>
            </a:pPr>
            <a:r>
              <a:t>Uspořádán stupňovitě dle důležitosti jednotlivých druhů právních norem </a:t>
            </a:r>
          </a:p>
        </p:txBody>
      </p:sp>
      <p:sp>
        <p:nvSpPr>
          <p:cNvPr id="176" name="Zástupný symbol pro číslo snímku 4"/>
          <p:cNvSpPr txBox="1"/>
          <p:nvPr>
            <p:ph type="sldNum" sz="quarter" idx="2"/>
          </p:nvPr>
        </p:nvSpPr>
        <p:spPr>
          <a:xfrm>
            <a:off x="8016739" y="5807627"/>
            <a:ext cx="20748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Přímá spojnice se šipkou 6"/>
          <p:cNvSpPr/>
          <p:nvPr/>
        </p:nvSpPr>
        <p:spPr>
          <a:xfrm flipV="1">
            <a:off x="3275855" y="2060848"/>
            <a:ext cx="36004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Přímá spojnice se šipkou 10"/>
          <p:cNvSpPr/>
          <p:nvPr/>
        </p:nvSpPr>
        <p:spPr>
          <a:xfrm>
            <a:off x="3275855" y="2349125"/>
            <a:ext cx="360041" cy="359795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TextovéPole 14"/>
          <p:cNvSpPr txBox="1"/>
          <p:nvPr/>
        </p:nvSpPr>
        <p:spPr>
          <a:xfrm>
            <a:off x="3720085" y="1901050"/>
            <a:ext cx="2284826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Normativní právní akt</a:t>
            </a:r>
          </a:p>
        </p:txBody>
      </p:sp>
      <p:sp>
        <p:nvSpPr>
          <p:cNvPr id="180" name="TextovéPole 15"/>
          <p:cNvSpPr txBox="1"/>
          <p:nvPr/>
        </p:nvSpPr>
        <p:spPr>
          <a:xfrm>
            <a:off x="3720086" y="2530362"/>
            <a:ext cx="2107271" cy="289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Individuální právní akt</a:t>
            </a:r>
          </a:p>
        </p:txBody>
      </p:sp>
      <p:sp>
        <p:nvSpPr>
          <p:cNvPr id="181" name="Pravá složená závorka 16"/>
          <p:cNvSpPr/>
          <p:nvPr/>
        </p:nvSpPr>
        <p:spPr>
          <a:xfrm>
            <a:off x="5575179" y="2024844"/>
            <a:ext cx="148949" cy="64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85"/>
                  <a:pt x="10800" y="414"/>
                </a:cubicBezTo>
                <a:lnTo>
                  <a:pt x="10800" y="10386"/>
                </a:lnTo>
                <a:cubicBezTo>
                  <a:pt x="10800" y="10615"/>
                  <a:pt x="15635" y="10800"/>
                  <a:pt x="21600" y="10800"/>
                </a:cubicBezTo>
                <a:cubicBezTo>
                  <a:pt x="15635" y="10800"/>
                  <a:pt x="10800" y="10985"/>
                  <a:pt x="10800" y="11214"/>
                </a:cubicBezTo>
                <a:lnTo>
                  <a:pt x="10800" y="21186"/>
                </a:lnTo>
                <a:cubicBezTo>
                  <a:pt x="10800" y="21415"/>
                  <a:pt x="5965" y="21600"/>
                  <a:pt x="0" y="21600"/>
                </a:cubicBezTo>
              </a:path>
            </a:pathLst>
          </a:custGeom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82" name="TextovéPole 17"/>
          <p:cNvSpPr txBox="1"/>
          <p:nvPr/>
        </p:nvSpPr>
        <p:spPr>
          <a:xfrm>
            <a:off x="5841856" y="2159691"/>
            <a:ext cx="1852777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Akty veřejné moci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Základní právní pojmy</a:t>
            </a:r>
          </a:p>
        </p:txBody>
      </p:sp>
      <p:sp>
        <p:nvSpPr>
          <p:cNvPr id="18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Systém práva</a:t>
            </a:r>
          </a:p>
          <a:p>
            <a:pPr marL="0" indent="0">
              <a:buSzTx/>
              <a:buNone/>
            </a:pPr>
          </a:p>
          <a:p>
            <a:pPr lvl="1" marL="640080" indent="-274320">
              <a:defRPr sz="2200"/>
            </a:pPr>
            <a:r>
              <a:t>Obsahové uspořádání právních předpisů</a:t>
            </a:r>
          </a:p>
        </p:txBody>
      </p:sp>
      <p:sp>
        <p:nvSpPr>
          <p:cNvPr id="186" name="Zástupný symbol pro číslo snímku 4"/>
          <p:cNvSpPr txBox="1"/>
          <p:nvPr>
            <p:ph type="sldNum" sz="quarter" idx="2"/>
          </p:nvPr>
        </p:nvSpPr>
        <p:spPr>
          <a:xfrm>
            <a:off x="8001848" y="5807627"/>
            <a:ext cx="222378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Přímá spojnice se šipkou 6"/>
          <p:cNvSpPr/>
          <p:nvPr/>
        </p:nvSpPr>
        <p:spPr>
          <a:xfrm flipV="1">
            <a:off x="3707903" y="2492896"/>
            <a:ext cx="504057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Přímá spojnice se šipkou 8"/>
          <p:cNvSpPr/>
          <p:nvPr/>
        </p:nvSpPr>
        <p:spPr>
          <a:xfrm>
            <a:off x="3707903" y="2780927"/>
            <a:ext cx="504057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TextovéPole 9"/>
          <p:cNvSpPr txBox="1"/>
          <p:nvPr/>
        </p:nvSpPr>
        <p:spPr>
          <a:xfrm>
            <a:off x="4257679" y="2366691"/>
            <a:ext cx="1924785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Soukromé právo</a:t>
            </a:r>
          </a:p>
        </p:txBody>
      </p:sp>
      <p:sp>
        <p:nvSpPr>
          <p:cNvPr id="190" name="TextovéPole 10"/>
          <p:cNvSpPr txBox="1"/>
          <p:nvPr/>
        </p:nvSpPr>
        <p:spPr>
          <a:xfrm>
            <a:off x="4257679" y="2939986"/>
            <a:ext cx="1924785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Veřejné právo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Prameny práva</a:t>
            </a:r>
          </a:p>
        </p:txBody>
      </p:sp>
      <p:sp>
        <p:nvSpPr>
          <p:cNvPr id="193" name="Zástupný symbol pro obsah 2"/>
          <p:cNvSpPr txBox="1"/>
          <p:nvPr>
            <p:ph type="body" sz="half" idx="1"/>
          </p:nvPr>
        </p:nvSpPr>
        <p:spPr>
          <a:xfrm>
            <a:off x="1463039" y="2119255"/>
            <a:ext cx="6205306" cy="3758017"/>
          </a:xfrm>
          <a:prstGeom prst="rect">
            <a:avLst/>
          </a:prstGeom>
        </p:spPr>
        <p:txBody>
          <a:bodyPr/>
          <a:lstStyle/>
          <a:p>
            <a:pPr marL="266090" indent="-266090" defTabSz="886968">
              <a:lnSpc>
                <a:spcPct val="90000"/>
              </a:lnSpc>
              <a:defRPr sz="2328"/>
            </a:pPr>
            <a:r>
              <a:t>Právní formy, v nichž nalézáme platné právo</a:t>
            </a:r>
          </a:p>
          <a:p>
            <a:pPr marL="0" indent="0" defTabSz="886968">
              <a:lnSpc>
                <a:spcPct val="90000"/>
              </a:lnSpc>
              <a:buSzTx/>
              <a:buNone/>
              <a:defRPr sz="2328"/>
            </a:pPr>
          </a:p>
          <a:p>
            <a:pPr marL="443484" indent="-443484" defTabSz="886968">
              <a:lnSpc>
                <a:spcPct val="90000"/>
              </a:lnSpc>
              <a:buFontTx/>
              <a:buAutoNum type="arabicParenR" startAt="1"/>
              <a:defRPr sz="2328"/>
            </a:pPr>
            <a:r>
              <a:t>Materiální</a:t>
            </a:r>
          </a:p>
          <a:p>
            <a:pPr lvl="1" marL="620877" indent="-266090" defTabSz="886968">
              <a:lnSpc>
                <a:spcPct val="90000"/>
              </a:lnSpc>
              <a:defRPr sz="2134"/>
            </a:pPr>
            <a:r>
              <a:t>Společenské, historické, hospodářské okolnosti, jež nutí k úpravě právních vztahů</a:t>
            </a:r>
          </a:p>
          <a:p>
            <a:pPr marL="443484" indent="-443484" defTabSz="886968">
              <a:lnSpc>
                <a:spcPct val="90000"/>
              </a:lnSpc>
              <a:buFontTx/>
              <a:buAutoNum type="arabicParenR" startAt="1"/>
              <a:defRPr sz="2328"/>
            </a:pPr>
            <a:r>
              <a:t>Formální</a:t>
            </a:r>
          </a:p>
          <a:p>
            <a:pPr lvl="1" marL="798271" indent="-443484" defTabSz="886968">
              <a:lnSpc>
                <a:spcPct val="90000"/>
              </a:lnSpc>
              <a:spcBef>
                <a:spcPts val="400"/>
              </a:spcBef>
              <a:buFontTx/>
              <a:buAutoNum type="alphaLcParenR" startAt="1"/>
              <a:defRPr sz="1746"/>
            </a:pPr>
            <a:r>
              <a:t>Právní obyčej</a:t>
            </a:r>
            <a:endParaRPr sz="2134"/>
          </a:p>
          <a:p>
            <a:pPr lvl="1" marL="798271" indent="-443484" defTabSz="886968">
              <a:lnSpc>
                <a:spcPct val="90000"/>
              </a:lnSpc>
              <a:spcBef>
                <a:spcPts val="400"/>
              </a:spcBef>
              <a:buFontTx/>
              <a:buAutoNum type="alphaLcParenR" startAt="1"/>
              <a:defRPr sz="1746"/>
            </a:pPr>
            <a:r>
              <a:t>Soudní precedent</a:t>
            </a:r>
            <a:endParaRPr sz="2134"/>
          </a:p>
          <a:p>
            <a:pPr lvl="1" marL="798271" indent="-443484" defTabSz="886968">
              <a:lnSpc>
                <a:spcPct val="90000"/>
              </a:lnSpc>
              <a:spcBef>
                <a:spcPts val="400"/>
              </a:spcBef>
              <a:buFontTx/>
              <a:buAutoNum type="alphaLcParenR" startAt="1"/>
              <a:defRPr sz="1746"/>
            </a:pPr>
            <a:r>
              <a:t>Normativní právní akt</a:t>
            </a:r>
            <a:endParaRPr sz="2134"/>
          </a:p>
          <a:p>
            <a:pPr lvl="1" marL="798271" indent="-443484" defTabSz="886968">
              <a:lnSpc>
                <a:spcPct val="90000"/>
              </a:lnSpc>
              <a:spcBef>
                <a:spcPts val="400"/>
              </a:spcBef>
              <a:buFontTx/>
              <a:buAutoNum type="alphaLcParenR" startAt="1"/>
              <a:defRPr sz="1746"/>
            </a:pPr>
            <a:r>
              <a:t>Normativní smlouva</a:t>
            </a:r>
          </a:p>
        </p:txBody>
      </p:sp>
      <p:sp>
        <p:nvSpPr>
          <p:cNvPr id="194" name="Zástupný symbol pro číslo snímku 4"/>
          <p:cNvSpPr txBox="1"/>
          <p:nvPr>
            <p:ph type="sldNum" sz="quarter" idx="2"/>
          </p:nvPr>
        </p:nvSpPr>
        <p:spPr>
          <a:xfrm>
            <a:off x="8015850" y="5807627"/>
            <a:ext cx="208376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