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FCB"/>
          </a:solidFill>
        </a:fill>
      </a:tcStyle>
    </a:wholeTbl>
    <a:band2H>
      <a:tcTxStyle b="def" i="def"/>
      <a:tcStyle>
        <a:tcBdr/>
        <a:fill>
          <a:solidFill>
            <a:srgbClr val="FFF0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2D1"/>
          </a:solidFill>
        </a:fill>
      </a:tcStyle>
    </a:wholeTbl>
    <a:band2H>
      <a:tcTxStyle b="def" i="def"/>
      <a:tcStyle>
        <a:tcBdr/>
        <a:fill>
          <a:solidFill>
            <a:srgbClr val="EBEA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CCB"/>
          </a:solidFill>
        </a:fill>
      </a:tcStyle>
    </a:wholeTbl>
    <a:band2H>
      <a:tcTxStyle b="def" i="def"/>
      <a:tcStyle>
        <a:tcBdr/>
        <a:fill>
          <a:solidFill>
            <a:srgbClr val="F3F5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9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Freeform 9"/>
          <p:cNvSpPr/>
          <p:nvPr/>
        </p:nvSpPr>
        <p:spPr>
          <a:xfrm rot="10800000">
            <a:off x="891821" y="5617774"/>
            <a:ext cx="7382935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Rectangle 10"/>
          <p:cNvSpPr/>
          <p:nvPr/>
        </p:nvSpPr>
        <p:spPr>
          <a:xfrm>
            <a:off x="989951" y="1016989"/>
            <a:ext cx="7179735" cy="48316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Rectangle 11"/>
          <p:cNvSpPr/>
          <p:nvPr/>
        </p:nvSpPr>
        <p:spPr>
          <a:xfrm>
            <a:off x="990599" y="1009649"/>
            <a:ext cx="7179735" cy="48316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769521" y="702069"/>
            <a:ext cx="567831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7855432" y="749719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názvu"/>
          <p:cNvSpPr txBox="1"/>
          <p:nvPr>
            <p:ph type="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28" name="Text úrovně 1…"/>
          <p:cNvSpPr txBox="1"/>
          <p:nvPr>
            <p:ph type="body" sz="quarter" idx="1"/>
          </p:nvPr>
        </p:nvSpPr>
        <p:spPr>
          <a:xfrm>
            <a:off x="1727200" y="3736621"/>
            <a:ext cx="5712179" cy="1524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9" name="Číslo snímku"/>
          <p:cNvSpPr txBox="1"/>
          <p:nvPr>
            <p:ph type="sldNum" sz="quarter" idx="2"/>
          </p:nvPr>
        </p:nvSpPr>
        <p:spPr>
          <a:xfrm>
            <a:off x="6358083" y="5356067"/>
            <a:ext cx="265717" cy="36817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36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9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5" name="Text úrovně 1…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názvu"/>
          <p:cNvSpPr txBox="1"/>
          <p:nvPr>
            <p:ph type="title"/>
          </p:nvPr>
        </p:nvSpPr>
        <p:spPr>
          <a:xfrm>
            <a:off x="1444979" y="2239429"/>
            <a:ext cx="6254044" cy="136207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Text názvu</a:t>
            </a:r>
          </a:p>
        </p:txBody>
      </p:sp>
      <p:sp>
        <p:nvSpPr>
          <p:cNvPr id="54" name="Text úrovně 1…"/>
          <p:cNvSpPr txBox="1"/>
          <p:nvPr>
            <p:ph type="body" sz="quarter" idx="1"/>
          </p:nvPr>
        </p:nvSpPr>
        <p:spPr>
          <a:xfrm>
            <a:off x="1456267" y="3725333"/>
            <a:ext cx="6231467" cy="13095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3" name="Text úrovně 1…"/>
          <p:cNvSpPr txBox="1"/>
          <p:nvPr>
            <p:ph type="body" sz="quarter" idx="1"/>
          </p:nvPr>
        </p:nvSpPr>
        <p:spPr>
          <a:xfrm>
            <a:off x="1298447" y="2121406"/>
            <a:ext cx="3200401" cy="3602737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2" name="Text úrovně 1…"/>
          <p:cNvSpPr txBox="1"/>
          <p:nvPr>
            <p:ph type="body" sz="quarter" idx="1"/>
          </p:nvPr>
        </p:nvSpPr>
        <p:spPr>
          <a:xfrm>
            <a:off x="1557868" y="2122311"/>
            <a:ext cx="2939522" cy="82020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Text Placeholder 4"/>
          <p:cNvSpPr/>
          <p:nvPr>
            <p:ph type="body" sz="quarter" idx="21"/>
          </p:nvPr>
        </p:nvSpPr>
        <p:spPr>
          <a:xfrm>
            <a:off x="4910668" y="2122310"/>
            <a:ext cx="2944369" cy="822961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pPr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8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96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9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Rectangle 15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Rectangle 16"/>
          <p:cNvSpPr/>
          <p:nvPr/>
        </p:nvSpPr>
        <p:spPr>
          <a:xfrm rot="60000">
            <a:off x="4471415" y="603503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Rectangle 12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Rectangle 13"/>
          <p:cNvSpPr/>
          <p:nvPr/>
        </p:nvSpPr>
        <p:spPr>
          <a:xfrm rot="21540000">
            <a:off x="749807" y="576071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 názvu"/>
          <p:cNvSpPr txBox="1"/>
          <p:nvPr>
            <p:ph type="title"/>
          </p:nvPr>
        </p:nvSpPr>
        <p:spPr>
          <a:xfrm rot="21540000">
            <a:off x="1108976" y="2020042"/>
            <a:ext cx="3064828" cy="15030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07" name="Text úrovně 1…"/>
          <p:cNvSpPr txBox="1"/>
          <p:nvPr>
            <p:ph type="body" sz="half" idx="1"/>
          </p:nvPr>
        </p:nvSpPr>
        <p:spPr>
          <a:xfrm rot="60000">
            <a:off x="4854290" y="1150993"/>
            <a:ext cx="3020793" cy="462549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 marL="667512" indent="-301752">
              <a:defRPr sz="2200"/>
            </a:lvl2pPr>
            <a:lvl3pPr marL="965200" indent="-279400">
              <a:defRPr sz="2200"/>
            </a:lvl3pPr>
            <a:lvl4pPr marL="1365885" indent="-314325">
              <a:defRPr sz="2200"/>
            </a:lvl4pPr>
            <a:lvl5pPr marL="1776548" indent="-359228">
              <a:defRPr sz="2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8" name="Text Placeholder 3"/>
          <p:cNvSpPr/>
          <p:nvPr>
            <p:ph type="body" sz="quarter" idx="21"/>
          </p:nvPr>
        </p:nvSpPr>
        <p:spPr>
          <a:xfrm rot="21540000">
            <a:off x="1148124" y="3623748"/>
            <a:ext cx="3048892" cy="21004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109" name="Číslo snímku"/>
          <p:cNvSpPr txBox="1"/>
          <p:nvPr>
            <p:ph type="sldNum" sz="quarter" idx="2"/>
          </p:nvPr>
        </p:nvSpPr>
        <p:spPr>
          <a:xfrm rot="60000">
            <a:off x="7845598" y="5897952"/>
            <a:ext cx="265717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16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9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Rectangle 11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Rectangle 12"/>
          <p:cNvSpPr/>
          <p:nvPr/>
        </p:nvSpPr>
        <p:spPr>
          <a:xfrm rot="21540000">
            <a:off x="745057" y="575768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Rectangle 28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Rectangle 29"/>
          <p:cNvSpPr/>
          <p:nvPr/>
        </p:nvSpPr>
        <p:spPr>
          <a:xfrm rot="60000">
            <a:off x="4464768" y="603919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 názvu"/>
          <p:cNvSpPr txBox="1"/>
          <p:nvPr>
            <p:ph type="title"/>
          </p:nvPr>
        </p:nvSpPr>
        <p:spPr>
          <a:xfrm rot="21540000">
            <a:off x="1106424" y="2020823"/>
            <a:ext cx="3063240" cy="1499617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27" name="Picture Placeholder 2"/>
          <p:cNvSpPr/>
          <p:nvPr>
            <p:ph type="pic" sz="half" idx="21"/>
          </p:nvPr>
        </p:nvSpPr>
        <p:spPr>
          <a:xfrm rot="60000">
            <a:off x="4898614" y="1207272"/>
            <a:ext cx="2913864" cy="4539413"/>
          </a:xfrm>
          <a:prstGeom prst="rect">
            <a:avLst/>
          </a:prstGeom>
          <a:ln w="101600" cap="rnd">
            <a:solidFill>
              <a:srgbClr val="FFFFFF"/>
            </a:solidFill>
            <a:round/>
          </a:ln>
          <a:effectLst>
            <a:outerShdw sx="100000" sy="100000" kx="0" ky="0" algn="b" rotWithShape="0" blurRad="88900" dist="0" dir="27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" name="Text úrovně 1…"/>
          <p:cNvSpPr txBox="1"/>
          <p:nvPr>
            <p:ph type="body" sz="quarter" idx="1"/>
          </p:nvPr>
        </p:nvSpPr>
        <p:spPr>
          <a:xfrm rot="21540000">
            <a:off x="1152144" y="3621023"/>
            <a:ext cx="3044952" cy="210312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9" name="Číslo snímku"/>
          <p:cNvSpPr txBox="1"/>
          <p:nvPr>
            <p:ph type="sldNum" sz="quarter" idx="2"/>
          </p:nvPr>
        </p:nvSpPr>
        <p:spPr>
          <a:xfrm rot="60000">
            <a:off x="7850374" y="5901017"/>
            <a:ext cx="265716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2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názvu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1" name="Text úrovně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" name="Číslo snímku"/>
          <p:cNvSpPr txBox="1"/>
          <p:nvPr>
            <p:ph type="sldNum" sz="quarter" idx="2"/>
          </p:nvPr>
        </p:nvSpPr>
        <p:spPr>
          <a:xfrm>
            <a:off x="7958509" y="5807627"/>
            <a:ext cx="265717" cy="3681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>
                <a:solidFill>
                  <a:srgbClr val="465E9C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6501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9601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35636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1259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249173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2857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32232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adpis 1"/>
          <p:cNvSpPr txBox="1"/>
          <p:nvPr>
            <p:ph type="ctr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Ústavní právo</a:t>
            </a:r>
          </a:p>
        </p:txBody>
      </p:sp>
      <p:sp>
        <p:nvSpPr>
          <p:cNvPr id="139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 algn="r">
              <a:defRPr sz="2000"/>
            </a:pPr>
          </a:p>
          <a:p>
            <a:pPr algn="r">
              <a:defRPr sz="2000"/>
            </a:pPr>
          </a:p>
          <a:p>
            <a:pPr algn="r">
              <a:spcBef>
                <a:spcPts val="400"/>
              </a:spcBef>
              <a:defRPr sz="2000"/>
            </a:pPr>
            <a:r>
              <a:t>Ing. Mgr. Tomáš Klusák</a:t>
            </a:r>
          </a:p>
        </p:txBody>
      </p:sp>
      <p:grpSp>
        <p:nvGrpSpPr>
          <p:cNvPr id="142" name="Obrázek 5"/>
          <p:cNvGrpSpPr/>
          <p:nvPr/>
        </p:nvGrpSpPr>
        <p:grpSpPr>
          <a:xfrm>
            <a:off x="2179950" y="4005064"/>
            <a:ext cx="1597954" cy="720081"/>
            <a:chOff x="0" y="0"/>
            <a:chExt cx="1597953" cy="720080"/>
          </a:xfrm>
        </p:grpSpPr>
        <p:sp>
          <p:nvSpPr>
            <p:cNvPr id="140" name="Tvar"/>
            <p:cNvSpPr/>
            <p:nvPr/>
          </p:nvSpPr>
          <p:spPr>
            <a:xfrm>
              <a:off x="0" y="0"/>
              <a:ext cx="1597954" cy="7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375" y="0"/>
                    <a:pt x="837" y="0"/>
                  </a:cubicBezTo>
                  <a:lnTo>
                    <a:pt x="20763" y="0"/>
                  </a:lnTo>
                  <a:lnTo>
                    <a:pt x="20763" y="0"/>
                  </a:lnTo>
                  <a:cubicBezTo>
                    <a:pt x="2122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225" y="21600"/>
                    <a:pt x="20763" y="21600"/>
                  </a:cubicBezTo>
                  <a:lnTo>
                    <a:pt x="837" y="21600"/>
                  </a:lnTo>
                  <a:lnTo>
                    <a:pt x="837" y="21600"/>
                  </a:lnTo>
                  <a:cubicBezTo>
                    <a:pt x="37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1" name="image5.jpeg" descr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8" b="20"/>
            <a:stretch>
              <a:fillRect/>
            </a:stretch>
          </p:blipFill>
          <p:spPr>
            <a:xfrm>
              <a:off x="0" y="0"/>
              <a:ext cx="1597819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7" y="0"/>
                  </a:moveTo>
                  <a:cubicBezTo>
                    <a:pt x="375" y="0"/>
                    <a:pt x="0" y="832"/>
                    <a:pt x="0" y="1858"/>
                  </a:cubicBezTo>
                  <a:lnTo>
                    <a:pt x="0" y="19742"/>
                  </a:lnTo>
                  <a:cubicBezTo>
                    <a:pt x="0" y="20768"/>
                    <a:pt x="375" y="21600"/>
                    <a:pt x="837" y="21600"/>
                  </a:cubicBezTo>
                  <a:lnTo>
                    <a:pt x="20763" y="21600"/>
                  </a:lnTo>
                  <a:cubicBezTo>
                    <a:pt x="21225" y="21600"/>
                    <a:pt x="21600" y="20768"/>
                    <a:pt x="21600" y="19742"/>
                  </a:cubicBezTo>
                  <a:lnTo>
                    <a:pt x="21600" y="1858"/>
                  </a:lnTo>
                  <a:cubicBezTo>
                    <a:pt x="21600" y="832"/>
                    <a:pt x="21225" y="0"/>
                    <a:pt x="20763" y="0"/>
                  </a:cubicBezTo>
                  <a:lnTo>
                    <a:pt x="83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Moc výkonná</a:t>
            </a:r>
          </a:p>
        </p:txBody>
      </p:sp>
      <p:sp>
        <p:nvSpPr>
          <p:cNvPr id="228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Vláda (odpovědna PS)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Organizuje a zajišťuje úkoly v oblasti</a:t>
            </a:r>
          </a:p>
          <a:p>
            <a:pPr lvl="2" marL="914400" indent="-228600">
              <a:lnSpc>
                <a:spcPct val="90000"/>
              </a:lnSpc>
              <a:spcBef>
                <a:spcPts val="400"/>
              </a:spcBef>
              <a:defRPr sz="2000"/>
            </a:pPr>
            <a:r>
              <a:t>Zahraniční politiky</a:t>
            </a:r>
          </a:p>
          <a:p>
            <a:pPr lvl="2" marL="914400" indent="-228600">
              <a:lnSpc>
                <a:spcPct val="90000"/>
              </a:lnSpc>
              <a:spcBef>
                <a:spcPts val="400"/>
              </a:spcBef>
              <a:defRPr sz="2000"/>
            </a:pPr>
            <a:r>
              <a:t>Obrany a bezpečnosti státu</a:t>
            </a:r>
          </a:p>
          <a:p>
            <a:pPr lvl="2" marL="914400" indent="-228600">
              <a:lnSpc>
                <a:spcPct val="90000"/>
              </a:lnSpc>
              <a:spcBef>
                <a:spcPts val="400"/>
              </a:spcBef>
              <a:defRPr sz="2000"/>
            </a:pPr>
            <a:r>
              <a:t>Hospodářské, sociální a kulturní výstavby státu</a:t>
            </a:r>
          </a:p>
          <a:p>
            <a:pPr lvl="2" marL="914400" indent="-228600">
              <a:lnSpc>
                <a:spcPct val="90000"/>
              </a:lnSpc>
              <a:spcBef>
                <a:spcPts val="400"/>
              </a:spcBef>
              <a:defRPr sz="2000"/>
            </a:pPr>
            <a:r>
              <a:t>Kolektivní orgán ( k rozhodnutí nadpol. všech členů vlády)</a:t>
            </a:r>
          </a:p>
          <a:p>
            <a:pPr>
              <a:lnSpc>
                <a:spcPct val="90000"/>
              </a:lnSpc>
            </a:pPr>
            <a:r>
              <a:t>Ministerstva zajišťují výkon státní správy na jednotlivých úsecích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Moc výkonná</a:t>
            </a:r>
          </a:p>
        </p:txBody>
      </p:sp>
      <p:sp>
        <p:nvSpPr>
          <p:cNvPr id="23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Prezident republiky</a:t>
            </a:r>
          </a:p>
          <a:p>
            <a:pPr lvl="1" marL="640080" indent="-274320">
              <a:defRPr sz="2200"/>
            </a:pPr>
            <a:r>
              <a:t>Hlava státu</a:t>
            </a:r>
          </a:p>
          <a:p>
            <a:pPr lvl="2" marL="914400" indent="-228600">
              <a:spcBef>
                <a:spcPts val="400"/>
              </a:spcBef>
              <a:defRPr sz="2000"/>
            </a:pPr>
            <a:r>
              <a:t>Představitel samostatnosti a svrchovanosti</a:t>
            </a:r>
          </a:p>
          <a:p>
            <a:pPr lvl="2" marL="914400" indent="-228600">
              <a:spcBef>
                <a:spcPts val="400"/>
              </a:spcBef>
              <a:defRPr sz="2000"/>
            </a:pPr>
            <a:r>
              <a:t>5 let a max. 2x po sobě</a:t>
            </a:r>
          </a:p>
          <a:p>
            <a:pPr lvl="2" marL="914400" indent="-228600">
              <a:spcBef>
                <a:spcPts val="400"/>
              </a:spcBef>
              <a:defRPr sz="2000"/>
            </a:pPr>
            <a:r>
              <a:t>Přímá volba</a:t>
            </a:r>
          </a:p>
          <a:p>
            <a:pPr lvl="3" marL="1280160" indent="-228600">
              <a:spcBef>
                <a:spcPts val="400"/>
              </a:spcBef>
              <a:defRPr sz="1800"/>
            </a:pPr>
            <a:r>
              <a:t>1. kolo (nadpol. většina všech platných hlasů oprávněných voličů)</a:t>
            </a:r>
          </a:p>
          <a:p>
            <a:pPr lvl="3" marL="1280160" indent="-228600">
              <a:spcBef>
                <a:spcPts val="400"/>
              </a:spcBef>
              <a:defRPr sz="1800"/>
            </a:pPr>
            <a:r>
              <a:t>2. kolo (2 nejúspěšnější kandidáti ---- vítěz)</a:t>
            </a:r>
          </a:p>
          <a:p>
            <a:pPr lvl="3" marL="1280160" indent="-228600">
              <a:spcBef>
                <a:spcPts val="400"/>
              </a:spcBef>
              <a:defRPr sz="1800"/>
            </a:pPr>
            <a:r>
              <a:t>Návrh (petice 50 000 podpisů x 20 P nebo 10 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Prezident republiky</a:t>
            </a:r>
          </a:p>
        </p:txBody>
      </p:sp>
      <p:sp>
        <p:nvSpPr>
          <p:cNvPr id="234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Pravomoci samostatné:</a:t>
            </a:r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Jmenuje předsedu vlády a další členy vlády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Jmenuje soudce Ústavního soudu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Udílí milosti, suspenzivní právo veta, podpis zákonů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Jmenuje prezidenta + viceprezidenta NKÚ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Jmenuje  členy Bankovní rady ČNB</a:t>
            </a:r>
            <a:endParaRPr sz="2000"/>
          </a:p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Pravomoci se spolupodpisem člena vlády:</a:t>
            </a:r>
            <a:endParaRPr sz="22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Zastupuje stát navenek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Sjednává ratifikuje MS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Vrchní velitel ozbrojených sil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Jmenuje soudce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Propůjčuje a uděluje státní vyznamenání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Soudní moc</a:t>
            </a:r>
          </a:p>
        </p:txBody>
      </p:sp>
      <p:sp>
        <p:nvSpPr>
          <p:cNvPr id="23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Viz minulá přednáška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NKÚ</a:t>
            </a:r>
          </a:p>
        </p:txBody>
      </p:sp>
      <p:sp>
        <p:nvSpPr>
          <p:cNvPr id="240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271576" indent="-271576" defTabSz="905255">
              <a:lnSpc>
                <a:spcPct val="90000"/>
              </a:lnSpc>
              <a:defRPr sz="2376"/>
            </a:pPr>
            <a:r>
              <a:t>Sídlo Praha, v čele prezident NKÚ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t>Nezávislý orgán vykonávající kontrolu hospodaření se státním majetkem a státními finančními prostředky, kontrola státního závěrečného účtu, plnění státního rozpočtu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t>Účelnost a hospodárnost a soulad s PP při využívání prostředků daňových poplatníků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t>Předkládá zprávu 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ČNB</a:t>
            </a:r>
          </a:p>
        </p:txBody>
      </p:sp>
      <p:sp>
        <p:nvSpPr>
          <p:cNvPr id="24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Nezávislost (personální, finanční, funkční, institucionální)</a:t>
            </a:r>
          </a:p>
          <a:p>
            <a:pPr/>
            <a:r>
              <a:t>Hlavním úkolem je cenová stabilita</a:t>
            </a:r>
          </a:p>
          <a:p>
            <a:pPr/>
            <a:r>
              <a:t>Určuje měnovou politiku, vydává bankovky a mince, řídí  peněžní oběh</a:t>
            </a:r>
          </a:p>
          <a:p>
            <a:pPr/>
            <a:r>
              <a:t>Bankovní rada</a:t>
            </a:r>
          </a:p>
          <a:p>
            <a:pPr lvl="1" marL="640080" indent="-274320">
              <a:defRPr sz="2200"/>
            </a:pPr>
            <a:r>
              <a:t>Guvernér a 2 viceguvernéři</a:t>
            </a:r>
          </a:p>
          <a:p>
            <a:pPr lvl="1" marL="640080" indent="-274320">
              <a:defRPr sz="2200"/>
            </a:pPr>
            <a:r>
              <a:t>4 členové bankovní rady</a:t>
            </a:r>
          </a:p>
        </p:txBody>
      </p:sp>
      <p:sp>
        <p:nvSpPr>
          <p:cNvPr id="244" name="Pravá složená závorka 5"/>
          <p:cNvSpPr/>
          <p:nvPr/>
        </p:nvSpPr>
        <p:spPr>
          <a:xfrm>
            <a:off x="5652120" y="4725144"/>
            <a:ext cx="144017" cy="64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179"/>
                  <a:pt x="10800" y="400"/>
                </a:cubicBezTo>
                <a:lnTo>
                  <a:pt x="10800" y="10400"/>
                </a:lnTo>
                <a:cubicBezTo>
                  <a:pt x="10800" y="10621"/>
                  <a:pt x="15635" y="10800"/>
                  <a:pt x="21600" y="10800"/>
                </a:cubicBezTo>
                <a:cubicBezTo>
                  <a:pt x="15635" y="10800"/>
                  <a:pt x="10800" y="10979"/>
                  <a:pt x="10800" y="11200"/>
                </a:cubicBezTo>
                <a:lnTo>
                  <a:pt x="10800" y="21200"/>
                </a:lnTo>
                <a:cubicBezTo>
                  <a:pt x="10800" y="21421"/>
                  <a:pt x="5965" y="21600"/>
                  <a:pt x="0" y="21600"/>
                </a:cubicBezTo>
              </a:path>
            </a:pathLst>
          </a:custGeom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247" name="Zaoblený obdélník 6"/>
          <p:cNvGrpSpPr/>
          <p:nvPr/>
        </p:nvGrpSpPr>
        <p:grpSpPr>
          <a:xfrm>
            <a:off x="6012160" y="4725144"/>
            <a:ext cx="1440161" cy="504057"/>
            <a:chOff x="0" y="0"/>
            <a:chExt cx="1440159" cy="504056"/>
          </a:xfrm>
        </p:grpSpPr>
        <p:sp>
          <p:nvSpPr>
            <p:cNvPr id="245" name="Zaoblený obdélník"/>
            <p:cNvSpPr/>
            <p:nvPr/>
          </p:nvSpPr>
          <p:spPr>
            <a:xfrm>
              <a:off x="0" y="0"/>
              <a:ext cx="1440160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6 let"/>
            <p:cNvSpPr txBox="1"/>
            <p:nvPr/>
          </p:nvSpPr>
          <p:spPr>
            <a:xfrm>
              <a:off x="78263" y="69808"/>
              <a:ext cx="1283634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6 let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Územní samospráva</a:t>
            </a:r>
          </a:p>
        </p:txBody>
      </p:sp>
      <p:sp>
        <p:nvSpPr>
          <p:cNvPr id="250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Základní jednotkou je obce</a:t>
            </a:r>
          </a:p>
          <a:p>
            <a:pPr/>
            <a:r>
              <a:t>14 krajů, kraj lze zřídit jen ústavním zákonem </a:t>
            </a:r>
          </a:p>
          <a:p>
            <a:pPr/>
            <a:r>
              <a:t>Samostatná působnost (samospráva) a přenesená působnost (státní správa)</a:t>
            </a:r>
          </a:p>
          <a:p>
            <a:pPr/>
            <a:r>
              <a:t>Zastupitelstvo, rady, starosta (hejtman)</a:t>
            </a:r>
          </a:p>
          <a:p>
            <a:pPr/>
            <a:r>
              <a:t>Obecně závazné vyhlášky a nařízení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LP</a:t>
            </a:r>
          </a:p>
        </p:txBody>
      </p:sp>
      <p:sp>
        <p:nvSpPr>
          <p:cNvPr id="25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LP jsou základní a přirozená práva člověka jako lidské bytosti, jež vyjadřují podstatu lidské důstojnosti</a:t>
            </a:r>
          </a:p>
          <a:p>
            <a:pPr/>
            <a:r>
              <a:t>VDLP(1948)</a:t>
            </a:r>
          </a:p>
          <a:p>
            <a:pPr lvl="1" marL="640080" indent="-274320">
              <a:defRPr sz="2200"/>
            </a:pPr>
            <a:r>
              <a:t>ZP pro každého člověka na světě bez ohledu na rasu, barvu pleti, pohlaví, jazyk, náboženství či politický názor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LZPS</a:t>
            </a:r>
          </a:p>
        </p:txBody>
      </p:sp>
      <p:sp>
        <p:nvSpPr>
          <p:cNvPr id="256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Lidé jsou svobodní a rovní v důstojnosti a  právech</a:t>
            </a:r>
          </a:p>
          <a:p>
            <a:pPr>
              <a:lnSpc>
                <a:spcPct val="90000"/>
              </a:lnSpc>
            </a:pPr>
            <a:r>
              <a:t>ZPS jsou nezadatelná, nepromlčitelná, a nezrušitelná</a:t>
            </a:r>
          </a:p>
          <a:p>
            <a:pPr>
              <a:lnSpc>
                <a:spcPct val="90000"/>
              </a:lnSpc>
            </a:pPr>
            <a:r>
              <a:t>LZPS: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Lidská práva a svobody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Práva národnostních a etnických menšin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Hospodářská, sociální a kulturní práva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Právo na soudní a jinou právní ochranu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LZPS</a:t>
            </a:r>
          </a:p>
        </p:txBody>
      </p:sp>
      <p:sp>
        <p:nvSpPr>
          <p:cNvPr id="25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Základní práva a svobody</a:t>
            </a:r>
          </a:p>
          <a:p>
            <a:pPr lvl="1" marL="640080" indent="-274320">
              <a:spcBef>
                <a:spcPts val="400"/>
              </a:spcBef>
              <a:defRPr sz="2000"/>
            </a:pPr>
            <a:r>
              <a:t>Právo na život, zákaz nucených prací, právo na soukromí, nedotknutelnost osoby, právo na lidskou důstojnost, osobní čest a dobrou pověst, právo na svobodu myšlení a svědomí či náboženské vyznání</a:t>
            </a:r>
          </a:p>
          <a:p>
            <a:pPr>
              <a:defRPr sz="2200"/>
            </a:pPr>
            <a:r>
              <a:t>Politická práva</a:t>
            </a:r>
          </a:p>
          <a:p>
            <a:pPr lvl="1" marL="640080" indent="-274320">
              <a:spcBef>
                <a:spcPts val="400"/>
              </a:spcBef>
              <a:defRPr sz="2000"/>
            </a:pPr>
            <a:r>
              <a:t>Svoboda projevu, právo na informace, petiční právo, právo se sdružovat, volební právo, právo na odpor, právo na účast na věcech veřejných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Obsah přednášky</a:t>
            </a:r>
          </a:p>
        </p:txBody>
      </p:sp>
      <p:sp>
        <p:nvSpPr>
          <p:cNvPr id="145" name="Zástupný symbol pro obsah 2"/>
          <p:cNvSpPr txBox="1"/>
          <p:nvPr>
            <p:ph type="body" sz="half" idx="1"/>
          </p:nvPr>
        </p:nvSpPr>
        <p:spPr>
          <a:xfrm>
            <a:off x="1403647" y="2348880"/>
            <a:ext cx="5845266" cy="3253959"/>
          </a:xfrm>
          <a:prstGeom prst="rect">
            <a:avLst/>
          </a:prstGeom>
        </p:spPr>
        <p:txBody>
          <a:bodyPr/>
          <a:lstStyle/>
          <a:p>
            <a:pPr/>
            <a:r>
              <a:t>Ústavní právo</a:t>
            </a:r>
          </a:p>
          <a:p>
            <a:pPr/>
            <a:r>
              <a:t>Moc zákonodárná, výkonná a soudní</a:t>
            </a:r>
          </a:p>
          <a:p>
            <a:pPr/>
            <a:r>
              <a:t>NKÚ + ČNB</a:t>
            </a:r>
          </a:p>
          <a:p>
            <a:pPr/>
            <a:r>
              <a:t>LZPS</a:t>
            </a:r>
          </a:p>
          <a:p>
            <a:pPr/>
            <a:r>
              <a:t>Veřejný ochránce práv</a:t>
            </a:r>
          </a:p>
          <a:p>
            <a:pPr/>
            <a:r>
              <a:t>Příklady na závěr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LZPS</a:t>
            </a:r>
          </a:p>
        </p:txBody>
      </p:sp>
      <p:sp>
        <p:nvSpPr>
          <p:cNvPr id="262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Práva národnostních a etnických menšin</a:t>
            </a:r>
          </a:p>
          <a:p>
            <a:pPr lvl="1" marL="640080" indent="-274320">
              <a:defRPr sz="2200"/>
            </a:pPr>
            <a:r>
              <a:t>Rozvoj vlastní kultury</a:t>
            </a:r>
          </a:p>
          <a:p>
            <a:pPr lvl="1" marL="640080" indent="-274320">
              <a:defRPr sz="2200"/>
            </a:pPr>
            <a:r>
              <a:t>Právo rozšiřovat a přijímat informace v mateřském jazyku</a:t>
            </a:r>
          </a:p>
          <a:p>
            <a:pPr lvl="1" marL="640080" indent="-274320">
              <a:defRPr sz="2200"/>
            </a:pPr>
            <a:r>
              <a:t>Právo sdružovat se v národnostních spolcích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LZPS</a:t>
            </a:r>
          </a:p>
        </p:txBody>
      </p:sp>
      <p:sp>
        <p:nvSpPr>
          <p:cNvPr id="26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Hospodářská, sociální a kulturní práva</a:t>
            </a:r>
          </a:p>
          <a:p>
            <a:pPr lvl="1" marL="640080" indent="-274320">
              <a:defRPr sz="2200"/>
            </a:pPr>
            <a:r>
              <a:t>Právo na práci,  právo na svobodnou volbu povolání</a:t>
            </a:r>
          </a:p>
          <a:p>
            <a:pPr lvl="1" marL="640080" indent="-274320">
              <a:defRPr sz="2200"/>
            </a:pPr>
            <a:r>
              <a:t>Právo na stávku</a:t>
            </a:r>
          </a:p>
          <a:p>
            <a:pPr lvl="1" marL="640080" indent="-274320">
              <a:defRPr sz="2200"/>
            </a:pPr>
            <a:r>
              <a:t>Právo na vzdělání</a:t>
            </a:r>
          </a:p>
          <a:p>
            <a:pPr lvl="1" marL="640080" indent="-274320">
              <a:defRPr sz="2200"/>
            </a:pPr>
            <a:r>
              <a:t>Právo na odměnu za práci</a:t>
            </a:r>
          </a:p>
          <a:p>
            <a:pPr lvl="1" marL="640080" indent="-274320">
              <a:defRPr sz="2200"/>
            </a:pPr>
            <a:r>
              <a:t>Právo na příznivé životní podmínky a na informace o stavu životního prostředí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LZPS</a:t>
            </a:r>
          </a:p>
        </p:txBody>
      </p:sp>
      <p:sp>
        <p:nvSpPr>
          <p:cNvPr id="268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Právo na soudní a jinou právní ochranu</a:t>
            </a:r>
          </a:p>
          <a:p>
            <a:pPr lvl="1" marL="640080" indent="-274320">
              <a:defRPr sz="2200"/>
            </a:pPr>
            <a:r>
              <a:t>Právo na ochranu soudem a nebo jiným orgánem</a:t>
            </a:r>
          </a:p>
          <a:p>
            <a:pPr lvl="1" marL="640080" indent="-274320">
              <a:defRPr sz="2200"/>
            </a:pPr>
            <a:r>
              <a:t>Právo na spravedlivý proces</a:t>
            </a:r>
          </a:p>
          <a:p>
            <a:pPr lvl="1" marL="640080" indent="-274320">
              <a:defRPr sz="2200"/>
            </a:pPr>
            <a:r>
              <a:t>Právo na obhajobu</a:t>
            </a:r>
          </a:p>
          <a:p>
            <a:pPr lvl="1" marL="640080" indent="-274320">
              <a:defRPr sz="2200"/>
            </a:pPr>
            <a:r>
              <a:t>Právo odepřít výpověď</a:t>
            </a:r>
          </a:p>
          <a:p>
            <a:pPr lvl="1" marL="640080" indent="-274320">
              <a:defRPr sz="2200"/>
            </a:pPr>
            <a:r>
              <a:t>Právo na rozhodnutí bez zbytečných průtahů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Veřejný ochránce práv</a:t>
            </a:r>
          </a:p>
        </p:txBody>
      </p:sp>
      <p:sp>
        <p:nvSpPr>
          <p:cNvPr id="27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200"/>
            </a:pPr>
            <a:r>
              <a:t>Sídlo Brno, od roku 2000</a:t>
            </a:r>
          </a:p>
          <a:p>
            <a:pPr>
              <a:lnSpc>
                <a:spcPct val="80000"/>
              </a:lnSpc>
              <a:defRPr sz="2200"/>
            </a:pPr>
            <a:r>
              <a:t>Volen PS na 6 let</a:t>
            </a:r>
          </a:p>
          <a:p>
            <a:pPr>
              <a:lnSpc>
                <a:spcPct val="80000"/>
              </a:lnSpc>
              <a:defRPr sz="2200"/>
            </a:pPr>
            <a:r>
              <a:t>Prošetřováním stížností občanů na postup, rozhodování nebo nečinnost orgánu veřejné správy</a:t>
            </a:r>
          </a:p>
          <a:p>
            <a:pPr>
              <a:lnSpc>
                <a:spcPct val="80000"/>
              </a:lnSpc>
              <a:defRPr sz="2200"/>
            </a:pPr>
            <a:r>
              <a:t>Působnost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2000"/>
            </a:pPr>
            <a:r>
              <a:t>Ministerstva, správní úřady, krajské úřady, města a obce, Policie ČR, Armáda ČR, Vězeňská služba ČR…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2000"/>
            </a:pPr>
            <a:r>
              <a:t>NE Parlament, prezident, vláda, NKÚ, soudy, státní zastupitelství, zpravodajská služba ČR a vyšetřovatel ČR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Příklady</a:t>
            </a:r>
          </a:p>
        </p:txBody>
      </p:sp>
      <p:sp>
        <p:nvSpPr>
          <p:cNvPr id="274" name="Content Placeholder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algn="just"/>
            <a:r>
              <a:t>1) Prezident vetuje parlamentem přijatý zákon. Kolik poslanců musí hlasovat pro takový zákon, aby byl platně schválen a mohl nabýt účinnosti?</a:t>
            </a:r>
          </a:p>
          <a:p>
            <a:pPr algn="just"/>
            <a:r>
              <a:t>2) Poslanec přezezme úplatek za zmanipulování budoucí veřejné zakázky. </a:t>
            </a:r>
          </a:p>
          <a:p>
            <a:pPr lvl="1" marL="640080" indent="-274320" algn="just">
              <a:defRPr sz="2200"/>
            </a:pPr>
            <a:r>
              <a:t>a) může být zadržen?</a:t>
            </a:r>
          </a:p>
          <a:p>
            <a:pPr lvl="1" marL="640080" indent="-274320" algn="just">
              <a:defRPr sz="2200"/>
            </a:pPr>
            <a:r>
              <a:t>b) lze jej trestně stíhat, i když k tomu PS nedá svůj souhlas?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 defTabSz="704087">
              <a:defRPr sz="3387"/>
            </a:pPr>
          </a:p>
        </p:txBody>
      </p:sp>
      <p:sp>
        <p:nvSpPr>
          <p:cNvPr id="27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 algn="ctr">
              <a:spcBef>
                <a:spcPts val="1000"/>
              </a:spcBef>
              <a:buSzTx/>
              <a:buNone/>
              <a:defRPr sz="4400"/>
            </a:pPr>
            <a:r>
              <a:t>Otázky???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Nadpis 1"/>
          <p:cNvSpPr txBox="1"/>
          <p:nvPr>
            <p:ph type="ctr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/>
          <a:lstStyle/>
          <a:p>
            <a:pPr/>
            <a:r>
              <a:t>Děkuji za pozornost</a:t>
            </a:r>
          </a:p>
        </p:txBody>
      </p:sp>
      <p:sp>
        <p:nvSpPr>
          <p:cNvPr id="280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Literatura</a:t>
            </a:r>
          </a:p>
        </p:txBody>
      </p:sp>
      <p:sp>
        <p:nvSpPr>
          <p:cNvPr id="28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TOMANCOVÁ, SCHELLE K., SCHELLEOVÁ, I., HYNŠT, A., </a:t>
            </a:r>
            <a:r>
              <a:rPr i="1"/>
              <a:t>Základy práva (nejen) pro školy</a:t>
            </a:r>
            <a:r>
              <a:t>. Jaroslava Tomancová a kolektiv. 1. vyd. Boskovice: ALBERT, 2007. 360 s. Právo. ISBN 80-73-26-110-3</a:t>
            </a:r>
          </a:p>
          <a:p>
            <a:pPr>
              <a:spcBef>
                <a:spcPts val="300"/>
              </a:spcBef>
              <a:defRPr sz="1400"/>
            </a:pPr>
            <a:r>
              <a:t>Zákon č. 1/1993 Sb. (Ústava ČR)</a:t>
            </a:r>
          </a:p>
          <a:p>
            <a:pPr>
              <a:spcBef>
                <a:spcPts val="300"/>
              </a:spcBef>
              <a:defRPr sz="1400"/>
            </a:pPr>
            <a:r>
              <a:t>Zákon č. 23/ 1991 Sb. (Listina základních práva svobod)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Ústavní právo</a:t>
            </a:r>
          </a:p>
        </p:txBody>
      </p:sp>
      <p:sp>
        <p:nvSpPr>
          <p:cNvPr id="148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Odvětví veřejného práva, jehož normy upravují nejdůležitější právní vztahy ve státě</a:t>
            </a:r>
          </a:p>
          <a:p>
            <a:pPr/>
            <a:r>
              <a:t>Prameny: </a:t>
            </a:r>
          </a:p>
          <a:p>
            <a:pPr lvl="1" marL="640080" indent="-274320">
              <a:defRPr sz="2200"/>
            </a:pPr>
            <a:r>
              <a:t>Ústava </a:t>
            </a:r>
          </a:p>
          <a:p>
            <a:pPr lvl="1" marL="640080" indent="-274320">
              <a:defRPr sz="2200"/>
            </a:pPr>
            <a:r>
              <a:t>LZPS </a:t>
            </a:r>
          </a:p>
          <a:p>
            <a:pPr lvl="1" marL="640080" indent="-274320">
              <a:defRPr sz="2200"/>
            </a:pPr>
            <a:r>
              <a:t>Ústavní zákony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Ústava ČR (1/1993)</a:t>
            </a:r>
          </a:p>
        </p:txBody>
      </p:sp>
      <p:sp>
        <p:nvSpPr>
          <p:cNvPr id="15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Základní pramen právního řádu s nejvyšší právní silou, kdy všechny zákony a právní předpisy s ní musí být v souladu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Preambule, 8 hlav a 113 článků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H1: Základní ustanovení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H2: Moc zákonodárná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H3: Moc výkonná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H4: Moc soudní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H5: NKÚ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H6: ČNB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H7: Územní samospráva</a:t>
            </a:r>
          </a:p>
          <a:p>
            <a:pPr lvl="1" marL="640080" indent="-274320">
              <a:lnSpc>
                <a:spcPct val="80000"/>
              </a:lnSpc>
              <a:spcBef>
                <a:spcPts val="400"/>
              </a:spcBef>
              <a:defRPr sz="1800"/>
            </a:pPr>
            <a:r>
              <a:t>H8: Přechodná a závěrečná ustanovení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859536">
              <a:defRPr sz="3666"/>
            </a:lvl1pPr>
          </a:lstStyle>
          <a:p>
            <a:pPr/>
            <a:r>
              <a:t>Preambule a základní ustanovení</a:t>
            </a:r>
          </a:p>
        </p:txBody>
      </p:sp>
      <p:sp>
        <p:nvSpPr>
          <p:cNvPr id="154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Preambule:</a:t>
            </a:r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Přihlašuje se k tradici dávné státnosti Koruny české a státnosti československé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Zdůrazňuje nedotknutelnost lidské důstojnosti a  svobody i rovnoprávnosti občanů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Principy právního státu</a:t>
            </a:r>
            <a:endParaRPr sz="2000"/>
          </a:p>
          <a:p>
            <a:pPr>
              <a:lnSpc>
                <a:spcPct val="90000"/>
              </a:lnSpc>
              <a:defRPr sz="2200"/>
            </a:pPr>
            <a:r>
              <a:t>Základní ustanovení:</a:t>
            </a:r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Svrchovaný, jednotný a demokratický právní stát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Úcta k právům člověka a občana</a:t>
            </a:r>
            <a:endParaRPr sz="2000"/>
          </a:p>
          <a:p>
            <a:pPr lvl="1" marL="640080" indent="-274320">
              <a:lnSpc>
                <a:spcPct val="90000"/>
              </a:lnSpc>
              <a:spcBef>
                <a:spcPts val="300"/>
              </a:spcBef>
              <a:defRPr sz="1600"/>
            </a:pPr>
            <a:r>
              <a:t>Zdrojem státní moci je lid, který ji vykonává prostřednictvím  orgánů moci zákonodárné, výkonné a soudní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Systém dělby moci</a:t>
            </a:r>
          </a:p>
        </p:txBody>
      </p:sp>
      <p:sp>
        <p:nvSpPr>
          <p:cNvPr id="157" name="Zástupný symbol pro obsah 2"/>
          <p:cNvSpPr txBox="1"/>
          <p:nvPr>
            <p:ph type="body" sz="half" idx="1"/>
          </p:nvPr>
        </p:nvSpPr>
        <p:spPr>
          <a:xfrm>
            <a:off x="1187623" y="2119255"/>
            <a:ext cx="6471823" cy="383002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Přímá spojnice se šipkou 6"/>
          <p:cNvSpPr/>
          <p:nvPr/>
        </p:nvSpPr>
        <p:spPr>
          <a:xfrm flipH="1">
            <a:off x="2051719" y="2204864"/>
            <a:ext cx="1944217" cy="1080121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1" name="Zaoblený obdélník 7"/>
          <p:cNvGrpSpPr/>
          <p:nvPr/>
        </p:nvGrpSpPr>
        <p:grpSpPr>
          <a:xfrm>
            <a:off x="1115616" y="3356991"/>
            <a:ext cx="2376265" cy="504057"/>
            <a:chOff x="0" y="0"/>
            <a:chExt cx="2376264" cy="504056"/>
          </a:xfrm>
        </p:grpSpPr>
        <p:sp>
          <p:nvSpPr>
            <p:cNvPr id="159" name="Zaoblený obdélník"/>
            <p:cNvSpPr/>
            <p:nvPr/>
          </p:nvSpPr>
          <p:spPr>
            <a:xfrm>
              <a:off x="0" y="0"/>
              <a:ext cx="2376265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zákonodárná"/>
            <p:cNvSpPr txBox="1"/>
            <p:nvPr/>
          </p:nvSpPr>
          <p:spPr>
            <a:xfrm>
              <a:off x="78263" y="69808"/>
              <a:ext cx="2219738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zákonodárná</a:t>
              </a:r>
            </a:p>
          </p:txBody>
        </p:sp>
      </p:grpSp>
      <p:sp>
        <p:nvSpPr>
          <p:cNvPr id="162" name="Přímá spojnice se šipkou 9"/>
          <p:cNvSpPr/>
          <p:nvPr/>
        </p:nvSpPr>
        <p:spPr>
          <a:xfrm>
            <a:off x="3995935" y="2204864"/>
            <a:ext cx="1080121" cy="100811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5" name="Zaoblený obdélník 10"/>
          <p:cNvGrpSpPr/>
          <p:nvPr/>
        </p:nvGrpSpPr>
        <p:grpSpPr>
          <a:xfrm>
            <a:off x="3851919" y="3356991"/>
            <a:ext cx="2088233" cy="504057"/>
            <a:chOff x="0" y="0"/>
            <a:chExt cx="2088232" cy="504056"/>
          </a:xfrm>
        </p:grpSpPr>
        <p:sp>
          <p:nvSpPr>
            <p:cNvPr id="163" name="Zaoblený obdélník"/>
            <p:cNvSpPr/>
            <p:nvPr/>
          </p:nvSpPr>
          <p:spPr>
            <a:xfrm>
              <a:off x="0" y="0"/>
              <a:ext cx="2088233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výkonná"/>
            <p:cNvSpPr txBox="1"/>
            <p:nvPr/>
          </p:nvSpPr>
          <p:spPr>
            <a:xfrm>
              <a:off x="78263" y="69808"/>
              <a:ext cx="1931706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výkonná</a:t>
              </a:r>
            </a:p>
          </p:txBody>
        </p:sp>
      </p:grpSp>
      <p:sp>
        <p:nvSpPr>
          <p:cNvPr id="166" name="Přímá spojnice se šipkou 12"/>
          <p:cNvSpPr/>
          <p:nvPr/>
        </p:nvSpPr>
        <p:spPr>
          <a:xfrm>
            <a:off x="3995935" y="2204864"/>
            <a:ext cx="3456385" cy="100811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9" name="Zaoblený obdélník 13"/>
          <p:cNvGrpSpPr/>
          <p:nvPr/>
        </p:nvGrpSpPr>
        <p:grpSpPr>
          <a:xfrm>
            <a:off x="6473316" y="3356991"/>
            <a:ext cx="1800201" cy="504057"/>
            <a:chOff x="0" y="0"/>
            <a:chExt cx="1800200" cy="504056"/>
          </a:xfrm>
        </p:grpSpPr>
        <p:sp>
          <p:nvSpPr>
            <p:cNvPr id="167" name="Zaoblený obdélník"/>
            <p:cNvSpPr/>
            <p:nvPr/>
          </p:nvSpPr>
          <p:spPr>
            <a:xfrm>
              <a:off x="0" y="0"/>
              <a:ext cx="1800201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8" name="soudní"/>
            <p:cNvSpPr txBox="1"/>
            <p:nvPr/>
          </p:nvSpPr>
          <p:spPr>
            <a:xfrm>
              <a:off x="78263" y="69808"/>
              <a:ext cx="1643674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soudní</a:t>
              </a:r>
            </a:p>
          </p:txBody>
        </p:sp>
      </p:grpSp>
      <p:sp>
        <p:nvSpPr>
          <p:cNvPr id="170" name="Šipka dolů 16"/>
          <p:cNvSpPr/>
          <p:nvPr/>
        </p:nvSpPr>
        <p:spPr>
          <a:xfrm>
            <a:off x="2195735" y="3861048"/>
            <a:ext cx="216025" cy="7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360"/>
                </a:moveTo>
                <a:lnTo>
                  <a:pt x="5400" y="183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360"/>
                </a:lnTo>
                <a:lnTo>
                  <a:pt x="21600" y="1836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Šipka dolů 18"/>
          <p:cNvSpPr/>
          <p:nvPr/>
        </p:nvSpPr>
        <p:spPr>
          <a:xfrm>
            <a:off x="4752020" y="3874120"/>
            <a:ext cx="324037" cy="779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108"/>
                </a:moveTo>
                <a:lnTo>
                  <a:pt x="5400" y="17108"/>
                </a:lnTo>
                <a:lnTo>
                  <a:pt x="5400" y="0"/>
                </a:lnTo>
                <a:lnTo>
                  <a:pt x="16200" y="0"/>
                </a:lnTo>
                <a:lnTo>
                  <a:pt x="16200" y="17108"/>
                </a:lnTo>
                <a:lnTo>
                  <a:pt x="21600" y="17108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Šipka dolů 19"/>
          <p:cNvSpPr/>
          <p:nvPr/>
        </p:nvSpPr>
        <p:spPr>
          <a:xfrm>
            <a:off x="7452320" y="3861048"/>
            <a:ext cx="216025" cy="79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655"/>
                </a:moveTo>
                <a:lnTo>
                  <a:pt x="5400" y="18655"/>
                </a:lnTo>
                <a:lnTo>
                  <a:pt x="5400" y="0"/>
                </a:lnTo>
                <a:lnTo>
                  <a:pt x="16200" y="0"/>
                </a:lnTo>
                <a:lnTo>
                  <a:pt x="16200" y="18655"/>
                </a:lnTo>
                <a:lnTo>
                  <a:pt x="21600" y="18655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75" name="Ovál 20"/>
          <p:cNvGrpSpPr/>
          <p:nvPr/>
        </p:nvGrpSpPr>
        <p:grpSpPr>
          <a:xfrm>
            <a:off x="1547663" y="4461819"/>
            <a:ext cx="1800201" cy="670667"/>
            <a:chOff x="0" y="0"/>
            <a:chExt cx="1800200" cy="670665"/>
          </a:xfrm>
        </p:grpSpPr>
        <p:sp>
          <p:nvSpPr>
            <p:cNvPr id="173" name="Ovál"/>
            <p:cNvSpPr/>
            <p:nvPr/>
          </p:nvSpPr>
          <p:spPr>
            <a:xfrm>
              <a:off x="0" y="110307"/>
              <a:ext cx="1800201" cy="450051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parlament"/>
            <p:cNvSpPr txBox="1"/>
            <p:nvPr/>
          </p:nvSpPr>
          <p:spPr>
            <a:xfrm>
              <a:off x="319526" y="0"/>
              <a:ext cx="1161148" cy="670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parlament</a:t>
              </a:r>
            </a:p>
          </p:txBody>
        </p:sp>
      </p:grpSp>
      <p:sp>
        <p:nvSpPr>
          <p:cNvPr id="176" name="Přímá spojnice se šipkou 22"/>
          <p:cNvSpPr/>
          <p:nvPr/>
        </p:nvSpPr>
        <p:spPr>
          <a:xfrm flipH="1">
            <a:off x="1835696" y="5013176"/>
            <a:ext cx="468053" cy="50405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Přímá spojnice se šipkou 24"/>
          <p:cNvSpPr/>
          <p:nvPr/>
        </p:nvSpPr>
        <p:spPr>
          <a:xfrm>
            <a:off x="2303747" y="5013176"/>
            <a:ext cx="756085" cy="50405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80" name="Ovál 25"/>
          <p:cNvGrpSpPr/>
          <p:nvPr/>
        </p:nvGrpSpPr>
        <p:grpSpPr>
          <a:xfrm>
            <a:off x="3941929" y="4623564"/>
            <a:ext cx="1998223" cy="923240"/>
            <a:chOff x="0" y="0"/>
            <a:chExt cx="1998222" cy="923239"/>
          </a:xfrm>
        </p:grpSpPr>
        <p:sp>
          <p:nvSpPr>
            <p:cNvPr id="178" name="Ovál"/>
            <p:cNvSpPr/>
            <p:nvPr/>
          </p:nvSpPr>
          <p:spPr>
            <a:xfrm>
              <a:off x="0" y="29571"/>
              <a:ext cx="1998223" cy="864097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9" name="Prezident…"/>
            <p:cNvSpPr txBox="1"/>
            <p:nvPr/>
          </p:nvSpPr>
          <p:spPr>
            <a:xfrm>
              <a:off x="346290" y="0"/>
              <a:ext cx="1305642" cy="9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Prezident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Vláda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SÚ</a:t>
              </a:r>
            </a:p>
          </p:txBody>
        </p:sp>
      </p:grpSp>
      <p:grpSp>
        <p:nvGrpSpPr>
          <p:cNvPr id="183" name="Obdélník 27"/>
          <p:cNvGrpSpPr/>
          <p:nvPr/>
        </p:nvGrpSpPr>
        <p:grpSpPr>
          <a:xfrm>
            <a:off x="1367644" y="5587040"/>
            <a:ext cx="792089" cy="364440"/>
            <a:chOff x="0" y="0"/>
            <a:chExt cx="792087" cy="364439"/>
          </a:xfrm>
        </p:grpSpPr>
        <p:sp>
          <p:nvSpPr>
            <p:cNvPr id="181" name="Obdélník"/>
            <p:cNvSpPr/>
            <p:nvPr/>
          </p:nvSpPr>
          <p:spPr>
            <a:xfrm>
              <a:off x="0" y="2199"/>
              <a:ext cx="792088" cy="360041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PS"/>
            <p:cNvSpPr txBox="1"/>
            <p:nvPr/>
          </p:nvSpPr>
          <p:spPr>
            <a:xfrm>
              <a:off x="53657" y="0"/>
              <a:ext cx="684774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PS</a:t>
              </a:r>
            </a:p>
          </p:txBody>
        </p:sp>
      </p:grpSp>
      <p:grpSp>
        <p:nvGrpSpPr>
          <p:cNvPr id="186" name="Obdélník 29"/>
          <p:cNvGrpSpPr/>
          <p:nvPr/>
        </p:nvGrpSpPr>
        <p:grpSpPr>
          <a:xfrm>
            <a:off x="2591779" y="5568059"/>
            <a:ext cx="936105" cy="364440"/>
            <a:chOff x="0" y="0"/>
            <a:chExt cx="936104" cy="364439"/>
          </a:xfrm>
        </p:grpSpPr>
        <p:sp>
          <p:nvSpPr>
            <p:cNvPr id="184" name="Obdélník"/>
            <p:cNvSpPr/>
            <p:nvPr/>
          </p:nvSpPr>
          <p:spPr>
            <a:xfrm>
              <a:off x="0" y="2199"/>
              <a:ext cx="936105" cy="360041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Senát"/>
            <p:cNvSpPr txBox="1"/>
            <p:nvPr/>
          </p:nvSpPr>
          <p:spPr>
            <a:xfrm>
              <a:off x="53657" y="0"/>
              <a:ext cx="828790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Senát</a:t>
              </a:r>
            </a:p>
          </p:txBody>
        </p:sp>
      </p:grpSp>
      <p:grpSp>
        <p:nvGrpSpPr>
          <p:cNvPr id="189" name="Ovál 30"/>
          <p:cNvGrpSpPr/>
          <p:nvPr/>
        </p:nvGrpSpPr>
        <p:grpSpPr>
          <a:xfrm>
            <a:off x="6228184" y="4560188"/>
            <a:ext cx="2138791" cy="1482040"/>
            <a:chOff x="0" y="0"/>
            <a:chExt cx="2138789" cy="1482039"/>
          </a:xfrm>
        </p:grpSpPr>
        <p:sp>
          <p:nvSpPr>
            <p:cNvPr id="187" name="Ovál"/>
            <p:cNvSpPr/>
            <p:nvPr/>
          </p:nvSpPr>
          <p:spPr>
            <a:xfrm>
              <a:off x="0" y="20940"/>
              <a:ext cx="2138790" cy="1440161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ÚS + NS +  NSS…"/>
            <p:cNvSpPr txBox="1"/>
            <p:nvPr/>
          </p:nvSpPr>
          <p:spPr>
            <a:xfrm>
              <a:off x="366876" y="0"/>
              <a:ext cx="1405038" cy="1482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ÚS + NS +  NSS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Obecné soudy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Moc zákonodárná</a:t>
            </a:r>
          </a:p>
        </p:txBody>
      </p:sp>
      <p:sp>
        <p:nvSpPr>
          <p:cNvPr id="192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Náleží Parlamentu ČR</a:t>
            </a:r>
          </a:p>
          <a:p>
            <a:pPr>
              <a:lnSpc>
                <a:spcPct val="90000"/>
              </a:lnSpc>
            </a:pPr>
            <a:r>
              <a:t>PS: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200 poslanců, princip poměrného zastoupení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Poslanec (právo volit + 21 let + ČR)</a:t>
            </a:r>
          </a:p>
          <a:p>
            <a:pPr>
              <a:lnSpc>
                <a:spcPct val="90000"/>
              </a:lnSpc>
            </a:pPr>
            <a:r>
              <a:t>Senát: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81 senátorů, voleni většinově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6 let (každé 2 roky 1/3 výměna)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Senátor (právo volit + 40 let + ČR)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Moc zákonodárná</a:t>
            </a:r>
          </a:p>
        </p:txBody>
      </p:sp>
      <p:sp>
        <p:nvSpPr>
          <p:cNvPr id="19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Princip poměrného zastoupení</a:t>
            </a:r>
          </a:p>
          <a:p>
            <a:pPr lvl="1" marL="640080" indent="-274320">
              <a:defRPr sz="2200"/>
            </a:pPr>
            <a:r>
              <a:t>Procentní poměr počtu získaných mandátů ve sboru pro volební stranu odpovídá procentnímu poměru počtu hlasů ve volbách</a:t>
            </a:r>
          </a:p>
          <a:p>
            <a:pPr lvl="1" marL="640080" indent="-274320">
              <a:defRPr sz="2200"/>
            </a:pPr>
            <a:r>
              <a:t>Klauzule 5 % ve volbách</a:t>
            </a:r>
          </a:p>
          <a:p>
            <a:pPr/>
            <a:r>
              <a:t>Většinový systém</a:t>
            </a:r>
          </a:p>
          <a:p>
            <a:pPr lvl="1" marL="640080" indent="-274320">
              <a:defRPr sz="2200"/>
            </a:pPr>
            <a:r>
              <a:t>1. kolo (nad 50 % všech)</a:t>
            </a:r>
          </a:p>
          <a:p>
            <a:pPr lvl="1" marL="640080" indent="-274320">
              <a:defRPr sz="2200"/>
            </a:pPr>
            <a:r>
              <a:t>2. kole (2 kandidáti, vítěz vyhrává)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Zákonodárný proces</a:t>
            </a:r>
          </a:p>
        </p:txBody>
      </p:sp>
      <p:sp>
        <p:nvSpPr>
          <p:cNvPr id="198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201" name="Zaoblený obdélník 6"/>
          <p:cNvGrpSpPr/>
          <p:nvPr/>
        </p:nvGrpSpPr>
        <p:grpSpPr>
          <a:xfrm>
            <a:off x="2987824" y="1988840"/>
            <a:ext cx="2232249" cy="648073"/>
            <a:chOff x="0" y="0"/>
            <a:chExt cx="2232248" cy="648072"/>
          </a:xfrm>
        </p:grpSpPr>
        <p:sp>
          <p:nvSpPr>
            <p:cNvPr id="199" name="Zaoblený obdélník"/>
            <p:cNvSpPr/>
            <p:nvPr/>
          </p:nvSpPr>
          <p:spPr>
            <a:xfrm>
              <a:off x="0" y="0"/>
              <a:ext cx="2232249" cy="6480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Návrh zákona"/>
            <p:cNvSpPr txBox="1"/>
            <p:nvPr/>
          </p:nvSpPr>
          <p:spPr>
            <a:xfrm>
              <a:off x="85293" y="141816"/>
              <a:ext cx="206166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Návrh zákona</a:t>
              </a:r>
            </a:p>
          </p:txBody>
        </p:sp>
      </p:grpSp>
      <p:sp>
        <p:nvSpPr>
          <p:cNvPr id="202" name="Přímá spojnice se šipkou 8"/>
          <p:cNvSpPr/>
          <p:nvPr/>
        </p:nvSpPr>
        <p:spPr>
          <a:xfrm flipV="1">
            <a:off x="5220072" y="1988840"/>
            <a:ext cx="1008113" cy="32403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Přímá spojnice se šipkou 10"/>
          <p:cNvSpPr/>
          <p:nvPr/>
        </p:nvSpPr>
        <p:spPr>
          <a:xfrm>
            <a:off x="5220072" y="2312876"/>
            <a:ext cx="1008113" cy="180021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Přímá spojnice se šipkou 12"/>
          <p:cNvSpPr/>
          <p:nvPr/>
        </p:nvSpPr>
        <p:spPr>
          <a:xfrm>
            <a:off x="5220072" y="2312876"/>
            <a:ext cx="648073" cy="82809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07" name="Obdélník 13"/>
          <p:cNvGrpSpPr/>
          <p:nvPr/>
        </p:nvGrpSpPr>
        <p:grpSpPr>
          <a:xfrm>
            <a:off x="6228184" y="1666919"/>
            <a:ext cx="1307002" cy="643841"/>
            <a:chOff x="0" y="0"/>
            <a:chExt cx="1307001" cy="643839"/>
          </a:xfrm>
        </p:grpSpPr>
        <p:sp>
          <p:nvSpPr>
            <p:cNvPr id="205" name="Obdélník"/>
            <p:cNvSpPr/>
            <p:nvPr/>
          </p:nvSpPr>
          <p:spPr>
            <a:xfrm>
              <a:off x="0" y="91899"/>
              <a:ext cx="1307002" cy="460042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P nebo skup. P"/>
            <p:cNvSpPr txBox="1"/>
            <p:nvPr/>
          </p:nvSpPr>
          <p:spPr>
            <a:xfrm>
              <a:off x="53657" y="0"/>
              <a:ext cx="1199687" cy="6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P nebo skup. P</a:t>
              </a:r>
            </a:p>
          </p:txBody>
        </p:sp>
      </p:grpSp>
      <p:grpSp>
        <p:nvGrpSpPr>
          <p:cNvPr id="210" name="Obdélník 14"/>
          <p:cNvGrpSpPr/>
          <p:nvPr/>
        </p:nvGrpSpPr>
        <p:grpSpPr>
          <a:xfrm>
            <a:off x="6228184" y="2382684"/>
            <a:ext cx="1224137" cy="364440"/>
            <a:chOff x="0" y="0"/>
            <a:chExt cx="1224136" cy="364439"/>
          </a:xfrm>
        </p:grpSpPr>
        <p:sp>
          <p:nvSpPr>
            <p:cNvPr id="208" name="Obdélník"/>
            <p:cNvSpPr/>
            <p:nvPr/>
          </p:nvSpPr>
          <p:spPr>
            <a:xfrm>
              <a:off x="0" y="20201"/>
              <a:ext cx="1224137" cy="324037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Vláda"/>
            <p:cNvSpPr txBox="1"/>
            <p:nvPr/>
          </p:nvSpPr>
          <p:spPr>
            <a:xfrm>
              <a:off x="53657" y="0"/>
              <a:ext cx="111682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Vláda</a:t>
              </a:r>
            </a:p>
          </p:txBody>
        </p:sp>
      </p:grpSp>
      <p:grpSp>
        <p:nvGrpSpPr>
          <p:cNvPr id="213" name="Obdélník 15"/>
          <p:cNvGrpSpPr/>
          <p:nvPr/>
        </p:nvGrpSpPr>
        <p:grpSpPr>
          <a:xfrm>
            <a:off x="5898734" y="2859368"/>
            <a:ext cx="1636450" cy="923240"/>
            <a:chOff x="0" y="0"/>
            <a:chExt cx="1636448" cy="923239"/>
          </a:xfrm>
        </p:grpSpPr>
        <p:sp>
          <p:nvSpPr>
            <p:cNvPr id="211" name="Obdélník"/>
            <p:cNvSpPr/>
            <p:nvPr/>
          </p:nvSpPr>
          <p:spPr>
            <a:xfrm>
              <a:off x="0" y="65575"/>
              <a:ext cx="1636449" cy="792089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Senát nebo zastupitelstvo kraje"/>
            <p:cNvSpPr txBox="1"/>
            <p:nvPr/>
          </p:nvSpPr>
          <p:spPr>
            <a:xfrm>
              <a:off x="53657" y="0"/>
              <a:ext cx="1529135" cy="9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Senát nebo zastupitelstvo kraje</a:t>
              </a:r>
            </a:p>
          </p:txBody>
        </p:sp>
      </p:grpSp>
      <p:grpSp>
        <p:nvGrpSpPr>
          <p:cNvPr id="216" name="Zaoblený obdélník 16"/>
          <p:cNvGrpSpPr/>
          <p:nvPr/>
        </p:nvGrpSpPr>
        <p:grpSpPr>
          <a:xfrm>
            <a:off x="3059832" y="3429000"/>
            <a:ext cx="2232249" cy="576065"/>
            <a:chOff x="0" y="0"/>
            <a:chExt cx="2232248" cy="576064"/>
          </a:xfrm>
        </p:grpSpPr>
        <p:sp>
          <p:nvSpPr>
            <p:cNvPr id="214" name="Zaoblený obdélník"/>
            <p:cNvSpPr/>
            <p:nvPr/>
          </p:nvSpPr>
          <p:spPr>
            <a:xfrm>
              <a:off x="0" y="0"/>
              <a:ext cx="2232249" cy="5760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PS"/>
            <p:cNvSpPr txBox="1"/>
            <p:nvPr/>
          </p:nvSpPr>
          <p:spPr>
            <a:xfrm>
              <a:off x="81778" y="105812"/>
              <a:ext cx="206869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PS</a:t>
              </a:r>
            </a:p>
          </p:txBody>
        </p:sp>
      </p:grpSp>
      <p:grpSp>
        <p:nvGrpSpPr>
          <p:cNvPr id="219" name="Zaoblený obdélník 17"/>
          <p:cNvGrpSpPr/>
          <p:nvPr/>
        </p:nvGrpSpPr>
        <p:grpSpPr>
          <a:xfrm>
            <a:off x="3059832" y="4434912"/>
            <a:ext cx="2304257" cy="364440"/>
            <a:chOff x="0" y="0"/>
            <a:chExt cx="2304256" cy="364439"/>
          </a:xfrm>
        </p:grpSpPr>
        <p:sp>
          <p:nvSpPr>
            <p:cNvPr id="217" name="Zaoblený obdélník"/>
            <p:cNvSpPr/>
            <p:nvPr/>
          </p:nvSpPr>
          <p:spPr>
            <a:xfrm>
              <a:off x="0" y="2199"/>
              <a:ext cx="2304257" cy="3600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Senát"/>
            <p:cNvSpPr txBox="1"/>
            <p:nvPr/>
          </p:nvSpPr>
          <p:spPr>
            <a:xfrm>
              <a:off x="71233" y="0"/>
              <a:ext cx="2161790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Senát</a:t>
              </a:r>
            </a:p>
          </p:txBody>
        </p:sp>
      </p:grpSp>
      <p:grpSp>
        <p:nvGrpSpPr>
          <p:cNvPr id="222" name="Zaoblený obdélník 18"/>
          <p:cNvGrpSpPr/>
          <p:nvPr/>
        </p:nvGrpSpPr>
        <p:grpSpPr>
          <a:xfrm>
            <a:off x="3059832" y="5229199"/>
            <a:ext cx="2376265" cy="432049"/>
            <a:chOff x="0" y="0"/>
            <a:chExt cx="2376264" cy="432047"/>
          </a:xfrm>
        </p:grpSpPr>
        <p:sp>
          <p:nvSpPr>
            <p:cNvPr id="220" name="Zaoblený obdélník"/>
            <p:cNvSpPr/>
            <p:nvPr/>
          </p:nvSpPr>
          <p:spPr>
            <a:xfrm>
              <a:off x="0" y="0"/>
              <a:ext cx="2376265" cy="4320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Prezident"/>
            <p:cNvSpPr txBox="1"/>
            <p:nvPr/>
          </p:nvSpPr>
          <p:spPr>
            <a:xfrm>
              <a:off x="74748" y="33804"/>
              <a:ext cx="2226768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Prezident</a:t>
              </a:r>
            </a:p>
          </p:txBody>
        </p:sp>
      </p:grpSp>
      <p:sp>
        <p:nvSpPr>
          <p:cNvPr id="223" name="Šipka dolů 19"/>
          <p:cNvSpPr/>
          <p:nvPr/>
        </p:nvSpPr>
        <p:spPr>
          <a:xfrm>
            <a:off x="4103947" y="2636911"/>
            <a:ext cx="144017" cy="79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636"/>
                </a:moveTo>
                <a:lnTo>
                  <a:pt x="5400" y="19636"/>
                </a:lnTo>
                <a:lnTo>
                  <a:pt x="5400" y="0"/>
                </a:lnTo>
                <a:lnTo>
                  <a:pt x="16200" y="0"/>
                </a:lnTo>
                <a:lnTo>
                  <a:pt x="16200" y="19636"/>
                </a:lnTo>
                <a:lnTo>
                  <a:pt x="21600" y="1963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Šipka dolů 20"/>
          <p:cNvSpPr/>
          <p:nvPr/>
        </p:nvSpPr>
        <p:spPr>
          <a:xfrm>
            <a:off x="4108879" y="4005064"/>
            <a:ext cx="144017" cy="432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Šipka dolů 21"/>
          <p:cNvSpPr/>
          <p:nvPr/>
        </p:nvSpPr>
        <p:spPr>
          <a:xfrm>
            <a:off x="4108879" y="4797152"/>
            <a:ext cx="175090" cy="432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23"/>
                </a:moveTo>
                <a:lnTo>
                  <a:pt x="5400" y="17223"/>
                </a:lnTo>
                <a:lnTo>
                  <a:pt x="5400" y="0"/>
                </a:lnTo>
                <a:lnTo>
                  <a:pt x="16200" y="0"/>
                </a:lnTo>
                <a:lnTo>
                  <a:pt x="16200" y="17223"/>
                </a:lnTo>
                <a:lnTo>
                  <a:pt x="21600" y="17223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