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FCB"/>
          </a:solidFill>
        </a:fill>
      </a:tcStyle>
    </a:wholeTbl>
    <a:band2H>
      <a:tcTxStyle b="def" i="def"/>
      <a:tcStyle>
        <a:tcBdr/>
        <a:fill>
          <a:solidFill>
            <a:srgbClr val="FFF0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2D1"/>
          </a:solidFill>
        </a:fill>
      </a:tcStyle>
    </a:wholeTbl>
    <a:band2H>
      <a:tcTxStyle b="def" i="def"/>
      <a:tcStyle>
        <a:tcBdr/>
        <a:fill>
          <a:solidFill>
            <a:srgbClr val="EBEAE9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CCB"/>
          </a:solidFill>
        </a:fill>
      </a:tcStyle>
    </a:wholeTbl>
    <a:band2H>
      <a:tcTxStyle b="def" i="def"/>
      <a:tcStyle>
        <a:tcBdr/>
        <a:fill>
          <a:solidFill>
            <a:srgbClr val="F3F5E7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Franklin Gothic Book"/>
          <a:ea typeface="Franklin Gothic Book"/>
          <a:cs typeface="Franklin Gothic Boo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9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2" name="Freeform 9"/>
          <p:cNvSpPr/>
          <p:nvPr/>
        </p:nvSpPr>
        <p:spPr>
          <a:xfrm rot="10800000">
            <a:off x="891821" y="5617774"/>
            <a:ext cx="7382935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" name="Rectangle 10"/>
          <p:cNvSpPr/>
          <p:nvPr/>
        </p:nvSpPr>
        <p:spPr>
          <a:xfrm>
            <a:off x="989951" y="1016989"/>
            <a:ext cx="7179735" cy="483164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4" name="Rectangle 11"/>
          <p:cNvSpPr/>
          <p:nvPr/>
        </p:nvSpPr>
        <p:spPr>
          <a:xfrm>
            <a:off x="990599" y="1009649"/>
            <a:ext cx="7179735" cy="4831645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769521" y="702069"/>
            <a:ext cx="567831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7855432" y="749719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Text názvu"/>
          <p:cNvSpPr txBox="1"/>
          <p:nvPr>
            <p:ph type="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Text názvu</a:t>
            </a:r>
          </a:p>
        </p:txBody>
      </p:sp>
      <p:sp>
        <p:nvSpPr>
          <p:cNvPr id="28" name="Text úrovně 1…"/>
          <p:cNvSpPr txBox="1"/>
          <p:nvPr>
            <p:ph type="body" sz="quarter" idx="1"/>
          </p:nvPr>
        </p:nvSpPr>
        <p:spPr>
          <a:xfrm>
            <a:off x="1727200" y="3736621"/>
            <a:ext cx="5712179" cy="15240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1pPr>
            <a:lvl2pPr marL="0" indent="4572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2pPr>
            <a:lvl3pPr marL="0" indent="9144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3pPr>
            <a:lvl4pPr marL="0" indent="13716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4pPr>
            <a:lvl5pPr marL="0" indent="1828800" algn="ctr">
              <a:buClrTx/>
              <a:buSzTx/>
              <a:buFontTx/>
              <a:buNone/>
              <a:defRPr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29" name="Číslo snímku"/>
          <p:cNvSpPr txBox="1"/>
          <p:nvPr>
            <p:ph type="sldNum" sz="quarter" idx="2"/>
          </p:nvPr>
        </p:nvSpPr>
        <p:spPr>
          <a:xfrm>
            <a:off x="6358083" y="5356067"/>
            <a:ext cx="265717" cy="368175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36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39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45" name="Text úrovně 1…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46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názvu"/>
          <p:cNvSpPr txBox="1"/>
          <p:nvPr>
            <p:ph type="title"/>
          </p:nvPr>
        </p:nvSpPr>
        <p:spPr>
          <a:xfrm>
            <a:off x="1444979" y="2239429"/>
            <a:ext cx="6254044" cy="1362076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Text názvu</a:t>
            </a:r>
          </a:p>
        </p:txBody>
      </p:sp>
      <p:sp>
        <p:nvSpPr>
          <p:cNvPr id="54" name="Text úrovně 1…"/>
          <p:cNvSpPr txBox="1"/>
          <p:nvPr>
            <p:ph type="body" sz="quarter" idx="1"/>
          </p:nvPr>
        </p:nvSpPr>
        <p:spPr>
          <a:xfrm>
            <a:off x="1456267" y="3725333"/>
            <a:ext cx="6231467" cy="130951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55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63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4" name="Text úrovně 1…"/>
          <p:cNvSpPr txBox="1"/>
          <p:nvPr>
            <p:ph type="body" sz="quarter" idx="1"/>
          </p:nvPr>
        </p:nvSpPr>
        <p:spPr>
          <a:xfrm>
            <a:off x="1298447" y="2121406"/>
            <a:ext cx="3200401" cy="3602737"/>
          </a:xfrm>
          <a:prstGeom prst="rect">
            <a:avLst/>
          </a:prstGeom>
        </p:spPr>
        <p:txBody>
          <a:bodyPr/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72" name="Text úrovně 1…"/>
          <p:cNvSpPr txBox="1"/>
          <p:nvPr>
            <p:ph type="body" sz="quarter" idx="1"/>
          </p:nvPr>
        </p:nvSpPr>
        <p:spPr>
          <a:xfrm>
            <a:off x="1557868" y="2122311"/>
            <a:ext cx="2939522" cy="82020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1pPr>
            <a:lvl2pPr marL="0" indent="4572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2pPr>
            <a:lvl3pPr marL="0" indent="9144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3pPr>
            <a:lvl4pPr marL="0" indent="13716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4pPr>
            <a:lvl5pPr marL="0" indent="182880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73" name="Text Placeholder 4"/>
          <p:cNvSpPr/>
          <p:nvPr>
            <p:ph type="body" sz="quarter" idx="21"/>
          </p:nvPr>
        </p:nvSpPr>
        <p:spPr>
          <a:xfrm>
            <a:off x="4910668" y="2122310"/>
            <a:ext cx="2944369" cy="822961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400"/>
              </a:spcBef>
              <a:buClrTx/>
              <a:buSzTx/>
              <a:buFontTx/>
              <a:buNone/>
              <a:defRPr b="1" sz="2000">
                <a:solidFill>
                  <a:srgbClr val="465E9C"/>
                </a:solidFill>
              </a:defRPr>
            </a:pPr>
          </a:p>
        </p:txBody>
      </p:sp>
      <p:sp>
        <p:nvSpPr>
          <p:cNvPr id="74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 názvu"/>
          <p:cNvSpPr txBox="1"/>
          <p:nvPr>
            <p:ph type="title"/>
          </p:nvPr>
        </p:nvSpPr>
        <p:spPr>
          <a:xfrm>
            <a:off x="1095022" y="817581"/>
            <a:ext cx="6965246" cy="1202487"/>
          </a:xfrm>
          <a:prstGeom prst="rect">
            <a:avLst/>
          </a:prstGeom>
        </p:spPr>
        <p:txBody>
          <a:bodyPr/>
          <a:lstStyle/>
          <a:p>
            <a:pPr/>
            <a:r>
              <a:t>Text názvu</a:t>
            </a:r>
          </a:p>
        </p:txBody>
      </p:sp>
      <p:sp>
        <p:nvSpPr>
          <p:cNvPr id="82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Číslo snímk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96" name="Rectangle 8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97" name="Rectangle 9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9" name="Freeform 1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0" name="Rectangle 15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1" name="Rectangle 16"/>
          <p:cNvSpPr/>
          <p:nvPr/>
        </p:nvSpPr>
        <p:spPr>
          <a:xfrm rot="60000">
            <a:off x="4471415" y="603503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2" name="Rectangle 12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03" name="Rectangle 13"/>
          <p:cNvSpPr/>
          <p:nvPr/>
        </p:nvSpPr>
        <p:spPr>
          <a:xfrm rot="21540000">
            <a:off x="749807" y="576071"/>
            <a:ext cx="3788942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0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 názvu"/>
          <p:cNvSpPr txBox="1"/>
          <p:nvPr>
            <p:ph type="title"/>
          </p:nvPr>
        </p:nvSpPr>
        <p:spPr>
          <a:xfrm rot="21540000">
            <a:off x="1108976" y="2020042"/>
            <a:ext cx="3064828" cy="15030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07" name="Text úrovně 1…"/>
          <p:cNvSpPr txBox="1"/>
          <p:nvPr>
            <p:ph type="body" sz="half" idx="1"/>
          </p:nvPr>
        </p:nvSpPr>
        <p:spPr>
          <a:xfrm rot="60000">
            <a:off x="4854290" y="1150993"/>
            <a:ext cx="3020793" cy="4625490"/>
          </a:xfrm>
          <a:prstGeom prst="rect">
            <a:avLst/>
          </a:prstGeom>
        </p:spPr>
        <p:txBody>
          <a:bodyPr anchor="ctr"/>
          <a:lstStyle>
            <a:lvl1pPr>
              <a:defRPr sz="2200"/>
            </a:lvl1pPr>
            <a:lvl2pPr marL="667512" indent="-301752">
              <a:defRPr sz="2200"/>
            </a:lvl2pPr>
            <a:lvl3pPr marL="965200" indent="-279400">
              <a:defRPr sz="2200"/>
            </a:lvl3pPr>
            <a:lvl4pPr marL="1365885" indent="-314325">
              <a:defRPr sz="2200"/>
            </a:lvl4pPr>
            <a:lvl5pPr marL="1776548" indent="-359228">
              <a:defRPr sz="22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08" name="Text Placeholder 3"/>
          <p:cNvSpPr/>
          <p:nvPr>
            <p:ph type="body" sz="quarter" idx="21"/>
          </p:nvPr>
        </p:nvSpPr>
        <p:spPr>
          <a:xfrm rot="21540000">
            <a:off x="1148124" y="3623748"/>
            <a:ext cx="3048892" cy="2100401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pPr>
          </a:p>
        </p:txBody>
      </p:sp>
      <p:sp>
        <p:nvSpPr>
          <p:cNvPr id="109" name="Číslo snímku"/>
          <p:cNvSpPr txBox="1"/>
          <p:nvPr>
            <p:ph type="sldNum" sz="quarter" idx="2"/>
          </p:nvPr>
        </p:nvSpPr>
        <p:spPr>
          <a:xfrm rot="60000">
            <a:off x="7845598" y="5897952"/>
            <a:ext cx="265717" cy="368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116" name="Rectangle 8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Rectangle 9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19" name="Freeform 30"/>
          <p:cNvSpPr/>
          <p:nvPr/>
        </p:nvSpPr>
        <p:spPr>
          <a:xfrm rot="10800000">
            <a:off x="632177" y="6058037"/>
            <a:ext cx="7721601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0" name="Rectangle 11"/>
          <p:cNvSpPr/>
          <p:nvPr/>
        </p:nvSpPr>
        <p:spPr>
          <a:xfrm rot="21540000">
            <a:off x="749203" y="576867"/>
            <a:ext cx="3788942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Rectangle 12"/>
          <p:cNvSpPr/>
          <p:nvPr/>
        </p:nvSpPr>
        <p:spPr>
          <a:xfrm rot="21540000">
            <a:off x="745057" y="575768"/>
            <a:ext cx="3788942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Rectangle 28"/>
          <p:cNvSpPr/>
          <p:nvPr/>
        </p:nvSpPr>
        <p:spPr>
          <a:xfrm rot="60000">
            <a:off x="4468872" y="605162"/>
            <a:ext cx="3788941" cy="57222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3" name="Rectangle 29"/>
          <p:cNvSpPr/>
          <p:nvPr/>
        </p:nvSpPr>
        <p:spPr>
          <a:xfrm rot="60000">
            <a:off x="4464768" y="603919"/>
            <a:ext cx="3788941" cy="572229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2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435684">
            <a:off x="2371106" y="293953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4096196">
            <a:off x="6279646" y="333162"/>
            <a:ext cx="566929" cy="566929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 názvu"/>
          <p:cNvSpPr txBox="1"/>
          <p:nvPr>
            <p:ph type="title"/>
          </p:nvPr>
        </p:nvSpPr>
        <p:spPr>
          <a:xfrm rot="21540000">
            <a:off x="1106424" y="2020823"/>
            <a:ext cx="3063240" cy="1499617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Text názvu</a:t>
            </a:r>
          </a:p>
        </p:txBody>
      </p:sp>
      <p:sp>
        <p:nvSpPr>
          <p:cNvPr id="127" name="Picture Placeholder 2"/>
          <p:cNvSpPr/>
          <p:nvPr>
            <p:ph type="pic" sz="half" idx="21"/>
          </p:nvPr>
        </p:nvSpPr>
        <p:spPr>
          <a:xfrm rot="60000">
            <a:off x="4898614" y="1207272"/>
            <a:ext cx="2913864" cy="4539413"/>
          </a:xfrm>
          <a:prstGeom prst="rect">
            <a:avLst/>
          </a:prstGeom>
          <a:ln w="101600" cap="rnd">
            <a:solidFill>
              <a:srgbClr val="FFFFFF"/>
            </a:solidFill>
            <a:round/>
          </a:ln>
          <a:effectLst>
            <a:outerShdw sx="100000" sy="100000" kx="0" ky="0" algn="b" rotWithShape="0" blurRad="88900" dist="0" dir="2700000">
              <a:srgbClr val="000000">
                <a:alpha val="40000"/>
              </a:srgbClr>
            </a:outerShdw>
          </a:effectLst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28" name="Text úrovně 1…"/>
          <p:cNvSpPr txBox="1"/>
          <p:nvPr>
            <p:ph type="body" sz="quarter" idx="1"/>
          </p:nvPr>
        </p:nvSpPr>
        <p:spPr>
          <a:xfrm rot="21540000">
            <a:off x="1152144" y="3621023"/>
            <a:ext cx="3044952" cy="210312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600"/>
            </a:lvl1pPr>
            <a:lvl2pPr marL="0" indent="457200" algn="ctr">
              <a:spcBef>
                <a:spcPts val="300"/>
              </a:spcBef>
              <a:buClrTx/>
              <a:buSzTx/>
              <a:buFontTx/>
              <a:buNone/>
              <a:defRPr sz="1600"/>
            </a:lvl2pPr>
            <a:lvl3pPr marL="0" indent="914400" algn="ctr">
              <a:spcBef>
                <a:spcPts val="300"/>
              </a:spcBef>
              <a:buClrTx/>
              <a:buSzTx/>
              <a:buFontTx/>
              <a:buNone/>
              <a:defRPr sz="1600"/>
            </a:lvl3pPr>
            <a:lvl4pPr marL="0" indent="1371600" algn="ctr">
              <a:spcBef>
                <a:spcPts val="300"/>
              </a:spcBef>
              <a:buClrTx/>
              <a:buSzTx/>
              <a:buFontTx/>
              <a:buNone/>
              <a:defRPr sz="1600"/>
            </a:lvl4pPr>
            <a:lvl5pPr marL="0" indent="1828800" algn="ctr">
              <a:spcBef>
                <a:spcPts val="300"/>
              </a:spcBef>
              <a:buClrTx/>
              <a:buSzTx/>
              <a:buFontTx/>
              <a:buNone/>
              <a:defRPr sz="1600"/>
            </a:lvl5pPr>
          </a:lstStyle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129" name="Číslo snímku"/>
          <p:cNvSpPr txBox="1"/>
          <p:nvPr>
            <p:ph type="sldNum" sz="quarter" idx="2"/>
          </p:nvPr>
        </p:nvSpPr>
        <p:spPr>
          <a:xfrm rot="60000">
            <a:off x="7850374" y="5901017"/>
            <a:ext cx="265716" cy="36817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/>
          <p:nvPr/>
        </p:nvGrpSpPr>
        <p:grpSpPr>
          <a:xfrm>
            <a:off x="-1" y="0"/>
            <a:ext cx="9144001" cy="6858000"/>
            <a:chOff x="0" y="0"/>
            <a:chExt cx="9144000" cy="6858000"/>
          </a:xfrm>
        </p:grpSpPr>
        <p:sp>
          <p:nvSpPr>
            <p:cNvPr id="2" name="Rectangle 7"/>
            <p:cNvSpPr/>
            <p:nvPr/>
          </p:nvSpPr>
          <p:spPr>
            <a:xfrm>
              <a:off x="-1" y="0"/>
              <a:ext cx="71628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l="-19636" t="62278" r="119636" b="37721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" name="Rectangle 8"/>
            <p:cNvSpPr/>
            <p:nvPr/>
          </p:nvSpPr>
          <p:spPr>
            <a:xfrm>
              <a:off x="1143000" y="0"/>
              <a:ext cx="8001001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" name="Freeform 9"/>
          <p:cNvSpPr/>
          <p:nvPr/>
        </p:nvSpPr>
        <p:spPr>
          <a:xfrm rot="10800000">
            <a:off x="628650" y="6069329"/>
            <a:ext cx="7920992" cy="5372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460" y="0"/>
                </a:lnTo>
                <a:lnTo>
                  <a:pt x="10769" y="4154"/>
                </a:lnTo>
                <a:lnTo>
                  <a:pt x="2114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" name="Rectangle 10"/>
          <p:cNvSpPr/>
          <p:nvPr/>
        </p:nvSpPr>
        <p:spPr>
          <a:xfrm>
            <a:off x="731519" y="575309"/>
            <a:ext cx="7696201" cy="5715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" name="Rectangle 11"/>
          <p:cNvSpPr/>
          <p:nvPr/>
        </p:nvSpPr>
        <p:spPr>
          <a:xfrm>
            <a:off x="731519" y="576072"/>
            <a:ext cx="7696201" cy="57150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101600" dist="50800" dir="5400000">
              <a:srgbClr val="000000">
                <a:alpha val="2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8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35684">
            <a:off x="543740" y="273091"/>
            <a:ext cx="567832" cy="567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4096196">
            <a:off x="8115079" y="298163"/>
            <a:ext cx="566929" cy="566928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Číslo snímku"/>
          <p:cNvSpPr txBox="1"/>
          <p:nvPr>
            <p:ph type="sldNum" sz="quarter" idx="2"/>
          </p:nvPr>
        </p:nvSpPr>
        <p:spPr>
          <a:xfrm>
            <a:off x="7958509" y="5807627"/>
            <a:ext cx="265717" cy="36817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>
                <a:solidFill>
                  <a:srgbClr val="465E9C"/>
                </a:solidFill>
                <a:latin typeface="Rage Italic"/>
                <a:ea typeface="Rage Italic"/>
                <a:cs typeface="Rage Italic"/>
                <a:sym typeface="Rage Italic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" name="Text názvu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 názvu</a:t>
            </a:r>
          </a:p>
        </p:txBody>
      </p:sp>
      <p:sp>
        <p:nvSpPr>
          <p:cNvPr id="12" name="Text úrovně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onstantia"/>
          <a:ea typeface="Constantia"/>
          <a:cs typeface="Constantia"/>
          <a:sym typeface="Constant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1pPr>
      <a:lvl2pPr marL="665018" marR="0" indent="-29925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2pPr>
      <a:lvl3pPr marL="960119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3pPr>
      <a:lvl4pPr marL="135636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4pPr>
      <a:lvl5pPr marL="176022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5pPr>
      <a:lvl6pPr marL="212597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6pPr>
      <a:lvl7pPr marL="2491739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7pPr>
      <a:lvl8pPr marL="28575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8pPr>
      <a:lvl9pPr marL="32232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5000"/>
        <a:buFont typeface="Brush Script MT Italic"/>
        <a:buChar char="O"/>
        <a:tabLst/>
        <a:defRPr b="0" baseline="0" cap="none" i="0" spc="0" strike="noStrike" sz="2400" u="none">
          <a:solidFill>
            <a:srgbClr val="000000"/>
          </a:solidFill>
          <a:uFillTx/>
          <a:latin typeface="Franklin Gothic Book"/>
          <a:ea typeface="Franklin Gothic Book"/>
          <a:cs typeface="Franklin Gothic Book"/>
          <a:sym typeface="Franklin Gothic Book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Rage Ital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Nadpis 1"/>
          <p:cNvSpPr txBox="1"/>
          <p:nvPr>
            <p:ph type="ctrTitle"/>
          </p:nvPr>
        </p:nvSpPr>
        <p:spPr>
          <a:xfrm>
            <a:off x="1691680" y="1556791"/>
            <a:ext cx="5725120" cy="2304258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Občanské právo hmotné(OPH)</a:t>
            </a:r>
            <a:br/>
            <a:r>
              <a:t>Ob</a:t>
            </a:r>
            <a:r>
              <a:t>čanské právo procesní(OPP)</a:t>
            </a:r>
            <a:br/>
            <a:r>
              <a:t>&amp;</a:t>
            </a:r>
            <a:br/>
            <a:r>
              <a:t>Obchodní právo </a:t>
            </a:r>
          </a:p>
        </p:txBody>
      </p:sp>
      <p:sp>
        <p:nvSpPr>
          <p:cNvPr id="139" name="Podnadpis 2"/>
          <p:cNvSpPr txBox="1"/>
          <p:nvPr>
            <p:ph type="subTitle" sz="quarter" idx="1"/>
          </p:nvPr>
        </p:nvSpPr>
        <p:spPr>
          <a:xfrm>
            <a:off x="1727199" y="3736621"/>
            <a:ext cx="5712181" cy="1524001"/>
          </a:xfrm>
          <a:prstGeom prst="rect">
            <a:avLst/>
          </a:prstGeom>
        </p:spPr>
        <p:txBody>
          <a:bodyPr/>
          <a:lstStyle/>
          <a:p>
            <a:pPr algn="r">
              <a:defRPr sz="2000"/>
            </a:pPr>
          </a:p>
          <a:p>
            <a:pPr algn="r">
              <a:defRPr sz="2000"/>
            </a:pPr>
          </a:p>
          <a:p>
            <a:pPr algn="r">
              <a:spcBef>
                <a:spcPts val="400"/>
              </a:spcBef>
              <a:defRPr sz="2000"/>
            </a:pPr>
            <a:r>
              <a:t>Ing. Mgr. Tomáš Klusák</a:t>
            </a:r>
          </a:p>
        </p:txBody>
      </p:sp>
      <p:grpSp>
        <p:nvGrpSpPr>
          <p:cNvPr id="142" name="Obrázek 5"/>
          <p:cNvGrpSpPr/>
          <p:nvPr/>
        </p:nvGrpSpPr>
        <p:grpSpPr>
          <a:xfrm>
            <a:off x="2179950" y="4005064"/>
            <a:ext cx="1597954" cy="720081"/>
            <a:chOff x="0" y="0"/>
            <a:chExt cx="1597953" cy="720080"/>
          </a:xfrm>
        </p:grpSpPr>
        <p:sp>
          <p:nvSpPr>
            <p:cNvPr id="140" name="Tvar"/>
            <p:cNvSpPr/>
            <p:nvPr/>
          </p:nvSpPr>
          <p:spPr>
            <a:xfrm>
              <a:off x="0" y="0"/>
              <a:ext cx="1597954" cy="72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375" y="0"/>
                    <a:pt x="837" y="0"/>
                  </a:cubicBezTo>
                  <a:lnTo>
                    <a:pt x="20763" y="0"/>
                  </a:lnTo>
                  <a:lnTo>
                    <a:pt x="20763" y="0"/>
                  </a:lnTo>
                  <a:cubicBezTo>
                    <a:pt x="21225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1225" y="21600"/>
                    <a:pt x="20763" y="21600"/>
                  </a:cubicBezTo>
                  <a:lnTo>
                    <a:pt x="837" y="21600"/>
                  </a:lnTo>
                  <a:lnTo>
                    <a:pt x="837" y="21600"/>
                  </a:lnTo>
                  <a:cubicBezTo>
                    <a:pt x="375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pic>
          <p:nvPicPr>
            <p:cNvPr id="141" name="image5.jpeg" descr="image5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8" b="20"/>
            <a:stretch>
              <a:fillRect/>
            </a:stretch>
          </p:blipFill>
          <p:spPr>
            <a:xfrm>
              <a:off x="0" y="0"/>
              <a:ext cx="1597819" cy="71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37" y="0"/>
                  </a:moveTo>
                  <a:cubicBezTo>
                    <a:pt x="375" y="0"/>
                    <a:pt x="0" y="832"/>
                    <a:pt x="0" y="1858"/>
                  </a:cubicBezTo>
                  <a:lnTo>
                    <a:pt x="0" y="19742"/>
                  </a:lnTo>
                  <a:cubicBezTo>
                    <a:pt x="0" y="20768"/>
                    <a:pt x="375" y="21600"/>
                    <a:pt x="837" y="21600"/>
                  </a:cubicBezTo>
                  <a:lnTo>
                    <a:pt x="20763" y="21600"/>
                  </a:lnTo>
                  <a:cubicBezTo>
                    <a:pt x="21225" y="21600"/>
                    <a:pt x="21600" y="20768"/>
                    <a:pt x="21600" y="19742"/>
                  </a:cubicBezTo>
                  <a:lnTo>
                    <a:pt x="21600" y="1858"/>
                  </a:lnTo>
                  <a:cubicBezTo>
                    <a:pt x="21600" y="832"/>
                    <a:pt x="21225" y="0"/>
                    <a:pt x="20763" y="0"/>
                  </a:cubicBezTo>
                  <a:lnTo>
                    <a:pt x="83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Věcná práva</a:t>
            </a:r>
          </a:p>
        </p:txBody>
      </p:sp>
      <p:sp>
        <p:nvSpPr>
          <p:cNvPr id="17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Vlastnictví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Právo absolutní, tedy působí proti všem, všichni musí VP respektovat a musí se zdržet všeho, co by oprávněného rušilo v jeho právu. Právní panství nad věci</a:t>
            </a:r>
            <a:endParaRPr sz="2200"/>
          </a:p>
          <a:p>
            <a:pPr>
              <a:lnSpc>
                <a:spcPct val="90000"/>
              </a:lnSpc>
            </a:pPr>
            <a:r>
              <a:t>Držba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Faktická všeobecná moc nad věcí</a:t>
            </a:r>
            <a:endParaRPr sz="2200"/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Úmysl nakládat s věcí jako s vlastní</a:t>
            </a:r>
            <a:endParaRPr sz="2200"/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Věcná práva k věci cizí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Právo stavby, Věcná břemena, Zástavní právo, Zadržovací právo</a:t>
            </a:r>
          </a:p>
        </p:txBody>
      </p:sp>
      <p:sp>
        <p:nvSpPr>
          <p:cNvPr id="178" name="Zástupný symbol pro číslo snímku 4"/>
          <p:cNvSpPr txBox="1"/>
          <p:nvPr>
            <p:ph type="sldNum" sz="quarter" idx="2"/>
          </p:nvPr>
        </p:nvSpPr>
        <p:spPr>
          <a:xfrm>
            <a:off x="7958509" y="5807627"/>
            <a:ext cx="26571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Závazkové vztahy</a:t>
            </a:r>
          </a:p>
        </p:txBody>
      </p:sp>
      <p:sp>
        <p:nvSpPr>
          <p:cNvPr id="18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Věřiteli vzniká právo na plnění (pohledávka) od dlužníka a dlužníkovi vzniká závazek splnit svůj dluh</a:t>
            </a:r>
          </a:p>
          <a:p>
            <a:pPr>
              <a:lnSpc>
                <a:spcPct val="90000"/>
              </a:lnSpc>
            </a:pPr>
            <a:r>
              <a:t>Působí inter partes</a:t>
            </a:r>
          </a:p>
          <a:p>
            <a:pPr>
              <a:lnSpc>
                <a:spcPct val="90000"/>
              </a:lnSpc>
            </a:pPr>
            <a:r>
              <a:t>Související instituty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Vznik závazků (smlouva x porušení PP)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Změna závazků (dohoda, prodlení)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Zánik závazků</a:t>
            </a:r>
          </a:p>
          <a:p>
            <a:pPr lvl="1" marL="640080" indent="-274320">
              <a:lnSpc>
                <a:spcPct val="90000"/>
              </a:lnSpc>
              <a:defRPr sz="2200"/>
            </a:pPr>
            <a:r>
              <a:t>Zajištění závazků (ručení, smluvní pokuta)</a:t>
            </a:r>
          </a:p>
        </p:txBody>
      </p:sp>
      <p:sp>
        <p:nvSpPr>
          <p:cNvPr id="182" name="Zástupný symbol pro číslo snímku 4"/>
          <p:cNvSpPr txBox="1"/>
          <p:nvPr>
            <p:ph type="sldNum" sz="quarter" idx="2"/>
          </p:nvPr>
        </p:nvSpPr>
        <p:spPr>
          <a:xfrm>
            <a:off x="8043631" y="5807627"/>
            <a:ext cx="180595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Právní odpovědnost</a:t>
            </a:r>
          </a:p>
        </p:txBody>
      </p:sp>
      <p:sp>
        <p:nvSpPr>
          <p:cNvPr id="18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Uplatnění nepříznivých následků stanovených normou vůči tomu, kdo porušil právní povinnost</a:t>
            </a:r>
          </a:p>
          <a:p>
            <a:pPr/>
            <a:r>
              <a:t>Právní delikt je obecné protiprávní jednání nějaké osoby</a:t>
            </a:r>
          </a:p>
          <a:p>
            <a:pPr/>
            <a:r>
              <a:t>Za právní delikt následuje sankce</a:t>
            </a:r>
          </a:p>
          <a:p>
            <a:pPr/>
            <a:r>
              <a:t>V OP nejčastěji náhrada škody (majetková x nemajetková), obnova předešlého stavu</a:t>
            </a:r>
          </a:p>
        </p:txBody>
      </p:sp>
      <p:sp>
        <p:nvSpPr>
          <p:cNvPr id="186" name="Zástupný symbol pro číslo snímku 4"/>
          <p:cNvSpPr txBox="1"/>
          <p:nvPr>
            <p:ph type="sldNum" sz="quarter" idx="2"/>
          </p:nvPr>
        </p:nvSpPr>
        <p:spPr>
          <a:xfrm>
            <a:off x="7965843" y="5807627"/>
            <a:ext cx="258383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Dědické právo</a:t>
            </a:r>
          </a:p>
        </p:txBody>
      </p:sp>
      <p:sp>
        <p:nvSpPr>
          <p:cNvPr id="189" name="Zástupný symbol pro obsah 2"/>
          <p:cNvSpPr txBox="1"/>
          <p:nvPr>
            <p:ph type="body" sz="half" idx="1"/>
          </p:nvPr>
        </p:nvSpPr>
        <p:spPr>
          <a:xfrm>
            <a:off x="1463039" y="2119255"/>
            <a:ext cx="6196407" cy="390203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Universální sukcese</a:t>
            </a:r>
          </a:p>
          <a:p>
            <a:pPr lvl="1" marL="640080" indent="-274320">
              <a:spcBef>
                <a:spcPts val="400"/>
              </a:spcBef>
              <a:defRPr sz="2000"/>
            </a:pPr>
            <a:r>
              <a:t>Dědic vstupuje do všech práv a povinností zůstavitele. Majetek je jeden celek (A+P)</a:t>
            </a:r>
            <a:endParaRPr sz="2200"/>
          </a:p>
          <a:p>
            <a:pPr>
              <a:spcBef>
                <a:spcPts val="400"/>
              </a:spcBef>
              <a:defRPr sz="2000"/>
            </a:pPr>
            <a:r>
              <a:t>DP vzniká smrtí zůstavitele, právo na pozůstalost nebo poměrný díl z ní</a:t>
            </a:r>
          </a:p>
          <a:p>
            <a:pPr>
              <a:spcBef>
                <a:spcPts val="400"/>
              </a:spcBef>
              <a:defRPr sz="2000"/>
            </a:pPr>
            <a:r>
              <a:t>Předpoklady dědění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smrt Z, existence dědictví, právní důvod dědění, způsobilý dědic</a:t>
            </a:r>
            <a:endParaRPr sz="2200"/>
          </a:p>
          <a:p>
            <a:pPr>
              <a:spcBef>
                <a:spcPts val="400"/>
              </a:spcBef>
              <a:defRPr sz="2000"/>
            </a:pPr>
            <a:r>
              <a:t>Právní důvod</a:t>
            </a:r>
          </a:p>
        </p:txBody>
      </p:sp>
      <p:sp>
        <p:nvSpPr>
          <p:cNvPr id="190" name="Zástupný symbol pro číslo snímku 4"/>
          <p:cNvSpPr txBox="1"/>
          <p:nvPr>
            <p:ph type="sldNum" sz="quarter" idx="2"/>
          </p:nvPr>
        </p:nvSpPr>
        <p:spPr>
          <a:xfrm>
            <a:off x="7955175" y="5807627"/>
            <a:ext cx="269051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1" name="Přímá spojnice se šipkou 6"/>
          <p:cNvSpPr/>
          <p:nvPr/>
        </p:nvSpPr>
        <p:spPr>
          <a:xfrm flipV="1">
            <a:off x="3491879" y="4941168"/>
            <a:ext cx="936105" cy="14401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94" name="Zaoblený obdélník 7"/>
          <p:cNvGrpSpPr/>
          <p:nvPr/>
        </p:nvGrpSpPr>
        <p:grpSpPr>
          <a:xfrm>
            <a:off x="4788024" y="4758948"/>
            <a:ext cx="1656185" cy="364440"/>
            <a:chOff x="0" y="0"/>
            <a:chExt cx="1656183" cy="364439"/>
          </a:xfrm>
        </p:grpSpPr>
        <p:sp>
          <p:nvSpPr>
            <p:cNvPr id="192" name="Zaoblený obdélník"/>
            <p:cNvSpPr/>
            <p:nvPr/>
          </p:nvSpPr>
          <p:spPr>
            <a:xfrm>
              <a:off x="0" y="38203"/>
              <a:ext cx="1656184" cy="28803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3" name="Závěť"/>
            <p:cNvSpPr txBox="1"/>
            <p:nvPr/>
          </p:nvSpPr>
          <p:spPr>
            <a:xfrm>
              <a:off x="67718" y="0"/>
              <a:ext cx="1520748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Závěť</a:t>
              </a:r>
            </a:p>
          </p:txBody>
        </p:sp>
      </p:grpSp>
      <p:sp>
        <p:nvSpPr>
          <p:cNvPr id="195" name="Přímá spojnice se šipkou 9"/>
          <p:cNvSpPr/>
          <p:nvPr/>
        </p:nvSpPr>
        <p:spPr>
          <a:xfrm>
            <a:off x="3491879" y="5085184"/>
            <a:ext cx="936105" cy="144017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98" name="Zaoblený obdélník 10"/>
          <p:cNvGrpSpPr/>
          <p:nvPr/>
        </p:nvGrpSpPr>
        <p:grpSpPr>
          <a:xfrm>
            <a:off x="4716016" y="5166095"/>
            <a:ext cx="1656185" cy="364440"/>
            <a:chOff x="0" y="0"/>
            <a:chExt cx="1656183" cy="364439"/>
          </a:xfrm>
        </p:grpSpPr>
        <p:sp>
          <p:nvSpPr>
            <p:cNvPr id="196" name="Zaoblený obdélník"/>
            <p:cNvSpPr/>
            <p:nvPr/>
          </p:nvSpPr>
          <p:spPr>
            <a:xfrm>
              <a:off x="0" y="20201"/>
              <a:ext cx="1656184" cy="324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97" name="Zákon"/>
            <p:cNvSpPr txBox="1"/>
            <p:nvPr/>
          </p:nvSpPr>
          <p:spPr>
            <a:xfrm>
              <a:off x="69475" y="0"/>
              <a:ext cx="1517234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Zákon</a:t>
              </a:r>
            </a:p>
          </p:txBody>
        </p:sp>
      </p:grpSp>
      <p:sp>
        <p:nvSpPr>
          <p:cNvPr id="199" name="Přímá spojnice se šipkou 9"/>
          <p:cNvSpPr/>
          <p:nvPr/>
        </p:nvSpPr>
        <p:spPr>
          <a:xfrm>
            <a:off x="3491879" y="5085184"/>
            <a:ext cx="936105" cy="648073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02" name="Zaoblený obdélník 14"/>
          <p:cNvGrpSpPr/>
          <p:nvPr/>
        </p:nvGrpSpPr>
        <p:grpSpPr>
          <a:xfrm>
            <a:off x="4716016" y="5713054"/>
            <a:ext cx="2376265" cy="364440"/>
            <a:chOff x="0" y="0"/>
            <a:chExt cx="2376264" cy="364439"/>
          </a:xfrm>
        </p:grpSpPr>
        <p:sp>
          <p:nvSpPr>
            <p:cNvPr id="200" name="Zaoblený obdélník"/>
            <p:cNvSpPr/>
            <p:nvPr/>
          </p:nvSpPr>
          <p:spPr>
            <a:xfrm>
              <a:off x="0" y="20201"/>
              <a:ext cx="2376265" cy="3240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Dědická smlouva"/>
            <p:cNvSpPr txBox="1"/>
            <p:nvPr/>
          </p:nvSpPr>
          <p:spPr>
            <a:xfrm>
              <a:off x="69475" y="0"/>
              <a:ext cx="2237314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Dědická smlouva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OPP</a:t>
            </a:r>
          </a:p>
        </p:txBody>
      </p:sp>
      <p:sp>
        <p:nvSpPr>
          <p:cNvPr id="205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Základní zásady OPP</a:t>
            </a:r>
          </a:p>
          <a:p>
            <a:pPr lvl="1" marL="640080" indent="-274320">
              <a:defRPr sz="2200"/>
            </a:pPr>
            <a:r>
              <a:t>Zásada dispoziční</a:t>
            </a:r>
          </a:p>
          <a:p>
            <a:pPr lvl="1" marL="640080" indent="-274320">
              <a:defRPr sz="2200"/>
            </a:pPr>
            <a:r>
              <a:t>Zásada projednací</a:t>
            </a:r>
          </a:p>
          <a:p>
            <a:pPr lvl="1" marL="640080" indent="-274320">
              <a:defRPr sz="2200"/>
            </a:pPr>
            <a:r>
              <a:t>Zásada kontradiktornosti</a:t>
            </a:r>
          </a:p>
          <a:p>
            <a:pPr lvl="1" marL="640080" indent="-274320">
              <a:defRPr sz="2200"/>
            </a:pPr>
            <a:r>
              <a:t>Zásada rovnosti účastníků</a:t>
            </a:r>
          </a:p>
          <a:p>
            <a:pPr lvl="1" marL="640080" indent="-274320">
              <a:defRPr sz="2200"/>
            </a:pPr>
            <a:r>
              <a:t>Zásada volného hodnocení důkazů</a:t>
            </a:r>
          </a:p>
          <a:p>
            <a:pPr lvl="1" marL="640080" indent="-274320">
              <a:defRPr sz="2200"/>
            </a:pPr>
            <a:r>
              <a:t>Zásada veřejnosti a ústnosti</a:t>
            </a:r>
          </a:p>
          <a:p>
            <a:pPr/>
            <a:r>
              <a:t>Základní právní pramen je OSŘ</a:t>
            </a:r>
          </a:p>
        </p:txBody>
      </p:sp>
      <p:sp>
        <p:nvSpPr>
          <p:cNvPr id="206" name="Zástupný symbol pro číslo snímku 4"/>
          <p:cNvSpPr txBox="1"/>
          <p:nvPr>
            <p:ph type="sldNum" sz="quarter" idx="2"/>
          </p:nvPr>
        </p:nvSpPr>
        <p:spPr>
          <a:xfrm>
            <a:off x="7942729" y="5807627"/>
            <a:ext cx="28149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886968">
              <a:defRPr sz="3783"/>
            </a:lvl1pPr>
          </a:lstStyle>
          <a:p>
            <a:pPr/>
            <a:r>
              <a:t>Pravomoc vs. Příslušnost soudu</a:t>
            </a:r>
          </a:p>
        </p:txBody>
      </p:sp>
      <p:sp>
        <p:nvSpPr>
          <p:cNvPr id="20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Pravomoc (§ 7 odst. 1 OSŘ) </a:t>
            </a:r>
          </a:p>
          <a:p>
            <a:pPr lvl="1" marL="640080" indent="-274320">
              <a:defRPr sz="2200"/>
            </a:pPr>
            <a:r>
              <a:t>Rozsah záležitostí, které soudy projednávají a rozhodují (soukromoprávní věci)</a:t>
            </a:r>
          </a:p>
          <a:p>
            <a:pPr/>
            <a:r>
              <a:t>Příslušnost</a:t>
            </a:r>
          </a:p>
          <a:p>
            <a:pPr lvl="1" marL="640080" indent="-274320">
              <a:defRPr sz="2200"/>
            </a:pPr>
            <a:r>
              <a:t>Vymezení článku soustavy soudů, který má danou věc projednat a rozhodnout</a:t>
            </a:r>
          </a:p>
          <a:p>
            <a:pPr lvl="1" marL="640080" indent="-274320">
              <a:defRPr sz="2200"/>
            </a:pPr>
            <a:r>
              <a:t>Věcná x místní </a:t>
            </a:r>
          </a:p>
        </p:txBody>
      </p:sp>
      <p:sp>
        <p:nvSpPr>
          <p:cNvPr id="210" name="Zástupný symbol pro číslo snímku 4"/>
          <p:cNvSpPr txBox="1"/>
          <p:nvPr>
            <p:ph type="sldNum" sz="quarter" idx="2"/>
          </p:nvPr>
        </p:nvSpPr>
        <p:spPr>
          <a:xfrm>
            <a:off x="7962065" y="5807627"/>
            <a:ext cx="262161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Civilní proces</a:t>
            </a:r>
          </a:p>
        </p:txBody>
      </p:sp>
      <p:sp>
        <p:nvSpPr>
          <p:cNvPr id="21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Sporné řízení (občanský soudní řád)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Žalobce a žalovaný</a:t>
            </a:r>
            <a:endParaRPr sz="2200"/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Zásady dispoziční, projednací, kontradiktornosti, koncentrace řízení</a:t>
            </a:r>
            <a:endParaRPr sz="2200"/>
          </a:p>
          <a:p>
            <a:pPr>
              <a:lnSpc>
                <a:spcPct val="90000"/>
              </a:lnSpc>
            </a:pPr>
            <a:r>
              <a:t>Nesporné řízení 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Zákon o zvláštních řízeních soudních</a:t>
            </a:r>
            <a:endParaRPr sz="2200"/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Zahájeno i bez návrhu</a:t>
            </a:r>
            <a:endParaRPr sz="2200"/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Navrhovatel a ti, o jejichž právech má být jednáno nebo navrhovatel a ti, které zákon za účastníky označuje (řízení o dědictví, řízení o osvojení)</a:t>
            </a:r>
            <a:endParaRPr sz="2200"/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1800"/>
            </a:pPr>
            <a:r>
              <a:t>Zásady oficiality, vyšetřovací</a:t>
            </a:r>
          </a:p>
        </p:txBody>
      </p:sp>
      <p:sp>
        <p:nvSpPr>
          <p:cNvPr id="214" name="Zástupný symbol pro číslo snímku 4"/>
          <p:cNvSpPr txBox="1"/>
          <p:nvPr>
            <p:ph type="sldNum" sz="quarter" idx="2"/>
          </p:nvPr>
        </p:nvSpPr>
        <p:spPr>
          <a:xfrm>
            <a:off x="7962732" y="5807627"/>
            <a:ext cx="26149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795527">
              <a:defRPr sz="3393"/>
            </a:lvl1pPr>
          </a:lstStyle>
          <a:p>
            <a:pPr/>
            <a:r>
              <a:t>Průběh civilního soudní řízení na prvním stupni</a:t>
            </a:r>
          </a:p>
        </p:txBody>
      </p:sp>
      <p:sp>
        <p:nvSpPr>
          <p:cNvPr id="21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Zástupný symbol pro číslo snímku 4"/>
          <p:cNvSpPr txBox="1"/>
          <p:nvPr>
            <p:ph type="sldNum" sz="quarter" idx="2"/>
          </p:nvPr>
        </p:nvSpPr>
        <p:spPr>
          <a:xfrm>
            <a:off x="7978512" y="5807627"/>
            <a:ext cx="24571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21" name="Zaoblený obdélník 5"/>
          <p:cNvGrpSpPr/>
          <p:nvPr/>
        </p:nvGrpSpPr>
        <p:grpSpPr>
          <a:xfrm>
            <a:off x="2987824" y="2276872"/>
            <a:ext cx="2592289" cy="504057"/>
            <a:chOff x="0" y="0"/>
            <a:chExt cx="2592288" cy="504056"/>
          </a:xfrm>
        </p:grpSpPr>
        <p:sp>
          <p:nvSpPr>
            <p:cNvPr id="219" name="Zaoblený obdélník"/>
            <p:cNvSpPr/>
            <p:nvPr/>
          </p:nvSpPr>
          <p:spPr>
            <a:xfrm>
              <a:off x="0" y="0"/>
              <a:ext cx="2592289" cy="50405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0" name="Žaloba"/>
            <p:cNvSpPr txBox="1"/>
            <p:nvPr/>
          </p:nvSpPr>
          <p:spPr>
            <a:xfrm>
              <a:off x="78263" y="69808"/>
              <a:ext cx="2435762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Žaloba</a:t>
              </a:r>
            </a:p>
          </p:txBody>
        </p:sp>
      </p:grpSp>
      <p:grpSp>
        <p:nvGrpSpPr>
          <p:cNvPr id="224" name="Zaoblený obdélník 6"/>
          <p:cNvGrpSpPr/>
          <p:nvPr/>
        </p:nvGrpSpPr>
        <p:grpSpPr>
          <a:xfrm>
            <a:off x="2987824" y="3002128"/>
            <a:ext cx="2592289" cy="936105"/>
            <a:chOff x="0" y="0"/>
            <a:chExt cx="2592288" cy="936104"/>
          </a:xfrm>
        </p:grpSpPr>
        <p:sp>
          <p:nvSpPr>
            <p:cNvPr id="222" name="Zaoblený obdélník"/>
            <p:cNvSpPr/>
            <p:nvPr/>
          </p:nvSpPr>
          <p:spPr>
            <a:xfrm>
              <a:off x="0" y="0"/>
              <a:ext cx="2592289" cy="93610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3" name="Příprava jednání a zkoumání podmínek řízení"/>
            <p:cNvSpPr txBox="1"/>
            <p:nvPr/>
          </p:nvSpPr>
          <p:spPr>
            <a:xfrm>
              <a:off x="99354" y="6432"/>
              <a:ext cx="2393580" cy="9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Příprava jednání a zkoumání podmínek řízení</a:t>
              </a:r>
            </a:p>
          </p:txBody>
        </p:sp>
      </p:grpSp>
      <p:grpSp>
        <p:nvGrpSpPr>
          <p:cNvPr id="227" name="Zaoblený obdélník 7"/>
          <p:cNvGrpSpPr/>
          <p:nvPr/>
        </p:nvGrpSpPr>
        <p:grpSpPr>
          <a:xfrm>
            <a:off x="2969080" y="4217392"/>
            <a:ext cx="2592289" cy="576065"/>
            <a:chOff x="0" y="0"/>
            <a:chExt cx="2592288" cy="576064"/>
          </a:xfrm>
        </p:grpSpPr>
        <p:sp>
          <p:nvSpPr>
            <p:cNvPr id="225" name="Zaoblený obdélník"/>
            <p:cNvSpPr/>
            <p:nvPr/>
          </p:nvSpPr>
          <p:spPr>
            <a:xfrm>
              <a:off x="0" y="0"/>
              <a:ext cx="2592289" cy="5760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6" name="Jednání"/>
            <p:cNvSpPr txBox="1"/>
            <p:nvPr/>
          </p:nvSpPr>
          <p:spPr>
            <a:xfrm>
              <a:off x="81778" y="105812"/>
              <a:ext cx="2428732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Jednání</a:t>
              </a:r>
            </a:p>
          </p:txBody>
        </p:sp>
      </p:grpSp>
      <p:grpSp>
        <p:nvGrpSpPr>
          <p:cNvPr id="230" name="Zaoblený obdélník 8"/>
          <p:cNvGrpSpPr/>
          <p:nvPr/>
        </p:nvGrpSpPr>
        <p:grpSpPr>
          <a:xfrm>
            <a:off x="2897072" y="5120947"/>
            <a:ext cx="2664297" cy="432049"/>
            <a:chOff x="0" y="0"/>
            <a:chExt cx="2664296" cy="432047"/>
          </a:xfrm>
        </p:grpSpPr>
        <p:sp>
          <p:nvSpPr>
            <p:cNvPr id="228" name="Zaoblený obdélník"/>
            <p:cNvSpPr/>
            <p:nvPr/>
          </p:nvSpPr>
          <p:spPr>
            <a:xfrm>
              <a:off x="0" y="0"/>
              <a:ext cx="2664297" cy="4320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Vydání rozhodnutí"/>
            <p:cNvSpPr txBox="1"/>
            <p:nvPr/>
          </p:nvSpPr>
          <p:spPr>
            <a:xfrm>
              <a:off x="74748" y="33804"/>
              <a:ext cx="2514800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Vydání rozhodnutí</a:t>
              </a:r>
            </a:p>
          </p:txBody>
        </p:sp>
      </p:grpSp>
      <p:sp>
        <p:nvSpPr>
          <p:cNvPr id="231" name="Šipka dolů 9"/>
          <p:cNvSpPr/>
          <p:nvPr/>
        </p:nvSpPr>
        <p:spPr>
          <a:xfrm>
            <a:off x="4229220" y="2780927"/>
            <a:ext cx="45720" cy="221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368"/>
                </a:moveTo>
                <a:lnTo>
                  <a:pt x="5400" y="19368"/>
                </a:lnTo>
                <a:lnTo>
                  <a:pt x="5400" y="0"/>
                </a:lnTo>
                <a:lnTo>
                  <a:pt x="16200" y="0"/>
                </a:lnTo>
                <a:lnTo>
                  <a:pt x="16200" y="19368"/>
                </a:lnTo>
                <a:lnTo>
                  <a:pt x="21600" y="19368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2" name="Šipka dolů 10"/>
          <p:cNvSpPr/>
          <p:nvPr/>
        </p:nvSpPr>
        <p:spPr>
          <a:xfrm>
            <a:off x="4247963" y="3938232"/>
            <a:ext cx="72009" cy="279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814"/>
                </a:moveTo>
                <a:lnTo>
                  <a:pt x="5400" y="18814"/>
                </a:lnTo>
                <a:lnTo>
                  <a:pt x="5400" y="0"/>
                </a:lnTo>
                <a:lnTo>
                  <a:pt x="16200" y="0"/>
                </a:lnTo>
                <a:lnTo>
                  <a:pt x="16200" y="18814"/>
                </a:lnTo>
                <a:lnTo>
                  <a:pt x="21600" y="1881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33" name="Šipka dolů 11"/>
          <p:cNvSpPr/>
          <p:nvPr/>
        </p:nvSpPr>
        <p:spPr>
          <a:xfrm>
            <a:off x="4252078" y="4793455"/>
            <a:ext cx="103898" cy="3274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174"/>
                </a:moveTo>
                <a:lnTo>
                  <a:pt x="5400" y="18174"/>
                </a:lnTo>
                <a:lnTo>
                  <a:pt x="5400" y="0"/>
                </a:lnTo>
                <a:lnTo>
                  <a:pt x="16200" y="0"/>
                </a:lnTo>
                <a:lnTo>
                  <a:pt x="16200" y="18174"/>
                </a:lnTo>
                <a:lnTo>
                  <a:pt x="21600" y="1817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Další průběh řízení</a:t>
            </a:r>
          </a:p>
        </p:txBody>
      </p:sp>
      <p:sp>
        <p:nvSpPr>
          <p:cNvPr id="236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Zástupný symbol pro číslo snímku 4"/>
          <p:cNvSpPr txBox="1"/>
          <p:nvPr>
            <p:ph type="sldNum" sz="quarter" idx="2"/>
          </p:nvPr>
        </p:nvSpPr>
        <p:spPr>
          <a:xfrm>
            <a:off x="7963621" y="5807627"/>
            <a:ext cx="260605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40" name="Zaoblený obdélník 5"/>
          <p:cNvGrpSpPr/>
          <p:nvPr/>
        </p:nvGrpSpPr>
        <p:grpSpPr>
          <a:xfrm>
            <a:off x="1907703" y="2204864"/>
            <a:ext cx="2376265" cy="648073"/>
            <a:chOff x="0" y="0"/>
            <a:chExt cx="2376264" cy="648072"/>
          </a:xfrm>
        </p:grpSpPr>
        <p:sp>
          <p:nvSpPr>
            <p:cNvPr id="238" name="Zaoblený obdélník"/>
            <p:cNvSpPr/>
            <p:nvPr/>
          </p:nvSpPr>
          <p:spPr>
            <a:xfrm>
              <a:off x="0" y="0"/>
              <a:ext cx="2376265" cy="6480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9" name="Rozhodnutí 1. stupně"/>
            <p:cNvSpPr txBox="1"/>
            <p:nvPr/>
          </p:nvSpPr>
          <p:spPr>
            <a:xfrm>
              <a:off x="85293" y="2116"/>
              <a:ext cx="2205678" cy="6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Rozhodnutí 1. stupně</a:t>
              </a:r>
            </a:p>
          </p:txBody>
        </p:sp>
      </p:grpSp>
      <p:sp>
        <p:nvSpPr>
          <p:cNvPr id="241" name="Šipka doprava 6"/>
          <p:cNvSpPr/>
          <p:nvPr/>
        </p:nvSpPr>
        <p:spPr>
          <a:xfrm>
            <a:off x="4389022" y="2438886"/>
            <a:ext cx="1368152" cy="18002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44" name="Zaoblený obdélník 7"/>
          <p:cNvGrpSpPr/>
          <p:nvPr/>
        </p:nvGrpSpPr>
        <p:grpSpPr>
          <a:xfrm>
            <a:off x="5868144" y="2206977"/>
            <a:ext cx="1656185" cy="643840"/>
            <a:chOff x="0" y="0"/>
            <a:chExt cx="1656183" cy="643839"/>
          </a:xfrm>
        </p:grpSpPr>
        <p:sp>
          <p:nvSpPr>
            <p:cNvPr id="242" name="Zaoblený obdélník"/>
            <p:cNvSpPr/>
            <p:nvPr/>
          </p:nvSpPr>
          <p:spPr>
            <a:xfrm>
              <a:off x="0" y="33887"/>
              <a:ext cx="1656184" cy="5760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3" name="Výkon rozhodnutí"/>
            <p:cNvSpPr txBox="1"/>
            <p:nvPr/>
          </p:nvSpPr>
          <p:spPr>
            <a:xfrm>
              <a:off x="81778" y="0"/>
              <a:ext cx="1492628" cy="6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Výkon rozhodnutí</a:t>
              </a:r>
            </a:p>
          </p:txBody>
        </p:sp>
      </p:grpSp>
      <p:sp>
        <p:nvSpPr>
          <p:cNvPr id="245" name="Šipka dolů 8"/>
          <p:cNvSpPr/>
          <p:nvPr/>
        </p:nvSpPr>
        <p:spPr>
          <a:xfrm>
            <a:off x="2843808" y="2852935"/>
            <a:ext cx="252029" cy="1008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900"/>
                </a:moveTo>
                <a:lnTo>
                  <a:pt x="5400" y="189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900"/>
                </a:lnTo>
                <a:lnTo>
                  <a:pt x="21600" y="189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48" name="Zaoblený obdélník 9"/>
          <p:cNvGrpSpPr/>
          <p:nvPr/>
        </p:nvGrpSpPr>
        <p:grpSpPr>
          <a:xfrm>
            <a:off x="1907703" y="3933056"/>
            <a:ext cx="2232249" cy="576065"/>
            <a:chOff x="0" y="0"/>
            <a:chExt cx="2232248" cy="576064"/>
          </a:xfrm>
        </p:grpSpPr>
        <p:sp>
          <p:nvSpPr>
            <p:cNvPr id="246" name="Zaoblený obdélník"/>
            <p:cNvSpPr/>
            <p:nvPr/>
          </p:nvSpPr>
          <p:spPr>
            <a:xfrm>
              <a:off x="0" y="0"/>
              <a:ext cx="2232249" cy="5760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7" name="Odvolání"/>
            <p:cNvSpPr txBox="1"/>
            <p:nvPr/>
          </p:nvSpPr>
          <p:spPr>
            <a:xfrm>
              <a:off x="81778" y="105812"/>
              <a:ext cx="2068692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Odvolání</a:t>
              </a:r>
            </a:p>
          </p:txBody>
        </p:sp>
      </p:grpSp>
      <p:grpSp>
        <p:nvGrpSpPr>
          <p:cNvPr id="251" name="Zaoblený obdélník 10"/>
          <p:cNvGrpSpPr/>
          <p:nvPr/>
        </p:nvGrpSpPr>
        <p:grpSpPr>
          <a:xfrm>
            <a:off x="1979711" y="5373215"/>
            <a:ext cx="2088233" cy="432049"/>
            <a:chOff x="0" y="0"/>
            <a:chExt cx="2088232" cy="432047"/>
          </a:xfrm>
        </p:grpSpPr>
        <p:sp>
          <p:nvSpPr>
            <p:cNvPr id="249" name="Zaoblený obdélník"/>
            <p:cNvSpPr/>
            <p:nvPr/>
          </p:nvSpPr>
          <p:spPr>
            <a:xfrm>
              <a:off x="0" y="0"/>
              <a:ext cx="2088233" cy="43204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0" name="Dovolání"/>
            <p:cNvSpPr txBox="1"/>
            <p:nvPr/>
          </p:nvSpPr>
          <p:spPr>
            <a:xfrm>
              <a:off x="74748" y="33804"/>
              <a:ext cx="1938736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Dovolání</a:t>
              </a:r>
            </a:p>
          </p:txBody>
        </p:sp>
      </p:grpSp>
      <p:grpSp>
        <p:nvGrpSpPr>
          <p:cNvPr id="254" name="Zaoblený obdélník 11"/>
          <p:cNvGrpSpPr/>
          <p:nvPr/>
        </p:nvGrpSpPr>
        <p:grpSpPr>
          <a:xfrm>
            <a:off x="4644008" y="5373215"/>
            <a:ext cx="1872209" cy="648073"/>
            <a:chOff x="0" y="0"/>
            <a:chExt cx="1872208" cy="648072"/>
          </a:xfrm>
        </p:grpSpPr>
        <p:sp>
          <p:nvSpPr>
            <p:cNvPr id="252" name="Zaoblený obdélník"/>
            <p:cNvSpPr/>
            <p:nvPr/>
          </p:nvSpPr>
          <p:spPr>
            <a:xfrm>
              <a:off x="0" y="0"/>
              <a:ext cx="1872209" cy="6480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3" name="Žaloba pro zmatečnost"/>
            <p:cNvSpPr txBox="1"/>
            <p:nvPr/>
          </p:nvSpPr>
          <p:spPr>
            <a:xfrm>
              <a:off x="85293" y="2116"/>
              <a:ext cx="1701622" cy="643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Žaloba pro zmatečnost</a:t>
              </a:r>
            </a:p>
          </p:txBody>
        </p:sp>
      </p:grpSp>
      <p:grpSp>
        <p:nvGrpSpPr>
          <p:cNvPr id="257" name="Zaoblený obdélník 12"/>
          <p:cNvGrpSpPr/>
          <p:nvPr/>
        </p:nvGrpSpPr>
        <p:grpSpPr>
          <a:xfrm>
            <a:off x="6768244" y="5310233"/>
            <a:ext cx="1512169" cy="923240"/>
            <a:chOff x="0" y="0"/>
            <a:chExt cx="1512167" cy="923239"/>
          </a:xfrm>
        </p:grpSpPr>
        <p:sp>
          <p:nvSpPr>
            <p:cNvPr id="255" name="Zaoblený obdélník"/>
            <p:cNvSpPr/>
            <p:nvPr/>
          </p:nvSpPr>
          <p:spPr>
            <a:xfrm>
              <a:off x="0" y="68168"/>
              <a:ext cx="1512168" cy="78690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6" name="Návrh na obnovu řízení"/>
            <p:cNvSpPr txBox="1"/>
            <p:nvPr/>
          </p:nvSpPr>
          <p:spPr>
            <a:xfrm>
              <a:off x="92070" y="0"/>
              <a:ext cx="1328028" cy="923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Návrh na obnovu řízení</a:t>
              </a:r>
            </a:p>
          </p:txBody>
        </p:sp>
      </p:grpSp>
      <p:sp>
        <p:nvSpPr>
          <p:cNvPr id="258" name="Šipka dolů 13"/>
          <p:cNvSpPr/>
          <p:nvPr/>
        </p:nvSpPr>
        <p:spPr>
          <a:xfrm>
            <a:off x="2735795" y="4569050"/>
            <a:ext cx="360041" cy="7920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6691"/>
                </a:moveTo>
                <a:lnTo>
                  <a:pt x="5400" y="16691"/>
                </a:lnTo>
                <a:lnTo>
                  <a:pt x="5400" y="0"/>
                </a:lnTo>
                <a:lnTo>
                  <a:pt x="16200" y="0"/>
                </a:lnTo>
                <a:lnTo>
                  <a:pt x="16200" y="16691"/>
                </a:lnTo>
                <a:lnTo>
                  <a:pt x="21600" y="16691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59" name="Přímá spojnice se šipkou 15"/>
          <p:cNvSpPr/>
          <p:nvPr/>
        </p:nvSpPr>
        <p:spPr>
          <a:xfrm>
            <a:off x="4139951" y="4509120"/>
            <a:ext cx="1080121" cy="720081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0" name="Přímá spojnice se šipkou 17"/>
          <p:cNvSpPr/>
          <p:nvPr/>
        </p:nvSpPr>
        <p:spPr>
          <a:xfrm>
            <a:off x="4139951" y="4293096"/>
            <a:ext cx="3384378" cy="936105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61" name="Přímá spojnice se šipkou 25"/>
          <p:cNvSpPr/>
          <p:nvPr/>
        </p:nvSpPr>
        <p:spPr>
          <a:xfrm flipV="1">
            <a:off x="4139951" y="2924943"/>
            <a:ext cx="2160241" cy="1296146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Právní moc a vykonatelnost</a:t>
            </a:r>
          </a:p>
        </p:txBody>
      </p:sp>
      <p:sp>
        <p:nvSpPr>
          <p:cNvPr id="264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Právní moc</a:t>
            </a:r>
          </a:p>
          <a:p>
            <a:pPr lvl="1" marL="640080" indent="-274320">
              <a:defRPr sz="2200"/>
            </a:pPr>
            <a:r>
              <a:t>Existence účinků nezměnitelnosti a závaznosti soudních rozhodnutí</a:t>
            </a:r>
          </a:p>
          <a:p>
            <a:pPr lvl="1" marL="0" indent="365759">
              <a:buSzTx/>
              <a:buNone/>
              <a:defRPr sz="2200"/>
            </a:pPr>
          </a:p>
          <a:p>
            <a:pPr/>
            <a:r>
              <a:t>Vykonatelnost</a:t>
            </a:r>
          </a:p>
          <a:p>
            <a:pPr lvl="1" marL="640080" indent="-274320">
              <a:defRPr sz="2200"/>
            </a:pPr>
            <a:r>
              <a:t>Možnost vynucení povinnosti uložené v rozhodnutí i proti vůli povinného</a:t>
            </a:r>
          </a:p>
        </p:txBody>
      </p:sp>
      <p:sp>
        <p:nvSpPr>
          <p:cNvPr id="265" name="Zástupný symbol pro číslo snímku 4"/>
          <p:cNvSpPr txBox="1"/>
          <p:nvPr>
            <p:ph type="sldNum" sz="quarter" idx="2"/>
          </p:nvPr>
        </p:nvSpPr>
        <p:spPr>
          <a:xfrm>
            <a:off x="7977623" y="5807627"/>
            <a:ext cx="246603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Obsah přednášky</a:t>
            </a:r>
          </a:p>
        </p:txBody>
      </p:sp>
      <p:sp>
        <p:nvSpPr>
          <p:cNvPr id="145" name="Zástupný symbol pro obsah 2"/>
          <p:cNvSpPr txBox="1"/>
          <p:nvPr>
            <p:ph type="body" sz="half" idx="1"/>
          </p:nvPr>
        </p:nvSpPr>
        <p:spPr>
          <a:xfrm>
            <a:off x="1403647" y="2348880"/>
            <a:ext cx="5845266" cy="3253959"/>
          </a:xfrm>
          <a:prstGeom prst="rect">
            <a:avLst/>
          </a:prstGeom>
        </p:spPr>
        <p:txBody>
          <a:bodyPr/>
          <a:lstStyle/>
          <a:p>
            <a:pPr/>
            <a:r>
              <a:t>OPH</a:t>
            </a:r>
          </a:p>
          <a:p>
            <a:pPr/>
            <a:r>
              <a:t>OPP</a:t>
            </a:r>
          </a:p>
          <a:p>
            <a:pPr/>
            <a:r>
              <a:t>Obchodní právo</a:t>
            </a:r>
          </a:p>
          <a:p>
            <a:pPr/>
            <a:r>
              <a:t>Příklady</a:t>
            </a:r>
          </a:p>
        </p:txBody>
      </p:sp>
      <p:sp>
        <p:nvSpPr>
          <p:cNvPr id="146" name="Zástupný symbol pro číslo snímku 4"/>
          <p:cNvSpPr txBox="1"/>
          <p:nvPr>
            <p:ph type="sldNum" sz="quarter" idx="2"/>
          </p:nvPr>
        </p:nvSpPr>
        <p:spPr>
          <a:xfrm>
            <a:off x="8004070" y="5807627"/>
            <a:ext cx="220156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Výkon rozhodnutí</a:t>
            </a:r>
          </a:p>
        </p:txBody>
      </p:sp>
      <p:sp>
        <p:nvSpPr>
          <p:cNvPr id="268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Výkon rozhodnutí dle OSŘ činí soud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  <a:r>
              <a:t>Výkon rozhodnutí dle EŘ činí soudem pověřený exekutor</a:t>
            </a: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</a:p>
          <a:p>
            <a:pPr>
              <a:lnSpc>
                <a:spcPct val="90000"/>
              </a:lnSpc>
            </a:pPr>
          </a:p>
          <a:p>
            <a:pPr marL="0" indent="0" algn="ctr">
              <a:lnSpc>
                <a:spcPct val="90000"/>
              </a:lnSpc>
              <a:buSzTx/>
              <a:buNone/>
            </a:pPr>
            <a:r>
              <a:t>účelem je splnění povinnosti, uložené v rozhodnutí  	</a:t>
            </a:r>
          </a:p>
        </p:txBody>
      </p:sp>
      <p:sp>
        <p:nvSpPr>
          <p:cNvPr id="269" name="Zástupný symbol pro číslo snímku 4"/>
          <p:cNvSpPr txBox="1"/>
          <p:nvPr>
            <p:ph type="sldNum" sz="quarter" idx="2"/>
          </p:nvPr>
        </p:nvSpPr>
        <p:spPr>
          <a:xfrm>
            <a:off x="7880722" y="5807627"/>
            <a:ext cx="34350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0" name="Šipka dolů 5"/>
          <p:cNvSpPr/>
          <p:nvPr/>
        </p:nvSpPr>
        <p:spPr>
          <a:xfrm>
            <a:off x="4139951" y="3861048"/>
            <a:ext cx="432049" cy="720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120"/>
                </a:moveTo>
                <a:lnTo>
                  <a:pt x="5400" y="15120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20"/>
                </a:lnTo>
                <a:lnTo>
                  <a:pt x="21600" y="1512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rgbClr val="B9751A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Obchodní právo</a:t>
            </a:r>
          </a:p>
        </p:txBody>
      </p:sp>
      <p:sp>
        <p:nvSpPr>
          <p:cNvPr id="27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Upravuje majetkoprávní postavení podnikatelů a vztahy s podnikáním související. Upravuje i některé vztahy mezi nepodnikatelskými subjekty a některé vztahy mezi podnikatelem a státem (např. obchodní rejstřík, účetnictví podnikatelů) </a:t>
            </a:r>
          </a:p>
          <a:p>
            <a:pPr/>
            <a:r>
              <a:t>Prameny ZOK. + OZ  + zákon o přeměnách</a:t>
            </a:r>
          </a:p>
        </p:txBody>
      </p:sp>
      <p:sp>
        <p:nvSpPr>
          <p:cNvPr id="274" name="Zástupný symbol pro číslo snímku 4"/>
          <p:cNvSpPr txBox="1"/>
          <p:nvPr>
            <p:ph type="sldNum" sz="quarter" idx="2"/>
          </p:nvPr>
        </p:nvSpPr>
        <p:spPr>
          <a:xfrm>
            <a:off x="7965843" y="5807627"/>
            <a:ext cx="258383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Některé pojmy</a:t>
            </a:r>
          </a:p>
        </p:txBody>
      </p:sp>
      <p:sp>
        <p:nvSpPr>
          <p:cNvPr id="27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Obchodní firma</a:t>
            </a:r>
          </a:p>
          <a:p>
            <a:pPr lvl="1" marL="640080" indent="-274320">
              <a:defRPr sz="2200"/>
            </a:pPr>
            <a:r>
              <a:t>Jméno, pod kterým je podnikatel zapsán do obchodního rejstříku (Karel Novák – Botasky s.r.o.) </a:t>
            </a:r>
          </a:p>
          <a:p>
            <a:pPr lvl="1" marL="640080" indent="-274320">
              <a:defRPr sz="2200"/>
            </a:pPr>
            <a:r>
              <a:t>Nesmí být zaměnitelná a působit klamavě</a:t>
            </a:r>
          </a:p>
          <a:p>
            <a:pPr/>
            <a:r>
              <a:t>Obchodní jmění</a:t>
            </a:r>
          </a:p>
          <a:p>
            <a:pPr lvl="1" marL="640080" indent="-274320">
              <a:defRPr sz="2200"/>
            </a:pPr>
            <a:r>
              <a:t>Soubor obchodního majetku a závazků, poskytuje informace o majetkových poměrech podnikatele</a:t>
            </a:r>
          </a:p>
        </p:txBody>
      </p:sp>
      <p:sp>
        <p:nvSpPr>
          <p:cNvPr id="278" name="Zástupný symbol pro číslo snímku 4"/>
          <p:cNvSpPr txBox="1"/>
          <p:nvPr>
            <p:ph type="sldNum" sz="quarter" idx="2"/>
          </p:nvPr>
        </p:nvSpPr>
        <p:spPr>
          <a:xfrm>
            <a:off x="7888056" y="5807627"/>
            <a:ext cx="336170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Obchodní společnosti</a:t>
            </a:r>
          </a:p>
        </p:txBody>
      </p:sp>
      <p:sp>
        <p:nvSpPr>
          <p:cNvPr id="28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2" name="Zástupný symbol pro číslo snímku 4"/>
          <p:cNvSpPr txBox="1"/>
          <p:nvPr>
            <p:ph type="sldNum" sz="quarter" idx="2"/>
          </p:nvPr>
        </p:nvSpPr>
        <p:spPr>
          <a:xfrm>
            <a:off x="7877388" y="5807627"/>
            <a:ext cx="346838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3" name="Přímá spojnice se šipkou 6"/>
          <p:cNvSpPr/>
          <p:nvPr/>
        </p:nvSpPr>
        <p:spPr>
          <a:xfrm flipH="1">
            <a:off x="2483767" y="1700807"/>
            <a:ext cx="1584177" cy="1512169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84" name="Přímá spojnice se šipkou 8"/>
          <p:cNvSpPr/>
          <p:nvPr/>
        </p:nvSpPr>
        <p:spPr>
          <a:xfrm>
            <a:off x="4067943" y="1700808"/>
            <a:ext cx="1260141" cy="1368152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87" name="Zaoblený obdélník 9"/>
          <p:cNvGrpSpPr/>
          <p:nvPr/>
        </p:nvGrpSpPr>
        <p:grpSpPr>
          <a:xfrm>
            <a:off x="1475655" y="3242815"/>
            <a:ext cx="1584177" cy="648073"/>
            <a:chOff x="0" y="0"/>
            <a:chExt cx="1584175" cy="648072"/>
          </a:xfrm>
        </p:grpSpPr>
        <p:sp>
          <p:nvSpPr>
            <p:cNvPr id="285" name="Zaoblený obdélník"/>
            <p:cNvSpPr/>
            <p:nvPr/>
          </p:nvSpPr>
          <p:spPr>
            <a:xfrm>
              <a:off x="0" y="0"/>
              <a:ext cx="1584176" cy="6480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6" name="Osobní"/>
            <p:cNvSpPr txBox="1"/>
            <p:nvPr/>
          </p:nvSpPr>
          <p:spPr>
            <a:xfrm>
              <a:off x="85293" y="141816"/>
              <a:ext cx="1413590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Osobní</a:t>
              </a:r>
            </a:p>
          </p:txBody>
        </p:sp>
      </p:grpSp>
      <p:grpSp>
        <p:nvGrpSpPr>
          <p:cNvPr id="290" name="Zaoblený obdélník 11"/>
          <p:cNvGrpSpPr/>
          <p:nvPr/>
        </p:nvGrpSpPr>
        <p:grpSpPr>
          <a:xfrm>
            <a:off x="4644008" y="3212975"/>
            <a:ext cx="2376265" cy="648073"/>
            <a:chOff x="0" y="0"/>
            <a:chExt cx="2376264" cy="648072"/>
          </a:xfrm>
        </p:grpSpPr>
        <p:sp>
          <p:nvSpPr>
            <p:cNvPr id="288" name="Zaoblený obdélník"/>
            <p:cNvSpPr/>
            <p:nvPr/>
          </p:nvSpPr>
          <p:spPr>
            <a:xfrm>
              <a:off x="0" y="0"/>
              <a:ext cx="2376265" cy="6480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9" name="Kapitálové"/>
            <p:cNvSpPr txBox="1"/>
            <p:nvPr/>
          </p:nvSpPr>
          <p:spPr>
            <a:xfrm>
              <a:off x="85293" y="141816"/>
              <a:ext cx="2205678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Kapitálové</a:t>
              </a:r>
            </a:p>
          </p:txBody>
        </p:sp>
      </p:grpSp>
      <p:sp>
        <p:nvSpPr>
          <p:cNvPr id="291" name="Přímá spojnice se šipkou 13"/>
          <p:cNvSpPr/>
          <p:nvPr/>
        </p:nvSpPr>
        <p:spPr>
          <a:xfrm>
            <a:off x="2483767" y="3890886"/>
            <a:ext cx="1008113" cy="906266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92" name="Přímá spojnice se šipkou 15"/>
          <p:cNvSpPr/>
          <p:nvPr/>
        </p:nvSpPr>
        <p:spPr>
          <a:xfrm flipH="1">
            <a:off x="1619671" y="3890886"/>
            <a:ext cx="864097" cy="906266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295" name="Zaoblený obdélník 16"/>
          <p:cNvGrpSpPr/>
          <p:nvPr/>
        </p:nvGrpSpPr>
        <p:grpSpPr>
          <a:xfrm>
            <a:off x="971599" y="4869160"/>
            <a:ext cx="1224138" cy="576065"/>
            <a:chOff x="0" y="0"/>
            <a:chExt cx="1224136" cy="576064"/>
          </a:xfrm>
        </p:grpSpPr>
        <p:sp>
          <p:nvSpPr>
            <p:cNvPr id="293" name="Zaoblený obdélník"/>
            <p:cNvSpPr/>
            <p:nvPr/>
          </p:nvSpPr>
          <p:spPr>
            <a:xfrm>
              <a:off x="0" y="0"/>
              <a:ext cx="1224137" cy="57606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4" name="v.o.s"/>
            <p:cNvSpPr txBox="1"/>
            <p:nvPr/>
          </p:nvSpPr>
          <p:spPr>
            <a:xfrm>
              <a:off x="81778" y="105812"/>
              <a:ext cx="1060580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v.o.s</a:t>
              </a:r>
            </a:p>
          </p:txBody>
        </p:sp>
      </p:grpSp>
      <p:grpSp>
        <p:nvGrpSpPr>
          <p:cNvPr id="298" name="Zaoblený obdélník 17"/>
          <p:cNvGrpSpPr/>
          <p:nvPr/>
        </p:nvGrpSpPr>
        <p:grpSpPr>
          <a:xfrm>
            <a:off x="3056870" y="4833156"/>
            <a:ext cx="1080121" cy="648073"/>
            <a:chOff x="0" y="0"/>
            <a:chExt cx="1080120" cy="648072"/>
          </a:xfrm>
        </p:grpSpPr>
        <p:sp>
          <p:nvSpPr>
            <p:cNvPr id="296" name="Zaoblený obdélník"/>
            <p:cNvSpPr/>
            <p:nvPr/>
          </p:nvSpPr>
          <p:spPr>
            <a:xfrm>
              <a:off x="0" y="0"/>
              <a:ext cx="1080121" cy="6480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97" name="k.s."/>
            <p:cNvSpPr txBox="1"/>
            <p:nvPr/>
          </p:nvSpPr>
          <p:spPr>
            <a:xfrm>
              <a:off x="85293" y="141816"/>
              <a:ext cx="909534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k.s.</a:t>
              </a:r>
            </a:p>
          </p:txBody>
        </p:sp>
      </p:grpSp>
      <p:sp>
        <p:nvSpPr>
          <p:cNvPr id="299" name="Přímá spojnice se šipkou 19"/>
          <p:cNvSpPr/>
          <p:nvPr/>
        </p:nvSpPr>
        <p:spPr>
          <a:xfrm flipH="1">
            <a:off x="5148064" y="3890886"/>
            <a:ext cx="684077" cy="834258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300" name="Přímá spojnice se šipkou 21"/>
          <p:cNvSpPr/>
          <p:nvPr/>
        </p:nvSpPr>
        <p:spPr>
          <a:xfrm>
            <a:off x="5832140" y="3890886"/>
            <a:ext cx="1188133" cy="834258"/>
          </a:xfrm>
          <a:prstGeom prst="line">
            <a:avLst/>
          </a:prstGeom>
          <a:ln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303" name="Zaoblený obdélník 22"/>
          <p:cNvGrpSpPr/>
          <p:nvPr/>
        </p:nvGrpSpPr>
        <p:grpSpPr>
          <a:xfrm>
            <a:off x="4698014" y="4797152"/>
            <a:ext cx="882099" cy="648073"/>
            <a:chOff x="0" y="0"/>
            <a:chExt cx="882097" cy="648072"/>
          </a:xfrm>
        </p:grpSpPr>
        <p:sp>
          <p:nvSpPr>
            <p:cNvPr id="301" name="Zaoblený obdélník"/>
            <p:cNvSpPr/>
            <p:nvPr/>
          </p:nvSpPr>
          <p:spPr>
            <a:xfrm>
              <a:off x="0" y="0"/>
              <a:ext cx="882098" cy="64807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2" name="a.s."/>
            <p:cNvSpPr txBox="1"/>
            <p:nvPr/>
          </p:nvSpPr>
          <p:spPr>
            <a:xfrm>
              <a:off x="85293" y="141816"/>
              <a:ext cx="711512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a.s.</a:t>
              </a:r>
            </a:p>
          </p:txBody>
        </p:sp>
      </p:grpSp>
      <p:grpSp>
        <p:nvGrpSpPr>
          <p:cNvPr id="306" name="Zaoblený obdélník 23"/>
          <p:cNvGrpSpPr/>
          <p:nvPr/>
        </p:nvGrpSpPr>
        <p:grpSpPr>
          <a:xfrm>
            <a:off x="6660232" y="4805788"/>
            <a:ext cx="1008113" cy="612069"/>
            <a:chOff x="0" y="0"/>
            <a:chExt cx="1008112" cy="612068"/>
          </a:xfrm>
        </p:grpSpPr>
        <p:sp>
          <p:nvSpPr>
            <p:cNvPr id="304" name="Zaoblený obdélník"/>
            <p:cNvSpPr/>
            <p:nvPr/>
          </p:nvSpPr>
          <p:spPr>
            <a:xfrm>
              <a:off x="0" y="0"/>
              <a:ext cx="1008113" cy="61206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5875" cap="flat">
              <a:solidFill>
                <a:srgbClr val="B9751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5" name="s.r.o."/>
            <p:cNvSpPr txBox="1"/>
            <p:nvPr/>
          </p:nvSpPr>
          <p:spPr>
            <a:xfrm>
              <a:off x="83536" y="123814"/>
              <a:ext cx="841040" cy="364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s.r.o.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Akciová společnost</a:t>
            </a:r>
          </a:p>
        </p:txBody>
      </p:sp>
      <p:sp>
        <p:nvSpPr>
          <p:cNvPr id="30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t>Založení ( zakladatelské smlouva + stanovy+ zajištění vkladů)</a:t>
            </a:r>
          </a:p>
          <a:p>
            <a:pPr>
              <a:lnSpc>
                <a:spcPct val="90000"/>
              </a:lnSpc>
              <a:defRPr sz="2200"/>
            </a:pPr>
            <a:r>
              <a:t>vhodná především pro správu a provoz větších podniků, u kterých je potřeba velká kumulace kapitálu</a:t>
            </a:r>
          </a:p>
          <a:p>
            <a:pPr>
              <a:lnSpc>
                <a:spcPct val="90000"/>
              </a:lnSpc>
              <a:defRPr sz="2200"/>
            </a:pPr>
            <a:r>
              <a:t>ZK alespoň 2 mil. Kč nebo 80 000 EUR </a:t>
            </a:r>
          </a:p>
          <a:p>
            <a:pPr>
              <a:lnSpc>
                <a:spcPct val="90000"/>
              </a:lnSpc>
              <a:defRPr sz="2200"/>
            </a:pPr>
            <a:r>
              <a:t>Valná hromada, představenstvo, dozorčí rada nebo statutární ředitel a správní rada</a:t>
            </a:r>
          </a:p>
          <a:p>
            <a:pPr>
              <a:lnSpc>
                <a:spcPct val="90000"/>
              </a:lnSpc>
              <a:defRPr sz="2200"/>
            </a:pPr>
            <a:r>
              <a:t>Akcie = cenný papír, s nímž jsou spojeny práva akcionáře</a:t>
            </a:r>
          </a:p>
        </p:txBody>
      </p:sp>
      <p:sp>
        <p:nvSpPr>
          <p:cNvPr id="310" name="Zástupný symbol pro číslo snímku 4"/>
          <p:cNvSpPr txBox="1"/>
          <p:nvPr>
            <p:ph type="sldNum" sz="quarter" idx="2"/>
          </p:nvPr>
        </p:nvSpPr>
        <p:spPr>
          <a:xfrm>
            <a:off x="7864942" y="5807627"/>
            <a:ext cx="35928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868680">
              <a:defRPr sz="3705"/>
            </a:lvl1pPr>
          </a:lstStyle>
          <a:p>
            <a:pPr/>
            <a:r>
              <a:t>Společnost s ručením omezeným</a:t>
            </a:r>
          </a:p>
        </p:txBody>
      </p:sp>
      <p:sp>
        <p:nvSpPr>
          <p:cNvPr id="31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Základní kapitál může být i jen 1 Kč (§ 142 ZOK). 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Založena společníkem/ky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Účast společníků formou poskytnutého kapitálu, oddělení majetku společníků od majetku společnosti a nízké riziko ručení společníků za závazky společnosti.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Statutárním orgánem je jednatel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Práva a povinnosti jsou spojeny s obchodním podílem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Valná hromada (společníci)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/>
            </a:pPr>
            <a:r>
              <a:t>Jednatel jedná za společnost</a:t>
            </a:r>
          </a:p>
        </p:txBody>
      </p:sp>
      <p:sp>
        <p:nvSpPr>
          <p:cNvPr id="314" name="Zástupný symbol pro číslo snímku 4"/>
          <p:cNvSpPr txBox="1"/>
          <p:nvPr>
            <p:ph type="sldNum" sz="quarter" idx="2"/>
          </p:nvPr>
        </p:nvSpPr>
        <p:spPr>
          <a:xfrm>
            <a:off x="7884278" y="5807627"/>
            <a:ext cx="339948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>
              <a:defRPr sz="3900"/>
            </a:lvl1pPr>
          </a:lstStyle>
          <a:p>
            <a:pPr/>
            <a:r>
              <a:t>Veřejná obchodní společnost</a:t>
            </a:r>
          </a:p>
        </p:txBody>
      </p:sp>
      <p:sp>
        <p:nvSpPr>
          <p:cNvPr id="31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Společnost, kde pro společnou firmu podnikají alespoň 2 osoby</a:t>
            </a:r>
          </a:p>
          <a:p>
            <a:pPr>
              <a:lnSpc>
                <a:spcPct val="90000"/>
              </a:lnSpc>
            </a:pPr>
            <a:r>
              <a:t>Vznik uzavřením společenské smlouvy</a:t>
            </a:r>
          </a:p>
          <a:p>
            <a:pPr>
              <a:lnSpc>
                <a:spcPct val="90000"/>
              </a:lnSpc>
            </a:pPr>
            <a:r>
              <a:t>Závislost na činnosti společníků</a:t>
            </a:r>
          </a:p>
          <a:p>
            <a:pPr>
              <a:lnSpc>
                <a:spcPct val="90000"/>
              </a:lnSpc>
            </a:pPr>
            <a:r>
              <a:t>Společníci ručí za její dluhy společně a nerozdílně</a:t>
            </a:r>
          </a:p>
          <a:p>
            <a:pPr>
              <a:lnSpc>
                <a:spcPct val="90000"/>
              </a:lnSpc>
            </a:pPr>
            <a:r>
              <a:t>K obchodnímu vedení je oprávněn každý společník</a:t>
            </a:r>
          </a:p>
          <a:p>
            <a:pPr>
              <a:lnSpc>
                <a:spcPct val="90000"/>
              </a:lnSpc>
            </a:pPr>
            <a:r>
              <a:t>Statutárním orgánem=všichni společníci</a:t>
            </a:r>
          </a:p>
        </p:txBody>
      </p:sp>
      <p:sp>
        <p:nvSpPr>
          <p:cNvPr id="318" name="Zástupný symbol pro číslo snímku 4"/>
          <p:cNvSpPr txBox="1"/>
          <p:nvPr>
            <p:ph type="sldNum" sz="quarter" idx="2"/>
          </p:nvPr>
        </p:nvSpPr>
        <p:spPr>
          <a:xfrm>
            <a:off x="7884944" y="5807627"/>
            <a:ext cx="339282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Komanditní společnost</a:t>
            </a:r>
          </a:p>
        </p:txBody>
      </p:sp>
      <p:sp>
        <p:nvSpPr>
          <p:cNvPr id="32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Založení společenskou smlouvou</a:t>
            </a:r>
          </a:p>
          <a:p>
            <a:pPr/>
            <a:r>
              <a:t>Komanditista</a:t>
            </a:r>
          </a:p>
          <a:p>
            <a:pPr lvl="1" marL="640080" indent="-274320">
              <a:defRPr sz="2200"/>
            </a:pPr>
            <a:r>
              <a:t>Společník, jež je povinen vložit vklad, ručí do výše nesplaceného vkladu</a:t>
            </a:r>
          </a:p>
          <a:p>
            <a:pPr/>
            <a:r>
              <a:t>Komplementář</a:t>
            </a:r>
          </a:p>
          <a:p>
            <a:pPr lvl="1" marL="640080" indent="-274320">
              <a:defRPr sz="2200"/>
            </a:pPr>
            <a:r>
              <a:t>Ručí za závazky celým svým majetkem, realizuje účel, za kterým byla společnost vytvořena. Je statutárním orgánem, vykonává i obchodní vedení společnosti</a:t>
            </a:r>
          </a:p>
        </p:txBody>
      </p:sp>
      <p:sp>
        <p:nvSpPr>
          <p:cNvPr id="322" name="Zástupný symbol pro číslo snímku 4"/>
          <p:cNvSpPr txBox="1"/>
          <p:nvPr>
            <p:ph type="sldNum" sz="quarter" idx="2"/>
          </p:nvPr>
        </p:nvSpPr>
        <p:spPr>
          <a:xfrm>
            <a:off x="7900724" y="5807627"/>
            <a:ext cx="323502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Příklady</a:t>
            </a:r>
          </a:p>
        </p:txBody>
      </p:sp>
      <p:sp>
        <p:nvSpPr>
          <p:cNvPr id="325" name="Content Placeholder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algn="just">
              <a:lnSpc>
                <a:spcPct val="90000"/>
              </a:lnSpc>
              <a:defRPr sz="2200"/>
            </a:pPr>
            <a:r>
              <a:t>1) Koupili jste si auto z autobazaru, ozve se Vám však někdo, kdo tvrdí, že auto je jeho, protože mu bylo ukradeno.  Za jakých podmínek si můžete auto ponechat?</a:t>
            </a:r>
          </a:p>
          <a:p>
            <a:pPr algn="just">
              <a:lnSpc>
                <a:spcPct val="90000"/>
              </a:lnSpc>
              <a:defRPr sz="2200"/>
            </a:pPr>
            <a:r>
              <a:t>2) Ve Vašem domě byla odhlasována rekonstrukce na schůzi shromáždění společenství vlastníků (právnická osoba se sídlem v Brně). Jste mezi skupinou, která s tímto rozhodnutím nesouhlasí, jelikož hlasovaní nebylo v souladu se stanovami. Na který soud podáte příslušnou žalobu? </a:t>
            </a:r>
          </a:p>
        </p:txBody>
      </p:sp>
      <p:sp>
        <p:nvSpPr>
          <p:cNvPr id="326" name="Slide Number Placeholder 3"/>
          <p:cNvSpPr txBox="1"/>
          <p:nvPr>
            <p:ph type="sldNum" sz="quarter" idx="2"/>
          </p:nvPr>
        </p:nvSpPr>
        <p:spPr>
          <a:xfrm>
            <a:off x="7885833" y="5807627"/>
            <a:ext cx="338393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 defTabSz="704087">
              <a:defRPr sz="3387"/>
            </a:pPr>
          </a:p>
        </p:txBody>
      </p:sp>
      <p:sp>
        <p:nvSpPr>
          <p:cNvPr id="32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</a:p>
          <a:p>
            <a:pPr marL="0" indent="0" algn="ctr">
              <a:spcBef>
                <a:spcPts val="1000"/>
              </a:spcBef>
              <a:buSzTx/>
              <a:buNone/>
              <a:defRPr sz="4400"/>
            </a:pPr>
            <a:r>
              <a:t>Otázky???</a:t>
            </a:r>
          </a:p>
        </p:txBody>
      </p:sp>
      <p:sp>
        <p:nvSpPr>
          <p:cNvPr id="330" name="Zástupný symbol pro číslo snímku 4"/>
          <p:cNvSpPr txBox="1"/>
          <p:nvPr>
            <p:ph type="sldNum" sz="quarter" idx="2"/>
          </p:nvPr>
        </p:nvSpPr>
        <p:spPr>
          <a:xfrm>
            <a:off x="7899835" y="5807627"/>
            <a:ext cx="324391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Zásady OPH (opak.)</a:t>
            </a:r>
          </a:p>
        </p:txBody>
      </p:sp>
      <p:sp>
        <p:nvSpPr>
          <p:cNvPr id="14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Zásada „Vše je dovoleno, co není zakázáno“</a:t>
            </a:r>
          </a:p>
          <a:p>
            <a:pPr/>
            <a:r>
              <a:t>Zásada autonomie vůle</a:t>
            </a:r>
          </a:p>
          <a:p>
            <a:pPr/>
            <a:r>
              <a:t>Zásada „právo náleží bdělým“</a:t>
            </a:r>
          </a:p>
          <a:p>
            <a:pPr/>
            <a:r>
              <a:t>Zásada jistoty soukromoprávního obratu</a:t>
            </a:r>
          </a:p>
          <a:p>
            <a:pPr/>
            <a:r>
              <a:t>Zásada prevence</a:t>
            </a:r>
          </a:p>
          <a:p>
            <a:pPr/>
            <a:r>
              <a:t>Zásady výkonu práv s dobrými mravy</a:t>
            </a:r>
          </a:p>
        </p:txBody>
      </p:sp>
      <p:sp>
        <p:nvSpPr>
          <p:cNvPr id="150" name="Zástupný symbol pro číslo snímku 4"/>
          <p:cNvSpPr txBox="1"/>
          <p:nvPr>
            <p:ph type="sldNum" sz="quarter" idx="2"/>
          </p:nvPr>
        </p:nvSpPr>
        <p:spPr>
          <a:xfrm>
            <a:off x="7993402" y="5807627"/>
            <a:ext cx="23082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Nadpis 1"/>
          <p:cNvSpPr txBox="1"/>
          <p:nvPr>
            <p:ph type="ctrTitle"/>
          </p:nvPr>
        </p:nvSpPr>
        <p:spPr>
          <a:xfrm>
            <a:off x="1727200" y="1794935"/>
            <a:ext cx="5723470" cy="1828090"/>
          </a:xfrm>
          <a:prstGeom prst="rect">
            <a:avLst/>
          </a:prstGeom>
        </p:spPr>
        <p:txBody>
          <a:bodyPr/>
          <a:lstStyle/>
          <a:p>
            <a:pPr/>
            <a:r>
              <a:t>Děkuji za pozornost</a:t>
            </a:r>
          </a:p>
        </p:txBody>
      </p:sp>
      <p:sp>
        <p:nvSpPr>
          <p:cNvPr id="333" name="Podnadpis 2"/>
          <p:cNvSpPr txBox="1"/>
          <p:nvPr>
            <p:ph type="subTitle" sz="quarter" idx="1"/>
          </p:nvPr>
        </p:nvSpPr>
        <p:spPr>
          <a:xfrm>
            <a:off x="1727199" y="3736621"/>
            <a:ext cx="5712181" cy="15240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Literatura</a:t>
            </a:r>
          </a:p>
        </p:txBody>
      </p:sp>
      <p:sp>
        <p:nvSpPr>
          <p:cNvPr id="336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  <a:r>
              <a:t>TOMANCOVÁ, SCHELLE K., SCHELLEOVÁ, I., HYNŠT, A., </a:t>
            </a:r>
            <a:r>
              <a:rPr i="1"/>
              <a:t>Základy práva (nejen) pro školy</a:t>
            </a:r>
            <a:r>
              <a:t>. Jaroslava Tomancová a kolektiv. 1. vyd. Boskovice: ALBERT, 2007. 360 s. Právo. ISBN 80-73-26-110-3</a:t>
            </a:r>
          </a:p>
          <a:p>
            <a:pPr>
              <a:spcBef>
                <a:spcPts val="300"/>
              </a:spcBef>
              <a:defRPr sz="1400"/>
            </a:pPr>
            <a:r>
              <a:t>STAVINOHOVÁ, J., </a:t>
            </a:r>
            <a:r>
              <a:rPr i="1"/>
              <a:t>Civilní proces a organizace soudnictví</a:t>
            </a:r>
            <a:r>
              <a:t>. Brno : Doplněk, 2003. 660 s. ISBN 80-210-3271-5</a:t>
            </a:r>
          </a:p>
          <a:p>
            <a:pPr>
              <a:spcBef>
                <a:spcPts val="300"/>
              </a:spcBef>
              <a:defRPr sz="1400"/>
            </a:pPr>
            <a:r>
              <a:t>Občanský zákoník (zák. č. 89/2012 Sb.)</a:t>
            </a:r>
          </a:p>
          <a:p>
            <a:pPr>
              <a:spcBef>
                <a:spcPts val="300"/>
              </a:spcBef>
              <a:defRPr sz="1400"/>
            </a:pPr>
            <a:r>
              <a:t>Občanský soudní řád (zák. č. 99/1963 Sb.)</a:t>
            </a:r>
          </a:p>
          <a:p>
            <a:pPr>
              <a:spcBef>
                <a:spcPts val="300"/>
              </a:spcBef>
              <a:defRPr sz="1400"/>
            </a:pPr>
            <a:r>
              <a:t>Zákon o obchodních korporacích (zák. č. 90/2012)</a:t>
            </a:r>
          </a:p>
        </p:txBody>
      </p:sp>
      <p:sp>
        <p:nvSpPr>
          <p:cNvPr id="337" name="Zástupný symbol pro číslo snímku 4"/>
          <p:cNvSpPr txBox="1"/>
          <p:nvPr>
            <p:ph type="sldNum" sz="quarter" idx="2"/>
          </p:nvPr>
        </p:nvSpPr>
        <p:spPr>
          <a:xfrm>
            <a:off x="7955175" y="5807627"/>
            <a:ext cx="269051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795527">
              <a:defRPr sz="3393"/>
            </a:lvl1pPr>
          </a:lstStyle>
          <a:p>
            <a:pPr/>
            <a:r>
              <a:t>Občanskoprávní skutečnosti a právní jednání</a:t>
            </a:r>
          </a:p>
        </p:txBody>
      </p:sp>
      <p:sp>
        <p:nvSpPr>
          <p:cNvPr id="15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 marL="271576" indent="-271576" defTabSz="905255">
              <a:defRPr sz="2376"/>
            </a:pPr>
            <a:r>
              <a:t>Vznik/změna/zánik občanskoprávního vztahu spojen právní skutečností</a:t>
            </a:r>
          </a:p>
          <a:p>
            <a:pPr lvl="1" marL="633679" indent="-271576" defTabSz="905255">
              <a:defRPr sz="2178"/>
            </a:pPr>
            <a:r>
              <a:t>Subjektivní vs. Objektivní</a:t>
            </a:r>
          </a:p>
          <a:p>
            <a:pPr marL="271576" indent="-271576" defTabSz="905255">
              <a:defRPr sz="2376"/>
            </a:pPr>
            <a:r>
              <a:t>Právní jednání</a:t>
            </a:r>
          </a:p>
          <a:p>
            <a:pPr lvl="1" marL="633679" indent="-271576" defTabSz="905255">
              <a:spcBef>
                <a:spcPts val="400"/>
              </a:spcBef>
              <a:defRPr sz="1782"/>
            </a:pPr>
            <a:r>
              <a:t>Náležitosti subjektu (Svéprávnost)</a:t>
            </a:r>
            <a:endParaRPr sz="2178"/>
          </a:p>
          <a:p>
            <a:pPr lvl="1" marL="633679" indent="-271576" defTabSz="905255">
              <a:spcBef>
                <a:spcPts val="400"/>
              </a:spcBef>
              <a:defRPr sz="1782"/>
            </a:pPr>
            <a:r>
              <a:t>Náležitosti vůle (skutečnost, svoboda, vážnost, a prostá omylu)</a:t>
            </a:r>
            <a:endParaRPr sz="2178"/>
          </a:p>
          <a:p>
            <a:pPr lvl="1" marL="633679" indent="-271576" defTabSz="905255">
              <a:spcBef>
                <a:spcPts val="400"/>
              </a:spcBef>
              <a:defRPr sz="1782"/>
            </a:pPr>
            <a:r>
              <a:t>Náležitosti projevu (určitost, srozumitelnost, forma)</a:t>
            </a:r>
            <a:endParaRPr sz="2178"/>
          </a:p>
          <a:p>
            <a:pPr lvl="1" marL="633679" indent="-271576" defTabSz="905255">
              <a:spcBef>
                <a:spcPts val="400"/>
              </a:spcBef>
              <a:defRPr sz="1782"/>
            </a:pPr>
            <a:r>
              <a:t>Shoda vůle a projevu vůle</a:t>
            </a:r>
            <a:endParaRPr sz="2178"/>
          </a:p>
          <a:p>
            <a:pPr lvl="1" marL="633679" indent="-271576" defTabSz="905255">
              <a:spcBef>
                <a:spcPts val="400"/>
              </a:spcBef>
              <a:defRPr sz="1782"/>
            </a:pPr>
            <a:r>
              <a:t>Náležitosti předmětu (možnost a dovolenost)</a:t>
            </a:r>
          </a:p>
        </p:txBody>
      </p:sp>
      <p:sp>
        <p:nvSpPr>
          <p:cNvPr id="154" name="Zástupný symbol pro číslo snímku 4"/>
          <p:cNvSpPr txBox="1"/>
          <p:nvPr>
            <p:ph type="sldNum" sz="quarter" idx="2"/>
          </p:nvPr>
        </p:nvSpPr>
        <p:spPr>
          <a:xfrm>
            <a:off x="7980956" y="5807627"/>
            <a:ext cx="243270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>
            <a:lvl1pPr defTabSz="877823">
              <a:defRPr sz="4224"/>
            </a:lvl1pPr>
          </a:lstStyle>
          <a:p>
            <a:pPr/>
            <a:r>
              <a:t>Neplatnost právního jednání</a:t>
            </a:r>
          </a:p>
        </p:txBody>
      </p:sp>
      <p:sp>
        <p:nvSpPr>
          <p:cNvPr id="157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Absolutní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Neplatnost od počátku, přímo ze zákona</a:t>
            </a:r>
            <a:endParaRPr sz="2200"/>
          </a:p>
          <a:p>
            <a:pPr lvl="1" marL="640080" indent="-274320">
              <a:spcBef>
                <a:spcPts val="400"/>
              </a:spcBef>
              <a:defRPr sz="1800"/>
            </a:pPr>
            <a:r>
              <a:t>Soud k ní přihlíží EX OFFO</a:t>
            </a:r>
            <a:endParaRPr sz="2200"/>
          </a:p>
          <a:p>
            <a:pPr lvl="1" marL="640080" indent="-274320">
              <a:spcBef>
                <a:spcPts val="400"/>
              </a:spcBef>
              <a:defRPr sz="1800"/>
            </a:pPr>
            <a:r>
              <a:t>Rozpor se zákonem,  zjevný rozpor s dobrými mravy, zjevné narušení veřejného pořádku, zavázaní k plnění od počátku nemožnému</a:t>
            </a:r>
            <a:endParaRPr sz="2200"/>
          </a:p>
          <a:p>
            <a:pPr/>
            <a:r>
              <a:t>Relativní</a:t>
            </a:r>
          </a:p>
          <a:p>
            <a:pPr lvl="1" marL="640080" indent="-274320">
              <a:spcBef>
                <a:spcPts val="400"/>
              </a:spcBef>
              <a:defRPr sz="1800"/>
            </a:pPr>
            <a:r>
              <a:t>Platný, než se oprávněný subjekt dovolá</a:t>
            </a:r>
            <a:endParaRPr sz="2200"/>
          </a:p>
          <a:p>
            <a:pPr lvl="1" marL="640080" indent="-274320">
              <a:spcBef>
                <a:spcPts val="400"/>
              </a:spcBef>
              <a:defRPr sz="1800"/>
            </a:pPr>
            <a:r>
              <a:t>3 roky promlčecí lhůta</a:t>
            </a:r>
            <a:endParaRPr sz="2200"/>
          </a:p>
          <a:p>
            <a:pPr lvl="1" marL="640080" indent="-274320">
              <a:spcBef>
                <a:spcPts val="400"/>
              </a:spcBef>
              <a:defRPr sz="1800"/>
            </a:pPr>
            <a:r>
              <a:t>Př. Jednání v omylu</a:t>
            </a:r>
          </a:p>
        </p:txBody>
      </p:sp>
      <p:sp>
        <p:nvSpPr>
          <p:cNvPr id="158" name="Zástupný symbol pro číslo snímku 4"/>
          <p:cNvSpPr txBox="1"/>
          <p:nvPr>
            <p:ph type="sldNum" sz="quarter" idx="2"/>
          </p:nvPr>
        </p:nvSpPr>
        <p:spPr>
          <a:xfrm>
            <a:off x="8000292" y="5807627"/>
            <a:ext cx="223934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Čas jako právní skutečnost</a:t>
            </a:r>
          </a:p>
        </p:txBody>
      </p:sp>
      <p:sp>
        <p:nvSpPr>
          <p:cNvPr id="161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t>Promlčení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Obecná doba 3 let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Nebylo-li právo vykonáno v PL, promlčí se a dlužník není povinen plnit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Vlastnické právo se nepromlčuje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Námitku vznese povinný</a:t>
            </a:r>
          </a:p>
          <a:p>
            <a:pPr>
              <a:lnSpc>
                <a:spcPct val="90000"/>
              </a:lnSpc>
              <a:defRPr sz="2200"/>
            </a:pPr>
            <a:r>
              <a:t>Prekluze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Následkem je zánik práva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Soud přihlíží ex offo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Reklamační lhůty jako příklad</a:t>
            </a:r>
          </a:p>
        </p:txBody>
      </p:sp>
      <p:sp>
        <p:nvSpPr>
          <p:cNvPr id="162" name="Zástupný symbol pro číslo snímku 4"/>
          <p:cNvSpPr txBox="1"/>
          <p:nvPr>
            <p:ph type="sldNum" sz="quarter" idx="2"/>
          </p:nvPr>
        </p:nvSpPr>
        <p:spPr>
          <a:xfrm>
            <a:off x="8000959" y="5807627"/>
            <a:ext cx="22326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Zastoupení</a:t>
            </a:r>
          </a:p>
        </p:txBody>
      </p:sp>
      <p:sp>
        <p:nvSpPr>
          <p:cNvPr id="165" name="Zástupný symbol pro obsah 2"/>
          <p:cNvSpPr txBox="1"/>
          <p:nvPr>
            <p:ph type="body" sz="half" idx="1"/>
          </p:nvPr>
        </p:nvSpPr>
        <p:spPr>
          <a:xfrm>
            <a:off x="1463039" y="2119255"/>
            <a:ext cx="6196407" cy="3830023"/>
          </a:xfrm>
          <a:prstGeom prst="rect">
            <a:avLst/>
          </a:prstGeom>
        </p:spPr>
        <p:txBody>
          <a:bodyPr/>
          <a:lstStyle/>
          <a:p>
            <a:pPr/>
            <a:r>
              <a:t>Smluvní, zákonné</a:t>
            </a:r>
          </a:p>
          <a:p>
            <a:pPr/>
            <a:r>
              <a:t>Zákonné zastoupení a opatrovnictví</a:t>
            </a:r>
          </a:p>
          <a:p>
            <a:pPr lvl="1" marL="640080" indent="-274320">
              <a:defRPr sz="2200"/>
            </a:pPr>
            <a:r>
              <a:t>U nezletilých ze zákona</a:t>
            </a:r>
          </a:p>
          <a:p>
            <a:pPr lvl="1" marL="640080" indent="-274320">
              <a:defRPr sz="2200"/>
            </a:pPr>
            <a:r>
              <a:t>Opatrovníka jmenuje soud</a:t>
            </a:r>
          </a:p>
          <a:p>
            <a:pPr lvl="1" marL="640080" indent="-274320">
              <a:defRPr sz="2200"/>
            </a:pPr>
            <a:r>
              <a:t>Osobám bez svépravnosti-------opatrovník</a:t>
            </a:r>
          </a:p>
          <a:p>
            <a:pPr/>
            <a:r>
              <a:t>Zastoupení smluvní</a:t>
            </a:r>
          </a:p>
          <a:p>
            <a:pPr lvl="1" marL="640080" indent="-274320">
              <a:defRPr sz="2200"/>
            </a:pPr>
            <a:r>
              <a:t>Na základě plné moci</a:t>
            </a:r>
          </a:p>
          <a:p>
            <a:pPr lvl="1" marL="640080" indent="-274320">
              <a:defRPr sz="2200"/>
            </a:pPr>
            <a:r>
              <a:t>Plná moc generální a speciální</a:t>
            </a:r>
          </a:p>
        </p:txBody>
      </p:sp>
      <p:sp>
        <p:nvSpPr>
          <p:cNvPr id="166" name="Zástupný symbol pro číslo snímku 4"/>
          <p:cNvSpPr txBox="1"/>
          <p:nvPr>
            <p:ph type="sldNum" sz="quarter" idx="2"/>
          </p:nvPr>
        </p:nvSpPr>
        <p:spPr>
          <a:xfrm>
            <a:off x="8016739" y="5807627"/>
            <a:ext cx="207487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Občanskoprávní vztah</a:t>
            </a:r>
          </a:p>
        </p:txBody>
      </p:sp>
      <p:sp>
        <p:nvSpPr>
          <p:cNvPr id="169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/>
            <a:r>
              <a:t>Subjekt + objekt + obsah</a:t>
            </a:r>
          </a:p>
          <a:p>
            <a:pPr/>
            <a:r>
              <a:t>Absolutní</a:t>
            </a:r>
          </a:p>
          <a:p>
            <a:pPr lvl="1" marL="640080" indent="-274320">
              <a:defRPr sz="2200"/>
            </a:pPr>
            <a:r>
              <a:t>Právo vzniká individuálně určenému subjektu a povinnost vzniká neurčeným subjektům (vlastnické právo)</a:t>
            </a:r>
          </a:p>
          <a:p>
            <a:pPr/>
            <a:r>
              <a:t>Relativní</a:t>
            </a:r>
          </a:p>
          <a:p>
            <a:pPr lvl="1" marL="640080" indent="-274320">
              <a:defRPr sz="2200"/>
            </a:pPr>
            <a:r>
              <a:t>Práva a povinnosti mezi konkrétně určenými subjekty (smlouva)</a:t>
            </a:r>
          </a:p>
        </p:txBody>
      </p:sp>
      <p:sp>
        <p:nvSpPr>
          <p:cNvPr id="170" name="Zástupný symbol pro číslo snímku 4"/>
          <p:cNvSpPr txBox="1"/>
          <p:nvPr>
            <p:ph type="sldNum" sz="quarter" idx="2"/>
          </p:nvPr>
        </p:nvSpPr>
        <p:spPr>
          <a:xfrm>
            <a:off x="8001848" y="5807627"/>
            <a:ext cx="222378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Nadpis 1"/>
          <p:cNvSpPr txBox="1"/>
          <p:nvPr>
            <p:ph type="title"/>
          </p:nvPr>
        </p:nvSpPr>
        <p:spPr>
          <a:xfrm>
            <a:off x="1095023" y="817581"/>
            <a:ext cx="6965244" cy="1202486"/>
          </a:xfrm>
          <a:prstGeom prst="rect">
            <a:avLst/>
          </a:prstGeom>
        </p:spPr>
        <p:txBody>
          <a:bodyPr/>
          <a:lstStyle/>
          <a:p>
            <a:pPr/>
            <a:r>
              <a:t>Občanskoprávní vztah</a:t>
            </a:r>
          </a:p>
        </p:txBody>
      </p:sp>
      <p:sp>
        <p:nvSpPr>
          <p:cNvPr id="173" name="Zástupný symbol pro obsah 2"/>
          <p:cNvSpPr txBox="1"/>
          <p:nvPr>
            <p:ph type="body" sz="half" idx="1"/>
          </p:nvPr>
        </p:nvSpPr>
        <p:spPr>
          <a:xfrm>
            <a:off x="1463039" y="2119257"/>
            <a:ext cx="6196407" cy="3603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200"/>
            </a:pPr>
            <a:r>
              <a:t>Věcná práva (VP, D, VPKC)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Absolutní vztahy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Výraz přivlastňování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Nejsou závislé na konkrétním vztahu konkrétních subjektů</a:t>
            </a:r>
          </a:p>
          <a:p>
            <a:pPr>
              <a:lnSpc>
                <a:spcPct val="90000"/>
              </a:lnSpc>
              <a:defRPr sz="2200"/>
            </a:pPr>
            <a:r>
              <a:t>Závazkové vztahy (kupní smlouva, smlouva o dílo)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Relativní povahy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Mezi konkrétními subjekty</a:t>
            </a:r>
          </a:p>
          <a:p>
            <a:pPr lvl="1" marL="640080" indent="-274320">
              <a:lnSpc>
                <a:spcPct val="90000"/>
              </a:lnSpc>
              <a:spcBef>
                <a:spcPts val="400"/>
              </a:spcBef>
              <a:defRPr sz="2000"/>
            </a:pPr>
            <a:r>
              <a:t>Výraz hodnoty</a:t>
            </a:r>
          </a:p>
        </p:txBody>
      </p:sp>
      <p:sp>
        <p:nvSpPr>
          <p:cNvPr id="174" name="Zástupný symbol pro číslo snímku 4"/>
          <p:cNvSpPr txBox="1"/>
          <p:nvPr>
            <p:ph type="sldNum" sz="quarter" idx="2"/>
          </p:nvPr>
        </p:nvSpPr>
        <p:spPr>
          <a:xfrm>
            <a:off x="8015850" y="5807627"/>
            <a:ext cx="208376" cy="36817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Špendlík">
  <a:themeElements>
    <a:clrScheme name="Špendlí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Špendlí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round/>
        </a:ln>
        <a:effectLst>
          <a:outerShdw sx="100000" sy="100000" kx="0" ky="0" algn="b" rotWithShape="0" blurRad="38100" dist="38100" dir="480000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Špendlík">
  <a:themeElements>
    <a:clrScheme name="Špendlí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0000FF"/>
      </a:hlink>
      <a:folHlink>
        <a:srgbClr val="FF00FF"/>
      </a:folHlink>
    </a:clrScheme>
    <a:fontScheme name="Špendlík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>
            <a:outerShdw sx="100000" sy="100000" kx="0" ky="0" algn="b" rotWithShape="0" blurRad="38100" dist="38100" dir="4800000">
              <a:srgbClr val="000000">
                <a:alpha val="32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D18319"/>
          </a:solidFill>
          <a:prstDash val="solid"/>
          <a:round/>
        </a:ln>
        <a:effectLst>
          <a:outerShdw sx="100000" sy="100000" kx="0" ky="0" algn="b" rotWithShape="0" blurRad="38100" dist="38100" dir="4800000">
            <a:srgbClr val="000000">
              <a:alpha val="32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D18319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