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73" r:id="rId3"/>
    <p:sldId id="274" r:id="rId4"/>
    <p:sldId id="275" r:id="rId5"/>
    <p:sldId id="276" r:id="rId6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95" d="100"/>
          <a:sy n="95" d="100"/>
        </p:scale>
        <p:origin x="1171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Úvodní informace o předmětu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PBSNPB2 / PBM120: Jakub Pejcal: 322799@mail.muni.cz, CVNS, ESF MU 13. 10. 2020: Úvodní informace o předmětu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Úvodní informace o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PBSNPB2 / PBM120: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u="sng" dirty="0" smtClean="0"/>
              <a:t>Úvodní </a:t>
            </a:r>
            <a:r>
              <a:rPr lang="cs-CZ" u="sng" dirty="0"/>
              <a:t>informace o předmětu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Vymezení nestátního neziskového sektoru</a:t>
            </a:r>
            <a:br>
              <a:rPr lang="cs-CZ" dirty="0"/>
            </a:br>
            <a:r>
              <a:rPr lang="cs-CZ" dirty="0"/>
              <a:t>Historie neziskového 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Úvodní informace o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informace o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Vyučující: </a:t>
            </a:r>
            <a:r>
              <a:rPr lang="cs-CZ" sz="1600" dirty="0" smtClean="0"/>
              <a:t>Jakub </a:t>
            </a:r>
            <a:r>
              <a:rPr lang="cs-CZ" sz="1600" dirty="0" err="1" smtClean="0"/>
              <a:t>Pejcal</a:t>
            </a:r>
            <a:r>
              <a:rPr lang="cs-CZ" sz="1600" dirty="0" smtClean="0"/>
              <a:t> +- externista</a:t>
            </a:r>
            <a:endParaRPr lang="cs-CZ" sz="1600" dirty="0"/>
          </a:p>
          <a:p>
            <a:r>
              <a:rPr lang="cs-CZ" sz="1600" dirty="0"/>
              <a:t>Kontakt: </a:t>
            </a:r>
            <a:r>
              <a:rPr lang="cs-CZ" sz="1600" dirty="0" smtClean="0"/>
              <a:t>322799@mail.muni.cz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Konzultační hodiny: </a:t>
            </a:r>
            <a:r>
              <a:rPr lang="cs-CZ" sz="1600" dirty="0" smtClean="0"/>
              <a:t>po </a:t>
            </a:r>
            <a:r>
              <a:rPr lang="cs-CZ" sz="1600" dirty="0"/>
              <a:t>předchozí domluvě e-mailem</a:t>
            </a:r>
          </a:p>
          <a:p>
            <a:endParaRPr lang="cs-CZ" sz="1600" dirty="0"/>
          </a:p>
          <a:p>
            <a:r>
              <a:rPr lang="cs-CZ" sz="1600" dirty="0"/>
              <a:t>Požadavky k ukončení (viz 3. setkání</a:t>
            </a:r>
            <a:r>
              <a:rPr lang="cs-CZ" sz="1600" dirty="0" smtClean="0"/>
              <a:t>): semestrální </a:t>
            </a:r>
            <a:r>
              <a:rPr lang="cs-CZ" sz="1600" dirty="0"/>
              <a:t>úkol</a:t>
            </a:r>
          </a:p>
          <a:p>
            <a:pPr marL="72000" indent="0">
              <a:buNone/>
            </a:pPr>
            <a:r>
              <a:rPr lang="cs-CZ" sz="1600" dirty="0" smtClean="0"/>
              <a:t>				  úspěšný </a:t>
            </a:r>
            <a:r>
              <a:rPr lang="cs-CZ" sz="1600" dirty="0"/>
              <a:t>test (a-b-c-d / otevřené otázky)</a:t>
            </a:r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Úvodní informace o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1100" i="1" dirty="0"/>
              <a:t>Předmět seznamuje studenty s odlišnostmi ve fungování neziskových organizací v porovnání s organizacemi tržního sektoru, jenž pracují </a:t>
            </a:r>
            <a:r>
              <a:rPr lang="cs-CZ" sz="1100" i="1" dirty="0" smtClean="0"/>
              <a:t>na </a:t>
            </a:r>
            <a:r>
              <a:rPr lang="cs-CZ" sz="1100" i="1" dirty="0"/>
              <a:t>ziskovém principu. Výklad je zaměřen na problematiku pochopení základních principů existence neziskového sektoru v národním hospodářství, objasnění definic a typologií neziskových organizací, jejich poslání, funkcí, cílů a užitků. Detailní pozornost je pak věnována základním čtyřem právním formám nestátních neziskových organizací v ČR, totiž občanským sdružením, obecně prospěšným společnostem, nadacím a nadačním fondům a církevním právnickým osobám. Vysvětlovány jsou všechny faktory determinující činnost těchto organizací včetně nesourodých, legislativou daných podmínek jejich založení </a:t>
            </a:r>
            <a:r>
              <a:rPr lang="cs-CZ" sz="1100" i="1" dirty="0" smtClean="0"/>
              <a:t>   a </a:t>
            </a:r>
            <a:r>
              <a:rPr lang="cs-CZ" sz="1100" i="1" dirty="0"/>
              <a:t>řízení, práce s lidskými zdroji a </a:t>
            </a:r>
            <a:r>
              <a:rPr lang="cs-CZ" sz="1100" i="1" dirty="0" err="1"/>
              <a:t>fundraisingu</a:t>
            </a:r>
            <a:r>
              <a:rPr lang="cs-CZ" sz="1100" i="1" dirty="0"/>
              <a:t>. </a:t>
            </a:r>
            <a:r>
              <a:rPr lang="cs-CZ" sz="1100" i="1" dirty="0" smtClean="0"/>
              <a:t>Doplňkově </a:t>
            </a:r>
            <a:r>
              <a:rPr lang="cs-CZ" sz="1100" i="1" dirty="0"/>
              <a:t>je zmíněna i problematika vedení účetnictví, zdanění, hospodaření </a:t>
            </a:r>
            <a:r>
              <a:rPr lang="cs-CZ" sz="1100" i="1" dirty="0" smtClean="0"/>
              <a:t>     a </a:t>
            </a:r>
            <a:r>
              <a:rPr lang="cs-CZ" sz="1100" i="1" dirty="0"/>
              <a:t>kontroly</a:t>
            </a:r>
            <a:r>
              <a:rPr lang="cs-CZ" sz="1100" i="1" dirty="0" smtClean="0"/>
              <a:t>.</a:t>
            </a:r>
          </a:p>
          <a:p>
            <a:pPr marL="72000" indent="0" algn="just">
              <a:buNone/>
            </a:pPr>
            <a:endParaRPr lang="cs-CZ" sz="1100" i="1" dirty="0"/>
          </a:p>
          <a:p>
            <a:pPr marL="72000" indent="0" algn="r">
              <a:buNone/>
            </a:pPr>
            <a:r>
              <a:rPr lang="cs-CZ" sz="1100" i="1" dirty="0" smtClean="0"/>
              <a:t>(VIZ IS - Katalog předmětu)</a:t>
            </a:r>
            <a:endParaRPr lang="cs-CZ" sz="1100" i="1" dirty="0"/>
          </a:p>
          <a:p>
            <a:pPr algn="just"/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Úvodní informace o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endParaRPr lang="cs-CZ" sz="1100" i="1" dirty="0" smtClean="0"/>
          </a:p>
          <a:p>
            <a:pPr marL="72000" indent="0" algn="r">
              <a:buNone/>
            </a:pPr>
            <a:endParaRPr lang="cs-CZ" sz="1100" i="1" dirty="0"/>
          </a:p>
          <a:p>
            <a:pPr marL="72000" indent="0" algn="r">
              <a:buNone/>
            </a:pPr>
            <a:r>
              <a:rPr lang="cs-CZ" sz="1100" i="1" dirty="0" smtClean="0"/>
              <a:t>(</a:t>
            </a:r>
            <a:r>
              <a:rPr lang="cs-CZ" sz="1100" i="1" dirty="0"/>
              <a:t>VIZ IS </a:t>
            </a:r>
            <a:r>
              <a:rPr lang="cs-CZ" sz="1100" i="1" dirty="0" smtClean="0"/>
              <a:t>– Organizační pokyny předmětu</a:t>
            </a:r>
            <a:r>
              <a:rPr lang="cs-CZ" sz="1100" i="1" dirty="0"/>
              <a:t>)</a:t>
            </a:r>
          </a:p>
          <a:p>
            <a:endParaRPr lang="cs-CZ" sz="1100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995" y="1499269"/>
            <a:ext cx="7048500" cy="420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Úvodní informace o předmětu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Doporučená literatura: </a:t>
            </a:r>
          </a:p>
          <a:p>
            <a:pPr lvl="1"/>
            <a:r>
              <a:rPr lang="cs-CZ" sz="1100" dirty="0"/>
              <a:t>REKTOŘÍK, Jaroslav. </a:t>
            </a:r>
            <a:r>
              <a:rPr lang="cs-CZ" sz="1100" i="1" dirty="0"/>
              <a:t>Organizace neziskového sektoru: základy ekonomiky, teorie a řízení. </a:t>
            </a:r>
            <a:r>
              <a:rPr lang="cs-CZ" sz="1100" dirty="0"/>
              <a:t>3. aktualizované vyd. Praha: </a:t>
            </a:r>
            <a:r>
              <a:rPr lang="cs-CZ" sz="1100" dirty="0" err="1"/>
              <a:t>Ekopress</a:t>
            </a:r>
            <a:r>
              <a:rPr lang="cs-CZ" sz="1100" dirty="0"/>
              <a:t>, 2010, 188 s. ISBN 9788086929545. </a:t>
            </a:r>
            <a:endParaRPr lang="cs-CZ" sz="1100" dirty="0" smtClean="0"/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ŠKARABELOVÁ, Simona. </a:t>
            </a:r>
            <a:r>
              <a:rPr lang="cs-CZ" sz="1100" i="1" dirty="0"/>
              <a:t>Když se řekne nezisková organizace: příručka pro zastupitele krajů, měst a obcí. </a:t>
            </a:r>
            <a:r>
              <a:rPr lang="cs-CZ" sz="1100" dirty="0"/>
              <a:t>1. vyd. Brno: Masarykova univerzita, 2002, 129 s. ISBN 8021030313. </a:t>
            </a:r>
            <a:endParaRPr lang="cs-CZ" sz="1100" dirty="0" smtClean="0"/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Příslušná legislativa </a:t>
            </a:r>
            <a:r>
              <a:rPr lang="cs-CZ" sz="1100" dirty="0" smtClean="0"/>
              <a:t>(</a:t>
            </a:r>
            <a:r>
              <a:rPr lang="cs-CZ" sz="1100" dirty="0"/>
              <a:t>především Nový Občanský zákoník: 89/2012 Sb</a:t>
            </a:r>
            <a:r>
              <a:rPr lang="cs-CZ" sz="1100" dirty="0" smtClean="0"/>
              <a:t>.)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Použitá literatura na konci přednášek…</a:t>
            </a:r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40</TotalTime>
  <Words>264</Words>
  <Application>Microsoft Office PowerPoint</Application>
  <PresentationFormat>Vlastní</PresentationFormat>
  <Paragraphs>56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PBSNPB2 / PBM120:</vt:lpstr>
      <vt:lpstr>Úvodní informace o předmětu</vt:lpstr>
      <vt:lpstr>Cíl předmětu</vt:lpstr>
      <vt:lpstr>Harmonogram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CVNS</cp:lastModifiedBy>
  <cp:revision>6</cp:revision>
  <cp:lastPrinted>1601-01-01T00:00:00Z</cp:lastPrinted>
  <dcterms:created xsi:type="dcterms:W3CDTF">2020-10-10T09:48:34Z</dcterms:created>
  <dcterms:modified xsi:type="dcterms:W3CDTF">2020-10-10T10:28:44Z</dcterms:modified>
</cp:coreProperties>
</file>