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>
        <p:scale>
          <a:sx n="95" d="100"/>
          <a:sy n="95" d="100"/>
        </p:scale>
        <p:origin x="1171" y="-2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PBSNPB2 / PBM120: Jakub Pejcal: 322799@mail.muni.cz, CVNS, ESF MU13. 10. 2020: Vymezení nestátního neziskového sektoru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5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0554" y="414002"/>
            <a:ext cx="2350800" cy="6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3" y="718715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PBSNPB2 / PBM120: Jakub Pejcal: 322799@mail.muni.cz, CVNS, ESF MU13. 10. 2020: Vymezení nestátního neziskového sektoru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4" y="718715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PBSNPB2 / PBM120: Jakub Pejcal: 322799@mail.muni.cz, CVNS, ESF MU13. 10. 2020: Vymezení nestátního neziskového sektoru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PBSNPB2 / PBM120: Jakub Pejcal: 322799@mail.muni.cz, CVNS, ESF MU13. 10. 2020: Vymezení nestátního neziskového sektoru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5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8069" y="6129339"/>
            <a:ext cx="1126967" cy="32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smtClean="0"/>
              <a:t>PBSNPB2 / PBM120: Jakub Pejcal: 322799@mail.muni.cz, CVNS, ESF MU13. 10. 2020: Vymezení nestátního neziskového sektoru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5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33744" y="2477312"/>
            <a:ext cx="5672264" cy="1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7784FCF-CA63-43D5-9F7A-283B5FF3D2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smtClean="0"/>
              <a:t>PBSNPB2 / PBM120: Jakub Pejcal: 322799@mail.muni.cz, CVNS, ESF MU13. 10. 2020: Vymezení nestátního neziskového sektoru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657C0906-8176-4053-9581-FB903F818F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5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 smtClean="0"/>
              <a:t>PBSNPB2 / PBM120: Jakub Pejcal: 322799@mail.muni.cz, CVNS, ESF MU13. 10. 2020: Vymezení nestátního neziskového sektoru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5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PBSNPB2 / PBM120: Jakub Pejcal: 322799@mail.muni.cz, CVNS, ESF MU13. 10. 2020: Vymezení nestátního neziskového sektoru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5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0554" y="414002"/>
            <a:ext cx="2350877" cy="6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5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 smtClean="0"/>
              <a:t>PBSNPB2 / PBM120: Jakub Pejcal: 322799@mail.muni.cz, CVNS, ESF MU13. 10. 2020: Vymezení nestátního neziskového sektoru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PBSNPB2 / PBM120: Jakub Pejcal: 322799@mail.muni.cz, CVNS, ESF MU13. 10. 2020: Vymezení nestátního neziskového sektoru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5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5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8" y="1695077"/>
            <a:ext cx="3914489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PBSNPB2 / PBM120: Jakub Pejcal: 322799@mail.muni.cz, CVNS, ESF MU13. 10. 2020: Vymezení nestátního neziskového sektoru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80" y="1692005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PBSNPB2 / PBM120: Jakub Pejcal: 322799@mail.muni.cz, CVNS, ESF MU13. 10. 2020: Vymezení nestátního neziskového sektoru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4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80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4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9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6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1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4" y="1692005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5" y="1692005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5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22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PBSNPB2 / PBM120: Jakub Pejcal: 322799@mail.muni.cz, CVNS, ESF MU13. 10. 2020: Vymezení nestátního neziskového sektoru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8" y="692153"/>
            <a:ext cx="3914489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PBSNPB2 / PBM120: Jakub Pejcal: 322799@mail.muni.cz, CVNS, ESF MU13. 10. 2020: Vymezení nestátního neziskového sektoru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5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smtClean="0"/>
              <a:t>PBSNPB2 / PBM120: Jakub Pejcal: 322799@mail.muni.cz, CVNS, ESF MU13. 10. 2020: Vymezení nestátního neziskového sektoru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5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5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4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PBSNPB2 / PBM120: Jakub </a:t>
            </a:r>
            <a:r>
              <a:rPr lang="cs-CZ" dirty="0" err="1" smtClean="0"/>
              <a:t>Pejcal</a:t>
            </a:r>
            <a:r>
              <a:rPr lang="cs-CZ" dirty="0" smtClean="0"/>
              <a:t>: 322799@mail.muni.cz, CVNS, ESF MU</a:t>
            </a:r>
          </a:p>
          <a:p>
            <a:r>
              <a:rPr lang="cs-CZ" dirty="0" smtClean="0"/>
              <a:t>13. 10. 2020: Vymezení nestátního neziskového sektoru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PBSNPB2 / PBM120: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Úvodní </a:t>
            </a:r>
            <a:r>
              <a:rPr lang="cs-CZ" dirty="0"/>
              <a:t>informace o předmětu</a:t>
            </a:r>
            <a:br>
              <a:rPr lang="cs-CZ" dirty="0"/>
            </a:br>
            <a:r>
              <a:rPr lang="cs-CZ" u="sng" dirty="0"/>
              <a:t>Vymezení nestátního neziskového sektoru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Historie neziskového sektoru v ČR</a:t>
            </a:r>
          </a:p>
        </p:txBody>
      </p:sp>
    </p:spTree>
    <p:extLst>
      <p:ext uri="{BB962C8B-B14F-4D97-AF65-F5344CB8AC3E}">
        <p14:creationId xmlns:p14="http://schemas.microsoft.com/office/powerpoint/2010/main" val="259779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PBSNPB2 / PBM120: Jakub </a:t>
            </a:r>
            <a:r>
              <a:rPr lang="cs-CZ" dirty="0" err="1" smtClean="0"/>
              <a:t>Pejcal</a:t>
            </a:r>
            <a:r>
              <a:rPr lang="cs-CZ" dirty="0" smtClean="0"/>
              <a:t>: 322799@mail.muni.cz, CVNS, ESF MU</a:t>
            </a:r>
          </a:p>
          <a:p>
            <a:r>
              <a:rPr lang="cs-CZ" dirty="0" smtClean="0"/>
              <a:t>13. 10. 2020: Vymezení nestátního neziskového sektoru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Ekonomické přístupy k NNO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err="1"/>
              <a:t>jednofaktorové</a:t>
            </a:r>
            <a:r>
              <a:rPr lang="cs-CZ" sz="1800" dirty="0"/>
              <a:t> teorie</a:t>
            </a:r>
          </a:p>
          <a:p>
            <a:pPr lvl="1"/>
            <a:r>
              <a:rPr lang="cs-CZ" sz="1100" dirty="0"/>
              <a:t>Teorie tržních a vládních selhání </a:t>
            </a:r>
            <a:endParaRPr lang="cs-CZ" sz="1100" dirty="0" smtClean="0"/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Teorie informační </a:t>
            </a:r>
            <a:r>
              <a:rPr lang="cs-CZ" sz="1100" dirty="0" smtClean="0"/>
              <a:t>asymetrie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Teorie státu </a:t>
            </a:r>
            <a:r>
              <a:rPr lang="cs-CZ" sz="1100" dirty="0" smtClean="0"/>
              <a:t>blahobytu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Teorie vzájemné závislosti</a:t>
            </a:r>
          </a:p>
          <a:p>
            <a:endParaRPr lang="cs-CZ" sz="1800" dirty="0"/>
          </a:p>
          <a:p>
            <a:r>
              <a:rPr lang="cs-CZ" sz="1800" dirty="0" err="1"/>
              <a:t>vícefaktorová</a:t>
            </a:r>
            <a:r>
              <a:rPr lang="cs-CZ" sz="1800" dirty="0"/>
              <a:t> teorie</a:t>
            </a:r>
          </a:p>
          <a:p>
            <a:pPr lvl="1"/>
            <a:r>
              <a:rPr lang="cs-CZ" sz="1000" dirty="0"/>
              <a:t>Teorie společenských zdrojů</a:t>
            </a:r>
          </a:p>
          <a:p>
            <a:endParaRPr lang="cs-CZ" sz="1800" dirty="0"/>
          </a:p>
          <a:p>
            <a:r>
              <a:rPr lang="cs-CZ" sz="1800" dirty="0"/>
              <a:t>ostatní... (raději si nemotat hlavu…)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0912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PBSNPB2 / PBM120: Jakub </a:t>
            </a:r>
            <a:r>
              <a:rPr lang="cs-CZ" dirty="0" err="1" smtClean="0"/>
              <a:t>Pejcal</a:t>
            </a:r>
            <a:r>
              <a:rPr lang="cs-CZ" dirty="0" smtClean="0"/>
              <a:t>: 322799@mail.muni.cz, CVNS, ESF MU</a:t>
            </a:r>
          </a:p>
          <a:p>
            <a:r>
              <a:rPr lang="cs-CZ" dirty="0" smtClean="0"/>
              <a:t>13. 10. 2020: Vymezení nestátního neziskového sektoru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tržních a vládních selhání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z originálu: </a:t>
            </a:r>
            <a:r>
              <a:rPr lang="cs-CZ" sz="1800" dirty="0" err="1"/>
              <a:t>Government</a:t>
            </a:r>
            <a:r>
              <a:rPr lang="cs-CZ" sz="1800" dirty="0"/>
              <a:t> </a:t>
            </a:r>
            <a:r>
              <a:rPr lang="cs-CZ" sz="1800" dirty="0" err="1"/>
              <a:t>Failure</a:t>
            </a:r>
            <a:r>
              <a:rPr lang="cs-CZ" sz="1800" dirty="0"/>
              <a:t> (resp. Market </a:t>
            </a:r>
            <a:r>
              <a:rPr lang="cs-CZ" sz="1800" dirty="0" err="1"/>
              <a:t>Failure</a:t>
            </a:r>
            <a:r>
              <a:rPr lang="cs-CZ" sz="1800" dirty="0"/>
              <a:t>) </a:t>
            </a:r>
            <a:r>
              <a:rPr lang="cs-CZ" sz="1800" dirty="0" err="1"/>
              <a:t>Theory</a:t>
            </a:r>
            <a:endParaRPr lang="cs-CZ" sz="1800" dirty="0"/>
          </a:p>
          <a:p>
            <a:endParaRPr lang="cs-CZ" sz="1800" dirty="0"/>
          </a:p>
          <a:p>
            <a:r>
              <a:rPr lang="cs-CZ" sz="1800" dirty="0"/>
              <a:t>existují „veřejné statky“, které nemůže poskytovat trh</a:t>
            </a:r>
            <a:endParaRPr lang="cs-CZ" sz="1100" dirty="0"/>
          </a:p>
          <a:p>
            <a:pPr marL="72000" indent="0">
              <a:buNone/>
            </a:pPr>
            <a:r>
              <a:rPr lang="cs-CZ" sz="1100" dirty="0"/>
              <a:t>	=&gt; veřejné statky poskytuje </a:t>
            </a:r>
            <a:r>
              <a:rPr lang="cs-CZ" sz="1100" dirty="0" smtClean="0"/>
              <a:t>stát</a:t>
            </a:r>
          </a:p>
          <a:p>
            <a:pPr marL="72000" indent="0">
              <a:buNone/>
            </a:pPr>
            <a:r>
              <a:rPr lang="cs-CZ" sz="1100" dirty="0" smtClean="0"/>
              <a:t>	=&gt; stát nedokáže uspokojit veškeré potřeby (volič medián)</a:t>
            </a:r>
          </a:p>
          <a:p>
            <a:pPr marL="72000" indent="0">
              <a:buNone/>
            </a:pPr>
            <a:r>
              <a:rPr lang="cs-CZ" sz="1100" dirty="0"/>
              <a:t>	=&gt; státem neuspokojené potřeby uspokojí NNS</a:t>
            </a:r>
          </a:p>
          <a:p>
            <a:endParaRPr lang="cs-CZ" sz="1800" dirty="0"/>
          </a:p>
          <a:p>
            <a:r>
              <a:rPr lang="cs-CZ" sz="1800" dirty="0" smtClean="0"/>
              <a:t>co </a:t>
            </a:r>
            <a:r>
              <a:rPr lang="cs-CZ" sz="1800" dirty="0"/>
              <a:t>může být důvodem „selhání“ trhu? (makro-mikro-mimo)</a:t>
            </a:r>
          </a:p>
          <a:p>
            <a:r>
              <a:rPr lang="cs-CZ" sz="1800" dirty="0"/>
              <a:t>napadá Vás nějaký příklad „veřejných statků“?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42653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PBSNPB2 / PBM120: Jakub </a:t>
            </a:r>
            <a:r>
              <a:rPr lang="cs-CZ" dirty="0" err="1" smtClean="0"/>
              <a:t>Pejcal</a:t>
            </a:r>
            <a:r>
              <a:rPr lang="cs-CZ" dirty="0" smtClean="0"/>
              <a:t>: 322799@mail.muni.cz, CVNS, ESF MU</a:t>
            </a:r>
          </a:p>
          <a:p>
            <a:r>
              <a:rPr lang="cs-CZ" dirty="0" smtClean="0"/>
              <a:t>13. 10. 2020: Vymezení nestátního neziskového sektoru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informační asymetrie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z originálu: </a:t>
            </a:r>
            <a:r>
              <a:rPr lang="cs-CZ" sz="1800" dirty="0" err="1"/>
              <a:t>Contract</a:t>
            </a:r>
            <a:r>
              <a:rPr lang="cs-CZ" sz="1800" dirty="0"/>
              <a:t> </a:t>
            </a:r>
            <a:r>
              <a:rPr lang="cs-CZ" sz="1800" dirty="0" err="1"/>
              <a:t>Failure</a:t>
            </a:r>
            <a:r>
              <a:rPr lang="cs-CZ" sz="1800" dirty="0"/>
              <a:t> (resp. </a:t>
            </a:r>
            <a:r>
              <a:rPr lang="cs-CZ" sz="1800" dirty="0" err="1"/>
              <a:t>Informational</a:t>
            </a:r>
            <a:r>
              <a:rPr lang="cs-CZ" sz="1800" dirty="0"/>
              <a:t> </a:t>
            </a:r>
            <a:r>
              <a:rPr lang="cs-CZ" sz="1800" dirty="0" err="1"/>
              <a:t>Assymetry</a:t>
            </a:r>
            <a:r>
              <a:rPr lang="cs-CZ" sz="1800" dirty="0"/>
              <a:t>) </a:t>
            </a:r>
            <a:r>
              <a:rPr lang="cs-CZ" sz="1800" dirty="0" err="1"/>
              <a:t>Theory</a:t>
            </a:r>
            <a:endParaRPr lang="cs-CZ" sz="1800" dirty="0"/>
          </a:p>
          <a:p>
            <a:endParaRPr lang="cs-CZ" sz="1800" dirty="0"/>
          </a:p>
          <a:p>
            <a:r>
              <a:rPr lang="cs-CZ" sz="1800" dirty="0"/>
              <a:t>spotřebitelé nemají dostatek kvalitních informací pro rozhodnutí</a:t>
            </a:r>
          </a:p>
          <a:p>
            <a:pPr marL="72000" indent="0">
              <a:buNone/>
            </a:pPr>
            <a:r>
              <a:rPr lang="cs-CZ" sz="1800" dirty="0"/>
              <a:t>	</a:t>
            </a:r>
            <a:r>
              <a:rPr lang="cs-CZ" sz="1100" dirty="0"/>
              <a:t>=&gt; nevěří tržním subjektům</a:t>
            </a:r>
          </a:p>
          <a:p>
            <a:pPr marL="72000" indent="0">
              <a:buNone/>
            </a:pPr>
            <a:r>
              <a:rPr lang="cs-CZ" sz="1100" dirty="0"/>
              <a:t>	=&gt; důvěryhodným subjektem jsou NNO</a:t>
            </a:r>
          </a:p>
          <a:p>
            <a:endParaRPr lang="cs-CZ" sz="1800" dirty="0"/>
          </a:p>
          <a:p>
            <a:r>
              <a:rPr lang="cs-CZ" sz="1800" dirty="0" smtClean="0"/>
              <a:t>co </a:t>
            </a:r>
            <a:r>
              <a:rPr lang="cs-CZ" sz="1800" dirty="0"/>
              <a:t>mohou být důvody informační asymetrie? </a:t>
            </a:r>
          </a:p>
          <a:p>
            <a:r>
              <a:rPr lang="cs-CZ" sz="1800" dirty="0"/>
              <a:t>jak lze posílit důvěru? (kontrola, záruka…)</a:t>
            </a:r>
          </a:p>
          <a:p>
            <a:r>
              <a:rPr lang="cs-CZ" sz="1800" dirty="0"/>
              <a:t>proč jsou NNO důvěryhodným subjektem?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75355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PBSNPB2 / PBM120: Jakub </a:t>
            </a:r>
            <a:r>
              <a:rPr lang="cs-CZ" dirty="0" err="1" smtClean="0"/>
              <a:t>Pejcal</a:t>
            </a:r>
            <a:r>
              <a:rPr lang="cs-CZ" dirty="0" smtClean="0"/>
              <a:t>: 322799@mail.muni.cz, CVNS, ESF MU</a:t>
            </a:r>
          </a:p>
          <a:p>
            <a:r>
              <a:rPr lang="cs-CZ" dirty="0" smtClean="0"/>
              <a:t>13. 10. 2020: Vymezení nestátního neziskového sektoru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státu blahobytu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z originálu: </a:t>
            </a:r>
            <a:r>
              <a:rPr lang="cs-CZ" sz="1800" dirty="0" err="1"/>
              <a:t>Welfare</a:t>
            </a:r>
            <a:r>
              <a:rPr lang="cs-CZ" sz="1800" dirty="0"/>
              <a:t> </a:t>
            </a:r>
            <a:r>
              <a:rPr lang="cs-CZ" sz="1800" dirty="0" err="1"/>
              <a:t>State</a:t>
            </a:r>
            <a:r>
              <a:rPr lang="cs-CZ" sz="1800" dirty="0"/>
              <a:t> </a:t>
            </a:r>
            <a:r>
              <a:rPr lang="cs-CZ" sz="1800" dirty="0" err="1"/>
              <a:t>Theory</a:t>
            </a:r>
            <a:endParaRPr lang="cs-CZ" sz="1800" dirty="0"/>
          </a:p>
          <a:p>
            <a:endParaRPr lang="cs-CZ" sz="1800" dirty="0"/>
          </a:p>
          <a:p>
            <a:r>
              <a:rPr lang="cs-CZ" sz="1800" dirty="0"/>
              <a:t>NNS v oblasti řešení sociálních problémů patří minulosti</a:t>
            </a:r>
          </a:p>
          <a:p>
            <a:pPr marL="72000" indent="0">
              <a:buNone/>
            </a:pPr>
            <a:r>
              <a:rPr lang="cs-CZ" sz="1800" dirty="0" smtClean="0"/>
              <a:t>	</a:t>
            </a:r>
            <a:r>
              <a:rPr lang="cs-CZ" sz="1100" dirty="0" smtClean="0"/>
              <a:t>=&gt; </a:t>
            </a:r>
            <a:r>
              <a:rPr lang="cs-CZ" sz="1100" dirty="0"/>
              <a:t>úlohu přebírá zdokonalující se trh a odpovědnější stát</a:t>
            </a:r>
          </a:p>
          <a:p>
            <a:pPr marL="72000" indent="0">
              <a:buNone/>
            </a:pPr>
            <a:r>
              <a:rPr lang="cs-CZ" sz="1100" dirty="0"/>
              <a:t>	=&gt; NNS je v roli okrajového poskytovatele</a:t>
            </a:r>
          </a:p>
          <a:p>
            <a:endParaRPr lang="cs-CZ" sz="1800" dirty="0"/>
          </a:p>
          <a:p>
            <a:r>
              <a:rPr lang="cs-CZ" sz="1800" dirty="0" smtClean="0"/>
              <a:t>odpovídá české situaci?</a:t>
            </a:r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43226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PBSNPB2 / PBM120: Jakub </a:t>
            </a:r>
            <a:r>
              <a:rPr lang="cs-CZ" dirty="0" err="1" smtClean="0"/>
              <a:t>Pejcal</a:t>
            </a:r>
            <a:r>
              <a:rPr lang="cs-CZ" dirty="0" smtClean="0"/>
              <a:t>: 322799@mail.muni.cz, CVNS, ESF MU</a:t>
            </a:r>
          </a:p>
          <a:p>
            <a:r>
              <a:rPr lang="cs-CZ" dirty="0" smtClean="0"/>
              <a:t>13. 10. 2020: Vymezení nestátního neziskového sektoru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vzájemné závislosti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z originálu: Interdependence </a:t>
            </a:r>
            <a:r>
              <a:rPr lang="cs-CZ" sz="1800" dirty="0" err="1"/>
              <a:t>Theory</a:t>
            </a:r>
            <a:endParaRPr lang="cs-CZ" sz="1800" dirty="0"/>
          </a:p>
          <a:p>
            <a:endParaRPr lang="cs-CZ" sz="1800" dirty="0"/>
          </a:p>
          <a:p>
            <a:r>
              <a:rPr lang="cs-CZ" sz="1800" dirty="0"/>
              <a:t>stát a NNS se navzájem potřebují</a:t>
            </a:r>
            <a:endParaRPr lang="cs-CZ" sz="1100" dirty="0"/>
          </a:p>
          <a:p>
            <a:pPr marL="72000" indent="0">
              <a:buNone/>
            </a:pPr>
            <a:r>
              <a:rPr lang="cs-CZ" sz="1100" dirty="0"/>
              <a:t>	=&gt; NNS najde problém rychleji jak stát a začne reagovat</a:t>
            </a:r>
          </a:p>
          <a:p>
            <a:pPr marL="72000" indent="0">
              <a:buNone/>
            </a:pPr>
            <a:r>
              <a:rPr lang="cs-CZ" sz="1100" dirty="0"/>
              <a:t>	=&gt; stát následně přebírá udržení celé služby (selhání NNS)</a:t>
            </a:r>
          </a:p>
          <a:p>
            <a:pPr marL="72000" indent="0">
              <a:buNone/>
            </a:pPr>
            <a:r>
              <a:rPr lang="cs-CZ" sz="1100" dirty="0"/>
              <a:t>	=&gt; NNS hledá nové problémy</a:t>
            </a:r>
          </a:p>
          <a:p>
            <a:r>
              <a:rPr lang="cs-CZ" sz="1800" dirty="0" smtClean="0"/>
              <a:t>důvody </a:t>
            </a:r>
            <a:r>
              <a:rPr lang="cs-CZ" sz="1800" dirty="0"/>
              <a:t>selhávání NNS? </a:t>
            </a:r>
            <a:endParaRPr lang="cs-CZ" sz="1100" dirty="0"/>
          </a:p>
          <a:p>
            <a:pPr lvl="1"/>
            <a:r>
              <a:rPr lang="cs-CZ" sz="1100" dirty="0"/>
              <a:t>filantropická nedostatečnost (nedostatek zdrojů, černé </a:t>
            </a:r>
            <a:r>
              <a:rPr lang="cs-CZ" sz="1100" dirty="0" err="1"/>
              <a:t>pasažérství</a:t>
            </a:r>
            <a:r>
              <a:rPr lang="cs-CZ" sz="1100" dirty="0"/>
              <a:t>…)</a:t>
            </a:r>
          </a:p>
          <a:p>
            <a:pPr lvl="1"/>
            <a:r>
              <a:rPr lang="cs-CZ" sz="1100" dirty="0"/>
              <a:t>filantropický paternalismus („nabídka určuje poptávku“)</a:t>
            </a:r>
          </a:p>
          <a:p>
            <a:pPr lvl="1"/>
            <a:r>
              <a:rPr lang="cs-CZ" sz="1100" dirty="0"/>
              <a:t>filantropický amaterismus (nedostatečná kvalifikace a odbornost)</a:t>
            </a:r>
          </a:p>
          <a:p>
            <a:pPr lvl="1"/>
            <a:r>
              <a:rPr lang="cs-CZ" sz="1100" dirty="0"/>
              <a:t>filantropický partikularismus (neschopnost pokrýt všechny potřeby)</a:t>
            </a:r>
          </a:p>
          <a:p>
            <a:endParaRPr lang="cs-CZ" sz="1800" dirty="0"/>
          </a:p>
          <a:p>
            <a:r>
              <a:rPr lang="cs-CZ" sz="1800" dirty="0"/>
              <a:t>napadají Vás nějaké příklady selhání?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49593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PBSNPB2 / PBM120: Jakub </a:t>
            </a:r>
            <a:r>
              <a:rPr lang="cs-CZ" dirty="0" err="1" smtClean="0"/>
              <a:t>Pejcal</a:t>
            </a:r>
            <a:r>
              <a:rPr lang="cs-CZ" dirty="0" smtClean="0"/>
              <a:t>: 322799@mail.muni.cz, CVNS, ESF MU</a:t>
            </a:r>
          </a:p>
          <a:p>
            <a:r>
              <a:rPr lang="cs-CZ" dirty="0" smtClean="0"/>
              <a:t>13. 10. 2020: Vymezení nestátního neziskového sektoru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společenských zdrojů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z originálu: </a:t>
            </a:r>
            <a:r>
              <a:rPr lang="cs-CZ" sz="1800" dirty="0" err="1"/>
              <a:t>Social</a:t>
            </a:r>
            <a:r>
              <a:rPr lang="cs-CZ" sz="1800" dirty="0"/>
              <a:t> </a:t>
            </a:r>
            <a:r>
              <a:rPr lang="cs-CZ" sz="1800" dirty="0" err="1"/>
              <a:t>Origins</a:t>
            </a:r>
            <a:r>
              <a:rPr lang="cs-CZ" sz="1800" dirty="0"/>
              <a:t> </a:t>
            </a:r>
            <a:r>
              <a:rPr lang="cs-CZ" sz="1800" dirty="0" err="1"/>
              <a:t>Theory</a:t>
            </a:r>
            <a:endParaRPr lang="cs-CZ" sz="1800" dirty="0"/>
          </a:p>
          <a:p>
            <a:endParaRPr lang="cs-CZ" sz="1800" dirty="0"/>
          </a:p>
          <a:p>
            <a:r>
              <a:rPr lang="cs-CZ" sz="1800" dirty="0"/>
              <a:t>nevysvětluje </a:t>
            </a:r>
            <a:r>
              <a:rPr lang="cs-CZ" sz="1800" dirty="0" smtClean="0"/>
              <a:t>důležitost NNS, nastiňuje podoby </a:t>
            </a:r>
            <a:r>
              <a:rPr lang="cs-CZ" sz="1800" dirty="0"/>
              <a:t>na základě hledisek:</a:t>
            </a:r>
          </a:p>
          <a:p>
            <a:pPr lvl="1"/>
            <a:r>
              <a:rPr lang="cs-CZ" sz="1100" dirty="0"/>
              <a:t>úroveň vládních výdajů</a:t>
            </a:r>
          </a:p>
          <a:p>
            <a:pPr lvl="1"/>
            <a:r>
              <a:rPr lang="cs-CZ" sz="1100" dirty="0"/>
              <a:t>rozsah neziskového sektoru</a:t>
            </a:r>
          </a:p>
          <a:p>
            <a:endParaRPr lang="cs-CZ" sz="1800" dirty="0"/>
          </a:p>
          <a:p>
            <a:r>
              <a:rPr lang="cs-CZ" sz="1800" dirty="0"/>
              <a:t>rozlišuje tyto modely fungování neziskových režimů:</a:t>
            </a:r>
          </a:p>
          <a:p>
            <a:pPr lvl="1"/>
            <a:r>
              <a:rPr lang="cs-CZ" sz="1100" dirty="0"/>
              <a:t>liberální model (nízká podpora, velký sektor)</a:t>
            </a:r>
          </a:p>
          <a:p>
            <a:pPr lvl="1"/>
            <a:r>
              <a:rPr lang="cs-CZ" sz="1100" dirty="0"/>
              <a:t>sociálně-demokratický model (vysoká podpora, malý sektor)</a:t>
            </a:r>
          </a:p>
          <a:p>
            <a:pPr lvl="1"/>
            <a:r>
              <a:rPr lang="cs-CZ" sz="1100" dirty="0"/>
              <a:t>korporativistický model (vysoká podpora, velký sektor)</a:t>
            </a:r>
          </a:p>
          <a:p>
            <a:pPr lvl="1"/>
            <a:r>
              <a:rPr lang="cs-CZ" sz="1100" dirty="0"/>
              <a:t>etatistický model (nízká podpora, malý sektor)</a:t>
            </a:r>
          </a:p>
          <a:p>
            <a:endParaRPr lang="cs-CZ" sz="1100" dirty="0"/>
          </a:p>
          <a:p>
            <a:pPr marL="72000" indent="0">
              <a:buNone/>
            </a:pPr>
            <a:r>
              <a:rPr lang="cs-CZ" sz="1100" dirty="0" smtClean="0"/>
              <a:t>    (</a:t>
            </a:r>
            <a:r>
              <a:rPr lang="cs-CZ" sz="1100" dirty="0"/>
              <a:t>1: USA, UK, 2: Itálie, Švédsko, 3: Německo, Francie, 4: Japonsko)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74095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PBSNPB2 / PBM120: Jakub </a:t>
            </a:r>
            <a:r>
              <a:rPr lang="cs-CZ" dirty="0" err="1" smtClean="0"/>
              <a:t>Pejcal</a:t>
            </a:r>
            <a:r>
              <a:rPr lang="cs-CZ" dirty="0" smtClean="0"/>
              <a:t>: 322799@mail.muni.cz, CVNS, ESF MU</a:t>
            </a:r>
          </a:p>
          <a:p>
            <a:r>
              <a:rPr lang="cs-CZ" dirty="0" smtClean="0"/>
              <a:t>13. 10. 2020: Vymezení nestátního neziskového sektoru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Základní literatura:</a:t>
            </a:r>
          </a:p>
          <a:p>
            <a:pPr lvl="1"/>
            <a:r>
              <a:rPr lang="cs-CZ" sz="1100" dirty="0"/>
              <a:t>REKTOŘÍK, Jaroslav. 2010.</a:t>
            </a:r>
          </a:p>
          <a:p>
            <a:pPr lvl="1"/>
            <a:r>
              <a:rPr lang="cs-CZ" sz="1100" dirty="0"/>
              <a:t>HYÁNEK, Vladimír. </a:t>
            </a:r>
            <a:r>
              <a:rPr lang="cs-CZ" sz="1100" i="1" dirty="0"/>
              <a:t>Ekonomika neziskových organizací</a:t>
            </a:r>
            <a:r>
              <a:rPr lang="cs-CZ" sz="1100" dirty="0"/>
              <a:t>. 1. vyd. Brno: Masarykova univerzita, 2004, 96 s. ISBN 8021035013. </a:t>
            </a:r>
          </a:p>
          <a:p>
            <a:endParaRPr lang="cs-CZ" sz="1800" dirty="0"/>
          </a:p>
          <a:p>
            <a:r>
              <a:rPr lang="cs-CZ" sz="1800" dirty="0"/>
              <a:t>Pro náročnější:</a:t>
            </a:r>
          </a:p>
          <a:p>
            <a:pPr lvl="1"/>
            <a:r>
              <a:rPr lang="cs-CZ" sz="1100" dirty="0"/>
              <a:t>HYÁNEK, Vladimír. </a:t>
            </a:r>
            <a:r>
              <a:rPr lang="cs-CZ" sz="1100" i="1" dirty="0"/>
              <a:t>Neziskové organizace: teorie a mýty</a:t>
            </a:r>
            <a:r>
              <a:rPr lang="cs-CZ" sz="1100" dirty="0"/>
              <a:t>. Vyd. 1. Brno: Masarykova univerzita. Ekonomicko-správní fakulta, 2011, 131 s. ISBN 9788021056510.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9459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PBSNPB2 / PBM120: Jakub </a:t>
            </a:r>
            <a:r>
              <a:rPr lang="cs-CZ" dirty="0" err="1" smtClean="0"/>
              <a:t>Pejcal</a:t>
            </a:r>
            <a:r>
              <a:rPr lang="cs-CZ" dirty="0" smtClean="0"/>
              <a:t>: 322799@mail.muni.cz, CVNS, ESF MU</a:t>
            </a:r>
          </a:p>
          <a:p>
            <a:r>
              <a:rPr lang="cs-CZ" dirty="0" smtClean="0"/>
              <a:t>13. 10. 2020: Vymezení nestátního neziskového sektoru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přednášky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různé pohledy na neziskový sektor</a:t>
            </a:r>
          </a:p>
          <a:p>
            <a:r>
              <a:rPr lang="cs-CZ" sz="1600" dirty="0"/>
              <a:t>svoboda sdružování a její důležitost?</a:t>
            </a:r>
          </a:p>
          <a:p>
            <a:endParaRPr lang="cs-CZ" sz="1600" dirty="0"/>
          </a:p>
          <a:p>
            <a:r>
              <a:rPr lang="cs-CZ" sz="1600" dirty="0"/>
              <a:t>ekonomické pojetí - národní hospodářství a </a:t>
            </a:r>
            <a:r>
              <a:rPr lang="cs-CZ" sz="1600" dirty="0" smtClean="0"/>
              <a:t>nestátní neziskové organizace (NNO)</a:t>
            </a:r>
            <a:endParaRPr lang="cs-CZ" sz="1600" dirty="0"/>
          </a:p>
          <a:p>
            <a:r>
              <a:rPr lang="cs-CZ" sz="1600" dirty="0"/>
              <a:t>reprezentace sektorů v ČR</a:t>
            </a:r>
          </a:p>
          <a:p>
            <a:r>
              <a:rPr lang="cs-CZ" sz="1600" dirty="0"/>
              <a:t>charakteristické znaky </a:t>
            </a:r>
            <a:r>
              <a:rPr lang="cs-CZ" sz="1600" dirty="0" smtClean="0"/>
              <a:t>NNO</a:t>
            </a:r>
            <a:endParaRPr lang="cs-CZ" sz="1600" dirty="0"/>
          </a:p>
          <a:p>
            <a:endParaRPr lang="cs-CZ" sz="1600" dirty="0"/>
          </a:p>
          <a:p>
            <a:r>
              <a:rPr lang="cs-CZ" sz="1600" dirty="0"/>
              <a:t>ekonomické přístupy k vymezení nestátního neziskového </a:t>
            </a:r>
            <a:r>
              <a:rPr lang="cs-CZ" sz="1600" dirty="0" smtClean="0"/>
              <a:t>sektoru (NNS)</a:t>
            </a:r>
            <a:endParaRPr lang="cs-CZ" sz="1600" dirty="0"/>
          </a:p>
          <a:p>
            <a:pPr lvl="1"/>
            <a:r>
              <a:rPr lang="cs-CZ" sz="1100" dirty="0"/>
              <a:t>Teorie tržních a vládních selhání</a:t>
            </a:r>
          </a:p>
          <a:p>
            <a:pPr lvl="1"/>
            <a:r>
              <a:rPr lang="cs-CZ" sz="1100" dirty="0"/>
              <a:t>Teorie informační asymetrie</a:t>
            </a:r>
          </a:p>
          <a:p>
            <a:pPr lvl="1"/>
            <a:r>
              <a:rPr lang="cs-CZ" sz="1100" dirty="0"/>
              <a:t>Teorie státu blahobytu</a:t>
            </a:r>
          </a:p>
          <a:p>
            <a:pPr lvl="1"/>
            <a:r>
              <a:rPr lang="cs-CZ" sz="1100" dirty="0"/>
              <a:t>Teorie vzájemné závislosti</a:t>
            </a:r>
          </a:p>
          <a:p>
            <a:pPr lvl="1"/>
            <a:r>
              <a:rPr lang="cs-CZ" sz="1100" dirty="0"/>
              <a:t>Teorie společenských zdrojů</a:t>
            </a:r>
          </a:p>
          <a:p>
            <a:pPr marL="72000" indent="0">
              <a:buNone/>
            </a:pPr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76257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PBSNPB2 / PBM120: Jakub </a:t>
            </a:r>
            <a:r>
              <a:rPr lang="cs-CZ" dirty="0" err="1" smtClean="0"/>
              <a:t>Pejcal</a:t>
            </a:r>
            <a:r>
              <a:rPr lang="cs-CZ" dirty="0" smtClean="0"/>
              <a:t>: 322799@mail.muni.cz, CVNS, ESF MU</a:t>
            </a:r>
          </a:p>
          <a:p>
            <a:r>
              <a:rPr lang="cs-CZ" dirty="0" smtClean="0"/>
              <a:t>13. 10. 2020: Vymezení nestátního neziskového sektoru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Různé pohledy na NNS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400" dirty="0"/>
              <a:t>Politologický pohled:</a:t>
            </a:r>
          </a:p>
          <a:p>
            <a:pPr lvl="1"/>
            <a:r>
              <a:rPr lang="cs-CZ" sz="1100" dirty="0"/>
              <a:t>realizace práva občanů na svobodné </a:t>
            </a:r>
            <a:r>
              <a:rPr lang="cs-CZ" sz="1100" dirty="0" smtClean="0"/>
              <a:t>sdružování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možnost participace na moci a řízení státu</a:t>
            </a:r>
          </a:p>
          <a:p>
            <a:endParaRPr lang="cs-CZ" sz="1400" dirty="0"/>
          </a:p>
          <a:p>
            <a:r>
              <a:rPr lang="cs-CZ" sz="1400" dirty="0"/>
              <a:t>Sociologický pohled:</a:t>
            </a:r>
          </a:p>
          <a:p>
            <a:pPr lvl="1"/>
            <a:r>
              <a:rPr lang="cs-CZ" sz="1100" dirty="0"/>
              <a:t>prostor pro seberealizaci </a:t>
            </a:r>
            <a:r>
              <a:rPr lang="cs-CZ" sz="1100" dirty="0" smtClean="0"/>
              <a:t>jedince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společenský rozměr – organizace nahrazují „rodové vazby“</a:t>
            </a:r>
          </a:p>
          <a:p>
            <a:endParaRPr lang="cs-CZ" sz="1400" dirty="0"/>
          </a:p>
          <a:p>
            <a:r>
              <a:rPr lang="cs-CZ" sz="1400" dirty="0"/>
              <a:t>Ekonomický pohled:</a:t>
            </a:r>
          </a:p>
          <a:p>
            <a:pPr lvl="1"/>
            <a:r>
              <a:rPr lang="cs-CZ" sz="1100" dirty="0"/>
              <a:t>efektivnost, trh, vstupy a výstupy</a:t>
            </a: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03144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PBSNPB2 / PBM120: Jakub </a:t>
            </a:r>
            <a:r>
              <a:rPr lang="cs-CZ" dirty="0" err="1" smtClean="0"/>
              <a:t>Pejcal</a:t>
            </a:r>
            <a:r>
              <a:rPr lang="cs-CZ" dirty="0" smtClean="0"/>
              <a:t>: 322799@mail.muni.cz, CVNS, ESF MU</a:t>
            </a:r>
          </a:p>
          <a:p>
            <a:r>
              <a:rPr lang="cs-CZ" dirty="0" smtClean="0"/>
              <a:t>13. 10. 2020: Vymezení nestátního neziskového sektoru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je důležitá svoboda sdružování? I.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jedna ze základních svobod demokratického státu</a:t>
            </a:r>
          </a:p>
          <a:p>
            <a:r>
              <a:rPr lang="cs-CZ" sz="1800" dirty="0"/>
              <a:t>opodstatnění můžeme nacházet:</a:t>
            </a:r>
          </a:p>
          <a:p>
            <a:pPr lvl="1"/>
            <a:r>
              <a:rPr lang="cs-CZ" sz="1100" dirty="0"/>
              <a:t>vyrovnávací závaží principu demokracie (legislativa neobsáhne vše),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forma účasti na moci (předávání moci - subsidiarita),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podpora většiny ostatních svobod (bez sdružení nelze některé svobody vykonávat – redakce tisku, náboženská společnost…),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faktor společenských novot (stát reaguje se zpožděním),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faktor výchovy občanů (školy občanské uvědomělosti),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prostředek obrany a podpory (řeší problémy</a:t>
            </a:r>
            <a:r>
              <a:rPr lang="cs-CZ" sz="1100" dirty="0" smtClean="0"/>
              <a:t>).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312678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PBSNPB2 / PBM120: Jakub </a:t>
            </a:r>
            <a:r>
              <a:rPr lang="cs-CZ" dirty="0" err="1" smtClean="0"/>
              <a:t>Pejcal</a:t>
            </a:r>
            <a:r>
              <a:rPr lang="cs-CZ" dirty="0" smtClean="0"/>
              <a:t>: 322799@mail.muni.cz, CVNS, ESF MU</a:t>
            </a:r>
          </a:p>
          <a:p>
            <a:r>
              <a:rPr lang="cs-CZ" dirty="0" smtClean="0"/>
              <a:t>13. 10. 2020: Vymezení nestátního neziskového sektoru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je důležitá svoboda sdružování? </a:t>
            </a:r>
            <a:r>
              <a:rPr lang="cs-CZ" dirty="0" smtClean="0"/>
              <a:t>II.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brzdy </a:t>
            </a:r>
            <a:r>
              <a:rPr lang="cs-CZ" sz="1800" dirty="0"/>
              <a:t>svobody sdružování:</a:t>
            </a:r>
          </a:p>
          <a:p>
            <a:pPr lvl="1"/>
            <a:r>
              <a:rPr lang="cs-CZ" sz="1100" dirty="0"/>
              <a:t>konkurence vůči vládnoucí moci (politické strany, církve, odbory…),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riziko dát „do hry“ demokratické svobody (hranice lidských práv),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obava státní moci z růstu nezcizitelného majetku soukromých neziskových organizací (majetek má sloužit účelu, pro který byla organizace založena),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riziko zkostnatění organizace (byrokratizace),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triumf zájmů jednotlivců nad zájmy obecnými (zpronevěření se).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922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PBSNPB2 / PBM120: Jakub </a:t>
            </a:r>
            <a:r>
              <a:rPr lang="cs-CZ" dirty="0" err="1" smtClean="0"/>
              <a:t>Pejcal</a:t>
            </a:r>
            <a:r>
              <a:rPr lang="cs-CZ" dirty="0" smtClean="0"/>
              <a:t>: 322799@mail.muni.cz, CVNS, ESF MU</a:t>
            </a:r>
          </a:p>
          <a:p>
            <a:r>
              <a:rPr lang="cs-CZ" dirty="0" smtClean="0"/>
              <a:t>13. 10. 2020: Vymezení nestátního neziskového sektoru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 teď už jen z ekonomického soudku…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Národní hospodářství</a:t>
            </a:r>
          </a:p>
          <a:p>
            <a:pPr lvl="1"/>
            <a:r>
              <a:rPr lang="cs-CZ" sz="1100" dirty="0"/>
              <a:t>co to je a z čeho se skládá?</a:t>
            </a:r>
          </a:p>
          <a:p>
            <a:endParaRPr lang="cs-CZ" sz="1800" dirty="0"/>
          </a:p>
          <a:p>
            <a:r>
              <a:rPr lang="cs-CZ" sz="1800" dirty="0" err="1"/>
              <a:t>Pestoffův</a:t>
            </a:r>
            <a:r>
              <a:rPr lang="cs-CZ" sz="1800" dirty="0"/>
              <a:t> trojúhelník </a:t>
            </a:r>
          </a:p>
          <a:p>
            <a:pPr lvl="1"/>
            <a:r>
              <a:rPr lang="cs-CZ" sz="1100" dirty="0"/>
              <a:t>nástroj pro snadné vymezení </a:t>
            </a:r>
            <a:r>
              <a:rPr lang="cs-CZ" sz="1100" dirty="0" smtClean="0"/>
              <a:t>NNS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kritéria financování, vlastnictví, </a:t>
            </a:r>
            <a:r>
              <a:rPr lang="cs-CZ" sz="1100" dirty="0" smtClean="0"/>
              <a:t>formalizace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vymezuje: veřejný sektor, soukromý sektor (trh), domácnosti a </a:t>
            </a:r>
            <a:r>
              <a:rPr lang="cs-CZ" sz="1100" dirty="0" smtClean="0"/>
              <a:t>NNS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smíšené (soukromá střední škola) a hraniční (penzijní fond) </a:t>
            </a:r>
            <a:r>
              <a:rPr lang="cs-CZ" sz="1100" dirty="0" smtClean="0"/>
              <a:t>organizace</a:t>
            </a:r>
          </a:p>
          <a:p>
            <a:pPr lvl="1"/>
            <a:endParaRPr lang="cs-CZ" sz="1100" dirty="0"/>
          </a:p>
          <a:p>
            <a:pPr marL="324000" lvl="1" indent="0">
              <a:buNone/>
            </a:pPr>
            <a:endParaRPr lang="cs-CZ" sz="1100" dirty="0" smtClean="0"/>
          </a:p>
          <a:p>
            <a:pPr marL="324000" lvl="1" indent="0">
              <a:buNone/>
            </a:pPr>
            <a:r>
              <a:rPr lang="cs-CZ" sz="1100" dirty="0" smtClean="0"/>
              <a:t>=&gt; NNS</a:t>
            </a:r>
            <a:r>
              <a:rPr lang="cs-CZ" sz="1100" dirty="0"/>
              <a:t>: ta část národního hospodářství, jejíž cílovou funkcí není zisk… ale přímý užitek</a:t>
            </a:r>
          </a:p>
          <a:p>
            <a:pPr lvl="1"/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121841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PBSNPB2 / PBM120: Jakub </a:t>
            </a:r>
            <a:r>
              <a:rPr lang="cs-CZ" dirty="0" err="1" smtClean="0"/>
              <a:t>Pejcal</a:t>
            </a:r>
            <a:r>
              <a:rPr lang="cs-CZ" dirty="0" smtClean="0"/>
              <a:t>: 322799@mail.muni.cz, CVNS, ESF MU</a:t>
            </a:r>
          </a:p>
          <a:p>
            <a:r>
              <a:rPr lang="cs-CZ" dirty="0" smtClean="0"/>
              <a:t>13. 10. 2020: Vymezení nestátního neziskového sektoru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Ekonomické pojetí (</a:t>
            </a:r>
            <a:r>
              <a:rPr lang="cs-CZ" dirty="0" err="1" smtClean="0"/>
              <a:t>Pestoffův</a:t>
            </a:r>
            <a:r>
              <a:rPr lang="cs-CZ" dirty="0" smtClean="0"/>
              <a:t> trojúhelník)</a:t>
            </a:r>
            <a:endParaRPr lang="cs-CZ" dirty="0"/>
          </a:p>
        </p:txBody>
      </p:sp>
      <p:pic>
        <p:nvPicPr>
          <p:cNvPr id="1026" name="Picture 2" descr="Figure 1: The third sector in the welfare triangl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5898" y="1748423"/>
            <a:ext cx="4047408" cy="3605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 5"/>
          <p:cNvSpPr/>
          <p:nvPr/>
        </p:nvSpPr>
        <p:spPr>
          <a:xfrm>
            <a:off x="603862" y="5529465"/>
            <a:ext cx="817117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1100" i="1" dirty="0" err="1">
                <a:latin typeface="+mn-lt"/>
              </a:rPr>
              <a:t>Pestoff</a:t>
            </a:r>
            <a:r>
              <a:rPr lang="cs-CZ" altLang="cs-CZ" sz="1100" i="1" dirty="0">
                <a:latin typeface="+mn-lt"/>
              </a:rPr>
              <a:t>, V.A.: </a:t>
            </a:r>
            <a:r>
              <a:rPr lang="cs-CZ" altLang="cs-CZ" sz="1100" i="1" dirty="0" err="1">
                <a:latin typeface="+mn-lt"/>
              </a:rPr>
              <a:t>Reforming</a:t>
            </a:r>
            <a:r>
              <a:rPr lang="cs-CZ" altLang="cs-CZ" sz="1100" i="1" dirty="0">
                <a:latin typeface="+mn-lt"/>
              </a:rPr>
              <a:t> </a:t>
            </a:r>
            <a:r>
              <a:rPr lang="cs-CZ" altLang="cs-CZ" sz="1100" i="1" dirty="0" err="1">
                <a:latin typeface="+mn-lt"/>
              </a:rPr>
              <a:t>social</a:t>
            </a:r>
            <a:r>
              <a:rPr lang="cs-CZ" altLang="cs-CZ" sz="1100" i="1" dirty="0">
                <a:latin typeface="+mn-lt"/>
              </a:rPr>
              <a:t> </a:t>
            </a:r>
            <a:r>
              <a:rPr lang="cs-CZ" altLang="cs-CZ" sz="1100" i="1" dirty="0" err="1">
                <a:latin typeface="+mn-lt"/>
              </a:rPr>
              <a:t>services</a:t>
            </a:r>
            <a:r>
              <a:rPr lang="cs-CZ" altLang="cs-CZ" sz="1100" i="1" dirty="0">
                <a:latin typeface="+mn-lt"/>
              </a:rPr>
              <a:t> in </a:t>
            </a:r>
            <a:r>
              <a:rPr lang="cs-CZ" altLang="cs-CZ" sz="1100" i="1" dirty="0" err="1">
                <a:latin typeface="+mn-lt"/>
              </a:rPr>
              <a:t>central</a:t>
            </a:r>
            <a:r>
              <a:rPr lang="cs-CZ" altLang="cs-CZ" sz="1100" i="1" dirty="0">
                <a:latin typeface="+mn-lt"/>
              </a:rPr>
              <a:t> and </a:t>
            </a:r>
            <a:r>
              <a:rPr lang="cs-CZ" altLang="cs-CZ" sz="1100" i="1" dirty="0" err="1">
                <a:latin typeface="+mn-lt"/>
              </a:rPr>
              <a:t>eastern</a:t>
            </a:r>
            <a:r>
              <a:rPr lang="cs-CZ" altLang="cs-CZ" sz="1100" i="1" dirty="0">
                <a:latin typeface="+mn-lt"/>
              </a:rPr>
              <a:t> </a:t>
            </a:r>
            <a:r>
              <a:rPr lang="cs-CZ" altLang="cs-CZ" sz="1100" i="1" dirty="0" err="1">
                <a:latin typeface="+mn-lt"/>
              </a:rPr>
              <a:t>Europe</a:t>
            </a:r>
            <a:r>
              <a:rPr lang="cs-CZ" altLang="cs-CZ" sz="1100" i="1" dirty="0">
                <a:latin typeface="+mn-lt"/>
              </a:rPr>
              <a:t> </a:t>
            </a:r>
            <a:r>
              <a:rPr lang="cs-CZ" altLang="cs-CZ" sz="1100" i="1" dirty="0" err="1">
                <a:latin typeface="+mn-lt"/>
              </a:rPr>
              <a:t>an</a:t>
            </a:r>
            <a:r>
              <a:rPr lang="cs-CZ" altLang="cs-CZ" sz="1100" i="1" dirty="0">
                <a:latin typeface="+mn-lt"/>
              </a:rPr>
              <a:t> </a:t>
            </a:r>
            <a:r>
              <a:rPr lang="cs-CZ" altLang="cs-CZ" sz="1100" i="1" dirty="0" err="1">
                <a:latin typeface="+mn-lt"/>
              </a:rPr>
              <a:t>eleven</a:t>
            </a:r>
            <a:r>
              <a:rPr lang="cs-CZ" altLang="cs-CZ" sz="1100" i="1" dirty="0">
                <a:latin typeface="+mn-lt"/>
              </a:rPr>
              <a:t> </a:t>
            </a:r>
            <a:r>
              <a:rPr lang="cs-CZ" altLang="cs-CZ" sz="1100" i="1" dirty="0" err="1">
                <a:latin typeface="+mn-lt"/>
              </a:rPr>
              <a:t>nation</a:t>
            </a:r>
            <a:r>
              <a:rPr lang="cs-CZ" altLang="cs-CZ" sz="1100" i="1" dirty="0">
                <a:latin typeface="+mn-lt"/>
              </a:rPr>
              <a:t> </a:t>
            </a:r>
            <a:r>
              <a:rPr lang="cs-CZ" altLang="cs-CZ" sz="1100" i="1" dirty="0" err="1">
                <a:latin typeface="+mn-lt"/>
              </a:rPr>
              <a:t>overview</a:t>
            </a:r>
            <a:r>
              <a:rPr lang="cs-CZ" altLang="cs-CZ" sz="1100" i="1" dirty="0">
                <a:latin typeface="+mn-lt"/>
              </a:rPr>
              <a:t>, Gryf, </a:t>
            </a:r>
            <a:r>
              <a:rPr lang="cs-CZ" altLang="cs-CZ" sz="1100" i="1" dirty="0" err="1">
                <a:latin typeface="+mn-lt"/>
              </a:rPr>
              <a:t>Poland</a:t>
            </a:r>
            <a:r>
              <a:rPr lang="cs-CZ" altLang="cs-CZ" sz="1100" i="1" dirty="0">
                <a:latin typeface="+mn-lt"/>
              </a:rPr>
              <a:t>, </a:t>
            </a:r>
            <a:r>
              <a:rPr lang="cs-CZ" altLang="cs-CZ" sz="1100" i="1" dirty="0" err="1">
                <a:latin typeface="+mn-lt"/>
              </a:rPr>
              <a:t>Cracow</a:t>
            </a:r>
            <a:r>
              <a:rPr lang="cs-CZ" altLang="cs-CZ" sz="1100" i="1" dirty="0">
                <a:latin typeface="+mn-lt"/>
              </a:rPr>
              <a:t>, 1995</a:t>
            </a:r>
            <a:endParaRPr lang="cs-CZ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0577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PBSNPB2 / PBM120: Jakub </a:t>
            </a:r>
            <a:r>
              <a:rPr lang="cs-CZ" dirty="0" err="1" smtClean="0"/>
              <a:t>Pejcal</a:t>
            </a:r>
            <a:r>
              <a:rPr lang="cs-CZ" dirty="0" smtClean="0"/>
              <a:t>: 322799@mail.muni.cz, CVNS, ESF MU</a:t>
            </a:r>
          </a:p>
          <a:p>
            <a:r>
              <a:rPr lang="cs-CZ" dirty="0" smtClean="0"/>
              <a:t>13. 10. 2020: Vymezení nestátního neziskového sektoru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Reprezentace sektorů v ČR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veřejné organizace (z politického rozhodnutí): </a:t>
            </a:r>
            <a:endParaRPr lang="cs-CZ" sz="1800" dirty="0" smtClean="0"/>
          </a:p>
          <a:p>
            <a:pPr lvl="1"/>
            <a:r>
              <a:rPr lang="cs-CZ" sz="1100" dirty="0" smtClean="0"/>
              <a:t>kraje</a:t>
            </a:r>
            <a:r>
              <a:rPr lang="cs-CZ" sz="1100" dirty="0"/>
              <a:t>, obce, příspěvkové organizace, státní podniky</a:t>
            </a:r>
          </a:p>
          <a:p>
            <a:endParaRPr lang="cs-CZ" sz="1800" dirty="0"/>
          </a:p>
          <a:p>
            <a:r>
              <a:rPr lang="cs-CZ" sz="1800" dirty="0"/>
              <a:t>nestátní ziskové organizace (ekonomické rozhodnutí): </a:t>
            </a:r>
            <a:endParaRPr lang="cs-CZ" sz="1800" dirty="0" smtClean="0"/>
          </a:p>
          <a:p>
            <a:pPr lvl="1"/>
            <a:r>
              <a:rPr lang="cs-CZ" sz="1100" dirty="0" smtClean="0"/>
              <a:t>obchodní </a:t>
            </a:r>
            <a:r>
              <a:rPr lang="cs-CZ" sz="1100" dirty="0"/>
              <a:t>společnosti (s.r.o., a.s.), živnostníci</a:t>
            </a:r>
          </a:p>
          <a:p>
            <a:endParaRPr lang="cs-CZ" sz="1800" dirty="0"/>
          </a:p>
          <a:p>
            <a:r>
              <a:rPr lang="cs-CZ" sz="1800" dirty="0"/>
              <a:t>NNS (dobrovolné rozhodnutí): </a:t>
            </a:r>
            <a:endParaRPr lang="cs-CZ" sz="1800" dirty="0" smtClean="0"/>
          </a:p>
          <a:p>
            <a:pPr lvl="1"/>
            <a:r>
              <a:rPr lang="cs-CZ" sz="1100" dirty="0" smtClean="0"/>
              <a:t>spolky</a:t>
            </a:r>
            <a:r>
              <a:rPr lang="cs-CZ" sz="1100" dirty="0"/>
              <a:t>, obecně prospěšné společnosti, nadace, nadační fondy, ústavy, církevní organizace</a:t>
            </a:r>
          </a:p>
          <a:p>
            <a:pPr lvl="1"/>
            <a:r>
              <a:rPr lang="cs-CZ" sz="1100" dirty="0"/>
              <a:t>NNO dle charakteru globálního poslání: </a:t>
            </a:r>
          </a:p>
          <a:p>
            <a:pPr lvl="2"/>
            <a:r>
              <a:rPr lang="cs-CZ" sz="1050" dirty="0"/>
              <a:t>organizace vzájemně prospěšné (členské potřeby)</a:t>
            </a:r>
          </a:p>
          <a:p>
            <a:pPr lvl="2"/>
            <a:r>
              <a:rPr lang="cs-CZ" sz="1050" dirty="0"/>
              <a:t>organizace veřejně prospěšné (služby pro veřejnost)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71993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PBSNPB2 / PBM120: Jakub </a:t>
            </a:r>
            <a:r>
              <a:rPr lang="cs-CZ" dirty="0" err="1" smtClean="0"/>
              <a:t>Pejcal</a:t>
            </a:r>
            <a:r>
              <a:rPr lang="cs-CZ" dirty="0" smtClean="0"/>
              <a:t>: 322799@mail.muni.cz, CVNS, ESF MU</a:t>
            </a:r>
          </a:p>
          <a:p>
            <a:r>
              <a:rPr lang="cs-CZ" dirty="0" smtClean="0"/>
              <a:t>13. 10. 2020: Vymezení nestátního neziskového sektoru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Charakteristické znaky NNO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800" dirty="0"/>
          </a:p>
          <a:p>
            <a:r>
              <a:rPr lang="cs-CZ" sz="1800" dirty="0" smtClean="0"/>
              <a:t>Strukturálně-operacionální definice (</a:t>
            </a:r>
            <a:r>
              <a:rPr lang="cs-CZ" sz="1800" dirty="0" err="1" smtClean="0"/>
              <a:t>Salomon</a:t>
            </a:r>
            <a:r>
              <a:rPr lang="cs-CZ" sz="1800" dirty="0" smtClean="0"/>
              <a:t> &amp; </a:t>
            </a:r>
            <a:r>
              <a:rPr lang="cs-CZ" sz="1800" dirty="0" err="1" smtClean="0"/>
              <a:t>Anheier</a:t>
            </a:r>
            <a:r>
              <a:rPr lang="cs-CZ" sz="1800" dirty="0" smtClean="0"/>
              <a:t>, 2011)</a:t>
            </a:r>
          </a:p>
          <a:p>
            <a:pPr lvl="1"/>
            <a:r>
              <a:rPr lang="cs-CZ" sz="1100" dirty="0" smtClean="0"/>
              <a:t>organizovanost </a:t>
            </a:r>
            <a:r>
              <a:rPr lang="cs-CZ" sz="1100" dirty="0"/>
              <a:t>(</a:t>
            </a:r>
            <a:r>
              <a:rPr lang="cs-CZ" sz="1100" dirty="0" err="1"/>
              <a:t>organized</a:t>
            </a:r>
            <a:r>
              <a:rPr lang="cs-CZ" sz="1100" dirty="0" smtClean="0"/>
              <a:t>),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 smtClean="0"/>
              <a:t>soukromé </a:t>
            </a:r>
            <a:r>
              <a:rPr lang="cs-CZ" sz="1100" dirty="0"/>
              <a:t>vlastnictví (</a:t>
            </a:r>
            <a:r>
              <a:rPr lang="cs-CZ" sz="1100" dirty="0" err="1"/>
              <a:t>private</a:t>
            </a:r>
            <a:r>
              <a:rPr lang="cs-CZ" sz="1100" dirty="0" smtClean="0"/>
              <a:t>),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 smtClean="0"/>
              <a:t>nerozdělování </a:t>
            </a:r>
            <a:r>
              <a:rPr lang="cs-CZ" sz="1100" dirty="0"/>
              <a:t>vytvořeného zisku mezi „vlastníky“ (non-profit</a:t>
            </a:r>
            <a:r>
              <a:rPr lang="cs-CZ" sz="1100" dirty="0" smtClean="0"/>
              <a:t>),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 smtClean="0"/>
              <a:t>samosprávné </a:t>
            </a:r>
            <a:r>
              <a:rPr lang="cs-CZ" sz="1100" dirty="0"/>
              <a:t>řízení a nezávislost (</a:t>
            </a:r>
            <a:r>
              <a:rPr lang="cs-CZ" sz="1100" dirty="0" err="1"/>
              <a:t>self-governing</a:t>
            </a:r>
            <a:r>
              <a:rPr lang="cs-CZ" sz="1100" dirty="0" smtClean="0"/>
              <a:t>),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 smtClean="0"/>
              <a:t>dobrovolné </a:t>
            </a:r>
            <a:r>
              <a:rPr lang="cs-CZ" sz="1100" dirty="0"/>
              <a:t>zapojení (</a:t>
            </a:r>
            <a:r>
              <a:rPr lang="cs-CZ" sz="1100" dirty="0" err="1"/>
              <a:t>voluntary</a:t>
            </a:r>
            <a:r>
              <a:rPr lang="cs-CZ" sz="1100" dirty="0" smtClean="0"/>
              <a:t>).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236399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UNI-CZ.potx" id="{5F7917F3-E447-47A0-8B0D-912AAB3F7016}" vid="{6FE485AA-A959-491A-A866-CC2F0E710D0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prezentace-muni-cz-4-3</Template>
  <TotalTime>27</TotalTime>
  <Words>1150</Words>
  <Application>Microsoft Office PowerPoint</Application>
  <PresentationFormat>Vlastní</PresentationFormat>
  <Paragraphs>221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Tahoma</vt:lpstr>
      <vt:lpstr>Wingdings</vt:lpstr>
      <vt:lpstr>Prezentace_MU_CZ</vt:lpstr>
      <vt:lpstr>PBSNPB2 / PBM120:</vt:lpstr>
      <vt:lpstr>Obsah přednášky</vt:lpstr>
      <vt:lpstr>Různé pohledy na NNS</vt:lpstr>
      <vt:lpstr>Proč je důležitá svoboda sdružování? I.</vt:lpstr>
      <vt:lpstr>Proč je důležitá svoboda sdružování? II.</vt:lpstr>
      <vt:lpstr>A teď už jen z ekonomického soudku…</vt:lpstr>
      <vt:lpstr>Ekonomické pojetí (Pestoffův trojúhelník)</vt:lpstr>
      <vt:lpstr>Reprezentace sektorů v ČR</vt:lpstr>
      <vt:lpstr>Charakteristické znaky NNO</vt:lpstr>
      <vt:lpstr>Ekonomické přístupy k NNO</vt:lpstr>
      <vt:lpstr>Teorie tržních a vládních selhání</vt:lpstr>
      <vt:lpstr>Teorie informační asymetrie</vt:lpstr>
      <vt:lpstr>Teorie státu blahobytu</vt:lpstr>
      <vt:lpstr>Teorie vzájemné závislosti</vt:lpstr>
      <vt:lpstr>Teorie společenských zdrojů</vt:lpstr>
      <vt:lpstr>Doporučená literatura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PBSNPB2 / PBM120:</dc:title>
  <dc:creator>CVNS</dc:creator>
  <cp:lastModifiedBy>CVNS</cp:lastModifiedBy>
  <cp:revision>4</cp:revision>
  <cp:lastPrinted>1601-01-01T00:00:00Z</cp:lastPrinted>
  <dcterms:created xsi:type="dcterms:W3CDTF">2020-10-10T09:48:34Z</dcterms:created>
  <dcterms:modified xsi:type="dcterms:W3CDTF">2020-10-10T10:16:19Z</dcterms:modified>
</cp:coreProperties>
</file>