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547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kUVNyXUs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youtu.be/IE0VddDqJa8?t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AWYIRA7aba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Občanská společnost ve 20. století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cs-CZ" altLang="cs-CZ" dirty="0" smtClean="0"/>
              <a:t>„</a:t>
            </a:r>
            <a:r>
              <a:rPr lang="cs-CZ" altLang="cs-CZ" dirty="0"/>
              <a:t>české / skautské století“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>Jakub </a:t>
            </a:r>
            <a:r>
              <a:rPr lang="cs-CZ" altLang="cs-CZ" sz="2000" dirty="0"/>
              <a:t>Pejcal </a:t>
            </a:r>
            <a:r>
              <a:rPr lang="en-US" altLang="cs-CZ" sz="2000" i="1" dirty="0"/>
              <a:t>(</a:t>
            </a:r>
            <a:r>
              <a:rPr lang="cs-CZ" altLang="cs-CZ" sz="2000" i="1" dirty="0" err="1"/>
              <a:t>jakub.pejcal@econ</a:t>
            </a:r>
            <a:r>
              <a:rPr lang="en-US" altLang="cs-CZ" sz="2000" i="1" dirty="0"/>
              <a:t>.muni.cz</a:t>
            </a:r>
            <a:r>
              <a:rPr lang="en-US" altLang="cs-CZ" sz="2000" i="1" dirty="0" smtClean="0"/>
              <a:t>)</a:t>
            </a:r>
          </a:p>
          <a:p>
            <a:endParaRPr lang="en-US" altLang="cs-CZ" sz="2000" i="1" dirty="0" smtClean="0"/>
          </a:p>
          <a:p>
            <a:r>
              <a:rPr lang="en-US" sz="2000" dirty="0" smtClean="0"/>
              <a:t>Centrum pro </a:t>
            </a:r>
            <a:r>
              <a:rPr lang="en-US" sz="2000" dirty="0" err="1" smtClean="0"/>
              <a:t>výzkum</a:t>
            </a:r>
            <a:r>
              <a:rPr lang="en-US" sz="2000" dirty="0" smtClean="0"/>
              <a:t> </a:t>
            </a:r>
            <a:r>
              <a:rPr lang="en-US" sz="2000" dirty="0" err="1" smtClean="0"/>
              <a:t>neziskového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sektoru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cs-CZ" altLang="cs-CZ" sz="2000" dirty="0" smtClean="0"/>
              <a:t>Doplněk k přednášce 13. 10. 2020</a:t>
            </a:r>
            <a:r>
              <a:rPr lang="en-US" altLang="cs-CZ" sz="2000" dirty="0" smtClean="0"/>
              <a:t>, </a:t>
            </a:r>
            <a:r>
              <a:rPr lang="cs-CZ" altLang="cs-CZ" sz="2000" dirty="0"/>
              <a:t>Brno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5/30</a:t>
            </a:r>
            <a:r>
              <a:rPr lang="cs-CZ" dirty="0" smtClean="0"/>
              <a:t> </a:t>
            </a:r>
            <a:r>
              <a:rPr lang="cs-CZ" sz="1600" i="1" dirty="0" smtClean="0"/>
              <a:t>(1. – 2. 7. 1917)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Tomáš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Garrigue</a:t>
            </a:r>
            <a:r>
              <a:rPr lang="en-US" sz="2000" i="1" dirty="0" smtClean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6/30</a:t>
            </a:r>
            <a:r>
              <a:rPr lang="cs-CZ" dirty="0" smtClean="0"/>
              <a:t> </a:t>
            </a:r>
            <a:r>
              <a:rPr lang="cs-CZ" sz="1600" i="1" dirty="0" smtClean="0"/>
              <a:t>(28. 10. 1918)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50971" y="1692002"/>
            <a:ext cx="6422229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1667040"/>
            <a:ext cx="4189921" cy="4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7/30</a:t>
            </a:r>
            <a:r>
              <a:rPr lang="cs-CZ" dirty="0" smtClean="0"/>
              <a:t> </a:t>
            </a:r>
            <a:r>
              <a:rPr lang="cs-CZ" sz="1600" i="1" dirty="0" smtClean="0"/>
              <a:t>(29. 10. 1918)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8/30</a:t>
            </a:r>
            <a:r>
              <a:rPr lang="cs-CZ" dirty="0" smtClean="0"/>
              <a:t> </a:t>
            </a:r>
            <a:r>
              <a:rPr lang="cs-CZ" sz="1600" i="1" dirty="0" smtClean="0"/>
              <a:t>(+- 1937)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 smtClean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9/30</a:t>
            </a:r>
            <a:r>
              <a:rPr lang="cs-CZ" dirty="0" smtClean="0"/>
              <a:t> </a:t>
            </a:r>
            <a:r>
              <a:rPr lang="cs-CZ" sz="1600" i="1" dirty="0" smtClean="0"/>
              <a:t>(29. 9. 1938)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Zvolily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Winston Churchill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10/30</a:t>
            </a:r>
            <a:r>
              <a:rPr lang="cs-CZ" dirty="0" smtClean="0"/>
              <a:t> </a:t>
            </a:r>
            <a:r>
              <a:rPr lang="cs-CZ" sz="1600" i="1" dirty="0" smtClean="0"/>
              <a:t>(15. 3. 1939)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err="1" smtClean="0"/>
              <a:t>Bylo</a:t>
            </a:r>
            <a:r>
              <a:rPr lang="en-US" sz="2000" b="1" i="1" dirty="0" smtClean="0"/>
              <a:t> </a:t>
            </a:r>
            <a:r>
              <a:rPr lang="en-US" sz="2000" b="1" i="1" dirty="0"/>
              <a:t>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jako</a:t>
            </a:r>
            <a:r>
              <a:rPr lang="en-US" sz="2000" b="1" i="1" dirty="0" smtClean="0"/>
              <a:t> </a:t>
            </a:r>
            <a:r>
              <a:rPr lang="en-US" sz="2000" b="1" i="1" dirty="0"/>
              <a:t>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</a:t>
            </a:r>
            <a:r>
              <a:rPr lang="en-US" sz="2000" b="1" i="1" dirty="0" smtClean="0"/>
              <a:t>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/>
              <a:t>Hermann </a:t>
            </a:r>
            <a:r>
              <a:rPr lang="en-US" sz="2000" i="1" dirty="0" err="1"/>
              <a:t>Göring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11/30</a:t>
            </a:r>
            <a:r>
              <a:rPr lang="cs-CZ" dirty="0" smtClean="0"/>
              <a:t> </a:t>
            </a:r>
            <a:r>
              <a:rPr lang="cs-CZ" sz="1600" i="1" dirty="0" smtClean="0"/>
              <a:t>(+- 1940)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</a:t>
            </a:r>
            <a:r>
              <a:rPr lang="en-US" sz="2000" b="1" i="1" dirty="0" smtClean="0"/>
              <a:t>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 smtClean="0"/>
              <a:t>…             </a:t>
            </a:r>
            <a:r>
              <a:rPr lang="en-US" sz="2000" b="1" i="1" dirty="0"/>
              <a:t>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</a:t>
            </a:r>
            <a:r>
              <a:rPr lang="en-US" sz="2000" b="1" i="1" dirty="0" smtClean="0"/>
              <a:t>(…)”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12/30</a:t>
            </a:r>
            <a:r>
              <a:rPr lang="cs-CZ" dirty="0" smtClean="0"/>
              <a:t> </a:t>
            </a:r>
            <a:r>
              <a:rPr lang="cs-CZ" sz="1600" i="1" dirty="0" smtClean="0"/>
              <a:t>(18. 6. 1942)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 smtClean="0"/>
              <a:t>!”	 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Parašutisté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13/30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  <a:endParaRPr lang="en-US" sz="2000" b="1" i="1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14/30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 smtClean="0"/>
              <a:t>nikdy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 smtClean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</a:t>
            </a:r>
            <a:r>
              <a:rPr lang="en-US" sz="2000" b="1" i="1" dirty="0" smtClean="0"/>
              <a:t>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 smtClean="0"/>
              <a:t>(Rudolf </a:t>
            </a:r>
            <a:r>
              <a:rPr lang="en-US" sz="2000" dirty="0" err="1" smtClean="0"/>
              <a:t>Plajner</a:t>
            </a:r>
            <a:r>
              <a:rPr lang="en-US" sz="2000" dirty="0" smtClean="0"/>
              <a:t> - </a:t>
            </a:r>
            <a:r>
              <a:rPr lang="en-US" sz="2000" dirty="0" err="1" smtClean="0"/>
              <a:t>Táta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 smtClean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 smtClean="0"/>
              <a:t>realizace </a:t>
            </a:r>
            <a:r>
              <a:rPr lang="cs-CZ" altLang="cs-CZ" sz="1100" dirty="0"/>
              <a:t>(cca 35 minut)</a:t>
            </a:r>
          </a:p>
          <a:p>
            <a:r>
              <a:rPr lang="cs-CZ" altLang="cs-CZ" sz="2000" dirty="0" smtClean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35</a:t>
            </a:r>
            <a:r>
              <a:rPr lang="cs-CZ" altLang="cs-CZ" sz="1100" dirty="0"/>
              <a:t> minut)</a:t>
            </a:r>
          </a:p>
          <a:p>
            <a:r>
              <a:rPr lang="cs-CZ" altLang="cs-CZ" sz="2000" dirty="0" smtClean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15/30</a:t>
            </a:r>
            <a:r>
              <a:rPr lang="cs-CZ" dirty="0" smtClean="0"/>
              <a:t> </a:t>
            </a:r>
            <a:r>
              <a:rPr lang="cs-CZ" sz="1600" i="1" dirty="0" smtClean="0"/>
              <a:t>(25. 2. 1948)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16/30</a:t>
            </a:r>
            <a:r>
              <a:rPr lang="cs-CZ" dirty="0" smtClean="0"/>
              <a:t> </a:t>
            </a:r>
            <a:r>
              <a:rPr lang="cs-CZ" sz="1600" i="1" dirty="0" smtClean="0"/>
              <a:t>(+- 25.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/>
              <a:t>World Scout Bureau </a:t>
            </a:r>
            <a:r>
              <a:rPr lang="en-US" sz="2000" b="1" i="1" dirty="0" smtClean="0"/>
              <a:t>                    v </a:t>
            </a:r>
            <a:r>
              <a:rPr lang="en-US" sz="2000" b="1" i="1" dirty="0" err="1"/>
              <a:t>Londýně</a:t>
            </a:r>
            <a:r>
              <a:rPr lang="en-US" sz="2000" b="1" i="1" dirty="0" smtClean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17/30</a:t>
            </a:r>
            <a:r>
              <a:rPr lang="cs-CZ" dirty="0" smtClean="0"/>
              <a:t> </a:t>
            </a:r>
            <a:r>
              <a:rPr lang="cs-CZ" sz="1600" i="1" dirty="0" smtClean="0"/>
              <a:t>(+- 1948)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18/30</a:t>
            </a:r>
            <a:r>
              <a:rPr lang="cs-CZ" dirty="0" smtClean="0"/>
              <a:t> </a:t>
            </a:r>
            <a:r>
              <a:rPr lang="cs-CZ" sz="1600" i="1" dirty="0" smtClean="0"/>
              <a:t>(27. 6. 1950)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</a:t>
            </a:r>
            <a:r>
              <a:rPr lang="en-US" sz="2000" b="1" i="1" dirty="0" smtClean="0"/>
              <a:t>…”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19/30</a:t>
            </a:r>
            <a:r>
              <a:rPr lang="cs-CZ" dirty="0" smtClean="0"/>
              <a:t> </a:t>
            </a:r>
            <a:r>
              <a:rPr lang="cs-CZ" sz="1600" i="1" dirty="0" smtClean="0"/>
              <a:t>(+- 1949)</a:t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20/30</a:t>
            </a:r>
            <a:r>
              <a:rPr lang="cs-CZ" dirty="0" smtClean="0"/>
              <a:t> </a:t>
            </a:r>
            <a:r>
              <a:rPr lang="cs-CZ" sz="1600" i="1" dirty="0" smtClean="0"/>
              <a:t>(+- 1968)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21/30</a:t>
            </a:r>
            <a:r>
              <a:rPr lang="cs-CZ" dirty="0" smtClean="0"/>
              <a:t> </a:t>
            </a:r>
            <a:r>
              <a:rPr lang="cs-CZ" sz="1600" i="1" dirty="0" smtClean="0"/>
              <a:t>(21. 8. 1968)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 smtClean="0"/>
              <a:t>…“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22/30</a:t>
            </a:r>
            <a:r>
              <a:rPr lang="cs-CZ" dirty="0" smtClean="0"/>
              <a:t> </a:t>
            </a:r>
            <a:r>
              <a:rPr lang="cs-CZ" sz="1600" i="1" dirty="0" smtClean="0"/>
              <a:t>(po 16. 1. 1969)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/>
              <a:t>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23/30</a:t>
            </a:r>
            <a:r>
              <a:rPr lang="cs-CZ" dirty="0" smtClean="0"/>
              <a:t> </a:t>
            </a:r>
            <a:r>
              <a:rPr lang="cs-CZ" sz="1600" i="1" dirty="0" smtClean="0"/>
              <a:t>(+- 1970)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 smtClean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24/30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</a:t>
            </a:r>
            <a:r>
              <a:rPr lang="en-US" sz="2000" b="1" i="1" dirty="0" smtClean="0"/>
              <a:t>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symboly</a:t>
            </a:r>
            <a:r>
              <a:rPr lang="en-US" sz="2000" b="1" i="1" dirty="0" smtClean="0"/>
              <a:t> (…) </a:t>
            </a:r>
            <a:r>
              <a:rPr lang="en-US" sz="2000" b="1" i="1" dirty="0" err="1" smtClean="0"/>
              <a:t>Ráno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</a:t>
            </a:r>
            <a:r>
              <a:rPr lang="en-US" sz="2000" dirty="0" smtClean="0"/>
              <a:t>– </a:t>
            </a:r>
            <a:r>
              <a:rPr lang="en-US" sz="2000" dirty="0" err="1" smtClean="0"/>
              <a:t>Floutek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samolepky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smtClean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které</a:t>
            </a:r>
            <a:r>
              <a:rPr lang="en-US" sz="2000" b="1" i="1" dirty="0" smtClean="0"/>
              <a:t> </a:t>
            </a:r>
            <a:r>
              <a:rPr lang="en-US" sz="2000" b="1" i="1" dirty="0"/>
              <a:t>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 smtClean="0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</a:t>
            </a:r>
            <a:r>
              <a:rPr lang="en-US" sz="2000" b="1" i="1" dirty="0" smtClean="0"/>
              <a:t>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 smtClean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 smtClean="0"/>
              <a:t>Balú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Junák – český skaut, </a:t>
            </a:r>
            <a:r>
              <a:rPr lang="cs-CZ" altLang="cs-CZ" dirty="0" err="1" smtClean="0"/>
              <a:t>z.s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60.000.000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60.522 skautek a skautů jen v ČR</a:t>
            </a:r>
          </a:p>
          <a:p>
            <a:r>
              <a:rPr lang="cs-CZ" altLang="cs-CZ" sz="2000" dirty="0"/>
              <a:t>         2.092 oddílů napříč celou republikou</a:t>
            </a:r>
          </a:p>
          <a:p>
            <a:r>
              <a:rPr lang="cs-CZ" altLang="cs-CZ" sz="2000" dirty="0"/>
              <a:t>         1.042 dětských táborů každý rok</a:t>
            </a:r>
          </a:p>
          <a:p>
            <a:r>
              <a:rPr lang="cs-CZ" altLang="cs-CZ" sz="2000" dirty="0"/>
              <a:t>       13.396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 smtClean="0"/>
              <a:t>ze </a:t>
            </a:r>
            <a:r>
              <a:rPr lang="cs-CZ" sz="2000" dirty="0"/>
              <a:t>stanov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	</a:t>
            </a:r>
            <a:r>
              <a:rPr lang="cs-CZ" sz="1400" i="1" dirty="0" smtClean="0"/>
              <a:t>„</a:t>
            </a:r>
            <a:r>
              <a:rPr lang="en-US" sz="1400" i="1" dirty="0" smtClean="0"/>
              <a:t>(…) </a:t>
            </a:r>
            <a:r>
              <a:rPr lang="cs-CZ" sz="1400" i="1" dirty="0" smtClean="0"/>
              <a:t>podporovat </a:t>
            </a:r>
            <a:r>
              <a:rPr lang="cs-CZ" sz="1400" i="1" dirty="0"/>
              <a:t>rozvoj osobnosti mladých lidí; jejich duchovních, mravních, intelektuálních, </a:t>
            </a:r>
            <a:r>
              <a:rPr lang="en-US" sz="1400" i="1" dirty="0" smtClean="0"/>
              <a:t>	</a:t>
            </a:r>
            <a:r>
              <a:rPr lang="cs-CZ" sz="1400" i="1" dirty="0" smtClean="0"/>
              <a:t>sociálních</a:t>
            </a:r>
            <a:r>
              <a:rPr lang="en-US" sz="1400" i="1" dirty="0" smtClean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 smtClean="0"/>
              <a:t>	</a:t>
            </a:r>
            <a:r>
              <a:rPr lang="cs-CZ" sz="1400" i="1" dirty="0" smtClean="0"/>
              <a:t>a </a:t>
            </a:r>
            <a:r>
              <a:rPr lang="cs-CZ" sz="1400" i="1" dirty="0"/>
              <a:t>tělesných schopností tak, aby byli po celý život připraveni plnit povinnosti </a:t>
            </a:r>
            <a:r>
              <a:rPr lang="en-US" sz="1400" i="1" dirty="0" smtClean="0"/>
              <a:t> </a:t>
            </a:r>
            <a:r>
              <a:rPr lang="cs-CZ" sz="1400" i="1" dirty="0" smtClean="0"/>
              <a:t>k nejvyšší </a:t>
            </a:r>
            <a:r>
              <a:rPr lang="cs-CZ" sz="1400" i="1" dirty="0"/>
              <a:t>Pravdě a Lásce; sobě </a:t>
            </a:r>
            <a:r>
              <a:rPr lang="en-US" sz="1400" i="1" dirty="0" smtClean="0"/>
              <a:t>	</a:t>
            </a:r>
            <a:r>
              <a:rPr lang="cs-CZ" sz="1400" i="1" dirty="0" smtClean="0"/>
              <a:t>samým</a:t>
            </a:r>
            <a:r>
              <a:rPr lang="cs-CZ" sz="1400" i="1" dirty="0"/>
              <a:t>; bližním, vlasti, celému lidskému společenství a </a:t>
            </a:r>
            <a:r>
              <a:rPr lang="cs-CZ" sz="1400" i="1" dirty="0" smtClean="0"/>
              <a:t>přírodě</a:t>
            </a:r>
            <a:r>
              <a:rPr lang="en-US" sz="1400" i="1" dirty="0" smtClean="0"/>
              <a:t> (…)</a:t>
            </a:r>
            <a:r>
              <a:rPr lang="cs-CZ" sz="1400" i="1" dirty="0" smtClean="0"/>
              <a:t>“</a:t>
            </a:r>
            <a:endParaRPr lang="cs-CZ" altLang="cs-CZ" sz="1100" dirty="0"/>
          </a:p>
          <a:p>
            <a:r>
              <a:rPr lang="cs-CZ" altLang="cs-CZ" sz="1600" dirty="0" smtClean="0">
                <a:hlinkClick r:id="rId2"/>
              </a:rPr>
              <a:t>www.skaut.cz</a:t>
            </a:r>
            <a:r>
              <a:rPr lang="en-US" altLang="cs-CZ" sz="1600" dirty="0" smtClean="0"/>
              <a:t> 	</a:t>
            </a:r>
            <a:r>
              <a:rPr lang="cs-CZ" altLang="cs-CZ" sz="1600" dirty="0" smtClean="0">
                <a:hlinkClick r:id="rId3"/>
              </a:rPr>
              <a:t>www.facebook.com/skaut/</a:t>
            </a:r>
            <a:r>
              <a:rPr lang="en-US" altLang="cs-CZ" sz="1600" dirty="0" smtClean="0"/>
              <a:t> 	</a:t>
            </a:r>
            <a:r>
              <a:rPr lang="en-US" altLang="cs-CZ" sz="1600" dirty="0" smtClean="0">
                <a:hlinkClick r:id="rId4"/>
              </a:rPr>
              <a:t>Skauti </a:t>
            </a:r>
            <a:r>
              <a:rPr lang="en-US" altLang="cs-CZ" sz="1600" dirty="0" err="1" smtClean="0">
                <a:hlinkClick r:id="rId4"/>
              </a:rPr>
              <a:t>nejsou</a:t>
            </a:r>
            <a:r>
              <a:rPr lang="en-US" altLang="cs-CZ" sz="1600" dirty="0" smtClean="0">
                <a:hlinkClick r:id="rId4"/>
              </a:rPr>
              <a:t> z </a:t>
            </a:r>
            <a:r>
              <a:rPr lang="en-US" altLang="cs-CZ" sz="1600" dirty="0" err="1" smtClean="0">
                <a:hlinkClick r:id="rId4"/>
              </a:rPr>
              <a:t>plyše</a:t>
            </a:r>
            <a:r>
              <a:rPr lang="en-US" altLang="cs-CZ" sz="1600" dirty="0" smtClean="0"/>
              <a:t>.</a:t>
            </a:r>
            <a:r>
              <a:rPr lang="cs-CZ" altLang="cs-CZ" sz="1600" dirty="0" smtClean="0"/>
              <a:t> </a:t>
            </a:r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25/30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26/30</a:t>
            </a:r>
            <a:r>
              <a:rPr lang="cs-CZ" dirty="0" smtClean="0"/>
              <a:t> </a:t>
            </a:r>
            <a:r>
              <a:rPr lang="cs-CZ" sz="1600" i="1" dirty="0" smtClean="0"/>
              <a:t>(+- 1977)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27/30</a:t>
            </a:r>
            <a:r>
              <a:rPr lang="cs-CZ" dirty="0" smtClean="0"/>
              <a:t> </a:t>
            </a:r>
            <a:r>
              <a:rPr lang="cs-CZ" sz="1600" i="1" dirty="0" smtClean="0"/>
              <a:t>(+- 1989)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28/30</a:t>
            </a:r>
            <a:r>
              <a:rPr lang="cs-CZ" dirty="0" smtClean="0"/>
              <a:t> </a:t>
            </a:r>
            <a:r>
              <a:rPr lang="cs-CZ" sz="1600" i="1" dirty="0" smtClean="0"/>
              <a:t>(1. 1. 1990)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29/30</a:t>
            </a:r>
            <a:r>
              <a:rPr lang="cs-CZ" dirty="0" smtClean="0"/>
              <a:t> </a:t>
            </a:r>
            <a:r>
              <a:rPr lang="cs-CZ" sz="1600" i="1" dirty="0" smtClean="0"/>
              <a:t>(1. 1. 1993)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b="1" i="1" dirty="0" smtClean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 smtClean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30/30</a:t>
            </a:r>
            <a:r>
              <a:rPr lang="cs-CZ" dirty="0" smtClean="0"/>
              <a:t> </a:t>
            </a:r>
            <a:r>
              <a:rPr lang="cs-CZ" sz="1600" i="1" dirty="0" smtClean="0"/>
              <a:t>(tady a teď)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 smtClean="0"/>
              <a:t>Děkuji </a:t>
            </a:r>
            <a:r>
              <a:rPr lang="cs-CZ" sz="2800" dirty="0" smtClean="0"/>
              <a:t>za </a:t>
            </a:r>
            <a:r>
              <a:rPr lang="cs-CZ" sz="2800" dirty="0"/>
              <a:t>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</a:t>
            </a:r>
            <a:r>
              <a:rPr lang="en-US" dirty="0" smtClean="0"/>
              <a:t>a </a:t>
            </a:r>
            <a:r>
              <a:rPr lang="en-US" dirty="0" err="1" smtClean="0"/>
              <a:t>realizace</a:t>
            </a:r>
            <a:r>
              <a:rPr lang="en-US" dirty="0" smtClean="0"/>
              <a:t> </a:t>
            </a:r>
            <a:r>
              <a:rPr lang="cs-CZ" dirty="0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 smtClean="0"/>
              <a:t>rozdělte se do skupinek po 2 až 3</a:t>
            </a:r>
          </a:p>
          <a:p>
            <a:r>
              <a:rPr lang="en-US" sz="2000" dirty="0" err="1" smtClean="0"/>
              <a:t>obdržíte</a:t>
            </a:r>
            <a:r>
              <a:rPr lang="en-US" sz="2000" dirty="0" smtClean="0"/>
              <a:t> </a:t>
            </a:r>
            <a:r>
              <a:rPr lang="cs-CZ" sz="2000" dirty="0" smtClean="0"/>
              <a:t>balíček s lístečky</a:t>
            </a:r>
            <a:r>
              <a:rPr lang="en-US" sz="2000" dirty="0" smtClean="0"/>
              <a:t>:</a:t>
            </a:r>
          </a:p>
          <a:p>
            <a:pPr lvl="1"/>
            <a:r>
              <a:rPr lang="cs-CZ" sz="1600" i="1" dirty="0" smtClean="0"/>
              <a:t>zelená</a:t>
            </a:r>
            <a:r>
              <a:rPr lang="en-US" sz="1600" i="1" dirty="0" smtClean="0"/>
              <a:t>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 smtClean="0"/>
              <a:t>národní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historii</a:t>
            </a:r>
            <a:endParaRPr lang="en-US" sz="1600" i="1" dirty="0"/>
          </a:p>
          <a:p>
            <a:pPr lvl="1"/>
            <a:r>
              <a:rPr lang="cs-CZ" sz="1600" i="1" dirty="0" smtClean="0"/>
              <a:t>bílá </a:t>
            </a:r>
            <a:r>
              <a:rPr lang="en-US" sz="1600" i="1" dirty="0" smtClean="0"/>
              <a:t>– </a:t>
            </a:r>
            <a:r>
              <a:rPr lang="en-US" sz="1600" i="1" dirty="0" err="1" smtClean="0"/>
              <a:t>výroky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ze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skautského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prostředí</a:t>
            </a:r>
            <a:endParaRPr lang="en-US" sz="1600" i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seřaďte</a:t>
            </a:r>
            <a:r>
              <a:rPr lang="en-US" sz="2000" dirty="0" smtClean="0"/>
              <a:t> </a:t>
            </a:r>
            <a:r>
              <a:rPr lang="en-US" sz="2000" dirty="0" err="1" smtClean="0"/>
              <a:t>výroky</a:t>
            </a:r>
            <a:r>
              <a:rPr lang="en-US" sz="2000" dirty="0" smtClean="0"/>
              <a:t> do </a:t>
            </a:r>
            <a:r>
              <a:rPr lang="en-US" sz="2000" dirty="0" err="1" smtClean="0"/>
              <a:t>časové</a:t>
            </a:r>
            <a:r>
              <a:rPr lang="en-US" sz="2000" dirty="0" smtClean="0"/>
              <a:t> </a:t>
            </a:r>
            <a:r>
              <a:rPr lang="en-US" sz="2000" dirty="0" err="1" smtClean="0"/>
              <a:t>řady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šly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sebou</a:t>
            </a:r>
            <a:r>
              <a:rPr lang="en-US" sz="2000" dirty="0" smtClean="0"/>
              <a:t> (</a:t>
            </a:r>
            <a:r>
              <a:rPr lang="en-US" sz="2000" dirty="0" err="1" smtClean="0"/>
              <a:t>doporučuji</a:t>
            </a:r>
            <a:r>
              <a:rPr lang="en-US" sz="2000" dirty="0" smtClean="0"/>
              <a:t> </a:t>
            </a:r>
            <a:r>
              <a:rPr lang="en-US" sz="2000" dirty="0" err="1" smtClean="0"/>
              <a:t>začít</a:t>
            </a:r>
            <a:r>
              <a:rPr lang="en-US" sz="2000" dirty="0" smtClean="0"/>
              <a:t> s </a:t>
            </a:r>
            <a:r>
              <a:rPr lang="en-US" sz="2000" dirty="0" err="1" smtClean="0"/>
              <a:t>časovou</a:t>
            </a:r>
            <a:r>
              <a:rPr lang="en-US" sz="2000" dirty="0" smtClean="0"/>
              <a:t> </a:t>
            </a:r>
            <a:r>
              <a:rPr lang="en-US" sz="2000" dirty="0" err="1" smtClean="0"/>
              <a:t>řadou</a:t>
            </a:r>
            <a:r>
              <a:rPr lang="en-US" sz="2000" dirty="0" smtClean="0"/>
              <a:t> </a:t>
            </a:r>
            <a:r>
              <a:rPr lang="en-US" sz="2000" dirty="0" err="1" smtClean="0"/>
              <a:t>národní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historie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</a:t>
            </a:r>
            <a:r>
              <a:rPr lang="en-US" sz="2000" dirty="0" smtClean="0"/>
              <a:t> </a:t>
            </a:r>
            <a:r>
              <a:rPr lang="en-US" sz="2000" dirty="0" err="1" smtClean="0"/>
              <a:t>úkolu</a:t>
            </a:r>
            <a:r>
              <a:rPr lang="en-US" sz="2000" dirty="0" smtClean="0"/>
              <a:t> </a:t>
            </a:r>
            <a:r>
              <a:rPr lang="en-US" sz="2000" dirty="0" err="1" smtClean="0"/>
              <a:t>máte</a:t>
            </a:r>
            <a:r>
              <a:rPr lang="en-US" sz="2000" dirty="0" smtClean="0"/>
              <a:t> k </a:t>
            </a:r>
            <a:r>
              <a:rPr lang="en-US" sz="2000" dirty="0" err="1" smtClean="0"/>
              <a:t>dispozici</a:t>
            </a:r>
            <a:r>
              <a:rPr lang="en-US" sz="2000" dirty="0" smtClean="0"/>
              <a:t> </a:t>
            </a:r>
            <a:r>
              <a:rPr lang="cs-CZ" sz="2000" dirty="0" smtClean="0"/>
              <a:t>cca 3</a:t>
            </a:r>
            <a:r>
              <a:rPr lang="en-US" sz="2000" dirty="0" smtClean="0"/>
              <a:t>5 </a:t>
            </a:r>
            <a:r>
              <a:rPr lang="en-US" sz="2000" dirty="0" err="1" smtClean="0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en-US" dirty="0" smtClean="0"/>
              <a:t> </a:t>
            </a:r>
            <a:r>
              <a:rPr lang="en-US" dirty="0" err="1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amostatná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</a:t>
            </a:r>
            <a:r>
              <a:rPr lang="en-US" sz="2000" dirty="0" err="1" smtClean="0"/>
              <a:t>končí</a:t>
            </a:r>
            <a:r>
              <a:rPr lang="en-US" sz="2000" dirty="0" smtClean="0"/>
              <a:t> v</a:t>
            </a:r>
            <a:r>
              <a:rPr lang="cs-CZ" sz="2000" dirty="0" smtClean="0"/>
              <a:t> </a:t>
            </a:r>
            <a:r>
              <a:rPr lang="cs-CZ" sz="2000" b="1" dirty="0"/>
              <a:t>8</a:t>
            </a:r>
            <a:r>
              <a:rPr lang="cs-CZ" sz="2000" b="1" dirty="0" smtClean="0"/>
              <a:t>:40</a:t>
            </a:r>
            <a:r>
              <a:rPr lang="cs-CZ" sz="2000" dirty="0" smtClean="0"/>
              <a:t>.</a:t>
            </a:r>
            <a:r>
              <a:rPr lang="en-US" sz="2000" b="1" dirty="0" smtClean="0"/>
              <a:t> 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1/30</a:t>
            </a:r>
            <a:r>
              <a:rPr lang="cs-CZ" dirty="0" smtClean="0"/>
              <a:t> </a:t>
            </a:r>
            <a:r>
              <a:rPr lang="cs-CZ" sz="1600" i="1" dirty="0" smtClean="0"/>
              <a:t>(+- 1911)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Benjamín</a:t>
            </a:r>
            <a:r>
              <a:rPr lang="en-US" sz="2000" dirty="0" smtClean="0"/>
              <a:t>) </a:t>
            </a:r>
            <a:endParaRPr lang="cs-CZ" sz="20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2/30</a:t>
            </a:r>
            <a:r>
              <a:rPr lang="cs-CZ" dirty="0" smtClean="0"/>
              <a:t> </a:t>
            </a:r>
            <a:r>
              <a:rPr lang="cs-CZ" sz="1600" i="1" dirty="0" smtClean="0"/>
              <a:t>(28. 6. 1914)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  <a:endParaRPr lang="en-US" sz="2000" b="1" i="1" dirty="0" smtClean="0"/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</a:t>
            </a:r>
            <a:r>
              <a:rPr lang="en-US" sz="2000" b="1" i="1" dirty="0" smtClean="0"/>
              <a:t>…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 smtClean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3/30</a:t>
            </a:r>
            <a:r>
              <a:rPr lang="cs-CZ" dirty="0" smtClean="0"/>
              <a:t> </a:t>
            </a:r>
            <a:r>
              <a:rPr lang="cs-CZ" sz="1600" i="1" dirty="0" smtClean="0"/>
              <a:t>(+- 1915)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 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Anna </a:t>
            </a:r>
            <a:r>
              <a:rPr lang="en-US" sz="2000" dirty="0" err="1"/>
              <a:t>Berkovcová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4/30</a:t>
            </a:r>
            <a:r>
              <a:rPr lang="cs-CZ" dirty="0" smtClean="0"/>
              <a:t> </a:t>
            </a:r>
            <a:r>
              <a:rPr lang="cs-CZ" sz="1600" i="1" dirty="0" smtClean="0"/>
              <a:t>(1914-1918)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výzva</a:t>
            </a:r>
            <a:r>
              <a:rPr lang="en-US" sz="2400" dirty="0" smtClean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171</TotalTime>
  <Words>1048</Words>
  <Application>Microsoft Office PowerPoint</Application>
  <PresentationFormat>Širokoúhlá obrazovka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(29.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CVNS</cp:lastModifiedBy>
  <cp:revision>16</cp:revision>
  <cp:lastPrinted>1601-01-01T00:00:00Z</cp:lastPrinted>
  <dcterms:created xsi:type="dcterms:W3CDTF">2019-02-25T18:09:44Z</dcterms:created>
  <dcterms:modified xsi:type="dcterms:W3CDTF">2020-10-10T11:20:43Z</dcterms:modified>
</cp:coreProperties>
</file>