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3" r:id="rId11"/>
    <p:sldId id="290" r:id="rId12"/>
    <p:sldId id="291" r:id="rId13"/>
    <p:sldId id="292" r:id="rId14"/>
    <p:sldId id="267" r:id="rId15"/>
  </p:sldIdLst>
  <p:sldSz cx="9144000" cy="6858000" type="screen4x3"/>
  <p:notesSz cx="9942513" cy="68087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jcal Jakub" initials="PJ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611" autoAdjust="0"/>
  </p:normalViewPr>
  <p:slideViewPr>
    <p:cSldViewPr snapToGrid="0">
      <p:cViewPr varScale="1">
        <p:scale>
          <a:sx n="81" d="100"/>
          <a:sy n="81" d="100"/>
        </p:scale>
        <p:origin x="1579" y="6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ZUZANA\Desktop\zaloha%2020111001\SUNI,%20VH,%20PHD\rozbory,aris\celkove%20finance%20do%20zaveru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8238641506018646E-2"/>
          <c:y val="2.4647544056992875E-3"/>
          <c:w val="0.65196874640092617"/>
          <c:h val="0.99753521975830761"/>
        </c:manualLayout>
      </c:layout>
      <c:pie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0.18175389175490994"/>
                  <c:y val="-0.1252915846456692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931-495A-B970-AB624F3186C0}"/>
                </c:ext>
              </c:extLst>
            </c:dLbl>
            <c:dLbl>
              <c:idx val="1"/>
              <c:layout>
                <c:manualLayout>
                  <c:x val="-0.15792458593537878"/>
                  <c:y val="-0.1189737200571447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931-495A-B970-AB624F3186C0}"/>
                </c:ext>
              </c:extLst>
            </c:dLbl>
            <c:dLbl>
              <c:idx val="2"/>
              <c:layout>
                <c:manualLayout>
                  <c:x val="-3.1609195402298854E-2"/>
                  <c:y val="-0.1327793282168842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931-495A-B970-AB624F3186C0}"/>
                </c:ext>
              </c:extLst>
            </c:dLbl>
            <c:dLbl>
              <c:idx val="3"/>
              <c:layout>
                <c:manualLayout>
                  <c:x val="4.7960341667479055E-2"/>
                  <c:y val="0.10686427900302632"/>
                </c:manualLayout>
              </c:layout>
              <c:tx>
                <c:rich>
                  <a:bodyPr/>
                  <a:lstStyle/>
                  <a:p>
                    <a:r>
                      <a:rPr lang="en-US" sz="1050" baseline="0"/>
                      <a:t>Nedotační</a:t>
                    </a:r>
                    <a:r>
                      <a:rPr lang="en-US" sz="1050" b="0" i="1" u="none" strike="noStrike" baseline="0"/>
                      <a:t> </a:t>
                    </a:r>
                    <a:r>
                      <a:rPr lang="en-US" sz="1050" baseline="0"/>
                      <a:t> transfery 
0,1%</a:t>
                    </a:r>
                    <a:endParaRPr lang="en-US" sz="105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E931-495A-B970-AB624F3186C0}"/>
                </c:ext>
              </c:extLst>
            </c:dLbl>
            <c:dLbl>
              <c:idx val="4"/>
              <c:layout>
                <c:manualLayout>
                  <c:x val="-9.4775885070979643E-2"/>
                  <c:y val="0.18906868307972338"/>
                </c:manualLayout>
              </c:layout>
              <c:tx>
                <c:rich>
                  <a:bodyPr/>
                  <a:lstStyle/>
                  <a:p>
                    <a:r>
                      <a:rPr lang="en-US" sz="1050" baseline="0" dirty="0" err="1"/>
                      <a:t>Dary</a:t>
                    </a:r>
                    <a:r>
                      <a:rPr lang="en-US" sz="1050" baseline="0" dirty="0"/>
                      <a:t> 
2,5%</a:t>
                    </a:r>
                    <a:endParaRPr lang="en-US" sz="105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E931-495A-B970-AB624F3186C0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931-495A-B970-AB624F3186C0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aseline="0"/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'[celkove finance do zaveru.xlsx]List2'!$A$4:$A$8,'[celkove finance do zaveru.xlsx]List2'!$A$10</c:f>
              <c:strCache>
                <c:ptCount val="6"/>
                <c:pt idx="0">
                  <c:v>    Dotační transfery</c:v>
                </c:pt>
                <c:pt idx="1">
                  <c:v>    Veřejné zakázky</c:v>
                </c:pt>
                <c:pt idx="2">
                  <c:v>    Půjčky</c:v>
                </c:pt>
                <c:pt idx="3">
                  <c:v>    Nedotační transfery *</c:v>
                </c:pt>
                <c:pt idx="4">
                  <c:v>    Dary **</c:v>
                </c:pt>
                <c:pt idx="5">
                  <c:v>     Daňové zvýhodnění podle </c:v>
                </c:pt>
              </c:strCache>
            </c:strRef>
          </c:cat>
          <c:val>
            <c:numRef>
              <c:f>'[celkove finance do zaveru.xlsx]List2'!$H$4:$H$8,'[celkove finance do zaveru.xlsx]List2'!$H$10</c:f>
              <c:numCache>
                <c:formatCode>#,##0</c:formatCode>
                <c:ptCount val="6"/>
                <c:pt idx="0">
                  <c:v>10335589.054770041</c:v>
                </c:pt>
                <c:pt idx="1">
                  <c:v>586762</c:v>
                </c:pt>
                <c:pt idx="2">
                  <c:v>100845.01000000001</c:v>
                </c:pt>
                <c:pt idx="3">
                  <c:v>13195.310000000001</c:v>
                </c:pt>
                <c:pt idx="4">
                  <c:v>281535</c:v>
                </c:pt>
                <c:pt idx="5">
                  <c:v>70695.768000000011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931-495A-B970-AB624F3186C0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91"/>
      </c:pieChart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2800" baseline="0">
          <a:latin typeface="Cambria" pitchFamily="18" charset="0"/>
        </a:defRPr>
      </a:pPr>
      <a:endParaRPr lang="cs-CZ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0.05987</cdr:x>
      <cdr:y>0.10127</cdr:y>
    </cdr:from>
    <cdr:to>
      <cdr:x>0.16332</cdr:x>
      <cdr:y>0.25316</cdr:y>
    </cdr:to>
    <cdr:sp macro="" textlink="">
      <cdr:nvSpPr>
        <cdr:cNvPr id="2" name="TextovéPole 1"/>
        <cdr:cNvSpPr txBox="1"/>
      </cdr:nvSpPr>
      <cdr:spPr>
        <a:xfrm xmlns:a="http://schemas.openxmlformats.org/drawingml/2006/main">
          <a:off x="529244" y="6096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cs-CZ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4091" y="0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468348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4091" y="6468348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790" y="0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866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4252" y="3234175"/>
            <a:ext cx="7954010" cy="3063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467167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790" y="6467167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dirty="0"/>
              <a:t>Kliknutím lze upravit styl.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Právní formy NNO – praktické cvičení / Pejcal, Vyskočil, Müllner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Právní formy NNO – praktické cvičení / Pejcal, Vyskočil, Müllner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Právní formy NNO – praktické cvičení / Pejcal, Vyskočil, Müllner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Právní formy NNO – praktické cvičení / Pejcal, Vyskočil, Müllner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lada.cz/assets/ppov/rnno/dokumenty/rozbor_2016_prilohy_pro_web.pdf" TargetMode="External"/><Relationship Id="rId2" Type="http://schemas.openxmlformats.org/officeDocument/2006/relationships/hyperlink" Target="https://www.vlada.cz/assets/ppov/rnno/dokumenty/rozbor_2016_material_pro_web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 smtClean="0"/>
              <a:pPr/>
              <a:t>1</a:t>
            </a:fld>
            <a:r>
              <a:rPr lang="cs-CZ" altLang="cs-CZ" dirty="0"/>
              <a:t>/17</a:t>
            </a:r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sz="2800" dirty="0"/>
              <a:t>Financování NNO z veřejných rozpočtů (přímé a nepřímé)</a:t>
            </a:r>
            <a:br>
              <a:rPr lang="cs-CZ" altLang="cs-CZ" dirty="0"/>
            </a:br>
            <a:br>
              <a:rPr lang="cs-CZ" altLang="cs-CZ" dirty="0"/>
            </a:br>
            <a:br>
              <a:rPr lang="cs-CZ" altLang="cs-CZ" dirty="0"/>
            </a:br>
            <a:r>
              <a:rPr lang="cs-CZ" altLang="cs-CZ" sz="1400" dirty="0"/>
              <a:t>Jakub Pejcal </a:t>
            </a:r>
            <a:r>
              <a:rPr lang="en-US" altLang="cs-CZ" sz="1400" dirty="0"/>
              <a:t>(322799@mail.muni.cz)</a:t>
            </a:r>
            <a:br>
              <a:rPr lang="cs-CZ" altLang="cs-CZ" sz="1400" dirty="0"/>
            </a:br>
            <a:r>
              <a:rPr lang="cs-CZ" altLang="cs-CZ" sz="1400" dirty="0"/>
              <a:t>Centrum pro výzkum neziskového sektoru (cvns.econ.muni.cz)</a:t>
            </a:r>
            <a:br>
              <a:rPr lang="cs-CZ" altLang="cs-CZ" sz="1400" dirty="0"/>
            </a:br>
            <a:br>
              <a:rPr lang="cs-CZ" altLang="cs-CZ" sz="1400" dirty="0"/>
            </a:br>
            <a:r>
              <a:rPr lang="cs-CZ" altLang="cs-CZ" sz="1400" dirty="0"/>
              <a:t>10. listopadu </a:t>
            </a:r>
            <a:r>
              <a:rPr lang="en-US" altLang="cs-CZ" sz="1400" dirty="0"/>
              <a:t>20</a:t>
            </a:r>
            <a:r>
              <a:rPr lang="cs-CZ" altLang="cs-CZ" sz="1400" dirty="0"/>
              <a:t>20</a:t>
            </a:r>
            <a:r>
              <a:rPr lang="en-US" altLang="cs-CZ" sz="1400" dirty="0"/>
              <a:t>, </a:t>
            </a:r>
            <a:r>
              <a:rPr lang="cs-CZ" altLang="cs-CZ" sz="1400" dirty="0"/>
              <a:t>Brno</a:t>
            </a:r>
            <a:br>
              <a:rPr lang="en-US" altLang="cs-CZ" sz="1400" dirty="0"/>
            </a:br>
            <a:endParaRPr lang="cs-CZ" altLang="cs-CZ" sz="1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KONKRÉTNÍ ÚDAJE O VEŘEJNÉ PODPOŘE – II</a:t>
            </a:r>
            <a:r>
              <a:rPr lang="cs-CZ" dirty="0"/>
              <a:t>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b="1" dirty="0"/>
              <a:t>investice x provoz</a:t>
            </a:r>
          </a:p>
          <a:p>
            <a:pPr lvl="1"/>
            <a:r>
              <a:rPr lang="cs-CZ" sz="1400" dirty="0"/>
              <a:t>státní rozpočet: 432 dotací ve výši 687,9 mil. Kč x 13.010 dotací ve výši 10.185,4 mil. Kč</a:t>
            </a:r>
          </a:p>
          <a:p>
            <a:pPr lvl="1"/>
            <a:r>
              <a:rPr lang="cs-CZ" sz="1400" dirty="0"/>
              <a:t>krajské rozpočty: 729 dotací ve výši 421,3 mil. Kč x 14.818 dotací ve výši 2.425,3 mil. Kč</a:t>
            </a:r>
          </a:p>
          <a:p>
            <a:endParaRPr lang="cs-CZ" dirty="0"/>
          </a:p>
          <a:p>
            <a:r>
              <a:rPr lang="cs-CZ" sz="1600" b="1" dirty="0"/>
              <a:t>státní dotační politika</a:t>
            </a:r>
          </a:p>
          <a:p>
            <a:pPr lvl="1"/>
            <a:r>
              <a:rPr lang="cs-CZ" sz="1400" dirty="0"/>
              <a:t>vládou centrálně koordinovaná politika zaměřená na podporu vybraných právních forem v předem stanovených oblastech (pro rok 2016 schválená 15. 6. 2015)</a:t>
            </a:r>
          </a:p>
          <a:p>
            <a:pPr lvl="1"/>
            <a:r>
              <a:rPr lang="cs-CZ" sz="1400" dirty="0"/>
              <a:t>v daném režimu poskytnuto 10.188 dotací ve výši 7.883,5 mil. Kč (72,5 %)</a:t>
            </a:r>
          </a:p>
          <a:p>
            <a:pPr lvl="1" algn="just"/>
            <a:r>
              <a:rPr lang="cs-CZ" sz="1400" dirty="0"/>
              <a:t>17 oblasti: </a:t>
            </a:r>
            <a:r>
              <a:rPr lang="cs-CZ" sz="1100" dirty="0"/>
              <a:t>Sociální služby (48,1 %); Tělesná výchova a sport (32,1 %); Zahraniční aktivity (4,0 %); Kultura (4,0 %); Děti a mládež; Protidrogová politika; Péče o zdraví a prevence; Rodinná politika; Životní prostředí a udržitelný rozvoj; Národnostní menšiny a etnické skupiny; Ochrana spotřebitele a nájemních vztahů; Vzdělávání a lidské zdroje; Rizikové chování; Romská menšina; Rovné příležitosti žen a mužů; Boj s korupcí; Ostatní (nezařazené)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28293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39"/>
            <a:ext cx="8086635" cy="647700"/>
          </a:xfrm>
        </p:spPr>
        <p:txBody>
          <a:bodyPr/>
          <a:lstStyle/>
          <a:p>
            <a:r>
              <a:rPr lang="en-US" dirty="0"/>
              <a:t>KONKRÉTNÍ ÚDAJE O VEŘEJNÉ PODPOŘE – I</a:t>
            </a:r>
            <a:r>
              <a:rPr lang="cs-CZ" dirty="0"/>
              <a:t>V</a:t>
            </a:r>
            <a:r>
              <a:rPr lang="en-US" dirty="0"/>
              <a:t>. (</a:t>
            </a:r>
            <a:r>
              <a:rPr lang="en-US" dirty="0" err="1"/>
              <a:t>významní</a:t>
            </a:r>
            <a:r>
              <a:rPr lang="en-US" dirty="0"/>
              <a:t> </a:t>
            </a:r>
            <a:r>
              <a:rPr lang="en-US" dirty="0" err="1"/>
              <a:t>adresáti</a:t>
            </a:r>
            <a:r>
              <a:rPr lang="en-US" dirty="0"/>
              <a:t> SR)</a:t>
            </a:r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 bwMode="auto">
          <a:xfrm>
            <a:off x="86062" y="1575303"/>
            <a:ext cx="7111443" cy="4897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800100" lvl="1" indent="-342900">
              <a:buFont typeface="Wingdings" pitchFamily="2" charset="2"/>
              <a:buChar char="q"/>
            </a:pPr>
            <a:endParaRPr lang="en-US" altLang="cs-CZ" sz="1600" kern="0" dirty="0"/>
          </a:p>
          <a:p>
            <a:pPr marL="800100" lvl="1" indent="-342900">
              <a:buFont typeface="Wingdings" pitchFamily="2" charset="2"/>
              <a:buChar char="q"/>
            </a:pPr>
            <a:r>
              <a:rPr lang="en-US" altLang="cs-CZ" sz="1100" kern="0" dirty="0" err="1"/>
              <a:t>největší</a:t>
            </a:r>
            <a:r>
              <a:rPr lang="en-US" altLang="cs-CZ" sz="1100" kern="0" dirty="0"/>
              <a:t> </a:t>
            </a:r>
            <a:r>
              <a:rPr lang="en-US" altLang="cs-CZ" sz="1100" kern="0" dirty="0" err="1"/>
              <a:t>objem</a:t>
            </a:r>
            <a:r>
              <a:rPr lang="en-US" altLang="cs-CZ" sz="1100" kern="0" dirty="0"/>
              <a:t> </a:t>
            </a:r>
            <a:r>
              <a:rPr lang="en-US" altLang="cs-CZ" sz="1100" kern="0" dirty="0" err="1"/>
              <a:t>dotací</a:t>
            </a:r>
            <a:r>
              <a:rPr lang="en-US" altLang="cs-CZ" sz="1100" kern="0" dirty="0"/>
              <a:t> </a:t>
            </a:r>
            <a:r>
              <a:rPr lang="en-US" altLang="cs-CZ" sz="1100" kern="0" dirty="0" err="1"/>
              <a:t>získala</a:t>
            </a:r>
            <a:r>
              <a:rPr lang="en-US" altLang="cs-CZ" sz="1100" kern="0" dirty="0"/>
              <a:t> </a:t>
            </a:r>
            <a:r>
              <a:rPr lang="en-US" altLang="cs-CZ" sz="1100" kern="0" dirty="0" err="1"/>
              <a:t>Fotbalová</a:t>
            </a:r>
            <a:r>
              <a:rPr lang="en-US" altLang="cs-CZ" sz="1100" kern="0" dirty="0"/>
              <a:t> </a:t>
            </a:r>
            <a:r>
              <a:rPr lang="en-US" altLang="cs-CZ" sz="1100" kern="0" dirty="0" err="1"/>
              <a:t>asociace</a:t>
            </a:r>
            <a:r>
              <a:rPr lang="en-US" altLang="cs-CZ" sz="1100" kern="0" dirty="0"/>
              <a:t> ČR (375 mil. </a:t>
            </a:r>
            <a:r>
              <a:rPr lang="en-US" altLang="cs-CZ" sz="1100" kern="0" dirty="0" err="1"/>
              <a:t>Kč</a:t>
            </a:r>
            <a:r>
              <a:rPr lang="en-US" altLang="cs-CZ" sz="1100" kern="0" dirty="0"/>
              <a:t>)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en-US" altLang="cs-CZ" sz="1100" kern="0" dirty="0" err="1"/>
              <a:t>nejvíce</a:t>
            </a:r>
            <a:r>
              <a:rPr lang="en-US" altLang="cs-CZ" sz="1100" kern="0" dirty="0"/>
              <a:t> </a:t>
            </a:r>
            <a:r>
              <a:rPr lang="en-US" altLang="cs-CZ" sz="1100" kern="0" dirty="0" err="1"/>
              <a:t>dotací</a:t>
            </a:r>
            <a:r>
              <a:rPr lang="en-US" altLang="cs-CZ" sz="1100" kern="0" dirty="0"/>
              <a:t> </a:t>
            </a:r>
            <a:r>
              <a:rPr lang="en-US" altLang="cs-CZ" sz="1100" kern="0" dirty="0" err="1"/>
              <a:t>získala</a:t>
            </a:r>
            <a:r>
              <a:rPr lang="en-US" altLang="cs-CZ" sz="1100" kern="0" dirty="0"/>
              <a:t> </a:t>
            </a:r>
            <a:r>
              <a:rPr lang="en-US" altLang="cs-CZ" sz="1100" kern="0" dirty="0" err="1"/>
              <a:t>Diecézní</a:t>
            </a:r>
            <a:r>
              <a:rPr lang="en-US" altLang="cs-CZ" sz="1100" kern="0" dirty="0"/>
              <a:t> </a:t>
            </a:r>
            <a:r>
              <a:rPr lang="en-US" altLang="cs-CZ" sz="1100" kern="0" dirty="0" err="1"/>
              <a:t>charita</a:t>
            </a:r>
            <a:r>
              <a:rPr lang="en-US" altLang="cs-CZ" sz="1100" kern="0" dirty="0"/>
              <a:t> Brno (154)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en-US" altLang="cs-CZ" sz="1100" kern="0" dirty="0"/>
              <a:t>16 % </a:t>
            </a:r>
            <a:r>
              <a:rPr lang="en-US" altLang="cs-CZ" sz="1100" kern="0" dirty="0" err="1"/>
              <a:t>objemu</a:t>
            </a:r>
            <a:r>
              <a:rPr lang="en-US" altLang="cs-CZ" sz="1100" kern="0" dirty="0"/>
              <a:t> </a:t>
            </a:r>
            <a:r>
              <a:rPr lang="en-US" altLang="cs-CZ" sz="1100" kern="0" dirty="0" err="1"/>
              <a:t>dotací</a:t>
            </a:r>
            <a:r>
              <a:rPr lang="en-US" altLang="cs-CZ" sz="1100" kern="0" dirty="0"/>
              <a:t> </a:t>
            </a:r>
            <a:r>
              <a:rPr lang="en-US" altLang="cs-CZ" sz="1100" kern="0" dirty="0" err="1"/>
              <a:t>poskytnuto</a:t>
            </a:r>
            <a:r>
              <a:rPr lang="en-US" altLang="cs-CZ" sz="1100" kern="0" dirty="0"/>
              <a:t> 10 NNO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509589" y="2026741"/>
          <a:ext cx="5737302" cy="4270855"/>
        </p:xfrm>
        <a:graphic>
          <a:graphicData uri="http://schemas.openxmlformats.org/drawingml/2006/table">
            <a:tbl>
              <a:tblPr firstRow="1" firstCol="1" bandRow="1">
                <a:tableStyleId>{D27102A9-8310-4765-A935-A1911B00CA55}</a:tableStyleId>
              </a:tblPr>
              <a:tblGrid>
                <a:gridCol w="3139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7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97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1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03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Název NNO příjemce dotace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zdroj</a:t>
                      </a: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Databáze</a:t>
                      </a: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kapitol</a:t>
                      </a:r>
                      <a:r>
                        <a:rPr lang="en-US" sz="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SR, </a:t>
                      </a:r>
                      <a:r>
                        <a:rPr lang="en-US" sz="800" baseline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upraveno</a:t>
                      </a:r>
                      <a:r>
                        <a:rPr lang="en-US" sz="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Součet dotací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(v tis. Kč)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Podíl na celkovém objemu (v %)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Počet dotací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Fotbalová asociace České republiky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375 915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3,5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CESNET, zájmové sdružení právnických osob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276 865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2,5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Člověk v tísni,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167 379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1,5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93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Horská služba ČR,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150 004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1,4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Diecézní charita Brno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149 173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1,4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154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Slezská diakonie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137 199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1,3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111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Český atletický svaz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126 095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1,2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NADĚJE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125 699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1,2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Český olympijský výbor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122 094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1,1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Česká unie sportu, </a:t>
                      </a:r>
                      <a:r>
                        <a:rPr lang="cs-CZ" sz="800" dirty="0" err="1">
                          <a:effectLst/>
                        </a:rPr>
                        <a:t>z.s</a:t>
                      </a:r>
                      <a:r>
                        <a:rPr lang="cs-CZ" sz="800" dirty="0">
                          <a:effectLst/>
                        </a:rPr>
                        <a:t>.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109 640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1,0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Armáda spásy v České republice, z. 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99 531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0,9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Český svaz ledního hokeje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97 463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0,9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Autoklub České republiky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86 874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0,8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Technologické centrum Akademie věd České republiky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86 107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0,8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Česká obec sokolská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85 615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0,8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Česká basketbalová federace,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82 297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0,8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Český tenisový svaz z. 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81 471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0,7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Národní olympijské centrum vodních sportů,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80 000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0,7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Svaz lyžařů České republiky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70 317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0,6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Charita Česká republika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70 262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0,6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Biskupské gymnázium J. N. Neumanna a církevní z. škola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66 899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0,6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Český volejbalový svaz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66 305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0,6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ČESKÝ SVAZ CYKLISTIKY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61 721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0,6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Spolek pro GP ČR Brno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60 000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0,6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Česká unie bojových umění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58 795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0,5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Česká katolická charita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57 903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0,5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Český svaz kanoistů,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54 138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0,5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Biskupské gymnázium Brno a mateřská škola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52 259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0,5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03116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39"/>
            <a:ext cx="8086635" cy="647700"/>
          </a:xfrm>
        </p:spPr>
        <p:txBody>
          <a:bodyPr/>
          <a:lstStyle/>
          <a:p>
            <a:r>
              <a:rPr lang="en-US" dirty="0"/>
              <a:t>KONKRÉTNÍ ÚDAJE O VEŘEJNÉ PODPOŘE – V. (</a:t>
            </a:r>
            <a:r>
              <a:rPr lang="en-US" dirty="0" err="1"/>
              <a:t>významní</a:t>
            </a:r>
            <a:r>
              <a:rPr lang="en-US" dirty="0"/>
              <a:t> </a:t>
            </a:r>
            <a:r>
              <a:rPr lang="en-US" dirty="0" err="1"/>
              <a:t>adresáti</a:t>
            </a:r>
            <a:r>
              <a:rPr lang="en-US" dirty="0"/>
              <a:t> KR)</a:t>
            </a:r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 bwMode="auto">
          <a:xfrm>
            <a:off x="86062" y="1575303"/>
            <a:ext cx="7111443" cy="4897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800100" lvl="1" indent="-342900">
              <a:buFont typeface="Wingdings" pitchFamily="2" charset="2"/>
              <a:buChar char="q"/>
            </a:pPr>
            <a:endParaRPr lang="en-US" altLang="cs-CZ" sz="1600" kern="0" dirty="0"/>
          </a:p>
          <a:p>
            <a:pPr marL="800100" lvl="1" indent="-342900">
              <a:buFont typeface="Wingdings" pitchFamily="2" charset="2"/>
              <a:buChar char="q"/>
            </a:pPr>
            <a:r>
              <a:rPr lang="en-US" altLang="cs-CZ" sz="1100" kern="0" dirty="0" err="1"/>
              <a:t>největší</a:t>
            </a:r>
            <a:r>
              <a:rPr lang="en-US" altLang="cs-CZ" sz="1100" kern="0" dirty="0"/>
              <a:t> </a:t>
            </a:r>
            <a:r>
              <a:rPr lang="en-US" altLang="cs-CZ" sz="1100" kern="0" dirty="0" err="1"/>
              <a:t>objem</a:t>
            </a:r>
            <a:r>
              <a:rPr lang="en-US" altLang="cs-CZ" sz="1100" kern="0" dirty="0"/>
              <a:t> </a:t>
            </a:r>
            <a:r>
              <a:rPr lang="en-US" altLang="cs-CZ" sz="1100" kern="0" dirty="0" err="1"/>
              <a:t>dotací</a:t>
            </a:r>
            <a:r>
              <a:rPr lang="en-US" altLang="cs-CZ" sz="1100" kern="0" dirty="0"/>
              <a:t> </a:t>
            </a:r>
            <a:r>
              <a:rPr lang="en-US" altLang="cs-CZ" sz="1100" kern="0" dirty="0" err="1"/>
              <a:t>získala</a:t>
            </a:r>
            <a:r>
              <a:rPr lang="en-US" altLang="cs-CZ" sz="1100" kern="0" dirty="0"/>
              <a:t> </a:t>
            </a:r>
            <a:r>
              <a:rPr lang="en-US" altLang="cs-CZ" sz="1100" kern="0" dirty="0" err="1"/>
              <a:t>Diecézní</a:t>
            </a:r>
            <a:r>
              <a:rPr lang="en-US" altLang="cs-CZ" sz="1100" kern="0" dirty="0"/>
              <a:t> </a:t>
            </a:r>
            <a:r>
              <a:rPr lang="en-US" altLang="cs-CZ" sz="1100" kern="0" dirty="0" err="1"/>
              <a:t>charita</a:t>
            </a:r>
            <a:r>
              <a:rPr lang="en-US" altLang="cs-CZ" sz="1100" kern="0" dirty="0"/>
              <a:t> Brno (56,8 mil. </a:t>
            </a:r>
            <a:r>
              <a:rPr lang="en-US" altLang="cs-CZ" sz="1100" kern="0" dirty="0" err="1"/>
              <a:t>Kč</a:t>
            </a:r>
            <a:r>
              <a:rPr lang="en-US" altLang="cs-CZ" sz="1100" kern="0" dirty="0"/>
              <a:t>)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en-US" altLang="cs-CZ" sz="1100" kern="0" dirty="0" err="1"/>
              <a:t>nejvíce</a:t>
            </a:r>
            <a:r>
              <a:rPr lang="en-US" altLang="cs-CZ" sz="1100" kern="0" dirty="0"/>
              <a:t> </a:t>
            </a:r>
            <a:r>
              <a:rPr lang="en-US" altLang="cs-CZ" sz="1100" kern="0" dirty="0" err="1"/>
              <a:t>dotací</a:t>
            </a:r>
            <a:r>
              <a:rPr lang="en-US" altLang="cs-CZ" sz="1100" kern="0" dirty="0"/>
              <a:t> </a:t>
            </a:r>
            <a:r>
              <a:rPr lang="en-US" altLang="cs-CZ" sz="1100" kern="0" dirty="0" err="1"/>
              <a:t>získal</a:t>
            </a:r>
            <a:r>
              <a:rPr lang="en-US" altLang="cs-CZ" sz="1100" kern="0" dirty="0"/>
              <a:t> </a:t>
            </a:r>
            <a:r>
              <a:rPr lang="en-US" altLang="cs-CZ" sz="1100" kern="0" dirty="0" err="1"/>
              <a:t>Junák</a:t>
            </a:r>
            <a:r>
              <a:rPr lang="en-US" altLang="cs-CZ" sz="1100" kern="0" dirty="0"/>
              <a:t> – </a:t>
            </a:r>
            <a:r>
              <a:rPr lang="en-US" altLang="cs-CZ" sz="1100" kern="0" dirty="0" err="1"/>
              <a:t>český</a:t>
            </a:r>
            <a:r>
              <a:rPr lang="en-US" altLang="cs-CZ" sz="1100" kern="0" dirty="0"/>
              <a:t> </a:t>
            </a:r>
            <a:r>
              <a:rPr lang="en-US" altLang="cs-CZ" sz="1100" kern="0" dirty="0" err="1"/>
              <a:t>skaut,kraj</a:t>
            </a:r>
            <a:r>
              <a:rPr lang="en-US" altLang="cs-CZ" sz="1100" kern="0" dirty="0"/>
              <a:t> </a:t>
            </a:r>
            <a:r>
              <a:rPr lang="en-US" altLang="cs-CZ" sz="1100" kern="0" dirty="0" err="1"/>
              <a:t>Praha</a:t>
            </a:r>
            <a:r>
              <a:rPr lang="en-US" altLang="cs-CZ" sz="1100" kern="0" dirty="0"/>
              <a:t>, </a:t>
            </a:r>
            <a:r>
              <a:rPr lang="en-US" altLang="cs-CZ" sz="1100" kern="0" dirty="0" err="1"/>
              <a:t>z.s</a:t>
            </a:r>
            <a:r>
              <a:rPr lang="en-US" altLang="cs-CZ" sz="1100" kern="0" dirty="0"/>
              <a:t>. (198)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en-US" altLang="cs-CZ" sz="1100" kern="0" dirty="0"/>
              <a:t>11 % </a:t>
            </a:r>
            <a:r>
              <a:rPr lang="en-US" altLang="cs-CZ" sz="1100" kern="0" dirty="0" err="1"/>
              <a:t>objemu</a:t>
            </a:r>
            <a:r>
              <a:rPr lang="en-US" altLang="cs-CZ" sz="1100" kern="0" dirty="0"/>
              <a:t> </a:t>
            </a:r>
            <a:r>
              <a:rPr lang="en-US" altLang="cs-CZ" sz="1100" kern="0" dirty="0" err="1"/>
              <a:t>dotací</a:t>
            </a:r>
            <a:r>
              <a:rPr lang="en-US" altLang="cs-CZ" sz="1100" kern="0" dirty="0"/>
              <a:t> </a:t>
            </a:r>
            <a:r>
              <a:rPr lang="en-US" altLang="cs-CZ" sz="1100" kern="0" dirty="0" err="1"/>
              <a:t>poskytnuto</a:t>
            </a:r>
            <a:r>
              <a:rPr lang="en-US" altLang="cs-CZ" sz="1100" kern="0" dirty="0"/>
              <a:t> 10 NNO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509589" y="2004082"/>
          <a:ext cx="5721855" cy="4244318"/>
        </p:xfrm>
        <a:graphic>
          <a:graphicData uri="http://schemas.openxmlformats.org/drawingml/2006/table">
            <a:tbl>
              <a:tblPr firstRow="1" firstCol="1" bandRow="1">
                <a:tableStyleId>{D27102A9-8310-4765-A935-A1911B00CA55}</a:tableStyleId>
              </a:tblPr>
              <a:tblGrid>
                <a:gridCol w="3508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8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2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1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56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Název NNO příjemce dotace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Zdroj</a:t>
                      </a: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Databáze</a:t>
                      </a: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rozpočtů</a:t>
                      </a: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krajů</a:t>
                      </a: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 hl. m. </a:t>
                      </a:r>
                      <a:r>
                        <a:rPr lang="en-US" sz="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Prahy</a:t>
                      </a: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upraveno</a:t>
                      </a: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Součet dotací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(v tis. Kč)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Podíl na celkovém objemu (v %)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Počet dotací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Diecézní charita Brno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56 809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2,0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194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PRAŽSKÝ FOTBALOVÝ SVAZ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49 900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Středočeské inovační centrum, spolek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38 525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JIC, zájmové sdružení právnických osob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33 077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Prostějov olympijský, z. 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26 746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Armáda spásy v České republice, z. 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22 852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Divadlo Archa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22 000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SANANIM z. ú.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21 905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Filharmonie Bohuslava Martinů,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21 750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Mateřská škola, Základní škola a Praktická škola při centru ARPIDA,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21 568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Český svaz ledního hokeje </a:t>
                      </a:r>
                      <a:r>
                        <a:rPr lang="cs-CZ" sz="800" dirty="0" err="1">
                          <a:effectLst/>
                        </a:rPr>
                        <a:t>z.s</a:t>
                      </a:r>
                      <a:r>
                        <a:rPr lang="cs-CZ" sz="800" dirty="0">
                          <a:effectLst/>
                        </a:rPr>
                        <a:t>.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21 420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NADĚJE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18 124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Činoherní klub,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18 000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Fotbalová asociace České republiky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17 600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Sportovní klub Hala Lužiny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15 620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Dejvické divadlo,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14 300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Tělocvičná jednota Kobylisy,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12 800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DEAI (Setkání)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12 500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Regionální rozvojová agentura jižní Moravy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12 100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Ekologické centrum Orlov,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11 999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Základní škola Bernarda Bolzana obecně prospěšná společnost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11 309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Základní škola waldorfská a mateřská škola České Budějovice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11 079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HEWER,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10 867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Společnost Podané ruce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10 526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49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PKF - Prague Philharmonia,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10 300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MeetFactory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10 000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53355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KONKRÉTNÍ ÚDAJE O VEŘEJNÉ PODPOŘE – V</a:t>
            </a:r>
            <a:r>
              <a:rPr lang="cs-CZ" dirty="0"/>
              <a:t>I</a:t>
            </a:r>
            <a:r>
              <a:rPr lang="en-US" dirty="0"/>
              <a:t>. (</a:t>
            </a:r>
            <a:r>
              <a:rPr lang="en-US" dirty="0" err="1"/>
              <a:t>Veřejné</a:t>
            </a:r>
            <a:r>
              <a:rPr lang="en-US" dirty="0"/>
              <a:t> </a:t>
            </a:r>
            <a:r>
              <a:rPr lang="en-US" dirty="0" err="1"/>
              <a:t>zakázky</a:t>
            </a:r>
            <a:r>
              <a:rPr lang="en-US" dirty="0"/>
              <a:t>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89" y="2017713"/>
            <a:ext cx="8386985" cy="4114800"/>
          </a:xfrm>
        </p:spPr>
        <p:txBody>
          <a:bodyPr/>
          <a:lstStyle/>
          <a:p>
            <a:r>
              <a:rPr lang="en-US" sz="1400" dirty="0" err="1"/>
              <a:t>ve</a:t>
            </a:r>
            <a:r>
              <a:rPr lang="en-US" sz="1400" dirty="0"/>
              <a:t> </a:t>
            </a:r>
            <a:r>
              <a:rPr lang="en-US" sz="1400" dirty="0" err="1"/>
              <a:t>formě</a:t>
            </a:r>
            <a:r>
              <a:rPr lang="en-US" sz="1400" dirty="0"/>
              <a:t> </a:t>
            </a:r>
            <a:r>
              <a:rPr lang="en-US" sz="1400" dirty="0" err="1"/>
              <a:t>veřejných</a:t>
            </a:r>
            <a:r>
              <a:rPr lang="en-US" sz="1400" dirty="0"/>
              <a:t> </a:t>
            </a:r>
            <a:r>
              <a:rPr lang="en-US" sz="1400" dirty="0" err="1"/>
              <a:t>zakázek</a:t>
            </a:r>
            <a:r>
              <a:rPr lang="en-US" sz="1400" dirty="0"/>
              <a:t> </a:t>
            </a:r>
            <a:r>
              <a:rPr lang="en-US" sz="1400" dirty="0" err="1"/>
              <a:t>bylo</a:t>
            </a:r>
            <a:r>
              <a:rPr lang="en-US" sz="1400" dirty="0"/>
              <a:t> v </a:t>
            </a:r>
            <a:r>
              <a:rPr lang="en-US" sz="1400" dirty="0" err="1"/>
              <a:t>roce</a:t>
            </a:r>
            <a:r>
              <a:rPr lang="en-US" sz="1400" dirty="0"/>
              <a:t> 2016 NNO</a:t>
            </a:r>
          </a:p>
          <a:p>
            <a:pPr marL="0" indent="0">
              <a:buNone/>
            </a:pPr>
            <a:r>
              <a:rPr lang="en-US" sz="1400" dirty="0"/>
              <a:t>       </a:t>
            </a:r>
            <a:r>
              <a:rPr lang="en-US" sz="1400" dirty="0" err="1"/>
              <a:t>zadáno</a:t>
            </a:r>
            <a:r>
              <a:rPr lang="en-US" sz="1400" dirty="0"/>
              <a:t> 897 </a:t>
            </a:r>
            <a:r>
              <a:rPr lang="en-US" sz="1400" dirty="0" err="1"/>
              <a:t>zakázek</a:t>
            </a:r>
            <a:r>
              <a:rPr lang="en-US" sz="1400" dirty="0"/>
              <a:t> v </a:t>
            </a:r>
            <a:r>
              <a:rPr lang="en-US" sz="1400" dirty="0" err="1"/>
              <a:t>celkové</a:t>
            </a:r>
            <a:r>
              <a:rPr lang="en-US" sz="1400" dirty="0"/>
              <a:t> </a:t>
            </a:r>
            <a:r>
              <a:rPr lang="en-US" sz="1400" dirty="0" err="1"/>
              <a:t>hodnotě</a:t>
            </a:r>
            <a:r>
              <a:rPr lang="en-US" sz="1400" dirty="0"/>
              <a:t> </a:t>
            </a:r>
            <a:r>
              <a:rPr lang="en-US" sz="1400" b="1" dirty="0"/>
              <a:t>598,9</a:t>
            </a:r>
            <a:r>
              <a:rPr lang="en-US" sz="1400" dirty="0"/>
              <a:t> mil. </a:t>
            </a:r>
            <a:r>
              <a:rPr lang="en-US" sz="1400" dirty="0" err="1"/>
              <a:t>Kč</a:t>
            </a:r>
            <a:r>
              <a:rPr lang="en-US" sz="1400" dirty="0"/>
              <a:t> </a:t>
            </a:r>
            <a:r>
              <a:rPr lang="en-US" sz="1400" dirty="0" err="1"/>
              <a:t>vč</a:t>
            </a:r>
            <a:r>
              <a:rPr lang="en-US" sz="1400" dirty="0"/>
              <a:t>. DPH, z </a:t>
            </a:r>
            <a:r>
              <a:rPr lang="en-US" sz="1400" dirty="0" err="1"/>
              <a:t>toho</a:t>
            </a:r>
            <a:r>
              <a:rPr lang="en-US" sz="1400" dirty="0"/>
              <a:t>:</a:t>
            </a:r>
          </a:p>
          <a:p>
            <a:endParaRPr lang="en-US" sz="1400" b="1" dirty="0"/>
          </a:p>
          <a:p>
            <a:r>
              <a:rPr lang="en-US" sz="1400" b="1" dirty="0" err="1"/>
              <a:t>ze</a:t>
            </a:r>
            <a:r>
              <a:rPr lang="en-US" sz="1400" b="1" dirty="0"/>
              <a:t> </a:t>
            </a:r>
            <a:r>
              <a:rPr lang="en-US" sz="1400" b="1" dirty="0" err="1"/>
              <a:t>státního</a:t>
            </a:r>
            <a:r>
              <a:rPr lang="en-US" sz="1400" b="1" dirty="0"/>
              <a:t> </a:t>
            </a:r>
            <a:r>
              <a:rPr lang="en-US" sz="1400" b="1" dirty="0" err="1"/>
              <a:t>rozpočtu</a:t>
            </a:r>
            <a:r>
              <a:rPr lang="en-US" sz="1400" b="1" dirty="0"/>
              <a:t>: 37,6 % </a:t>
            </a:r>
            <a:r>
              <a:rPr lang="en-US" sz="1400" dirty="0"/>
              <a:t>(392 </a:t>
            </a:r>
            <a:r>
              <a:rPr lang="en-US" sz="1400" dirty="0" err="1"/>
              <a:t>vz</a:t>
            </a:r>
            <a:r>
              <a:rPr lang="en-US" sz="1400" dirty="0"/>
              <a:t> </a:t>
            </a:r>
            <a:r>
              <a:rPr lang="en-US" sz="1400" dirty="0" err="1"/>
              <a:t>ve</a:t>
            </a:r>
            <a:r>
              <a:rPr lang="en-US" sz="1400" dirty="0"/>
              <a:t> </a:t>
            </a:r>
            <a:r>
              <a:rPr lang="en-US" sz="1400" dirty="0" err="1"/>
              <a:t>výši</a:t>
            </a:r>
            <a:r>
              <a:rPr lang="en-US" sz="1400" dirty="0"/>
              <a:t> 225,4 mil. </a:t>
            </a:r>
            <a:r>
              <a:rPr lang="en-US" sz="1400" dirty="0" err="1"/>
              <a:t>Kč</a:t>
            </a:r>
            <a:r>
              <a:rPr lang="en-US" sz="1400" dirty="0"/>
              <a:t>), 3 </a:t>
            </a:r>
            <a:r>
              <a:rPr lang="en-US" sz="1400" dirty="0" err="1"/>
              <a:t>největší</a:t>
            </a:r>
            <a:r>
              <a:rPr lang="en-US" sz="1400" dirty="0"/>
              <a:t> </a:t>
            </a:r>
            <a:r>
              <a:rPr lang="en-US" sz="1400" dirty="0" err="1"/>
              <a:t>zadavatelé</a:t>
            </a:r>
            <a:r>
              <a:rPr lang="en-US" sz="1400" dirty="0"/>
              <a:t>:</a:t>
            </a:r>
          </a:p>
          <a:p>
            <a:pPr marL="0" indent="0">
              <a:buNone/>
            </a:pPr>
            <a:r>
              <a:rPr lang="en-US" sz="1400" dirty="0"/>
              <a:t>	MV: 179,601 mil. </a:t>
            </a:r>
            <a:r>
              <a:rPr lang="en-US" sz="1400" dirty="0" err="1"/>
              <a:t>Kč</a:t>
            </a:r>
            <a:r>
              <a:rPr lang="en-US" sz="1400" dirty="0"/>
              <a:t> </a:t>
            </a:r>
            <a:r>
              <a:rPr lang="en-US" sz="1400" dirty="0" err="1"/>
              <a:t>vč</a:t>
            </a:r>
            <a:r>
              <a:rPr lang="en-US" sz="1400" dirty="0"/>
              <a:t>. DPH (43 </a:t>
            </a:r>
            <a:r>
              <a:rPr lang="en-US" sz="1400" dirty="0" err="1"/>
              <a:t>vz</a:t>
            </a:r>
            <a:r>
              <a:rPr lang="en-US" sz="1400" dirty="0"/>
              <a:t>) – 79,7 %</a:t>
            </a:r>
          </a:p>
          <a:p>
            <a:pPr marL="0" indent="0">
              <a:buNone/>
            </a:pPr>
            <a:r>
              <a:rPr lang="en-US" sz="1400" dirty="0"/>
              <a:t>	MD: 20,389 mil. </a:t>
            </a:r>
            <a:r>
              <a:rPr lang="en-US" sz="1400" dirty="0" err="1"/>
              <a:t>Kč</a:t>
            </a:r>
            <a:r>
              <a:rPr lang="en-US" sz="1400" dirty="0"/>
              <a:t> </a:t>
            </a:r>
            <a:r>
              <a:rPr lang="en-US" sz="1400" dirty="0" err="1"/>
              <a:t>vč</a:t>
            </a:r>
            <a:r>
              <a:rPr lang="en-US" sz="1400" dirty="0"/>
              <a:t>. DPH (219 </a:t>
            </a:r>
            <a:r>
              <a:rPr lang="en-US" sz="1400" dirty="0" err="1"/>
              <a:t>vz</a:t>
            </a:r>
            <a:r>
              <a:rPr lang="en-US" sz="1400" dirty="0"/>
              <a:t>) – 9 %</a:t>
            </a:r>
          </a:p>
          <a:p>
            <a:pPr marL="0" indent="0">
              <a:buNone/>
            </a:pPr>
            <a:r>
              <a:rPr lang="en-US" sz="1400" dirty="0"/>
              <a:t>	MŽP: 7,542 mil. </a:t>
            </a:r>
            <a:r>
              <a:rPr lang="en-US" sz="1400" dirty="0" err="1"/>
              <a:t>Kč</a:t>
            </a:r>
            <a:r>
              <a:rPr lang="en-US" sz="1400" dirty="0"/>
              <a:t> </a:t>
            </a:r>
            <a:r>
              <a:rPr lang="en-US" sz="1400" dirty="0" err="1"/>
              <a:t>vč</a:t>
            </a:r>
            <a:r>
              <a:rPr lang="en-US" sz="1400" dirty="0"/>
              <a:t>. DPH (65 </a:t>
            </a:r>
            <a:r>
              <a:rPr lang="en-US" sz="1400" dirty="0" err="1"/>
              <a:t>vz</a:t>
            </a:r>
            <a:r>
              <a:rPr lang="en-US" sz="1400" dirty="0"/>
              <a:t>) – 3,3 %</a:t>
            </a:r>
          </a:p>
          <a:p>
            <a:pPr marL="0" indent="0">
              <a:buNone/>
            </a:pPr>
            <a:endParaRPr lang="en-US" sz="1400" dirty="0"/>
          </a:p>
          <a:p>
            <a:r>
              <a:rPr lang="en-US" sz="1400" b="1" dirty="0"/>
              <a:t>z </a:t>
            </a:r>
            <a:r>
              <a:rPr lang="en-US" sz="1400" b="1" dirty="0" err="1"/>
              <a:t>rozpočtů</a:t>
            </a:r>
            <a:r>
              <a:rPr lang="en-US" sz="1400" b="1" dirty="0"/>
              <a:t> </a:t>
            </a:r>
            <a:r>
              <a:rPr lang="en-US" sz="1400" b="1" dirty="0" err="1"/>
              <a:t>krajů</a:t>
            </a:r>
            <a:r>
              <a:rPr lang="en-US" sz="1400" b="1" dirty="0"/>
              <a:t> a </a:t>
            </a:r>
            <a:r>
              <a:rPr lang="en-US" sz="1400" b="1" dirty="0" err="1"/>
              <a:t>hl.m.Prahy</a:t>
            </a:r>
            <a:r>
              <a:rPr lang="en-US" sz="1400" b="1" dirty="0"/>
              <a:t>: 62.4 % </a:t>
            </a:r>
            <a:r>
              <a:rPr lang="en-US" sz="1400" dirty="0"/>
              <a:t>(505 </a:t>
            </a:r>
            <a:r>
              <a:rPr lang="en-US" sz="1400" dirty="0" err="1"/>
              <a:t>vz</a:t>
            </a:r>
            <a:r>
              <a:rPr lang="en-US" sz="1400" dirty="0"/>
              <a:t> </a:t>
            </a:r>
            <a:r>
              <a:rPr lang="en-US" sz="1400" dirty="0" err="1"/>
              <a:t>ve</a:t>
            </a:r>
            <a:r>
              <a:rPr lang="en-US" sz="1400" dirty="0"/>
              <a:t> </a:t>
            </a:r>
            <a:r>
              <a:rPr lang="en-US" sz="1400" dirty="0" err="1"/>
              <a:t>výši</a:t>
            </a:r>
            <a:r>
              <a:rPr lang="en-US" sz="1400" dirty="0"/>
              <a:t> 373,5 mil. </a:t>
            </a:r>
            <a:r>
              <a:rPr lang="en-US" sz="1400" dirty="0" err="1"/>
              <a:t>Kč</a:t>
            </a:r>
            <a:r>
              <a:rPr lang="en-US" sz="1400" dirty="0"/>
              <a:t>), 3 </a:t>
            </a:r>
            <a:r>
              <a:rPr lang="en-US" sz="1400" dirty="0" err="1"/>
              <a:t>největší</a:t>
            </a:r>
            <a:r>
              <a:rPr lang="en-US" sz="1400" dirty="0"/>
              <a:t> </a:t>
            </a:r>
            <a:r>
              <a:rPr lang="en-US" sz="1400" dirty="0" err="1"/>
              <a:t>zadavatelé</a:t>
            </a:r>
            <a:r>
              <a:rPr lang="en-US" sz="1400" dirty="0"/>
              <a:t>: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err="1"/>
              <a:t>Jihomoravský</a:t>
            </a:r>
            <a:r>
              <a:rPr lang="en-US" sz="1400" dirty="0"/>
              <a:t> </a:t>
            </a:r>
            <a:r>
              <a:rPr lang="en-US" sz="1400" dirty="0" err="1"/>
              <a:t>kraj</a:t>
            </a:r>
            <a:r>
              <a:rPr lang="en-US" sz="1400" dirty="0"/>
              <a:t>: 189,004 mil. </a:t>
            </a:r>
            <a:r>
              <a:rPr lang="en-US" sz="1400" dirty="0" err="1"/>
              <a:t>Kč</a:t>
            </a:r>
            <a:r>
              <a:rPr lang="en-US" sz="1400" dirty="0"/>
              <a:t> </a:t>
            </a:r>
            <a:r>
              <a:rPr lang="en-US" sz="1400" dirty="0" err="1"/>
              <a:t>vč</a:t>
            </a:r>
            <a:r>
              <a:rPr lang="en-US" sz="1400" dirty="0"/>
              <a:t>. DPH (42 </a:t>
            </a:r>
            <a:r>
              <a:rPr lang="en-US" sz="1400" dirty="0" err="1"/>
              <a:t>vz</a:t>
            </a:r>
            <a:r>
              <a:rPr lang="en-US" sz="1400" dirty="0"/>
              <a:t>) – 50,6 %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err="1"/>
              <a:t>Královehradecký</a:t>
            </a:r>
            <a:r>
              <a:rPr lang="en-US" sz="1400" dirty="0"/>
              <a:t> </a:t>
            </a:r>
            <a:r>
              <a:rPr lang="en-US" sz="1400" dirty="0" err="1"/>
              <a:t>kraj</a:t>
            </a:r>
            <a:r>
              <a:rPr lang="en-US" sz="1400" dirty="0"/>
              <a:t>: 90,762 mil. </a:t>
            </a:r>
            <a:r>
              <a:rPr lang="en-US" sz="1400" dirty="0" err="1"/>
              <a:t>Kč</a:t>
            </a:r>
            <a:r>
              <a:rPr lang="en-US" sz="1400" dirty="0"/>
              <a:t> </a:t>
            </a:r>
            <a:r>
              <a:rPr lang="en-US" sz="1400" dirty="0" err="1"/>
              <a:t>vč</a:t>
            </a:r>
            <a:r>
              <a:rPr lang="en-US" sz="1400" dirty="0"/>
              <a:t>. DPH (45 </a:t>
            </a:r>
            <a:r>
              <a:rPr lang="en-US" sz="1400" dirty="0" err="1"/>
              <a:t>vz</a:t>
            </a:r>
            <a:r>
              <a:rPr lang="en-US" sz="1400" dirty="0"/>
              <a:t>) – 24,3 %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err="1"/>
              <a:t>Olomoucký</a:t>
            </a:r>
            <a:r>
              <a:rPr lang="en-US" sz="1400" dirty="0"/>
              <a:t> </a:t>
            </a:r>
            <a:r>
              <a:rPr lang="en-US" sz="1400" dirty="0" err="1"/>
              <a:t>kraj</a:t>
            </a:r>
            <a:r>
              <a:rPr lang="en-US" sz="1400" dirty="0"/>
              <a:t>: 67,769 mil. </a:t>
            </a:r>
            <a:r>
              <a:rPr lang="en-US" sz="1400" dirty="0" err="1"/>
              <a:t>Kč</a:t>
            </a:r>
            <a:r>
              <a:rPr lang="en-US" sz="1400" dirty="0"/>
              <a:t> </a:t>
            </a:r>
            <a:r>
              <a:rPr lang="en-US" sz="1400" dirty="0" err="1"/>
              <a:t>vč</a:t>
            </a:r>
            <a:r>
              <a:rPr lang="en-US" sz="1400" dirty="0"/>
              <a:t>. DPH (100 </a:t>
            </a:r>
            <a:r>
              <a:rPr lang="en-US" sz="1400" dirty="0" err="1"/>
              <a:t>vz</a:t>
            </a:r>
            <a:r>
              <a:rPr lang="en-US" sz="1400" dirty="0"/>
              <a:t>) – 18,1 %</a:t>
            </a:r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185182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40"/>
            <a:ext cx="8086635" cy="1979610"/>
          </a:xfrm>
        </p:spPr>
        <p:txBody>
          <a:bodyPr/>
          <a:lstStyle/>
          <a:p>
            <a:pPr algn="ctr"/>
            <a:br>
              <a:rPr lang="cs-CZ" sz="2800" dirty="0"/>
            </a:br>
            <a:br>
              <a:rPr lang="cs-CZ" sz="2800" dirty="0"/>
            </a:br>
            <a:r>
              <a:rPr lang="cs-CZ" sz="2800" dirty="0"/>
              <a:t>Vhodný prostor pro dotazy začíná právě teď!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89" y="4211053"/>
            <a:ext cx="8386985" cy="1921459"/>
          </a:xfrm>
        </p:spPr>
        <p:txBody>
          <a:bodyPr/>
          <a:lstStyle/>
          <a:p>
            <a:pPr marL="0" indent="0">
              <a:buNone/>
            </a:pPr>
            <a:r>
              <a:rPr lang="en-US" sz="1400" b="1" dirty="0" err="1"/>
              <a:t>Zdroje</a:t>
            </a:r>
            <a:r>
              <a:rPr lang="en-US" sz="1400" b="1" dirty="0"/>
              <a:t>:</a:t>
            </a:r>
            <a:br>
              <a:rPr lang="en-US" sz="1400" dirty="0"/>
            </a:br>
            <a:r>
              <a:rPr lang="en-US" sz="1400" i="1" dirty="0" err="1"/>
              <a:t>Rozbor</a:t>
            </a:r>
            <a:r>
              <a:rPr lang="en-US" sz="1400" i="1" dirty="0"/>
              <a:t> </a:t>
            </a:r>
            <a:r>
              <a:rPr lang="en-US" sz="1400" i="1" dirty="0" err="1"/>
              <a:t>financování</a:t>
            </a:r>
            <a:r>
              <a:rPr lang="en-US" sz="1400" i="1" dirty="0"/>
              <a:t> </a:t>
            </a:r>
            <a:r>
              <a:rPr lang="en-US" sz="1400" i="1" dirty="0" err="1"/>
              <a:t>nestátních</a:t>
            </a:r>
            <a:r>
              <a:rPr lang="en-US" sz="1400" i="1" dirty="0"/>
              <a:t> </a:t>
            </a:r>
            <a:r>
              <a:rPr lang="en-US" sz="1400" i="1" dirty="0" err="1"/>
              <a:t>neziskových</a:t>
            </a:r>
            <a:r>
              <a:rPr lang="en-US" sz="1400" i="1" dirty="0"/>
              <a:t> </a:t>
            </a:r>
            <a:r>
              <a:rPr lang="en-US" sz="1400" i="1" dirty="0" err="1"/>
              <a:t>organizací</a:t>
            </a:r>
            <a:r>
              <a:rPr lang="en-US" sz="1400" i="1" dirty="0"/>
              <a:t> z </a:t>
            </a:r>
            <a:r>
              <a:rPr lang="en-US" sz="1400" i="1" dirty="0" err="1"/>
              <a:t>veřejných</a:t>
            </a:r>
            <a:r>
              <a:rPr lang="en-US" sz="1400" i="1" dirty="0"/>
              <a:t> </a:t>
            </a:r>
            <a:r>
              <a:rPr lang="en-US" sz="1400" i="1" dirty="0" err="1"/>
              <a:t>rozpočtů</a:t>
            </a:r>
            <a:r>
              <a:rPr lang="en-US" sz="1400" i="1" dirty="0"/>
              <a:t> v </a:t>
            </a:r>
            <a:r>
              <a:rPr lang="en-US" sz="1400" i="1" dirty="0" err="1"/>
              <a:t>roce</a:t>
            </a:r>
            <a:r>
              <a:rPr lang="en-US" sz="1400" i="1" dirty="0"/>
              <a:t> 201</a:t>
            </a:r>
            <a:r>
              <a:rPr lang="cs-CZ" sz="1400" i="1" dirty="0"/>
              <a:t>6</a:t>
            </a:r>
            <a:r>
              <a:rPr lang="en-US" sz="1400" i="1" dirty="0"/>
              <a:t> </a:t>
            </a:r>
            <a:r>
              <a:rPr lang="en-US" sz="1400" dirty="0"/>
              <a:t>– </a:t>
            </a:r>
            <a:r>
              <a:rPr lang="en-US" sz="1400" dirty="0" err="1"/>
              <a:t>dostupný</a:t>
            </a:r>
            <a:r>
              <a:rPr lang="en-US" sz="1400" dirty="0"/>
              <a:t> </a:t>
            </a:r>
            <a:r>
              <a:rPr lang="en-US" sz="1400" dirty="0" err="1">
                <a:hlinkClick r:id="rId2"/>
              </a:rPr>
              <a:t>zde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i="1" dirty="0" err="1"/>
              <a:t>Přílohy</a:t>
            </a:r>
            <a:r>
              <a:rPr lang="en-US" sz="1400" i="1" dirty="0"/>
              <a:t> </a:t>
            </a:r>
            <a:r>
              <a:rPr lang="en-US" sz="1400" i="1" dirty="0" err="1"/>
              <a:t>dokumentu</a:t>
            </a:r>
            <a:r>
              <a:rPr lang="en-US" sz="1400" i="1" dirty="0"/>
              <a:t>: </a:t>
            </a:r>
            <a:r>
              <a:rPr lang="en-US" sz="1400" i="1" dirty="0" err="1"/>
              <a:t>Rozbor</a:t>
            </a:r>
            <a:r>
              <a:rPr lang="en-US" sz="1400" i="1" dirty="0"/>
              <a:t> </a:t>
            </a:r>
            <a:r>
              <a:rPr lang="en-US" sz="1400" i="1" dirty="0" err="1"/>
              <a:t>financování</a:t>
            </a:r>
            <a:r>
              <a:rPr lang="en-US" sz="1400" i="1" dirty="0"/>
              <a:t> </a:t>
            </a:r>
            <a:r>
              <a:rPr lang="en-US" sz="1400" i="1" dirty="0" err="1"/>
              <a:t>nestátních</a:t>
            </a:r>
            <a:r>
              <a:rPr lang="en-US" sz="1400" i="1" dirty="0"/>
              <a:t> </a:t>
            </a:r>
            <a:r>
              <a:rPr lang="en-US" sz="1400" i="1" dirty="0" err="1"/>
              <a:t>neziskových</a:t>
            </a:r>
            <a:r>
              <a:rPr lang="en-US" sz="1400" i="1" dirty="0"/>
              <a:t> </a:t>
            </a:r>
            <a:r>
              <a:rPr lang="en-US" sz="1400" i="1" dirty="0" err="1"/>
              <a:t>organizací</a:t>
            </a:r>
            <a:r>
              <a:rPr lang="en-US" sz="1400" i="1" dirty="0"/>
              <a:t> … v </a:t>
            </a:r>
            <a:r>
              <a:rPr lang="en-US" sz="1400" i="1" dirty="0" err="1"/>
              <a:t>roce</a:t>
            </a:r>
            <a:r>
              <a:rPr lang="en-US" sz="1400" i="1" dirty="0"/>
              <a:t> 201</a:t>
            </a:r>
            <a:r>
              <a:rPr lang="cs-CZ" sz="1400" i="1" dirty="0"/>
              <a:t>6</a:t>
            </a:r>
            <a:r>
              <a:rPr lang="en-US" sz="1400" i="1" dirty="0"/>
              <a:t> </a:t>
            </a:r>
            <a:r>
              <a:rPr lang="en-US" sz="1400" dirty="0"/>
              <a:t>– </a:t>
            </a:r>
            <a:r>
              <a:rPr lang="en-US" sz="1400" dirty="0" err="1"/>
              <a:t>dostupné</a:t>
            </a:r>
            <a:r>
              <a:rPr lang="en-US" sz="1400" dirty="0"/>
              <a:t> </a:t>
            </a:r>
            <a:r>
              <a:rPr lang="en-US" sz="1400" dirty="0" err="1">
                <a:hlinkClick r:id="rId3"/>
              </a:rPr>
              <a:t>zde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 err="1"/>
              <a:t>Prouzová</a:t>
            </a:r>
            <a:r>
              <a:rPr lang="en-US" sz="1400" dirty="0"/>
              <a:t>, Z. </a:t>
            </a:r>
            <a:r>
              <a:rPr lang="en-US" sz="1400" i="1" dirty="0" err="1"/>
              <a:t>Přímé</a:t>
            </a:r>
            <a:r>
              <a:rPr lang="en-US" sz="1400" i="1" dirty="0"/>
              <a:t> a </a:t>
            </a:r>
            <a:r>
              <a:rPr lang="en-US" sz="1400" i="1" dirty="0" err="1"/>
              <a:t>nepřímé</a:t>
            </a:r>
            <a:r>
              <a:rPr lang="en-US" sz="1400" i="1" dirty="0"/>
              <a:t> </a:t>
            </a:r>
            <a:r>
              <a:rPr lang="en-US" sz="1400" i="1" dirty="0" err="1"/>
              <a:t>financování</a:t>
            </a:r>
            <a:r>
              <a:rPr lang="en-US" sz="1400" i="1" dirty="0"/>
              <a:t> </a:t>
            </a:r>
            <a:r>
              <a:rPr lang="en-US" sz="1400" i="1" dirty="0" err="1"/>
              <a:t>soukromých</a:t>
            </a:r>
            <a:r>
              <a:rPr lang="en-US" sz="1400" i="1" dirty="0"/>
              <a:t> </a:t>
            </a:r>
            <a:r>
              <a:rPr lang="en-US" sz="1400" i="1" dirty="0" err="1"/>
              <a:t>neziskových</a:t>
            </a:r>
            <a:r>
              <a:rPr lang="en-US" sz="1400" i="1" dirty="0"/>
              <a:t> </a:t>
            </a:r>
            <a:r>
              <a:rPr lang="en-US" sz="1400" i="1" dirty="0" err="1"/>
              <a:t>organizací</a:t>
            </a:r>
            <a:r>
              <a:rPr lang="en-US" sz="1400" i="1" dirty="0"/>
              <a:t> z </a:t>
            </a:r>
            <a:r>
              <a:rPr lang="en-US" sz="1400" i="1" dirty="0" err="1"/>
              <a:t>veřejných</a:t>
            </a:r>
            <a:r>
              <a:rPr lang="en-US" sz="1400" i="1" dirty="0"/>
              <a:t> </a:t>
            </a:r>
            <a:r>
              <a:rPr lang="en-US" sz="1400" i="1" dirty="0" err="1"/>
              <a:t>rozpočtů</a:t>
            </a:r>
            <a:r>
              <a:rPr lang="en-US" sz="1400" i="1" dirty="0"/>
              <a:t> </a:t>
            </a:r>
            <a:r>
              <a:rPr lang="en-US" sz="1400" i="1" dirty="0" err="1"/>
              <a:t>České</a:t>
            </a:r>
            <a:r>
              <a:rPr lang="en-US" sz="1400" i="1" dirty="0"/>
              <a:t> </a:t>
            </a:r>
            <a:r>
              <a:rPr lang="en-US" sz="1400" i="1" dirty="0" err="1"/>
              <a:t>republiky</a:t>
            </a:r>
            <a:r>
              <a:rPr lang="en-US" sz="1400" i="1" dirty="0"/>
              <a:t> v </a:t>
            </a:r>
            <a:r>
              <a:rPr lang="en-US" sz="1400" i="1" dirty="0" err="1"/>
              <a:t>letech</a:t>
            </a:r>
            <a:r>
              <a:rPr lang="en-US" sz="1400" i="1" dirty="0"/>
              <a:t> 2008 </a:t>
            </a:r>
            <a:r>
              <a:rPr lang="en-US" sz="1400" i="1" dirty="0" err="1"/>
              <a:t>až</a:t>
            </a:r>
            <a:r>
              <a:rPr lang="en-US" sz="1400" i="1" dirty="0"/>
              <a:t> 2013.</a:t>
            </a:r>
            <a:r>
              <a:rPr lang="en-US" sz="1400" dirty="0"/>
              <a:t> 1. </a:t>
            </a:r>
            <a:r>
              <a:rPr lang="en-US" sz="1400" dirty="0" err="1"/>
              <a:t>vydání</a:t>
            </a:r>
            <a:r>
              <a:rPr lang="en-US" sz="1400" dirty="0"/>
              <a:t> Brno: </a:t>
            </a:r>
            <a:r>
              <a:rPr lang="en-US" sz="1400" dirty="0" err="1"/>
              <a:t>Masarykova</a:t>
            </a:r>
            <a:r>
              <a:rPr lang="en-US" sz="1400" dirty="0"/>
              <a:t> </a:t>
            </a:r>
            <a:r>
              <a:rPr lang="en-US" sz="1400" dirty="0" err="1"/>
              <a:t>univerzita</a:t>
            </a:r>
            <a:r>
              <a:rPr lang="en-US" sz="1400" dirty="0"/>
              <a:t>, 2015. 88 s.</a:t>
            </a:r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10217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Průběh semináře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„teoretický“ úvod </a:t>
            </a:r>
          </a:p>
          <a:p>
            <a:pPr lvl="1"/>
            <a:r>
              <a:rPr lang="cs-CZ" altLang="cs-CZ" sz="1400" dirty="0"/>
              <a:t>financování NNO v ČR</a:t>
            </a:r>
          </a:p>
          <a:p>
            <a:pPr lvl="1"/>
            <a:r>
              <a:rPr lang="cs-CZ" altLang="cs-CZ" sz="1400" dirty="0"/>
              <a:t>co je přímá a co nepřímá veřejná podpora?</a:t>
            </a:r>
          </a:p>
          <a:p>
            <a:pPr lvl="1"/>
            <a:r>
              <a:rPr lang="cs-CZ" altLang="cs-CZ" sz="1400" dirty="0"/>
              <a:t>kdo jakou podporu poskytuje?</a:t>
            </a:r>
          </a:p>
          <a:p>
            <a:pPr lvl="1"/>
            <a:r>
              <a:rPr lang="cs-CZ" altLang="cs-CZ" sz="1400" dirty="0"/>
              <a:t>co je Rozbor financování NNO z VR</a:t>
            </a:r>
          </a:p>
          <a:p>
            <a:r>
              <a:rPr lang="cs-CZ" altLang="cs-CZ" dirty="0"/>
              <a:t>…</a:t>
            </a:r>
            <a:endParaRPr lang="cs-CZ" altLang="cs-CZ" sz="1400" dirty="0"/>
          </a:p>
          <a:p>
            <a:r>
              <a:rPr lang="cs-CZ" altLang="cs-CZ" dirty="0"/>
              <a:t>shrnutí závěrem</a:t>
            </a:r>
            <a:endParaRPr lang="cs-CZ" altLang="cs-CZ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2" t="5764" r="1869"/>
          <a:stretch/>
        </p:blipFill>
        <p:spPr bwMode="auto">
          <a:xfrm>
            <a:off x="4667250" y="1685925"/>
            <a:ext cx="3838576" cy="288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sz="2400" dirty="0"/>
              <a:t>Financování </a:t>
            </a:r>
            <a:r>
              <a:rPr lang="cs-CZ" sz="2400" dirty="0" err="1"/>
              <a:t>nno</a:t>
            </a:r>
            <a:r>
              <a:rPr lang="cs-CZ" sz="2400" dirty="0"/>
              <a:t> v </a:t>
            </a:r>
            <a:r>
              <a:rPr lang="cs-CZ" sz="2400" dirty="0" err="1"/>
              <a:t>čr</a:t>
            </a:r>
            <a:endParaRPr lang="cs-CZ" sz="2400" dirty="0"/>
          </a:p>
        </p:txBody>
      </p:sp>
      <p:sp>
        <p:nvSpPr>
          <p:cNvPr id="7171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870825" cy="4179888"/>
          </a:xfrm>
        </p:spPr>
        <p:txBody>
          <a:bodyPr anchor="t"/>
          <a:lstStyle/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cs-CZ" altLang="cs-CZ" sz="1800" dirty="0"/>
              <a:t>podle dat ČSÚ (neziskové instituce sloužící domácnostem) v roce 2018</a:t>
            </a:r>
            <a:endParaRPr lang="en-US" altLang="cs-CZ" sz="1800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altLang="cs-CZ" dirty="0"/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en-US" altLang="cs-CZ" dirty="0"/>
              <a:t>     </a:t>
            </a:r>
            <a:r>
              <a:rPr lang="en-US" altLang="cs-CZ" sz="1200" dirty="0"/>
              <a:t>(</a:t>
            </a:r>
            <a:r>
              <a:rPr lang="cs-CZ" altLang="cs-CZ" sz="1200" dirty="0"/>
              <a:t>Fořtová, J.</a:t>
            </a:r>
            <a:r>
              <a:rPr lang="en-US" altLang="cs-CZ" sz="1200" dirty="0"/>
              <a:t>; 20</a:t>
            </a:r>
            <a:r>
              <a:rPr lang="cs-CZ" altLang="cs-CZ" sz="1200" dirty="0"/>
              <a:t>20</a:t>
            </a:r>
            <a:r>
              <a:rPr lang="en-US" altLang="cs-CZ" sz="1200" dirty="0"/>
              <a:t>)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endParaRPr lang="en-US" altLang="cs-CZ" sz="800" dirty="0"/>
          </a:p>
        </p:txBody>
      </p:sp>
      <p:sp>
        <p:nvSpPr>
          <p:cNvPr id="11268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E526956-CD14-40CD-9284-855468366369}" type="slidenum">
              <a:rPr lang="cs-CZ" altLang="cs-CZ" sz="1200" smtClean="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5417559-90F2-4CDC-9C96-BCB9F11BCF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8148" y="2049574"/>
            <a:ext cx="5927703" cy="3477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6575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en-US" sz="2400" dirty="0" err="1"/>
              <a:t>Přímá</a:t>
            </a:r>
            <a:r>
              <a:rPr lang="en-US" sz="2400" dirty="0"/>
              <a:t> </a:t>
            </a:r>
            <a:r>
              <a:rPr lang="en-US" sz="2400" dirty="0" err="1"/>
              <a:t>podpora</a:t>
            </a:r>
            <a:r>
              <a:rPr lang="en-US" sz="2400" dirty="0"/>
              <a:t> z </a:t>
            </a:r>
            <a:r>
              <a:rPr lang="en-US" sz="2400" dirty="0" err="1"/>
              <a:t>veřejných</a:t>
            </a:r>
            <a:r>
              <a:rPr lang="en-US" sz="2400" dirty="0"/>
              <a:t> </a:t>
            </a:r>
            <a:r>
              <a:rPr lang="en-US" sz="2400" dirty="0" err="1"/>
              <a:t>rozpočtů</a:t>
            </a:r>
            <a:endParaRPr lang="cs-CZ" sz="2400" dirty="0"/>
          </a:p>
        </p:txBody>
      </p:sp>
      <p:sp>
        <p:nvSpPr>
          <p:cNvPr id="7171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870825" cy="4179888"/>
          </a:xfrm>
        </p:spPr>
        <p:txBody>
          <a:bodyPr anchor="t"/>
          <a:lstStyle/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800" dirty="0" err="1"/>
              <a:t>Přímá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podpora</a:t>
            </a:r>
            <a:r>
              <a:rPr lang="en-US" altLang="cs-CZ" sz="1800" dirty="0"/>
              <a:t>: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altLang="cs-CZ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altLang="cs-CZ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altLang="cs-CZ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altLang="cs-CZ" dirty="0"/>
          </a:p>
          <a:p>
            <a:pPr>
              <a:defRPr/>
            </a:pPr>
            <a:r>
              <a:rPr lang="en-US" altLang="cs-CZ" dirty="0"/>
              <a:t>     </a:t>
            </a:r>
            <a:r>
              <a:rPr lang="en-US" altLang="cs-CZ" sz="1200" dirty="0"/>
              <a:t>(</a:t>
            </a:r>
            <a:r>
              <a:rPr lang="en-US" altLang="cs-CZ" sz="1200" dirty="0" err="1"/>
              <a:t>Prouzová</a:t>
            </a:r>
            <a:r>
              <a:rPr lang="en-US" altLang="cs-CZ" sz="1200" dirty="0"/>
              <a:t>, Z.; 20</a:t>
            </a:r>
            <a:r>
              <a:rPr lang="cs-CZ" altLang="cs-CZ" sz="1200" dirty="0"/>
              <a:t>16</a:t>
            </a:r>
            <a:r>
              <a:rPr lang="en-US" altLang="cs-CZ" sz="1200" dirty="0"/>
              <a:t>)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endParaRPr lang="en-US" altLang="cs-CZ" sz="800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800" dirty="0" err="1"/>
              <a:t>nejčastěji</a:t>
            </a:r>
            <a:r>
              <a:rPr lang="en-US" altLang="cs-CZ" sz="1800" dirty="0"/>
              <a:t> </a:t>
            </a:r>
            <a:r>
              <a:rPr lang="en-US" altLang="cs-CZ" sz="1800" dirty="0" err="1"/>
              <a:t>ve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formě</a:t>
            </a:r>
            <a:r>
              <a:rPr lang="en-US" altLang="cs-CZ" sz="1800" dirty="0"/>
              <a:t> </a:t>
            </a:r>
            <a:r>
              <a:rPr lang="en-US" altLang="cs-CZ" sz="1800" dirty="0" err="1"/>
              <a:t>dotací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realizováno</a:t>
            </a:r>
            <a:r>
              <a:rPr lang="en-US" altLang="cs-CZ" sz="1800" dirty="0"/>
              <a:t> </a:t>
            </a:r>
            <a:r>
              <a:rPr lang="en-US" altLang="cs-CZ" sz="1800" dirty="0" err="1"/>
              <a:t>veřejnými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politikami</a:t>
            </a:r>
            <a:r>
              <a:rPr lang="en-US" altLang="cs-CZ" sz="1800" dirty="0"/>
              <a:t> (SDP)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endParaRPr lang="en-US" altLang="cs-CZ" sz="700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800" dirty="0" err="1"/>
              <a:t>proč</a:t>
            </a:r>
            <a:r>
              <a:rPr lang="en-US" altLang="cs-CZ" sz="1800" dirty="0"/>
              <a:t>?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600" dirty="0" err="1"/>
              <a:t>nejdůležitější</a:t>
            </a:r>
            <a:r>
              <a:rPr lang="en-US" altLang="cs-CZ" sz="1600" dirty="0"/>
              <a:t> (</a:t>
            </a:r>
            <a:r>
              <a:rPr lang="en-US" altLang="cs-CZ" sz="1600" dirty="0" err="1"/>
              <a:t>výhradní</a:t>
            </a:r>
            <a:r>
              <a:rPr lang="en-US" altLang="cs-CZ" sz="1600" dirty="0"/>
              <a:t>) </a:t>
            </a:r>
            <a:r>
              <a:rPr lang="en-US" altLang="cs-CZ" sz="1600" dirty="0" err="1"/>
              <a:t>poskytovatelé</a:t>
            </a:r>
            <a:r>
              <a:rPr lang="en-US" altLang="cs-CZ" sz="1600" dirty="0"/>
              <a:t> </a:t>
            </a:r>
            <a:r>
              <a:rPr lang="en-US" altLang="cs-CZ" sz="1600" dirty="0" err="1"/>
              <a:t>úzce</a:t>
            </a:r>
            <a:r>
              <a:rPr lang="en-US" altLang="cs-CZ" sz="1600" dirty="0"/>
              <a:t> </a:t>
            </a:r>
            <a:r>
              <a:rPr lang="en-US" altLang="cs-CZ" sz="1600" dirty="0" err="1"/>
              <a:t>specializovaných</a:t>
            </a:r>
            <a:r>
              <a:rPr lang="en-US" altLang="cs-CZ" sz="1600" dirty="0"/>
              <a:t> </a:t>
            </a:r>
            <a:r>
              <a:rPr lang="en-US" altLang="cs-CZ" sz="1600" dirty="0" err="1"/>
              <a:t>veřejných</a:t>
            </a:r>
            <a:r>
              <a:rPr lang="en-US" altLang="cs-CZ" sz="1600" dirty="0"/>
              <a:t> </a:t>
            </a:r>
            <a:r>
              <a:rPr lang="en-US" altLang="cs-CZ" sz="1600" dirty="0" err="1"/>
              <a:t>služeb</a:t>
            </a:r>
            <a:r>
              <a:rPr lang="en-US" altLang="cs-CZ" sz="1600" dirty="0"/>
              <a:t> (</a:t>
            </a:r>
            <a:r>
              <a:rPr lang="en-US" altLang="cs-CZ" sz="1600" dirty="0" err="1"/>
              <a:t>humanitární</a:t>
            </a:r>
            <a:r>
              <a:rPr lang="en-US" altLang="cs-CZ" sz="1600" dirty="0"/>
              <a:t> </a:t>
            </a:r>
            <a:r>
              <a:rPr lang="en-US" altLang="cs-CZ" sz="1600" dirty="0" err="1"/>
              <a:t>zahraniční</a:t>
            </a:r>
            <a:r>
              <a:rPr lang="en-US" altLang="cs-CZ" sz="1600" dirty="0"/>
              <a:t> </a:t>
            </a:r>
            <a:r>
              <a:rPr lang="en-US" altLang="cs-CZ" sz="1600" dirty="0" err="1"/>
              <a:t>pomoc</a:t>
            </a:r>
            <a:r>
              <a:rPr lang="en-US" altLang="cs-CZ" sz="1600" dirty="0"/>
              <a:t>, </a:t>
            </a:r>
            <a:r>
              <a:rPr lang="en-US" altLang="cs-CZ" sz="1600" dirty="0" err="1"/>
              <a:t>multikulturní</a:t>
            </a:r>
            <a:r>
              <a:rPr lang="en-US" altLang="cs-CZ" sz="1600" dirty="0"/>
              <a:t> </a:t>
            </a:r>
            <a:r>
              <a:rPr lang="en-US" altLang="cs-CZ" sz="1600" dirty="0" err="1"/>
              <a:t>činnosti</a:t>
            </a:r>
            <a:r>
              <a:rPr lang="en-US" altLang="cs-CZ" sz="1600" dirty="0"/>
              <a:t>, </a:t>
            </a:r>
            <a:r>
              <a:rPr lang="en-US" altLang="cs-CZ" sz="1600" dirty="0" err="1"/>
              <a:t>integrace</a:t>
            </a:r>
            <a:r>
              <a:rPr lang="en-US" altLang="cs-CZ" sz="1600" dirty="0"/>
              <a:t> </a:t>
            </a:r>
            <a:r>
              <a:rPr lang="en-US" altLang="cs-CZ" sz="1600" dirty="0" err="1"/>
              <a:t>romské</a:t>
            </a:r>
            <a:r>
              <a:rPr lang="en-US" altLang="cs-CZ" sz="1600" dirty="0"/>
              <a:t> populace, </a:t>
            </a:r>
            <a:r>
              <a:rPr lang="en-US" altLang="cs-CZ" sz="1600" dirty="0" err="1"/>
              <a:t>ekologická</a:t>
            </a:r>
            <a:r>
              <a:rPr lang="en-US" altLang="cs-CZ" sz="1600" dirty="0"/>
              <a:t> </a:t>
            </a:r>
            <a:r>
              <a:rPr lang="en-US" altLang="cs-CZ" sz="1600" dirty="0" err="1"/>
              <a:t>osvěta</a:t>
            </a:r>
            <a:r>
              <a:rPr lang="en-US" altLang="cs-CZ" sz="1600" dirty="0"/>
              <a:t>…) </a:t>
            </a:r>
            <a:r>
              <a:rPr lang="en-US" altLang="cs-CZ" sz="1600" dirty="0" err="1"/>
              <a:t>či</a:t>
            </a:r>
            <a:r>
              <a:rPr lang="en-US" altLang="cs-CZ" sz="1600" dirty="0"/>
              <a:t> </a:t>
            </a:r>
            <a:r>
              <a:rPr lang="en-US" altLang="cs-CZ" sz="1600" dirty="0" err="1"/>
              <a:t>marginálních</a:t>
            </a:r>
            <a:r>
              <a:rPr lang="en-US" altLang="cs-CZ" sz="1600" dirty="0"/>
              <a:t> segment </a:t>
            </a:r>
            <a:r>
              <a:rPr lang="en-US" altLang="cs-CZ" sz="1600" dirty="0" err="1"/>
              <a:t>veřejných</a:t>
            </a:r>
            <a:r>
              <a:rPr lang="en-US" altLang="cs-CZ" sz="1600" dirty="0"/>
              <a:t> </a:t>
            </a:r>
            <a:r>
              <a:rPr lang="en-US" altLang="cs-CZ" sz="1600" dirty="0" err="1"/>
              <a:t>služeb</a:t>
            </a:r>
            <a:endParaRPr lang="cs-CZ" altLang="cs-CZ" sz="1600" dirty="0"/>
          </a:p>
        </p:txBody>
      </p:sp>
      <p:sp>
        <p:nvSpPr>
          <p:cNvPr id="11268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E526956-CD14-40CD-9284-855468366369}" type="slidenum">
              <a:rPr lang="cs-CZ" altLang="cs-CZ" sz="1200" smtClean="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 rotWithShape="1">
          <a:blip r:embed="rId3"/>
          <a:srcRect t="10246"/>
          <a:stretch/>
        </p:blipFill>
        <p:spPr>
          <a:xfrm>
            <a:off x="722313" y="2083323"/>
            <a:ext cx="3585736" cy="1516952"/>
          </a:xfrm>
          <a:prstGeom prst="rect">
            <a:avLst/>
          </a:prstGeom>
        </p:spPr>
      </p:pic>
      <p:graphicFrame>
        <p:nvGraphicFramePr>
          <p:cNvPr id="9" name="Graf 8"/>
          <p:cNvGraphicFramePr/>
          <p:nvPr/>
        </p:nvGraphicFramePr>
        <p:xfrm>
          <a:off x="4308049" y="1852590"/>
          <a:ext cx="3713318" cy="1935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972616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en-US" sz="2400" dirty="0" err="1"/>
              <a:t>nePřímá</a:t>
            </a:r>
            <a:r>
              <a:rPr lang="en-US" sz="2400" dirty="0"/>
              <a:t> </a:t>
            </a:r>
            <a:r>
              <a:rPr lang="en-US" sz="2400" dirty="0" err="1"/>
              <a:t>podpora</a:t>
            </a:r>
            <a:r>
              <a:rPr lang="en-US" sz="2400" dirty="0"/>
              <a:t> z </a:t>
            </a:r>
            <a:r>
              <a:rPr lang="en-US" sz="2400" dirty="0" err="1"/>
              <a:t>veřejných</a:t>
            </a:r>
            <a:r>
              <a:rPr lang="en-US" sz="2400" dirty="0"/>
              <a:t> </a:t>
            </a:r>
            <a:r>
              <a:rPr lang="en-US" sz="2400" dirty="0" err="1"/>
              <a:t>rozpočtů</a:t>
            </a:r>
            <a:endParaRPr lang="cs-CZ" sz="2400" dirty="0"/>
          </a:p>
        </p:txBody>
      </p:sp>
      <p:sp>
        <p:nvSpPr>
          <p:cNvPr id="7171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179888"/>
          </a:xfrm>
        </p:spPr>
        <p:txBody>
          <a:bodyPr anchor="t"/>
          <a:lstStyle/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800" dirty="0" err="1"/>
              <a:t>Neřímá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podpora</a:t>
            </a:r>
            <a:r>
              <a:rPr lang="en-US" altLang="cs-CZ" sz="1800" dirty="0"/>
              <a:t>: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altLang="cs-CZ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altLang="cs-CZ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altLang="cs-CZ" dirty="0"/>
          </a:p>
          <a:p>
            <a:pPr>
              <a:defRPr/>
            </a:pPr>
            <a:endParaRPr lang="en-US" altLang="cs-CZ" dirty="0"/>
          </a:p>
          <a:p>
            <a:pPr>
              <a:defRPr/>
            </a:pPr>
            <a:endParaRPr lang="en-US" altLang="cs-CZ" dirty="0"/>
          </a:p>
          <a:p>
            <a:pPr>
              <a:defRPr/>
            </a:pPr>
            <a:r>
              <a:rPr lang="en-US" altLang="cs-CZ" sz="1200" dirty="0"/>
              <a:t>	</a:t>
            </a:r>
            <a:endParaRPr lang="cs-CZ" altLang="cs-CZ" sz="1200" dirty="0"/>
          </a:p>
          <a:p>
            <a:pPr>
              <a:defRPr/>
            </a:pPr>
            <a:r>
              <a:rPr lang="cs-CZ" altLang="cs-CZ" sz="1200" dirty="0"/>
              <a:t>               </a:t>
            </a:r>
            <a:r>
              <a:rPr lang="en-US" altLang="cs-CZ" sz="1200" dirty="0"/>
              <a:t>(</a:t>
            </a:r>
            <a:r>
              <a:rPr lang="en-US" altLang="cs-CZ" sz="1200" dirty="0" err="1"/>
              <a:t>Prouzová</a:t>
            </a:r>
            <a:r>
              <a:rPr lang="en-US" altLang="cs-CZ" sz="1200" dirty="0"/>
              <a:t>, Z.; 20</a:t>
            </a:r>
            <a:r>
              <a:rPr lang="cs-CZ" altLang="cs-CZ" sz="1200" dirty="0"/>
              <a:t>16</a:t>
            </a:r>
            <a:r>
              <a:rPr lang="en-US" altLang="cs-CZ" sz="1200" dirty="0"/>
              <a:t>)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800" dirty="0" err="1"/>
              <a:t>Nejčastěji</a:t>
            </a:r>
            <a:r>
              <a:rPr lang="en-US" altLang="cs-CZ" sz="1800" dirty="0"/>
              <a:t> </a:t>
            </a:r>
            <a:r>
              <a:rPr lang="en-US" altLang="cs-CZ" sz="1800" dirty="0" err="1"/>
              <a:t>ve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formě</a:t>
            </a:r>
            <a:r>
              <a:rPr lang="en-US" altLang="cs-CZ" sz="1800" dirty="0"/>
              <a:t>: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600" dirty="0" err="1"/>
              <a:t>možnosti</a:t>
            </a:r>
            <a:r>
              <a:rPr lang="en-US" altLang="cs-CZ" sz="1600" dirty="0"/>
              <a:t> </a:t>
            </a:r>
            <a:r>
              <a:rPr lang="en-US" altLang="cs-CZ" sz="1600" dirty="0" err="1"/>
              <a:t>využít</a:t>
            </a:r>
            <a:r>
              <a:rPr lang="en-US" altLang="cs-CZ" sz="1600" dirty="0"/>
              <a:t> </a:t>
            </a:r>
            <a:r>
              <a:rPr lang="en-US" altLang="cs-CZ" sz="1600" dirty="0" err="1"/>
              <a:t>komunikační</a:t>
            </a:r>
            <a:r>
              <a:rPr lang="en-US" altLang="cs-CZ" sz="1600" dirty="0"/>
              <a:t> a </a:t>
            </a:r>
            <a:r>
              <a:rPr lang="en-US" altLang="cs-CZ" sz="1600" dirty="0" err="1"/>
              <a:t>propagační</a:t>
            </a:r>
            <a:r>
              <a:rPr lang="en-US" altLang="cs-CZ" sz="1600" dirty="0"/>
              <a:t> </a:t>
            </a:r>
            <a:r>
              <a:rPr lang="en-US" altLang="cs-CZ" sz="1600" dirty="0" err="1"/>
              <a:t>kanály</a:t>
            </a:r>
            <a:r>
              <a:rPr lang="en-US" altLang="cs-CZ" sz="1600" dirty="0"/>
              <a:t> (</a:t>
            </a:r>
            <a:r>
              <a:rPr lang="en-US" altLang="cs-CZ" sz="1600" dirty="0" err="1"/>
              <a:t>obecní</a:t>
            </a:r>
            <a:r>
              <a:rPr lang="en-US" altLang="cs-CZ" sz="1600" dirty="0"/>
              <a:t> </a:t>
            </a:r>
            <a:r>
              <a:rPr lang="en-US" altLang="cs-CZ" sz="1600" dirty="0" err="1"/>
              <a:t>rozhlas</a:t>
            </a:r>
            <a:r>
              <a:rPr lang="en-US" altLang="cs-CZ" sz="1600" dirty="0"/>
              <a:t>, </a:t>
            </a:r>
            <a:r>
              <a:rPr lang="en-US" altLang="cs-CZ" sz="1600" dirty="0" err="1"/>
              <a:t>nástěnka</a:t>
            </a:r>
            <a:r>
              <a:rPr lang="en-US" altLang="cs-CZ" sz="1600" dirty="0"/>
              <a:t>, </a:t>
            </a:r>
            <a:r>
              <a:rPr lang="en-US" altLang="cs-CZ" sz="1600" dirty="0" err="1"/>
              <a:t>webové</a:t>
            </a:r>
            <a:r>
              <a:rPr lang="en-US" altLang="cs-CZ" sz="1600" dirty="0"/>
              <a:t> </a:t>
            </a:r>
            <a:r>
              <a:rPr lang="en-US" altLang="cs-CZ" sz="1600" dirty="0" err="1"/>
              <a:t>stránky</a:t>
            </a:r>
            <a:r>
              <a:rPr lang="en-US" altLang="cs-CZ" sz="1600" dirty="0"/>
              <a:t>)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600" dirty="0" err="1"/>
              <a:t>pronájem</a:t>
            </a:r>
            <a:r>
              <a:rPr lang="en-US" altLang="cs-CZ" sz="1600" dirty="0"/>
              <a:t> </a:t>
            </a:r>
            <a:r>
              <a:rPr lang="en-US" altLang="cs-CZ" sz="1600" dirty="0" err="1"/>
              <a:t>či</a:t>
            </a:r>
            <a:r>
              <a:rPr lang="en-US" altLang="cs-CZ" sz="1600" dirty="0"/>
              <a:t> </a:t>
            </a:r>
            <a:r>
              <a:rPr lang="en-US" altLang="cs-CZ" sz="1600" dirty="0" err="1"/>
              <a:t>zapůjčení</a:t>
            </a:r>
            <a:r>
              <a:rPr lang="en-US" altLang="cs-CZ" sz="1600" dirty="0"/>
              <a:t> </a:t>
            </a:r>
            <a:r>
              <a:rPr lang="en-US" altLang="cs-CZ" sz="1600" dirty="0" err="1"/>
              <a:t>majetku</a:t>
            </a:r>
            <a:r>
              <a:rPr lang="en-US" altLang="cs-CZ" sz="1600" dirty="0"/>
              <a:t> a </a:t>
            </a:r>
            <a:r>
              <a:rPr lang="en-US" altLang="cs-CZ" sz="1600" dirty="0" err="1"/>
              <a:t>zdrojů</a:t>
            </a:r>
            <a:r>
              <a:rPr lang="en-US" altLang="cs-CZ" sz="1600" dirty="0"/>
              <a:t> </a:t>
            </a:r>
            <a:r>
              <a:rPr lang="en-US" altLang="cs-CZ" sz="1600" dirty="0" err="1"/>
              <a:t>obce</a:t>
            </a:r>
            <a:r>
              <a:rPr lang="en-US" altLang="cs-CZ" sz="1600" dirty="0"/>
              <a:t> (</a:t>
            </a:r>
            <a:r>
              <a:rPr lang="en-US" altLang="cs-CZ" sz="1600" dirty="0" err="1"/>
              <a:t>pronájem</a:t>
            </a:r>
            <a:r>
              <a:rPr lang="en-US" altLang="cs-CZ" sz="1600" dirty="0"/>
              <a:t>, </a:t>
            </a:r>
            <a:r>
              <a:rPr lang="en-US" altLang="cs-CZ" sz="1600" dirty="0" err="1"/>
              <a:t>technické</a:t>
            </a:r>
            <a:r>
              <a:rPr lang="en-US" altLang="cs-CZ" sz="1600" dirty="0"/>
              <a:t> </a:t>
            </a:r>
            <a:r>
              <a:rPr lang="en-US" altLang="cs-CZ" sz="1600" dirty="0" err="1"/>
              <a:t>vybavení</a:t>
            </a:r>
            <a:r>
              <a:rPr lang="en-US" altLang="cs-CZ" sz="1600" dirty="0"/>
              <a:t>, </a:t>
            </a:r>
            <a:r>
              <a:rPr lang="en-US" altLang="cs-CZ" sz="1600" dirty="0" err="1"/>
              <a:t>pracovní</a:t>
            </a:r>
            <a:r>
              <a:rPr lang="en-US" altLang="cs-CZ" sz="1600" dirty="0"/>
              <a:t> </a:t>
            </a:r>
            <a:r>
              <a:rPr lang="en-US" altLang="cs-CZ" sz="1600" dirty="0" err="1"/>
              <a:t>čas</a:t>
            </a:r>
            <a:r>
              <a:rPr lang="en-US" altLang="cs-CZ" sz="1600" dirty="0"/>
              <a:t>)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600" dirty="0" err="1"/>
              <a:t>věcné</a:t>
            </a:r>
            <a:r>
              <a:rPr lang="en-US" altLang="cs-CZ" sz="1600" dirty="0"/>
              <a:t> </a:t>
            </a:r>
            <a:r>
              <a:rPr lang="cs-CZ" altLang="cs-CZ" sz="1600" dirty="0"/>
              <a:t>a finanční </a:t>
            </a:r>
            <a:r>
              <a:rPr lang="en-US" altLang="cs-CZ" sz="1600" dirty="0" err="1"/>
              <a:t>dary</a:t>
            </a:r>
            <a:endParaRPr lang="en-US" altLang="cs-CZ" sz="1600" dirty="0"/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600" dirty="0"/>
              <a:t>…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600" dirty="0"/>
              <a:t>X) </a:t>
            </a:r>
            <a:r>
              <a:rPr lang="en-US" altLang="cs-CZ" sz="1600" dirty="0" err="1"/>
              <a:t>osvobození</a:t>
            </a:r>
            <a:r>
              <a:rPr lang="en-US" altLang="cs-CZ" sz="1600" dirty="0"/>
              <a:t> od </a:t>
            </a:r>
            <a:r>
              <a:rPr lang="en-US" altLang="cs-CZ" sz="1600" dirty="0" err="1"/>
              <a:t>místních</a:t>
            </a:r>
            <a:r>
              <a:rPr lang="en-US" altLang="cs-CZ" sz="1600" dirty="0"/>
              <a:t> </a:t>
            </a:r>
            <a:r>
              <a:rPr lang="en-US" altLang="cs-CZ" sz="1600" dirty="0" err="1"/>
              <a:t>poplatků</a:t>
            </a:r>
            <a:r>
              <a:rPr lang="en-US" altLang="cs-CZ" sz="1600" dirty="0"/>
              <a:t>, </a:t>
            </a:r>
            <a:r>
              <a:rPr lang="en-US" altLang="cs-CZ" sz="1600" dirty="0" err="1"/>
              <a:t>slevy</a:t>
            </a:r>
            <a:r>
              <a:rPr lang="en-US" altLang="cs-CZ" sz="1600" dirty="0"/>
              <a:t> </a:t>
            </a:r>
            <a:r>
              <a:rPr lang="en-US" altLang="cs-CZ" sz="1600" dirty="0" err="1"/>
              <a:t>na</a:t>
            </a:r>
            <a:r>
              <a:rPr lang="en-US" altLang="cs-CZ" sz="1600" dirty="0"/>
              <a:t> </a:t>
            </a:r>
            <a:r>
              <a:rPr lang="en-US" altLang="cs-CZ" sz="1600" dirty="0" err="1"/>
              <a:t>daních</a:t>
            </a:r>
            <a:endParaRPr lang="cs-CZ" altLang="cs-CZ" sz="1200" dirty="0"/>
          </a:p>
        </p:txBody>
      </p:sp>
      <p:sp>
        <p:nvSpPr>
          <p:cNvPr id="12292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48B53E9-D6CA-4B45-B44F-00BD9508EAEB}" type="slidenum">
              <a:rPr lang="cs-CZ" altLang="cs-CZ" sz="1200" smtClean="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313" y="1913577"/>
            <a:ext cx="3566883" cy="2209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295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en-US" sz="2400" dirty="0" err="1"/>
              <a:t>Rozbor</a:t>
            </a:r>
            <a:r>
              <a:rPr lang="en-US" sz="2400" dirty="0"/>
              <a:t> </a:t>
            </a:r>
            <a:r>
              <a:rPr lang="en-US" sz="2400" dirty="0" err="1"/>
              <a:t>financování</a:t>
            </a:r>
            <a:r>
              <a:rPr lang="en-US" sz="2400" dirty="0"/>
              <a:t> NNO I. </a:t>
            </a:r>
            <a:r>
              <a:rPr lang="cs-CZ" sz="2400" dirty="0"/>
              <a:t>- o čem je?</a:t>
            </a:r>
          </a:p>
        </p:txBody>
      </p:sp>
      <p:sp>
        <p:nvSpPr>
          <p:cNvPr id="1331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179888"/>
          </a:xfrm>
        </p:spPr>
        <p:txBody>
          <a:bodyPr anchor="t"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altLang="cs-CZ" sz="1800" dirty="0"/>
              <a:t>o NNO v roce 2016: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600" dirty="0"/>
              <a:t>celkem 132.953 subjektů (na jednu NNO v ČR připadá 79 obyvatel)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600" dirty="0"/>
              <a:t>pracovní úvazky FTE: 104.277 (2,04 %)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600" dirty="0"/>
              <a:t>dobrovolníci FTE: 26.102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600" dirty="0"/>
              <a:t>podíl na tvorbě HDP: 1,66 %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altLang="cs-CZ" sz="18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altLang="cs-CZ" sz="1800" dirty="0"/>
              <a:t>Rozbor financování nestátních neziskových organizací z veřejných rozpočtů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600" dirty="0"/>
              <a:t>zpracováno pro RVNNO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600" dirty="0"/>
              <a:t>zahrnuje jen vybrané právní formy NNO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600" dirty="0"/>
              <a:t>zabývá se alokovanými prostředky ve formě dotací (vč. spolufinancování                     z EU a EHP) a veřejných zakázek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600" dirty="0"/>
              <a:t>pracuje se státním rozpočtem, rozpočty krajů a hl. m. Prahy, rozpočty obcí                a rozpočty státních fondů</a:t>
            </a:r>
            <a:endParaRPr lang="en-US" altLang="cs-CZ" sz="1600" dirty="0"/>
          </a:p>
        </p:txBody>
      </p:sp>
      <p:sp>
        <p:nvSpPr>
          <p:cNvPr id="13316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3533492-7529-4B15-897A-2AD4A2F02EAD}" type="slidenum">
              <a:rPr lang="cs-CZ" altLang="cs-CZ" sz="1200" smtClean="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cs-CZ" altLang="cs-CZ" sz="120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174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en-US" sz="2400" dirty="0" err="1"/>
              <a:t>Rozbor</a:t>
            </a:r>
            <a:r>
              <a:rPr lang="en-US" sz="2400" dirty="0"/>
              <a:t> </a:t>
            </a:r>
            <a:r>
              <a:rPr lang="en-US" sz="2400" dirty="0" err="1"/>
              <a:t>financování</a:t>
            </a:r>
            <a:r>
              <a:rPr lang="en-US" sz="2400" dirty="0"/>
              <a:t> NNO I</a:t>
            </a:r>
            <a:r>
              <a:rPr lang="cs-CZ" sz="2400" dirty="0"/>
              <a:t>I</a:t>
            </a:r>
            <a:r>
              <a:rPr lang="en-US" sz="2400" dirty="0"/>
              <a:t>.</a:t>
            </a:r>
            <a:r>
              <a:rPr lang="cs-CZ" sz="2400" dirty="0"/>
              <a:t> - obecně</a:t>
            </a:r>
            <a:r>
              <a:rPr lang="en-US" sz="2400" dirty="0"/>
              <a:t> </a:t>
            </a:r>
            <a:endParaRPr lang="cs-CZ" sz="2400" dirty="0"/>
          </a:p>
        </p:txBody>
      </p:sp>
      <p:sp>
        <p:nvSpPr>
          <p:cNvPr id="1331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179888"/>
          </a:xfrm>
        </p:spPr>
        <p:txBody>
          <a:bodyPr anchor="t"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altLang="cs-CZ" sz="1800" dirty="0"/>
              <a:t>nadačním subjektům, spolků, pobočným spolkům, obecně prospěšným společnostem, ústavům, účelovým zařízením církví, školským právnickým osobám a zájmovým sdružením právnických osob bylo v roce 2016*: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altLang="cs-CZ" sz="1600" dirty="0"/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400" dirty="0"/>
              <a:t>poskytnuto ve výši </a:t>
            </a:r>
            <a:r>
              <a:rPr lang="cs-CZ" altLang="cs-CZ" sz="1400" dirty="0">
                <a:solidFill>
                  <a:schemeClr val="accent4"/>
                </a:solidFill>
              </a:rPr>
              <a:t>17.889,7 </a:t>
            </a:r>
            <a:r>
              <a:rPr lang="cs-CZ" altLang="cs-CZ" sz="1400" dirty="0"/>
              <a:t>mil. Kč</a:t>
            </a:r>
          </a:p>
          <a:p>
            <a:r>
              <a:rPr lang="cs-CZ" altLang="cs-CZ" sz="1400" dirty="0"/>
              <a:t>                (zahrnuje všechny úrovně rozpočtů)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altLang="cs-CZ" sz="1600" dirty="0"/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400" dirty="0"/>
              <a:t>zadáno veřejných zakázek ve výši </a:t>
            </a:r>
            <a:r>
              <a:rPr lang="cs-CZ" altLang="cs-CZ" sz="1400" dirty="0">
                <a:solidFill>
                  <a:schemeClr val="accent4"/>
                </a:solidFill>
              </a:rPr>
              <a:t>225,4</a:t>
            </a:r>
            <a:r>
              <a:rPr lang="cs-CZ" altLang="cs-CZ" sz="1400" dirty="0">
                <a:solidFill>
                  <a:srgbClr val="FF0000"/>
                </a:solidFill>
              </a:rPr>
              <a:t> </a:t>
            </a:r>
            <a:r>
              <a:rPr lang="cs-CZ" altLang="cs-CZ" sz="1400" dirty="0"/>
              <a:t>mil. Kč vč. DPH</a:t>
            </a:r>
          </a:p>
          <a:p>
            <a:r>
              <a:rPr lang="cs-CZ" altLang="cs-CZ" sz="1400" dirty="0"/>
              <a:t>                (zahrnuje státní rozpočet, rozpočty státních fondů, rozpočty krajů vč. hl. m. Prahy)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altLang="cs-CZ" sz="1600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altLang="cs-CZ" sz="1600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altLang="cs-CZ" sz="1600" dirty="0"/>
          </a:p>
          <a:p>
            <a:endParaRPr lang="cs-CZ" altLang="cs-CZ" sz="1600" dirty="0"/>
          </a:p>
          <a:p>
            <a:r>
              <a:rPr lang="cs-CZ" altLang="cs-CZ" sz="1000" dirty="0"/>
              <a:t>* NNO v daných právních formách bylo v roce 2016 </a:t>
            </a:r>
            <a:r>
              <a:rPr lang="cs-CZ" altLang="cs-CZ" sz="1000" dirty="0">
                <a:solidFill>
                  <a:schemeClr val="accent4"/>
                </a:solidFill>
              </a:rPr>
              <a:t>120.854, z toho: </a:t>
            </a:r>
            <a:r>
              <a:rPr lang="en-US" altLang="cs-CZ" sz="1000" dirty="0">
                <a:solidFill>
                  <a:schemeClr val="accent4"/>
                </a:solidFill>
              </a:rPr>
              <a:t>8</a:t>
            </a:r>
            <a:r>
              <a:rPr lang="cs-CZ" altLang="cs-CZ" sz="1000" dirty="0">
                <a:solidFill>
                  <a:schemeClr val="accent4"/>
                </a:solidFill>
              </a:rPr>
              <a:t>5</a:t>
            </a:r>
            <a:r>
              <a:rPr lang="en-US" altLang="cs-CZ" sz="1000" dirty="0">
                <a:solidFill>
                  <a:schemeClr val="accent4"/>
                </a:solidFill>
              </a:rPr>
              <a:t>.</a:t>
            </a:r>
            <a:r>
              <a:rPr lang="cs-CZ" altLang="cs-CZ" sz="1000" dirty="0">
                <a:solidFill>
                  <a:schemeClr val="accent4"/>
                </a:solidFill>
              </a:rPr>
              <a:t>308</a:t>
            </a:r>
            <a:r>
              <a:rPr lang="en-US" altLang="cs-CZ" sz="1000" dirty="0">
                <a:solidFill>
                  <a:schemeClr val="accent4"/>
                </a:solidFill>
              </a:rPr>
              <a:t> </a:t>
            </a:r>
            <a:r>
              <a:rPr lang="en-US" altLang="cs-CZ" sz="1000" dirty="0" err="1">
                <a:solidFill>
                  <a:schemeClr val="accent4"/>
                </a:solidFill>
              </a:rPr>
              <a:t>z.s</a:t>
            </a:r>
            <a:r>
              <a:rPr lang="en-US" altLang="cs-CZ" sz="1000" dirty="0">
                <a:solidFill>
                  <a:schemeClr val="accent4"/>
                </a:solidFill>
              </a:rPr>
              <a:t>., 2</a:t>
            </a:r>
            <a:r>
              <a:rPr lang="cs-CZ" altLang="cs-CZ" sz="1000" dirty="0">
                <a:solidFill>
                  <a:schemeClr val="accent4"/>
                </a:solidFill>
              </a:rPr>
              <a:t>5</a:t>
            </a:r>
            <a:r>
              <a:rPr lang="en-US" altLang="cs-CZ" sz="1000" dirty="0">
                <a:solidFill>
                  <a:schemeClr val="accent4"/>
                </a:solidFill>
              </a:rPr>
              <a:t>.</a:t>
            </a:r>
            <a:r>
              <a:rPr lang="cs-CZ" altLang="cs-CZ" sz="1000" dirty="0">
                <a:solidFill>
                  <a:schemeClr val="accent4"/>
                </a:solidFill>
              </a:rPr>
              <a:t>085</a:t>
            </a:r>
            <a:r>
              <a:rPr lang="en-US" altLang="cs-CZ" sz="1000" dirty="0">
                <a:solidFill>
                  <a:schemeClr val="accent4"/>
                </a:solidFill>
              </a:rPr>
              <a:t> </a:t>
            </a:r>
            <a:r>
              <a:rPr lang="en-US" altLang="cs-CZ" sz="1000" dirty="0" err="1">
                <a:solidFill>
                  <a:schemeClr val="accent4"/>
                </a:solidFill>
              </a:rPr>
              <a:t>pobočných</a:t>
            </a:r>
            <a:r>
              <a:rPr lang="en-US" altLang="cs-CZ" sz="1000" dirty="0">
                <a:solidFill>
                  <a:schemeClr val="accent4"/>
                </a:solidFill>
              </a:rPr>
              <a:t> </a:t>
            </a:r>
            <a:r>
              <a:rPr lang="cs-CZ" altLang="cs-CZ" sz="1000" dirty="0" err="1">
                <a:solidFill>
                  <a:schemeClr val="accent4"/>
                </a:solidFill>
              </a:rPr>
              <a:t>z.s</a:t>
            </a:r>
            <a:r>
              <a:rPr lang="cs-CZ" altLang="cs-CZ" sz="1000" dirty="0">
                <a:solidFill>
                  <a:schemeClr val="accent4"/>
                </a:solidFill>
              </a:rPr>
              <a:t>.</a:t>
            </a:r>
            <a:r>
              <a:rPr lang="en-US" altLang="cs-CZ" sz="1000" dirty="0">
                <a:solidFill>
                  <a:schemeClr val="accent4"/>
                </a:solidFill>
              </a:rPr>
              <a:t>, 2.</a:t>
            </a:r>
            <a:r>
              <a:rPr lang="cs-CZ" altLang="cs-CZ" sz="1000" dirty="0">
                <a:solidFill>
                  <a:schemeClr val="accent4"/>
                </a:solidFill>
              </a:rPr>
              <a:t>672</a:t>
            </a:r>
            <a:r>
              <a:rPr lang="en-US" altLang="cs-CZ" sz="1000" dirty="0">
                <a:solidFill>
                  <a:schemeClr val="accent4"/>
                </a:solidFill>
              </a:rPr>
              <a:t> </a:t>
            </a:r>
            <a:r>
              <a:rPr lang="en-US" altLang="cs-CZ" sz="1000" dirty="0" err="1">
                <a:solidFill>
                  <a:schemeClr val="accent4"/>
                </a:solidFill>
              </a:rPr>
              <a:t>o.p.s</a:t>
            </a:r>
            <a:r>
              <a:rPr lang="en-US" altLang="cs-CZ" sz="1000" dirty="0">
                <a:solidFill>
                  <a:schemeClr val="accent4"/>
                </a:solidFill>
              </a:rPr>
              <a:t>.</a:t>
            </a:r>
            <a:r>
              <a:rPr lang="cs-CZ" altLang="cs-CZ" sz="1000" dirty="0">
                <a:solidFill>
                  <a:schemeClr val="accent4"/>
                </a:solidFill>
              </a:rPr>
              <a:t>,</a:t>
            </a:r>
            <a:r>
              <a:rPr lang="en-US" altLang="cs-CZ" sz="1000" dirty="0">
                <a:solidFill>
                  <a:schemeClr val="accent4"/>
                </a:solidFill>
              </a:rPr>
              <a:t> </a:t>
            </a:r>
            <a:r>
              <a:rPr lang="cs-CZ" altLang="cs-CZ" sz="1000" dirty="0">
                <a:solidFill>
                  <a:schemeClr val="accent4"/>
                </a:solidFill>
              </a:rPr>
              <a:t>397</a:t>
            </a:r>
            <a:r>
              <a:rPr lang="en-US" altLang="cs-CZ" sz="1000" dirty="0">
                <a:solidFill>
                  <a:schemeClr val="accent4"/>
                </a:solidFill>
              </a:rPr>
              <a:t> </a:t>
            </a:r>
            <a:r>
              <a:rPr lang="en-US" altLang="cs-CZ" sz="1000" dirty="0" err="1">
                <a:solidFill>
                  <a:schemeClr val="accent4"/>
                </a:solidFill>
              </a:rPr>
              <a:t>z.ú</a:t>
            </a:r>
            <a:r>
              <a:rPr lang="en-US" altLang="cs-CZ" sz="1000" dirty="0">
                <a:solidFill>
                  <a:schemeClr val="accent4"/>
                </a:solidFill>
              </a:rPr>
              <a:t>., </a:t>
            </a:r>
            <a:r>
              <a:rPr lang="cs-CZ" altLang="cs-CZ" sz="1000" dirty="0">
                <a:solidFill>
                  <a:schemeClr val="accent4"/>
                </a:solidFill>
              </a:rPr>
              <a:t>517</a:t>
            </a:r>
            <a:r>
              <a:rPr lang="en-US" altLang="cs-CZ" sz="1000" dirty="0">
                <a:solidFill>
                  <a:schemeClr val="accent4"/>
                </a:solidFill>
              </a:rPr>
              <a:t> </a:t>
            </a:r>
            <a:r>
              <a:rPr lang="en-US" altLang="cs-CZ" sz="1000" dirty="0" err="1">
                <a:solidFill>
                  <a:schemeClr val="accent4"/>
                </a:solidFill>
              </a:rPr>
              <a:t>nadací</a:t>
            </a:r>
            <a:r>
              <a:rPr lang="en-US" altLang="cs-CZ" sz="1000" dirty="0">
                <a:solidFill>
                  <a:schemeClr val="accent4"/>
                </a:solidFill>
              </a:rPr>
              <a:t>, 1.</a:t>
            </a:r>
            <a:r>
              <a:rPr lang="cs-CZ" altLang="cs-CZ" sz="1000" dirty="0">
                <a:solidFill>
                  <a:schemeClr val="accent4"/>
                </a:solidFill>
              </a:rPr>
              <a:t>558</a:t>
            </a:r>
            <a:r>
              <a:rPr lang="en-US" altLang="cs-CZ" sz="1000" dirty="0">
                <a:solidFill>
                  <a:schemeClr val="accent4"/>
                </a:solidFill>
              </a:rPr>
              <a:t> </a:t>
            </a:r>
            <a:r>
              <a:rPr lang="en-US" altLang="cs-CZ" sz="1000" dirty="0" err="1">
                <a:solidFill>
                  <a:schemeClr val="accent4"/>
                </a:solidFill>
              </a:rPr>
              <a:t>nadačních</a:t>
            </a:r>
            <a:r>
              <a:rPr lang="en-US" altLang="cs-CZ" sz="1000" dirty="0">
                <a:solidFill>
                  <a:schemeClr val="accent4"/>
                </a:solidFill>
              </a:rPr>
              <a:t> </a:t>
            </a:r>
            <a:r>
              <a:rPr lang="en-US" altLang="cs-CZ" sz="1000" dirty="0" err="1">
                <a:solidFill>
                  <a:schemeClr val="accent4"/>
                </a:solidFill>
              </a:rPr>
              <a:t>fondů</a:t>
            </a:r>
            <a:r>
              <a:rPr lang="en-US" altLang="cs-CZ" sz="1000" dirty="0">
                <a:solidFill>
                  <a:schemeClr val="accent4"/>
                </a:solidFill>
              </a:rPr>
              <a:t>, 2</a:t>
            </a:r>
            <a:r>
              <a:rPr lang="cs-CZ" altLang="cs-CZ" sz="1000" dirty="0">
                <a:solidFill>
                  <a:schemeClr val="accent4"/>
                </a:solidFill>
              </a:rPr>
              <a:t>5</a:t>
            </a:r>
            <a:r>
              <a:rPr lang="en-US" altLang="cs-CZ" sz="1000" dirty="0">
                <a:solidFill>
                  <a:schemeClr val="accent4"/>
                </a:solidFill>
              </a:rPr>
              <a:t>2 </a:t>
            </a:r>
            <a:r>
              <a:rPr lang="en-US" altLang="cs-CZ" sz="1000" dirty="0" err="1">
                <a:solidFill>
                  <a:schemeClr val="accent4"/>
                </a:solidFill>
              </a:rPr>
              <a:t>školských</a:t>
            </a:r>
            <a:r>
              <a:rPr lang="en-US" altLang="cs-CZ" sz="1000" dirty="0">
                <a:solidFill>
                  <a:schemeClr val="accent4"/>
                </a:solidFill>
              </a:rPr>
              <a:t> </a:t>
            </a:r>
            <a:r>
              <a:rPr lang="en-US" altLang="cs-CZ" sz="1000" dirty="0" err="1">
                <a:solidFill>
                  <a:schemeClr val="accent4"/>
                </a:solidFill>
              </a:rPr>
              <a:t>právnických</a:t>
            </a:r>
            <a:r>
              <a:rPr lang="en-US" altLang="cs-CZ" sz="1000" dirty="0">
                <a:solidFill>
                  <a:schemeClr val="accent4"/>
                </a:solidFill>
              </a:rPr>
              <a:t> </a:t>
            </a:r>
            <a:r>
              <a:rPr lang="en-US" altLang="cs-CZ" sz="1000" dirty="0" err="1">
                <a:solidFill>
                  <a:schemeClr val="accent4"/>
                </a:solidFill>
              </a:rPr>
              <a:t>zařízení</a:t>
            </a:r>
            <a:r>
              <a:rPr lang="en-US" altLang="cs-CZ" sz="1000" dirty="0">
                <a:solidFill>
                  <a:schemeClr val="accent4"/>
                </a:solidFill>
              </a:rPr>
              <a:t>, </a:t>
            </a:r>
            <a:r>
              <a:rPr lang="cs-CZ" altLang="cs-CZ" sz="1000" dirty="0">
                <a:solidFill>
                  <a:schemeClr val="accent4"/>
                </a:solidFill>
              </a:rPr>
              <a:t>938</a:t>
            </a:r>
            <a:r>
              <a:rPr lang="en-US" altLang="cs-CZ" sz="1000" dirty="0">
                <a:solidFill>
                  <a:schemeClr val="accent4"/>
                </a:solidFill>
              </a:rPr>
              <a:t> </a:t>
            </a:r>
            <a:r>
              <a:rPr lang="en-US" altLang="cs-CZ" sz="1000" dirty="0" err="1">
                <a:solidFill>
                  <a:schemeClr val="accent4"/>
                </a:solidFill>
              </a:rPr>
              <a:t>zájmových</a:t>
            </a:r>
            <a:r>
              <a:rPr lang="en-US" altLang="cs-CZ" sz="1000" dirty="0">
                <a:solidFill>
                  <a:schemeClr val="accent4"/>
                </a:solidFill>
              </a:rPr>
              <a:t> </a:t>
            </a:r>
            <a:r>
              <a:rPr lang="en-US" altLang="cs-CZ" sz="1000" dirty="0" err="1">
                <a:solidFill>
                  <a:schemeClr val="accent4"/>
                </a:solidFill>
              </a:rPr>
              <a:t>sdružení</a:t>
            </a:r>
            <a:r>
              <a:rPr lang="en-US" altLang="cs-CZ" sz="1000" dirty="0">
                <a:solidFill>
                  <a:schemeClr val="accent4"/>
                </a:solidFill>
              </a:rPr>
              <a:t> </a:t>
            </a:r>
            <a:r>
              <a:rPr lang="en-US" altLang="cs-CZ" sz="1000" dirty="0" err="1">
                <a:solidFill>
                  <a:schemeClr val="accent4"/>
                </a:solidFill>
              </a:rPr>
              <a:t>p.o.</a:t>
            </a:r>
            <a:r>
              <a:rPr lang="en-US" altLang="cs-CZ" sz="1000" dirty="0">
                <a:solidFill>
                  <a:schemeClr val="accent4"/>
                </a:solidFill>
              </a:rPr>
              <a:t>, 4.1</a:t>
            </a:r>
            <a:r>
              <a:rPr lang="cs-CZ" altLang="cs-CZ" sz="1000" dirty="0">
                <a:solidFill>
                  <a:schemeClr val="accent4"/>
                </a:solidFill>
              </a:rPr>
              <a:t>27</a:t>
            </a:r>
            <a:r>
              <a:rPr lang="en-US" altLang="cs-CZ" sz="1000" dirty="0">
                <a:solidFill>
                  <a:schemeClr val="accent4"/>
                </a:solidFill>
              </a:rPr>
              <a:t> </a:t>
            </a:r>
            <a:r>
              <a:rPr lang="en-US" altLang="cs-CZ" sz="1000" dirty="0" err="1">
                <a:solidFill>
                  <a:schemeClr val="accent4"/>
                </a:solidFill>
              </a:rPr>
              <a:t>církevních</a:t>
            </a:r>
            <a:r>
              <a:rPr lang="en-US" altLang="cs-CZ" sz="1000" dirty="0">
                <a:solidFill>
                  <a:schemeClr val="accent4"/>
                </a:solidFill>
              </a:rPr>
              <a:t> </a:t>
            </a:r>
            <a:r>
              <a:rPr lang="en-US" altLang="cs-CZ" sz="1000" dirty="0" err="1">
                <a:solidFill>
                  <a:schemeClr val="accent4"/>
                </a:solidFill>
              </a:rPr>
              <a:t>právnických</a:t>
            </a:r>
            <a:r>
              <a:rPr lang="en-US" altLang="cs-CZ" sz="1000" dirty="0">
                <a:solidFill>
                  <a:schemeClr val="accent4"/>
                </a:solidFill>
              </a:rPr>
              <a:t> </a:t>
            </a:r>
            <a:r>
              <a:rPr lang="en-US" altLang="cs-CZ" sz="1000" dirty="0" err="1">
                <a:solidFill>
                  <a:schemeClr val="accent4"/>
                </a:solidFill>
              </a:rPr>
              <a:t>osob</a:t>
            </a:r>
            <a:endParaRPr lang="en-US" altLang="cs-CZ" sz="1000" dirty="0">
              <a:solidFill>
                <a:schemeClr val="accent4"/>
              </a:solidFill>
            </a:endParaRPr>
          </a:p>
        </p:txBody>
      </p:sp>
      <p:sp>
        <p:nvSpPr>
          <p:cNvPr id="13316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3533492-7529-4B15-897A-2AD4A2F02EAD}" type="slidenum">
              <a:rPr lang="cs-CZ" altLang="cs-CZ" sz="1200" smtClean="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cs-CZ" altLang="cs-CZ" sz="120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139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KONKRÉTNÍ ÚDAJE O VEŘEJNÉ PODPOŘE – I.</a:t>
            </a:r>
            <a:endParaRPr lang="cs-CZ" sz="2400" dirty="0"/>
          </a:p>
        </p:txBody>
      </p:sp>
      <p:sp>
        <p:nvSpPr>
          <p:cNvPr id="1331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179888"/>
          </a:xfrm>
        </p:spPr>
        <p:txBody>
          <a:bodyPr anchor="t"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 err="1"/>
              <a:t>ve</a:t>
            </a:r>
            <a:r>
              <a:rPr lang="en-US" sz="1600" dirty="0"/>
              <a:t> </a:t>
            </a:r>
            <a:r>
              <a:rPr lang="en-US" sz="1600" dirty="0" err="1"/>
              <a:t>formě</a:t>
            </a:r>
            <a:r>
              <a:rPr lang="en-US" sz="1600" dirty="0"/>
              <a:t> </a:t>
            </a:r>
            <a:r>
              <a:rPr lang="en-US" sz="1600" dirty="0" err="1"/>
              <a:t>dotací</a:t>
            </a:r>
            <a:r>
              <a:rPr lang="en-US" sz="1600" dirty="0"/>
              <a:t> </a:t>
            </a:r>
            <a:r>
              <a:rPr lang="en-US" sz="1600" dirty="0" err="1"/>
              <a:t>bylo</a:t>
            </a:r>
            <a:r>
              <a:rPr lang="en-US" sz="1600" dirty="0"/>
              <a:t> v </a:t>
            </a:r>
            <a:r>
              <a:rPr lang="en-US" sz="1600" dirty="0" err="1"/>
              <a:t>roce</a:t>
            </a:r>
            <a:r>
              <a:rPr lang="en-US" sz="1600" dirty="0"/>
              <a:t> </a:t>
            </a:r>
            <a:r>
              <a:rPr lang="en-US" sz="1600" b="1" dirty="0"/>
              <a:t>201</a:t>
            </a:r>
            <a:r>
              <a:rPr lang="cs-CZ" sz="1600" b="1" dirty="0"/>
              <a:t>6</a:t>
            </a:r>
            <a:r>
              <a:rPr lang="en-US" sz="1600" b="1" dirty="0"/>
              <a:t> </a:t>
            </a:r>
            <a:r>
              <a:rPr lang="en-US" sz="1600" dirty="0"/>
              <a:t>NNO </a:t>
            </a:r>
            <a:r>
              <a:rPr lang="en-US" sz="1600" dirty="0" err="1"/>
              <a:t>poskytnuto</a:t>
            </a:r>
            <a:r>
              <a:rPr lang="en-US" sz="1600" dirty="0"/>
              <a:t> </a:t>
            </a:r>
            <a:r>
              <a:rPr lang="en-US" sz="1600" dirty="0" err="1"/>
              <a:t>celkem</a:t>
            </a:r>
            <a:r>
              <a:rPr lang="en-US" sz="1600" dirty="0"/>
              <a:t> </a:t>
            </a:r>
            <a:r>
              <a:rPr lang="cs-CZ" altLang="cs-CZ" sz="1600" b="1" dirty="0">
                <a:solidFill>
                  <a:schemeClr val="accent4"/>
                </a:solidFill>
              </a:rPr>
              <a:t>17.889,7</a:t>
            </a:r>
            <a:r>
              <a:rPr lang="en-US" sz="1600" b="1" dirty="0"/>
              <a:t> </a:t>
            </a:r>
            <a:r>
              <a:rPr lang="en-US" sz="1600" dirty="0"/>
              <a:t>mil. </a:t>
            </a:r>
            <a:r>
              <a:rPr lang="en-US" sz="1600" dirty="0" err="1"/>
              <a:t>Kč</a:t>
            </a:r>
            <a:r>
              <a:rPr lang="en-US" sz="1600" dirty="0"/>
              <a:t>, z </a:t>
            </a:r>
            <a:r>
              <a:rPr lang="en-US" sz="1600" dirty="0" err="1"/>
              <a:t>toho</a:t>
            </a:r>
            <a:r>
              <a:rPr lang="en-US" sz="1600" dirty="0"/>
              <a:t>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600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 err="1"/>
              <a:t>ze</a:t>
            </a:r>
            <a:r>
              <a:rPr lang="en-US" sz="1600" b="1" dirty="0"/>
              <a:t> </a:t>
            </a:r>
            <a:r>
              <a:rPr lang="en-US" sz="1600" b="1" dirty="0" err="1"/>
              <a:t>státního</a:t>
            </a:r>
            <a:r>
              <a:rPr lang="en-US" sz="1600" b="1" dirty="0"/>
              <a:t> </a:t>
            </a:r>
            <a:r>
              <a:rPr lang="en-US" sz="1600" b="1" dirty="0" err="1"/>
              <a:t>rozpočtu</a:t>
            </a:r>
            <a:r>
              <a:rPr lang="en-US" sz="1600" b="1" dirty="0"/>
              <a:t>: 60,8 %</a:t>
            </a:r>
          </a:p>
          <a:p>
            <a:r>
              <a:rPr lang="cs-CZ" sz="1400" dirty="0"/>
              <a:t>13</a:t>
            </a:r>
            <a:r>
              <a:rPr lang="en-US" sz="1400" dirty="0"/>
              <a:t>.</a:t>
            </a:r>
            <a:r>
              <a:rPr lang="cs-CZ" sz="1400" dirty="0"/>
              <a:t>442</a:t>
            </a:r>
            <a:r>
              <a:rPr lang="en-US" sz="1400" dirty="0"/>
              <a:t> </a:t>
            </a:r>
            <a:r>
              <a:rPr lang="en-US" sz="1400" dirty="0" err="1"/>
              <a:t>dotací</a:t>
            </a:r>
            <a:r>
              <a:rPr lang="en-US" sz="1400" dirty="0"/>
              <a:t> </a:t>
            </a:r>
            <a:r>
              <a:rPr lang="en-US" sz="1400" dirty="0" err="1"/>
              <a:t>ve</a:t>
            </a:r>
            <a:r>
              <a:rPr lang="en-US" sz="1400" dirty="0"/>
              <a:t> </a:t>
            </a:r>
            <a:r>
              <a:rPr lang="en-US" sz="1400" dirty="0" err="1"/>
              <a:t>výši</a:t>
            </a:r>
            <a:r>
              <a:rPr lang="en-US" sz="1400" dirty="0"/>
              <a:t> </a:t>
            </a:r>
            <a:r>
              <a:rPr lang="cs-CZ" sz="1400" dirty="0"/>
              <a:t>10</a:t>
            </a:r>
            <a:r>
              <a:rPr lang="en-US" sz="1400" dirty="0"/>
              <a:t>.</a:t>
            </a:r>
            <a:r>
              <a:rPr lang="cs-CZ" sz="1400" dirty="0"/>
              <a:t>873</a:t>
            </a:r>
            <a:r>
              <a:rPr lang="en-US" sz="1400" dirty="0"/>
              <a:t>,</a:t>
            </a:r>
            <a:r>
              <a:rPr lang="cs-CZ" sz="1400" dirty="0"/>
              <a:t>4</a:t>
            </a:r>
            <a:r>
              <a:rPr lang="en-US" sz="1400" dirty="0"/>
              <a:t> mil. </a:t>
            </a:r>
            <a:r>
              <a:rPr lang="en-US" sz="1400" dirty="0" err="1"/>
              <a:t>Kč</a:t>
            </a:r>
            <a:r>
              <a:rPr lang="en-US" sz="1400" dirty="0"/>
              <a:t> (+11,3 %) </a:t>
            </a:r>
            <a:r>
              <a:rPr lang="en-US" sz="1400" dirty="0" err="1"/>
              <a:t>obdrželo</a:t>
            </a:r>
            <a:r>
              <a:rPr lang="en-US" sz="1400" dirty="0"/>
              <a:t> 6.941 </a:t>
            </a:r>
            <a:r>
              <a:rPr lang="en-US" sz="1400" dirty="0" err="1"/>
              <a:t>subjektů</a:t>
            </a:r>
            <a:endParaRPr lang="en-US" sz="1400" dirty="0"/>
          </a:p>
          <a:p>
            <a:pPr algn="just"/>
            <a:r>
              <a:rPr lang="en-US" sz="1400" dirty="0"/>
              <a:t>(z </a:t>
            </a:r>
            <a:r>
              <a:rPr lang="en-US" sz="1400" dirty="0" err="1"/>
              <a:t>toho</a:t>
            </a:r>
            <a:r>
              <a:rPr lang="en-US" sz="1400" dirty="0"/>
              <a:t> EU a EHP </a:t>
            </a:r>
            <a:r>
              <a:rPr lang="en-US" sz="1400" dirty="0" err="1"/>
              <a:t>kofinancováno</a:t>
            </a:r>
            <a:r>
              <a:rPr lang="en-US" sz="1400" dirty="0"/>
              <a:t> 1.434 </a:t>
            </a:r>
            <a:r>
              <a:rPr lang="en-US" sz="1400" dirty="0" err="1"/>
              <a:t>dotací</a:t>
            </a:r>
            <a:r>
              <a:rPr lang="en-US" sz="1400" dirty="0"/>
              <a:t> a </a:t>
            </a:r>
            <a:r>
              <a:rPr lang="en-US" sz="1400" dirty="0" err="1"/>
              <a:t>administrováno</a:t>
            </a:r>
            <a:r>
              <a:rPr lang="en-US" sz="1400" dirty="0"/>
              <a:t> 153 </a:t>
            </a:r>
            <a:r>
              <a:rPr lang="en-US" sz="1400" dirty="0" err="1"/>
              <a:t>projetků</a:t>
            </a:r>
            <a:r>
              <a:rPr lang="en-US" sz="1400" dirty="0"/>
              <a:t> pro 791 </a:t>
            </a:r>
            <a:r>
              <a:rPr lang="en-US" sz="1400" dirty="0" err="1"/>
              <a:t>subjektů</a:t>
            </a:r>
            <a:r>
              <a:rPr lang="en-US" sz="1400" dirty="0"/>
              <a:t>, </a:t>
            </a:r>
            <a:r>
              <a:rPr lang="en-US" sz="1400" dirty="0" err="1"/>
              <a:t>vygenerováno</a:t>
            </a:r>
            <a:r>
              <a:rPr lang="en-US" sz="1400" dirty="0"/>
              <a:t> </a:t>
            </a:r>
            <a:r>
              <a:rPr lang="en-US" sz="1400" dirty="0" err="1"/>
              <a:t>dalších</a:t>
            </a:r>
            <a:r>
              <a:rPr lang="en-US" sz="1400" dirty="0"/>
              <a:t> 1.276,2 mil. </a:t>
            </a:r>
            <a:r>
              <a:rPr lang="en-US" sz="1400" dirty="0" err="1"/>
              <a:t>Kč</a:t>
            </a:r>
            <a:r>
              <a:rPr lang="en-US" sz="1400" dirty="0"/>
              <a:t>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/>
              <a:t>z </a:t>
            </a:r>
            <a:r>
              <a:rPr lang="en-US" sz="1600" b="1" dirty="0" err="1"/>
              <a:t>rozpočtů</a:t>
            </a:r>
            <a:r>
              <a:rPr lang="en-US" sz="1600" b="1" dirty="0"/>
              <a:t> </a:t>
            </a:r>
            <a:r>
              <a:rPr lang="en-US" sz="1600" b="1" dirty="0" err="1"/>
              <a:t>krajů</a:t>
            </a:r>
            <a:r>
              <a:rPr lang="en-US" sz="1600" b="1" dirty="0"/>
              <a:t> a </a:t>
            </a:r>
            <a:r>
              <a:rPr lang="en-US" sz="1600" b="1" dirty="0" err="1"/>
              <a:t>hl.m.Prahy</a:t>
            </a:r>
            <a:r>
              <a:rPr lang="en-US" sz="1600" b="1" dirty="0"/>
              <a:t>: 15,9 % </a:t>
            </a:r>
          </a:p>
          <a:p>
            <a:r>
              <a:rPr lang="en-US" sz="1400" dirty="0"/>
              <a:t>15.547 </a:t>
            </a:r>
            <a:r>
              <a:rPr lang="en-US" sz="1400" dirty="0" err="1"/>
              <a:t>dotací</a:t>
            </a:r>
            <a:r>
              <a:rPr lang="en-US" sz="1400" dirty="0"/>
              <a:t> </a:t>
            </a:r>
            <a:r>
              <a:rPr lang="en-US" sz="1400" dirty="0" err="1"/>
              <a:t>ve</a:t>
            </a:r>
            <a:r>
              <a:rPr lang="en-US" sz="1400" dirty="0"/>
              <a:t> </a:t>
            </a:r>
            <a:r>
              <a:rPr lang="en-US" sz="1400" dirty="0" err="1"/>
              <a:t>výši</a:t>
            </a:r>
            <a:r>
              <a:rPr lang="en-US" sz="1400" dirty="0"/>
              <a:t> 2.846,7 mil. </a:t>
            </a:r>
            <a:r>
              <a:rPr lang="en-US" sz="1400" dirty="0" err="1"/>
              <a:t>Kč</a:t>
            </a:r>
            <a:r>
              <a:rPr lang="en-US" sz="1400" dirty="0"/>
              <a:t> (+24 %)</a:t>
            </a:r>
            <a:r>
              <a:rPr lang="cs-CZ" sz="1400" dirty="0"/>
              <a:t> </a:t>
            </a:r>
            <a:r>
              <a:rPr lang="en-US" sz="1400" dirty="0" err="1"/>
              <a:t>obdrželo</a:t>
            </a:r>
            <a:r>
              <a:rPr lang="en-US" sz="1400" dirty="0"/>
              <a:t> 8.397 </a:t>
            </a:r>
            <a:r>
              <a:rPr lang="en-US" sz="1400" dirty="0" err="1"/>
              <a:t>subjektů</a:t>
            </a:r>
            <a:endParaRPr lang="en-US" sz="1400" dirty="0"/>
          </a:p>
          <a:p>
            <a:pPr algn="just"/>
            <a:r>
              <a:rPr lang="en-US" sz="1400" dirty="0"/>
              <a:t>(z </a:t>
            </a:r>
            <a:r>
              <a:rPr lang="en-US" sz="1400" dirty="0" err="1"/>
              <a:t>toho</a:t>
            </a:r>
            <a:r>
              <a:rPr lang="en-US" sz="1400" dirty="0"/>
              <a:t> EU a EHP </a:t>
            </a:r>
            <a:r>
              <a:rPr lang="en-US" sz="1400" dirty="0" err="1"/>
              <a:t>kofinancováno</a:t>
            </a:r>
            <a:r>
              <a:rPr lang="en-US" sz="1400" dirty="0"/>
              <a:t> 225 </a:t>
            </a:r>
            <a:r>
              <a:rPr lang="en-US" sz="1400" dirty="0" err="1"/>
              <a:t>dotací</a:t>
            </a:r>
            <a:r>
              <a:rPr lang="en-US" sz="1400" dirty="0"/>
              <a:t> a </a:t>
            </a:r>
            <a:r>
              <a:rPr lang="en-US" sz="1400" dirty="0" err="1"/>
              <a:t>administrován</a:t>
            </a:r>
            <a:r>
              <a:rPr lang="en-US" sz="1400" dirty="0"/>
              <a:t> 1 </a:t>
            </a:r>
            <a:r>
              <a:rPr lang="en-US" sz="1400" dirty="0" err="1"/>
              <a:t>projekt</a:t>
            </a:r>
            <a:r>
              <a:rPr lang="en-US" sz="1400" dirty="0"/>
              <a:t> pro 131 </a:t>
            </a:r>
            <a:r>
              <a:rPr lang="en-US" sz="1400" dirty="0" err="1"/>
              <a:t>subjektů</a:t>
            </a:r>
            <a:r>
              <a:rPr lang="en-US" sz="1400" dirty="0"/>
              <a:t>, </a:t>
            </a:r>
            <a:r>
              <a:rPr lang="en-US" sz="1400" dirty="0" err="1"/>
              <a:t>vygenerováno</a:t>
            </a:r>
            <a:r>
              <a:rPr lang="en-US" sz="1400" dirty="0"/>
              <a:t> </a:t>
            </a:r>
            <a:r>
              <a:rPr lang="en-US" sz="1400" dirty="0" err="1"/>
              <a:t>dalších</a:t>
            </a:r>
            <a:r>
              <a:rPr lang="en-US" sz="1400" dirty="0"/>
              <a:t> 244,8 mil. </a:t>
            </a:r>
            <a:r>
              <a:rPr lang="en-US" sz="1400" dirty="0" err="1"/>
              <a:t>Kč</a:t>
            </a:r>
            <a:r>
              <a:rPr lang="en-US" sz="1400" dirty="0"/>
              <a:t>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/>
              <a:t>z </a:t>
            </a:r>
            <a:r>
              <a:rPr lang="en-US" sz="1600" b="1" dirty="0" err="1"/>
              <a:t>rozpočtů</a:t>
            </a:r>
            <a:r>
              <a:rPr lang="en-US" sz="1600" b="1" dirty="0"/>
              <a:t> </a:t>
            </a:r>
            <a:r>
              <a:rPr lang="en-US" sz="1600" b="1" dirty="0" err="1"/>
              <a:t>obcí</a:t>
            </a:r>
            <a:r>
              <a:rPr lang="en-US" sz="1600" b="1" dirty="0"/>
              <a:t>: 22,1 % </a:t>
            </a:r>
            <a:endParaRPr lang="cs-CZ" sz="1600" b="1" dirty="0"/>
          </a:p>
          <a:p>
            <a:r>
              <a:rPr lang="en-US" sz="1400" dirty="0" err="1"/>
              <a:t>dotace</a:t>
            </a:r>
            <a:r>
              <a:rPr lang="en-US" sz="1400" dirty="0"/>
              <a:t> </a:t>
            </a:r>
            <a:r>
              <a:rPr lang="en-US" sz="1400" dirty="0" err="1"/>
              <a:t>ve</a:t>
            </a:r>
            <a:r>
              <a:rPr lang="en-US" sz="1400" dirty="0"/>
              <a:t> </a:t>
            </a:r>
            <a:r>
              <a:rPr lang="en-US" sz="1400" dirty="0" err="1"/>
              <a:t>výši</a:t>
            </a:r>
            <a:r>
              <a:rPr lang="en-US" sz="1400" dirty="0"/>
              <a:t> 3.948,7 mil. </a:t>
            </a:r>
            <a:r>
              <a:rPr lang="en-US" sz="1400" dirty="0" err="1"/>
              <a:t>Kč</a:t>
            </a:r>
            <a:r>
              <a:rPr lang="en-US" sz="1400" dirty="0"/>
              <a:t> (+7 %)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/>
              <a:t>z </a:t>
            </a:r>
            <a:r>
              <a:rPr lang="en-US" sz="1600" b="1" dirty="0" err="1"/>
              <a:t>rozpočtů</a:t>
            </a:r>
            <a:r>
              <a:rPr lang="en-US" sz="1600" b="1" dirty="0"/>
              <a:t> </a:t>
            </a:r>
            <a:r>
              <a:rPr lang="en-US" sz="1600" b="1" dirty="0" err="1"/>
              <a:t>státních</a:t>
            </a:r>
            <a:r>
              <a:rPr lang="en-US" sz="1600" b="1" dirty="0"/>
              <a:t> </a:t>
            </a:r>
            <a:r>
              <a:rPr lang="en-US" sz="1600" b="1" dirty="0" err="1"/>
              <a:t>fondů</a:t>
            </a:r>
            <a:r>
              <a:rPr lang="en-US" sz="1600" b="1" dirty="0"/>
              <a:t>: 1,2 %</a:t>
            </a:r>
          </a:p>
          <a:p>
            <a:r>
              <a:rPr lang="en-US" sz="1400" dirty="0" err="1"/>
              <a:t>dotace</a:t>
            </a:r>
            <a:r>
              <a:rPr lang="en-US" sz="1400" dirty="0"/>
              <a:t> </a:t>
            </a:r>
            <a:r>
              <a:rPr lang="en-US" sz="1400" dirty="0" err="1"/>
              <a:t>ve</a:t>
            </a:r>
            <a:r>
              <a:rPr lang="en-US" sz="1400" dirty="0"/>
              <a:t> </a:t>
            </a:r>
            <a:r>
              <a:rPr lang="en-US" sz="1400" dirty="0" err="1"/>
              <a:t>výši</a:t>
            </a:r>
            <a:r>
              <a:rPr lang="en-US" sz="1400" dirty="0"/>
              <a:t> 220,9 mil. </a:t>
            </a:r>
            <a:r>
              <a:rPr lang="en-US" sz="1400" dirty="0" err="1"/>
              <a:t>Kč</a:t>
            </a:r>
            <a:r>
              <a:rPr lang="en-US" sz="1400" dirty="0"/>
              <a:t> (-70 %)</a:t>
            </a:r>
          </a:p>
        </p:txBody>
      </p:sp>
      <p:sp>
        <p:nvSpPr>
          <p:cNvPr id="13316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3533492-7529-4B15-897A-2AD4A2F02EAD}" type="slidenum">
              <a:rPr lang="cs-CZ" altLang="cs-CZ" sz="1200" smtClean="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cs-CZ" altLang="cs-CZ" sz="120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861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KONKRÉTNÍ ÚDAJE O VEŘEJNÉ PODPOŘE – II. (</a:t>
            </a:r>
            <a:r>
              <a:rPr lang="en-US" dirty="0" err="1"/>
              <a:t>adresáti</a:t>
            </a:r>
            <a:r>
              <a:rPr lang="en-US" dirty="0"/>
              <a:t> </a:t>
            </a:r>
            <a:r>
              <a:rPr lang="en-US" dirty="0" err="1"/>
              <a:t>podpory</a:t>
            </a:r>
            <a:r>
              <a:rPr lang="en-US" dirty="0"/>
              <a:t>)</a:t>
            </a:r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204110" y="1773239"/>
            <a:ext cx="1150613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10" y="1773239"/>
            <a:ext cx="6706907" cy="4301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ástupný symbol pro obsah 4"/>
          <p:cNvSpPr>
            <a:spLocks noGrp="1"/>
          </p:cNvSpPr>
          <p:nvPr>
            <p:ph idx="1"/>
          </p:nvPr>
        </p:nvSpPr>
        <p:spPr>
          <a:xfrm>
            <a:off x="509589" y="5314383"/>
            <a:ext cx="8086635" cy="818129"/>
          </a:xfrm>
        </p:spPr>
        <p:txBody>
          <a:bodyPr/>
          <a:lstStyle/>
          <a:p>
            <a:pPr marL="0" indent="0">
              <a:buNone/>
            </a:pPr>
            <a:endParaRPr lang="en-US" sz="1400" i="1" dirty="0"/>
          </a:p>
          <a:p>
            <a:pPr marL="0" indent="0">
              <a:buNone/>
            </a:pPr>
            <a:endParaRPr lang="en-US" sz="1400" i="1" dirty="0"/>
          </a:p>
          <a:p>
            <a:pPr marL="0" indent="0">
              <a:buNone/>
            </a:pPr>
            <a:endParaRPr lang="en-US" sz="1400" i="1" dirty="0"/>
          </a:p>
          <a:p>
            <a:pPr marL="0" indent="0">
              <a:buNone/>
            </a:pPr>
            <a:r>
              <a:rPr lang="en-US" sz="1400" i="1" dirty="0" err="1"/>
              <a:t>Zdroj</a:t>
            </a:r>
            <a:r>
              <a:rPr lang="en-US" sz="1400" i="1" dirty="0"/>
              <a:t>: </a:t>
            </a:r>
            <a:r>
              <a:rPr lang="en-US" sz="1400" i="1" dirty="0" err="1"/>
              <a:t>Databáze</a:t>
            </a:r>
            <a:r>
              <a:rPr lang="en-US" sz="1400" i="1" dirty="0"/>
              <a:t> </a:t>
            </a:r>
            <a:r>
              <a:rPr lang="en-US" sz="1400" i="1" dirty="0" err="1"/>
              <a:t>kapitol</a:t>
            </a:r>
            <a:r>
              <a:rPr lang="en-US" sz="1400" i="1" dirty="0"/>
              <a:t> </a:t>
            </a:r>
            <a:r>
              <a:rPr lang="en-US" sz="1400" i="1" dirty="0" err="1"/>
              <a:t>státního</a:t>
            </a:r>
            <a:r>
              <a:rPr lang="en-US" sz="1400" i="1" dirty="0"/>
              <a:t> </a:t>
            </a:r>
            <a:r>
              <a:rPr lang="en-US" sz="1400" i="1" dirty="0" err="1"/>
              <a:t>rozpočtu</a:t>
            </a:r>
            <a:r>
              <a:rPr lang="en-US" sz="1400" i="1" dirty="0"/>
              <a:t>, database </a:t>
            </a:r>
            <a:r>
              <a:rPr lang="en-US" sz="1400" i="1" dirty="0" err="1"/>
              <a:t>krajů</a:t>
            </a:r>
            <a:r>
              <a:rPr lang="en-US" sz="1400" i="1" dirty="0"/>
              <a:t> a hl. m. </a:t>
            </a:r>
            <a:r>
              <a:rPr lang="en-US" sz="1400" i="1" dirty="0" err="1"/>
              <a:t>Prahy</a:t>
            </a:r>
            <a:r>
              <a:rPr lang="en-US" sz="1400" i="1" dirty="0"/>
              <a:t> a MONITOR, </a:t>
            </a:r>
            <a:r>
              <a:rPr lang="en-US" sz="1400" i="1" dirty="0" err="1"/>
              <a:t>upraveno</a:t>
            </a:r>
            <a:endParaRPr lang="cs-CZ" sz="1400" i="1" dirty="0"/>
          </a:p>
        </p:txBody>
      </p:sp>
    </p:spTree>
    <p:extLst>
      <p:ext uri="{BB962C8B-B14F-4D97-AF65-F5344CB8AC3E}">
        <p14:creationId xmlns:p14="http://schemas.microsoft.com/office/powerpoint/2010/main" val="162849457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ŠEDÁ základní 13">
    <a:dk1>
      <a:srgbClr val="000000"/>
    </a:dk1>
    <a:lt1>
      <a:srgbClr val="FFEEBB"/>
    </a:lt1>
    <a:dk2>
      <a:srgbClr val="330033"/>
    </a:dk2>
    <a:lt2>
      <a:srgbClr val="330033"/>
    </a:lt2>
    <a:accent1>
      <a:srgbClr val="8C3500"/>
    </a:accent1>
    <a:accent2>
      <a:srgbClr val="FF0000"/>
    </a:accent2>
    <a:accent3>
      <a:srgbClr val="FFF5DA"/>
    </a:accent3>
    <a:accent4>
      <a:srgbClr val="000000"/>
    </a:accent4>
    <a:accent5>
      <a:srgbClr val="C5AEAA"/>
    </a:accent5>
    <a:accent6>
      <a:srgbClr val="E70000"/>
    </a:accent6>
    <a:hlink>
      <a:srgbClr val="000000"/>
    </a:hlink>
    <a:folHlink>
      <a:srgbClr val="8C3500"/>
    </a:folHlink>
  </a:clrScheme>
  <a:fontScheme name="ŠEDÁ základní">
    <a:majorFont>
      <a:latin typeface="Trebuchet MS"/>
      <a:ea typeface=""/>
      <a:cs typeface=""/>
    </a:majorFont>
    <a:minorFont>
      <a:latin typeface="Trebuchet MS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1100</TotalTime>
  <Words>1913</Words>
  <Application>Microsoft Office PowerPoint</Application>
  <PresentationFormat>Předvádění na obrazovce (4:3)</PresentationFormat>
  <Paragraphs>380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Calibri</vt:lpstr>
      <vt:lpstr>Cambria</vt:lpstr>
      <vt:lpstr>Tahoma</vt:lpstr>
      <vt:lpstr>Trebuchet MS</vt:lpstr>
      <vt:lpstr>Wingdings</vt:lpstr>
      <vt:lpstr>Prezentace_MU_CZ</vt:lpstr>
      <vt:lpstr>Financování NNO z veřejných rozpočtů (přímé a nepřímé)   Jakub Pejcal (322799@mail.muni.cz) Centrum pro výzkum neziskového sektoru (cvns.econ.muni.cz)  10. listopadu 2020, Brno </vt:lpstr>
      <vt:lpstr>Průběh semináře</vt:lpstr>
      <vt:lpstr>Financování nno v čr</vt:lpstr>
      <vt:lpstr>Přímá podpora z veřejných rozpočtů</vt:lpstr>
      <vt:lpstr>nePřímá podpora z veřejných rozpočtů</vt:lpstr>
      <vt:lpstr>Rozbor financování NNO I. - o čem je?</vt:lpstr>
      <vt:lpstr>Rozbor financování NNO II. - obecně </vt:lpstr>
      <vt:lpstr>KONKRÉTNÍ ÚDAJE O VEŘEJNÉ PODPOŘE – I.</vt:lpstr>
      <vt:lpstr>KONKRÉTNÍ ÚDAJE O VEŘEJNÉ PODPOŘE – II. (adresáti podpory)</vt:lpstr>
      <vt:lpstr>KONKRÉTNÍ ÚDAJE O VEŘEJNÉ PODPOŘE – III.</vt:lpstr>
      <vt:lpstr>KONKRÉTNÍ ÚDAJE O VEŘEJNÉ PODPOŘE – IV. (významní adresáti SR)</vt:lpstr>
      <vt:lpstr>KONKRÉTNÍ ÚDAJE O VEŘEJNÉ PODPOŘE – V. (významní adresáti KR)</vt:lpstr>
      <vt:lpstr>KONKRÉTNÍ ÚDAJE O VEŘEJNÉ PODPOŘE – VI. (Veřejné zakázky)</vt:lpstr>
      <vt:lpstr>  Vhodný prostor pro dotazy začíná právě teď!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Pejcal Jakub</dc:creator>
  <cp:lastModifiedBy>Jakub Pejcal</cp:lastModifiedBy>
  <cp:revision>60</cp:revision>
  <cp:lastPrinted>2016-03-09T08:59:26Z</cp:lastPrinted>
  <dcterms:created xsi:type="dcterms:W3CDTF">2015-11-23T07:04:47Z</dcterms:created>
  <dcterms:modified xsi:type="dcterms:W3CDTF">2020-11-09T12:58:46Z</dcterms:modified>
</cp:coreProperties>
</file>