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9" r:id="rId3"/>
    <p:sldId id="272" r:id="rId4"/>
    <p:sldId id="273" r:id="rId5"/>
    <p:sldId id="274" r:id="rId6"/>
    <p:sldId id="275" r:id="rId7"/>
    <p:sldId id="276" r:id="rId8"/>
    <p:sldId id="313" r:id="rId9"/>
    <p:sldId id="277" r:id="rId10"/>
    <p:sldId id="278" r:id="rId11"/>
    <p:sldId id="314" r:id="rId12"/>
    <p:sldId id="280" r:id="rId13"/>
    <p:sldId id="281" r:id="rId14"/>
    <p:sldId id="282" r:id="rId15"/>
    <p:sldId id="284" r:id="rId16"/>
    <p:sldId id="285" r:id="rId17"/>
    <p:sldId id="311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1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93" d="100"/>
          <a:sy n="93" d="100"/>
        </p:scale>
        <p:origin x="1243" y="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769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A56470-8E4B-459A-8F96-1F58A801D88A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26</a:t>
            </a:fld>
            <a:endParaRPr kumimoji="0" lang="cs-CZ" altLang="cs-CZ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4903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27</a:t>
            </a:fld>
            <a:endParaRPr kumimoji="0" lang="cs-CZ" altLang="cs-CZ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124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28</a:t>
            </a:fld>
            <a:endParaRPr kumimoji="0" lang="cs-CZ" altLang="cs-CZ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446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6FE496-4E26-4938-86E6-77EE7746FE9D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18</a:t>
            </a:fld>
            <a:endParaRPr kumimoji="0" lang="cs-CZ" altLang="cs-CZ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688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458B09-0FB6-4A43-9747-BAFA703D8ED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19</a:t>
            </a:fld>
            <a:endParaRPr kumimoji="0" lang="cs-CZ" altLang="cs-CZ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368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7B49BA-D4AA-4B2C-84A2-BA238DA210B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20</a:t>
            </a:fld>
            <a:endParaRPr kumimoji="0" lang="cs-CZ" altLang="cs-CZ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2972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5D9E94-ECBF-4C60-B46D-B9EACDBD50F9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21</a:t>
            </a:fld>
            <a:endParaRPr kumimoji="0" lang="cs-CZ" altLang="cs-CZ" sz="13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649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078307-F869-4DC7-8899-1CACA3EC26F3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22</a:t>
            </a:fld>
            <a:endParaRPr kumimoji="0" lang="cs-CZ" altLang="cs-CZ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7893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4E66BF-2A75-401E-92EC-67471FEA4E38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23</a:t>
            </a:fld>
            <a:endParaRPr kumimoji="0" lang="cs-CZ" altLang="cs-CZ" sz="13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886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B89BC0-B103-485D-AE37-68F168BA1157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24</a:t>
            </a:fld>
            <a:endParaRPr kumimoji="0" lang="cs-CZ" altLang="cs-CZ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826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214E9-3F07-4F71-B61E-B57E6618E22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25</a:t>
            </a:fld>
            <a:endParaRPr kumimoji="0" lang="cs-CZ" altLang="cs-CZ" sz="13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218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Jakub Pejcal: Účetnictví a zdanění NNO / Ekonomické řízení NNO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cs-CZ" altLang="cs-CZ" dirty="0"/>
            </a:br>
            <a:r>
              <a:rPr lang="en-US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</a:t>
            </a:r>
            <a:r>
              <a:rPr lang="cs-CZ" sz="2400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četnictví</a:t>
            </a: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zdanění NNO</a:t>
            </a:r>
            <a:br>
              <a:rPr lang="cs-CZ" sz="2400" cap="all" dirty="0"/>
            </a:br>
            <a:r>
              <a:rPr lang="cs-CZ" sz="2400" cap="all" dirty="0"/>
              <a:t>Ekonomické řízení NNO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1400" dirty="0"/>
              <a:t>Jakub Pejcal  </a:t>
            </a:r>
            <a:r>
              <a:rPr lang="en-US" altLang="cs-CZ" sz="1400" dirty="0"/>
              <a:t>(</a:t>
            </a:r>
            <a:r>
              <a:rPr lang="cs-CZ" altLang="cs-CZ" sz="1400" i="1" dirty="0" err="1"/>
              <a:t>jakub.pejcal</a:t>
            </a:r>
            <a:r>
              <a:rPr lang="en-US" altLang="cs-CZ" sz="1400" i="1" dirty="0"/>
              <a:t>@</a:t>
            </a:r>
            <a:r>
              <a:rPr lang="cs-CZ" altLang="cs-CZ" sz="1400" i="1" dirty="0"/>
              <a:t>econ.muni.cz</a:t>
            </a:r>
            <a:r>
              <a:rPr lang="en-US" altLang="cs-CZ" sz="1400" dirty="0"/>
              <a:t>)</a:t>
            </a:r>
            <a:br>
              <a:rPr lang="cs-CZ" altLang="cs-CZ" sz="1400" dirty="0"/>
            </a:br>
            <a:br>
              <a:rPr lang="cs-CZ" altLang="cs-CZ" sz="1400" dirty="0"/>
            </a:br>
            <a:r>
              <a:rPr lang="cs-CZ" altLang="cs-CZ" sz="1400" dirty="0"/>
              <a:t>24. listopadu </a:t>
            </a:r>
            <a:r>
              <a:rPr lang="en-US" altLang="cs-CZ" sz="1400" dirty="0"/>
              <a:t>20</a:t>
            </a:r>
            <a:r>
              <a:rPr lang="cs-CZ" altLang="cs-CZ" sz="1400" dirty="0"/>
              <a:t>20</a:t>
            </a:r>
            <a:r>
              <a:rPr lang="en-US" altLang="cs-CZ" sz="1400" dirty="0"/>
              <a:t>, </a:t>
            </a:r>
            <a:r>
              <a:rPr lang="cs-CZ" altLang="cs-CZ" sz="1400" dirty="0"/>
              <a:t>Brno</a:t>
            </a:r>
            <a:br>
              <a:rPr lang="en-US" altLang="cs-CZ" sz="1400" dirty="0"/>
            </a:br>
            <a:r>
              <a:rPr lang="cs-CZ" altLang="cs-CZ" sz="1400" dirty="0"/>
              <a:t>FF</a:t>
            </a:r>
            <a:r>
              <a:rPr lang="en-US" altLang="cs-CZ" sz="1400" dirty="0"/>
              <a:t>: </a:t>
            </a:r>
            <a:r>
              <a:rPr lang="cs-CZ" altLang="cs-CZ" sz="1400" dirty="0"/>
              <a:t>PBSNPB2 / PBM120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v plném rozsahu</a:t>
            </a:r>
            <a:endParaRPr lang="cs-CZ" sz="1000" dirty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9C2ECC-B581-4356-9C88-A6AFC2D9802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upraveno</a:t>
            </a:r>
            <a:r>
              <a:rPr lang="en-US" altLang="cs-CZ" dirty="0"/>
              <a:t> </a:t>
            </a:r>
            <a:r>
              <a:rPr lang="en-US" altLang="cs-CZ" dirty="0" err="1"/>
              <a:t>zákonem</a:t>
            </a:r>
            <a:r>
              <a:rPr lang="en-US" altLang="cs-CZ" dirty="0"/>
              <a:t> o </a:t>
            </a:r>
            <a:r>
              <a:rPr lang="en-US" altLang="cs-CZ" dirty="0" err="1"/>
              <a:t>účetnictví</a:t>
            </a:r>
            <a:r>
              <a:rPr lang="en-US" altLang="cs-CZ" dirty="0"/>
              <a:t> a </a:t>
            </a:r>
            <a:r>
              <a:rPr lang="en-US" altLang="cs-CZ" dirty="0" err="1"/>
              <a:t>zmiňovanou</a:t>
            </a:r>
            <a:r>
              <a:rPr lang="en-US" altLang="cs-CZ" dirty="0"/>
              <a:t> </a:t>
            </a:r>
            <a:r>
              <a:rPr lang="en-US" altLang="cs-CZ" dirty="0" err="1"/>
              <a:t>vyhláškou</a:t>
            </a:r>
            <a:endParaRPr lang="en-US" altLang="cs-CZ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sz="1800" b="0" dirty="0"/>
              <a:t>v </a:t>
            </a:r>
            <a:r>
              <a:rPr lang="en-US" altLang="cs-CZ" dirty="0" err="1"/>
              <a:t>podstatě</a:t>
            </a:r>
            <a:r>
              <a:rPr lang="en-US" altLang="cs-CZ" dirty="0"/>
              <a:t> </a:t>
            </a:r>
            <a:r>
              <a:rPr lang="cs-CZ" altLang="cs-CZ" sz="1800" b="0" dirty="0"/>
              <a:t>tak, jak je zvykem pro ziskové organizace (se specifiky NNO)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/>
              <a:t>„lepší“ uspořádání dat – více přehledné...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/>
              <a:t>více výkazů, které jsou více podrobné…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>
              <a:solidFill>
                <a:srgbClr val="000099"/>
              </a:solidFill>
            </a:endParaRP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v plném rozsahu poskytuje údaje, se kterými se následně lépe pracuje při případné analýze ekonomického chodu organizace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některé neziskové organizace však „dokonalé“ výkazy nepotřebují            a z toho důvodu volí jednodušší formu vedení účetnictví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b="0" kern="0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„úplný“ účetní 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odlišnosti proti rozvrhu v ziskovém sektoru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/>
              <a:t>práce účetním deníkem a hlavní knihou</a:t>
            </a:r>
            <a:endParaRPr lang="en-US" altLang="cs-CZ" sz="1200" dirty="0">
              <a:solidFill>
                <a:srgbClr val="000099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/>
          </a:p>
        </p:txBody>
      </p:sp>
    </p:spTree>
    <p:extLst>
      <p:ext uri="{BB962C8B-B14F-4D97-AF65-F5344CB8AC3E}">
        <p14:creationId xmlns:p14="http://schemas.microsoft.com/office/powerpoint/2010/main" val="3171480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Účetní výkazy – účetní závěrka</a:t>
            </a:r>
            <a:br>
              <a:rPr lang="cs-CZ" sz="2400" dirty="0"/>
            </a:br>
            <a:endParaRPr lang="cs-CZ" sz="10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výkaz zisku a ztráty</a:t>
            </a:r>
            <a:r>
              <a:rPr lang="cs-CZ" altLang="cs-CZ" b="1" kern="1200" dirty="0">
                <a:ea typeface="+mn-ea"/>
                <a:cs typeface="+mn-cs"/>
              </a:rPr>
              <a:t> </a:t>
            </a:r>
            <a:r>
              <a:rPr lang="cs-CZ" altLang="cs-CZ" kern="1200" dirty="0">
                <a:ea typeface="+mn-ea"/>
                <a:cs typeface="+mn-cs"/>
              </a:rPr>
              <a:t>(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údaje o nákladech a výnosech za rok činnosti organizace</a:t>
            </a:r>
            <a:r>
              <a:rPr lang="cs-CZ" altLang="cs-CZ" kern="1200" dirty="0">
                <a:ea typeface="+mn-ea"/>
                <a:cs typeface="+mn-cs"/>
              </a:rPr>
              <a:t>) přizpůsoben pro členění nákladů na hlavní a doplňkovou činnost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rozvaha</a:t>
            </a:r>
            <a:r>
              <a:rPr lang="cs-CZ" altLang="cs-CZ" kern="1200" dirty="0">
                <a:ea typeface="+mn-ea"/>
                <a:cs typeface="+mn-cs"/>
              </a:rPr>
              <a:t> (bilance)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základní přehled o majetku </a:t>
            </a:r>
            <a:r>
              <a:rPr lang="en-US" altLang="cs-CZ" sz="1200" kern="1200" dirty="0" err="1">
                <a:solidFill>
                  <a:srgbClr val="000099"/>
                </a:solidFill>
                <a:ea typeface="+mn-ea"/>
                <a:cs typeface="+mn-cs"/>
              </a:rPr>
              <a:t>organizace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 a způsobu jeho krytí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příloha účetní závěrce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„doprovodný text k účetní závěrce“</a:t>
            </a:r>
          </a:p>
          <a:p>
            <a:pPr marL="0" lvl="1" algn="just">
              <a:buClr>
                <a:srgbClr val="969696"/>
              </a:buClr>
              <a:defRPr/>
            </a:pPr>
            <a:r>
              <a:rPr lang="cs-CZ" altLang="cs-CZ" kern="1200" dirty="0">
                <a:ea typeface="+mn-ea"/>
                <a:cs typeface="+mn-cs"/>
              </a:rPr>
              <a:t>	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(přehled o peněžních tocích)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výkaz o změnách finančních prostředků podniku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(přehled o změnách vlastního kapitálu)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- …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>
                <a:ea typeface="+mn-ea"/>
                <a:cs typeface="+mn-cs"/>
              </a:rPr>
              <a:t>zveřejnění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ve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sbírce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listin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veřejných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rejstříků</a:t>
            </a:r>
            <a:r>
              <a:rPr lang="en-US" altLang="cs-CZ" kern="1200" dirty="0">
                <a:ea typeface="+mn-ea"/>
                <a:cs typeface="+mn-cs"/>
              </a:rPr>
              <a:t>, resp. </a:t>
            </a:r>
            <a:r>
              <a:rPr lang="en-US" altLang="cs-CZ" kern="1200" dirty="0" err="1">
                <a:ea typeface="+mn-ea"/>
                <a:cs typeface="+mn-cs"/>
              </a:rPr>
              <a:t>ve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výroční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zprávě</a:t>
            </a:r>
            <a:r>
              <a:rPr lang="en-US" altLang="cs-CZ" kern="1200" dirty="0">
                <a:ea typeface="+mn-ea"/>
                <a:cs typeface="+mn-cs"/>
              </a:rPr>
              <a:t> (</a:t>
            </a:r>
            <a:r>
              <a:rPr lang="en-US" altLang="cs-CZ" kern="1200" dirty="0" err="1">
                <a:ea typeface="+mn-ea"/>
                <a:cs typeface="+mn-cs"/>
              </a:rPr>
              <a:t>pokud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musí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mít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účetní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závěrku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ověřenou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auditorem</a:t>
            </a:r>
            <a:r>
              <a:rPr lang="en-US" altLang="cs-CZ" kern="1200" dirty="0">
                <a:ea typeface="+mn-ea"/>
                <a:cs typeface="+mn-cs"/>
              </a:rPr>
              <a:t>)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>
                <a:ea typeface="+mn-ea"/>
                <a:cs typeface="+mn-cs"/>
              </a:rPr>
              <a:t>za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rok</a:t>
            </a:r>
            <a:r>
              <a:rPr lang="en-US" altLang="cs-CZ" kern="1200" dirty="0">
                <a:ea typeface="+mn-ea"/>
                <a:cs typeface="+mn-cs"/>
              </a:rPr>
              <a:t> 2014 </a:t>
            </a:r>
            <a:r>
              <a:rPr lang="en-US" altLang="cs-CZ" kern="1200" dirty="0" err="1">
                <a:ea typeface="+mn-ea"/>
                <a:cs typeface="+mn-cs"/>
              </a:rPr>
              <a:t>nejpozději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zveřejnit</a:t>
            </a:r>
            <a:r>
              <a:rPr lang="en-US" altLang="cs-CZ" kern="1200" dirty="0">
                <a:ea typeface="+mn-ea"/>
                <a:cs typeface="+mn-cs"/>
              </a:rPr>
              <a:t> do 31/03/2016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>
                <a:ea typeface="+mn-ea"/>
                <a:cs typeface="+mn-cs"/>
              </a:rPr>
              <a:t>za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rok</a:t>
            </a:r>
            <a:r>
              <a:rPr lang="en-US" altLang="cs-CZ" kern="1200" dirty="0">
                <a:ea typeface="+mn-ea"/>
                <a:cs typeface="+mn-cs"/>
              </a:rPr>
              <a:t> 2015 </a:t>
            </a:r>
            <a:r>
              <a:rPr lang="en-US" altLang="cs-CZ" kern="1200" dirty="0" err="1">
                <a:ea typeface="+mn-ea"/>
                <a:cs typeface="+mn-cs"/>
              </a:rPr>
              <a:t>nejpozději</a:t>
            </a:r>
            <a:r>
              <a:rPr lang="en-US" altLang="cs-CZ" kern="1200" dirty="0">
                <a:ea typeface="+mn-ea"/>
                <a:cs typeface="+mn-cs"/>
              </a:rPr>
              <a:t> </a:t>
            </a:r>
            <a:r>
              <a:rPr lang="en-US" altLang="cs-CZ" kern="1200" dirty="0" err="1">
                <a:ea typeface="+mn-ea"/>
                <a:cs typeface="+mn-cs"/>
              </a:rPr>
              <a:t>zveřejnit</a:t>
            </a:r>
            <a:r>
              <a:rPr lang="en-US" altLang="cs-CZ" kern="1200" dirty="0">
                <a:ea typeface="+mn-ea"/>
                <a:cs typeface="+mn-cs"/>
              </a:rPr>
              <a:t> do 30/11/2017</a:t>
            </a:r>
            <a:endParaRPr lang="cs-CZ" altLang="cs-CZ" kern="1200" dirty="0">
              <a:ea typeface="+mn-ea"/>
              <a:cs typeface="+mn-cs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/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EE484E-8650-4529-BEB3-627B93688523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4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1</a:t>
            </a:r>
            <a:endParaRPr lang="cs-CZ" sz="1000" dirty="0"/>
          </a:p>
        </p:txBody>
      </p:sp>
      <p:sp>
        <p:nvSpPr>
          <p:cNvPr id="174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CA756D-FFB6-431C-8FEC-DA0D053B3F9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účetní doklad – záznam, kterým účetní jednotka prokazuje proběhlou skutečnost, slouží jako základ pro zápis v účetnictví (tzv. účetní záznam)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prvotní vs. druhotný (účetní) doklad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/>
              <a:t>říklady</a:t>
            </a:r>
            <a:r>
              <a:rPr lang="cs-CZ" altLang="cs-CZ" sz="1800" dirty="0"/>
              <a:t> prvotních dokladů:</a:t>
            </a:r>
            <a:r>
              <a:rPr lang="cs-CZ" altLang="cs-CZ" sz="1500" b="0" dirty="0"/>
              <a:t>	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/>
              <a:t>paragon, nájemní smlouva;</a:t>
            </a:r>
            <a:r>
              <a:rPr lang="cs-CZ" altLang="cs-CZ" sz="1100" b="0" dirty="0"/>
              <a:t>	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/>
              <a:t>faktura;		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/>
              <a:t>výpis z běžného účtu;	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/>
              <a:t>inventurní soupis.	</a:t>
            </a:r>
          </a:p>
          <a:p>
            <a:pPr lvl="1" algn="just">
              <a:defRPr/>
            </a:pPr>
            <a:r>
              <a:rPr lang="cs-CZ" altLang="cs-CZ" sz="1300" b="0" dirty="0"/>
              <a:t>	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/>
              <a:t>n</a:t>
            </a:r>
            <a:r>
              <a:rPr lang="cs-CZ" altLang="cs-CZ" sz="1800" dirty="0" err="1"/>
              <a:t>áležitosti</a:t>
            </a:r>
            <a:r>
              <a:rPr lang="cs-CZ" altLang="cs-CZ" sz="1800" dirty="0"/>
              <a:t> prvotních (resp. účetních) dokladů: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(označení účetního dokladu),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obsah hospodářské (účetní)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peněžní částka nebo informace o ceně za měrnou jednotku a vyjádření množství,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okamžik vystavení prvotního dokladu,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(okamžik uskutečnění účetního případu),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identifikace stran hospodářské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(podpisový záznam osoby odpovědné za účetní případ a za zaúčtování). </a:t>
            </a:r>
            <a:endParaRPr lang="cs-CZ" altLang="cs-CZ" b="0" kern="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/>
          </a:p>
        </p:txBody>
      </p:sp>
      <p:sp>
        <p:nvSpPr>
          <p:cNvPr id="17413" name="Zástupný symbol pro text 2"/>
          <p:cNvSpPr txBox="1">
            <a:spLocks/>
          </p:cNvSpPr>
          <p:nvPr/>
        </p:nvSpPr>
        <p:spPr bwMode="auto">
          <a:xfrm>
            <a:off x="4025900" y="2961564"/>
            <a:ext cx="3714750" cy="139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en-US" altLang="cs-CZ" sz="1800" dirty="0">
                <a:latin typeface="+mn-lt"/>
              </a:rPr>
              <a:t>p</a:t>
            </a:r>
            <a:r>
              <a:rPr lang="cs-CZ" altLang="cs-CZ" sz="1800" dirty="0" err="1">
                <a:latin typeface="+mn-lt"/>
              </a:rPr>
              <a:t>říklady</a:t>
            </a:r>
            <a:r>
              <a:rPr lang="cs-CZ" altLang="cs-CZ" sz="1800" dirty="0">
                <a:latin typeface="+mn-lt"/>
              </a:rPr>
              <a:t> účetních dokladů: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výdejový / příjmový pokladní doklad;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přijatá / vydaná faktura;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výpis z běžného účtu;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interní doklad.</a:t>
            </a:r>
          </a:p>
        </p:txBody>
      </p:sp>
    </p:spTree>
    <p:extLst>
      <p:ext uri="{BB962C8B-B14F-4D97-AF65-F5344CB8AC3E}">
        <p14:creationId xmlns:p14="http://schemas.microsoft.com/office/powerpoint/2010/main" val="4155595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2</a:t>
            </a: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endParaRPr lang="cs-CZ" altLang="cs-CZ" sz="1500" b="1"/>
          </a:p>
          <a:p>
            <a:pPr algn="just"/>
            <a:r>
              <a:rPr lang="cs-CZ" altLang="cs-CZ" sz="1500" b="1"/>
              <a:t>Účetní doklad </a:t>
            </a:r>
            <a:r>
              <a:rPr lang="cs-CZ" altLang="cs-CZ" sz="1500"/>
              <a:t>				</a:t>
            </a:r>
            <a:r>
              <a:rPr lang="cs-CZ" altLang="cs-CZ" sz="1500" b="1"/>
              <a:t>Prvotní doklad</a:t>
            </a:r>
          </a:p>
          <a:p>
            <a:pPr algn="just"/>
            <a:endParaRPr lang="cs-CZ" altLang="cs-CZ" sz="1500" b="1"/>
          </a:p>
          <a:p>
            <a:pPr marL="342900" lvl="1" indent="-342900" algn="just"/>
            <a:r>
              <a:rPr lang="cs-CZ" altLang="cs-CZ" sz="1600" i="1"/>
              <a:t>Metodika č. 8 DOKLADY V ÚČETNICTVÍ (Junák – Svaz skautů a skautek ČR)</a:t>
            </a:r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B674060-C4C3-4E6B-B355-8174FE13CD3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943100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700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Archivace účetních </a:t>
            </a:r>
            <a:r>
              <a:rPr lang="en-US" altLang="cs-CZ" sz="2400" dirty="0" err="1"/>
              <a:t>dokladů</a:t>
            </a:r>
            <a:br>
              <a:rPr lang="cs-CZ" sz="2400" dirty="0"/>
            </a:b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cs-CZ" altLang="cs-CZ" sz="1800" kern="1200" dirty="0"/>
              <a:t>účetní doklad – </a:t>
            </a:r>
            <a:r>
              <a:rPr lang="en-US" altLang="cs-CZ" sz="1800" kern="1200" dirty="0" err="1"/>
              <a:t>podklad</a:t>
            </a:r>
            <a:r>
              <a:rPr lang="cs-CZ" altLang="cs-CZ" sz="1800" kern="1200" dirty="0"/>
              <a:t>, kterým účetní jednotka prokazuje proběhlou skutečnost, slouží jako základ pro zápis v účetnictví</a:t>
            </a:r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0" lvl="1" algn="ctr">
              <a:defRPr/>
            </a:pPr>
            <a:r>
              <a:rPr lang="cs-CZ" altLang="cs-CZ" sz="1100" i="1" dirty="0"/>
              <a:t>www.inkam.cz/SPRAVA-DOKUMENTU/Archivace-dokladu-podle-zakona.html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endParaRPr lang="cs-CZ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/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A15BD1-4563-4B92-8831-C49747306BA4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169" y="2312988"/>
            <a:ext cx="5500688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1400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zdanění NNO</a:t>
            </a:r>
            <a:endParaRPr lang="cs-CZ" sz="1000" dirty="0"/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 NNO jsou zdaňovány v tzv. </a:t>
            </a:r>
            <a:r>
              <a:rPr lang="cs-CZ" altLang="cs-CZ" sz="1800" b="1" dirty="0"/>
              <a:t>specifickém daňovém režimu</a:t>
            </a:r>
          </a:p>
          <a:p>
            <a:pPr marL="742950" lvl="2" indent="-342900" eaLnBrk="1" hangingPunct="1">
              <a:buFont typeface="Wingdings" pitchFamily="2" charset="2"/>
              <a:buChar char="q"/>
              <a:defRPr/>
            </a:pPr>
            <a:r>
              <a:rPr lang="cs-CZ" altLang="cs-CZ" dirty="0"/>
              <a:t>stát poskytuje NNO určité výhody </a:t>
            </a:r>
            <a:r>
              <a:rPr lang="en-US" altLang="cs-CZ" dirty="0"/>
              <a:t>– </a:t>
            </a:r>
            <a:r>
              <a:rPr lang="en-US" altLang="cs-CZ" dirty="0" err="1"/>
              <a:t>nepřímá</a:t>
            </a:r>
            <a:r>
              <a:rPr lang="en-US" altLang="cs-CZ" dirty="0"/>
              <a:t> </a:t>
            </a:r>
            <a:r>
              <a:rPr lang="en-US" altLang="cs-CZ" dirty="0" err="1"/>
              <a:t>podpora</a:t>
            </a:r>
            <a:r>
              <a:rPr lang="en-US" altLang="cs-CZ" dirty="0"/>
              <a:t> </a:t>
            </a:r>
            <a:r>
              <a:rPr lang="en-US" altLang="cs-CZ" dirty="0" err="1"/>
              <a:t>státem</a:t>
            </a:r>
            <a:endParaRPr lang="cs-CZ" altLang="cs-CZ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>
              <a:solidFill>
                <a:schemeClr val="accent2"/>
              </a:solidFill>
            </a:endParaRP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NOZ a veřejná prospěšnost – původní koncept vs. </a:t>
            </a:r>
            <a:r>
              <a:rPr lang="cs-CZ" altLang="cs-CZ" sz="1800" b="1" dirty="0"/>
              <a:t>skutečnost </a:t>
            </a:r>
          </a:p>
          <a:p>
            <a:pPr eaLnBrk="1" hangingPunct="1">
              <a:defRPr/>
            </a:pPr>
            <a:r>
              <a:rPr lang="cs-CZ" altLang="cs-CZ" sz="1800" b="1" dirty="0"/>
              <a:t>    </a:t>
            </a:r>
            <a:r>
              <a:rPr lang="cs-CZ" altLang="cs-CZ" sz="1800" dirty="0"/>
              <a:t>(„veřejně prospěšný poplatník“ vymezený dle právní formy)</a:t>
            </a:r>
          </a:p>
          <a:p>
            <a:pPr eaLnBrk="1" hangingPunct="1">
              <a:defRPr/>
            </a:pPr>
            <a:r>
              <a:rPr lang="cs-CZ" altLang="cs-CZ" sz="1800" dirty="0"/>
              <a:t>    (negativní vymezení)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/>
              <a:t>roč</a:t>
            </a:r>
            <a:r>
              <a:rPr lang="cs-CZ" altLang="cs-CZ" sz="1800" dirty="0"/>
              <a:t> specifický daňový režim?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snižují výdaje státu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představují dodatečné přínosy pro společnost </a:t>
            </a:r>
          </a:p>
          <a:p>
            <a:pPr lvl="1" eaLnBrk="1" hangingPunct="1">
              <a:defRPr/>
            </a:pPr>
            <a:r>
              <a:rPr lang="cs-CZ" altLang="cs-CZ" sz="1600" dirty="0"/>
              <a:t>    (poskytují služby za nulové nebo zvýhodněné ceny)</a:t>
            </a:r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E5C9630-790B-4255-B285-73EC4D2708BE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8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Daně, které na NNO doléhají</a:t>
            </a:r>
            <a:endParaRPr lang="cs-CZ" sz="1000" dirty="0"/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dirty="0"/>
              <a:t> </a:t>
            </a:r>
            <a:r>
              <a:rPr lang="cs-CZ" altLang="cs-CZ" sz="1800" b="1" dirty="0"/>
              <a:t>Daň z příjmů právnických osob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/>
              <a:t>příjmy, které plynou z </a:t>
            </a:r>
            <a:r>
              <a:rPr lang="cs-CZ" altLang="cs-CZ" sz="1600" b="1" dirty="0"/>
              <a:t>hlavní činnosti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/>
              <a:t>příjmy, které plynou z </a:t>
            </a:r>
            <a:r>
              <a:rPr lang="cs-CZ" altLang="cs-CZ" sz="1600" b="1" dirty="0"/>
              <a:t>doplňkové činnosti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/>
              <a:t>Daň z přidané hodnoty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/>
              <a:t>za specifických podmínek</a:t>
            </a:r>
            <a:r>
              <a:rPr lang="en-US" altLang="cs-CZ" sz="1600" dirty="0"/>
              <a:t> se </a:t>
            </a:r>
            <a:r>
              <a:rPr lang="en-US" altLang="cs-CZ" sz="1600" dirty="0" err="1"/>
              <a:t>musí</a:t>
            </a:r>
            <a:r>
              <a:rPr lang="en-US" altLang="cs-CZ" sz="1600" dirty="0"/>
              <a:t> NNO </a:t>
            </a:r>
            <a:r>
              <a:rPr lang="en-US" altLang="cs-CZ" sz="1600" dirty="0" err="1"/>
              <a:t>stát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plátcem</a:t>
            </a:r>
            <a:r>
              <a:rPr lang="en-US" altLang="cs-CZ" sz="1600" dirty="0"/>
              <a:t> DPH</a:t>
            </a:r>
            <a:r>
              <a:rPr lang="cs-CZ" altLang="cs-CZ" sz="1600" dirty="0"/>
              <a:t> </a:t>
            </a:r>
            <a:endParaRPr lang="en-US" altLang="cs-CZ" sz="1600" dirty="0"/>
          </a:p>
          <a:p>
            <a:pPr lvl="1" eaLnBrk="1" hangingPunct="1"/>
            <a:r>
              <a:rPr lang="en-US" altLang="cs-CZ" sz="1600" dirty="0"/>
              <a:t>     </a:t>
            </a:r>
            <a:r>
              <a:rPr lang="cs-CZ" altLang="cs-CZ" sz="1600" dirty="0"/>
              <a:t>(ekonomická činnost, pořizuje zboží z jiného členského státu EU</a:t>
            </a:r>
            <a:r>
              <a:rPr lang="en-US" altLang="cs-CZ" sz="1600" dirty="0"/>
              <a:t>)</a:t>
            </a:r>
            <a:endParaRPr lang="cs-CZ" altLang="cs-CZ" sz="1600" dirty="0"/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dirty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/>
              <a:t>Daň z nabytí nemovitých věcí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/>
              <a:t>za specifických podmínek osvobozeny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b="1" dirty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/>
              <a:t>Daň z nemovitých věcí 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/>
              <a:t>osvobození při užívání pro účely organizace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/>
              <a:t>Daň silniční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/>
              <a:t>Pokud není zdaněna činnost, v rámci které je vozidlo užíváno, dojde </a:t>
            </a:r>
            <a:r>
              <a:rPr lang="en-US" altLang="cs-CZ" sz="1600" dirty="0"/>
              <a:t>                </a:t>
            </a:r>
            <a:r>
              <a:rPr lang="cs-CZ" altLang="cs-CZ" sz="1600" dirty="0"/>
              <a:t>k osvobození</a:t>
            </a:r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D0DBDB-F58A-40B8-A709-D603B0111ED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52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17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cs-CZ" altLang="cs-CZ" dirty="0"/>
            </a:br>
            <a:r>
              <a:rPr lang="cs-CZ" sz="2400" cap="all" dirty="0"/>
              <a:t>Účetnictví a zdanění NNO</a:t>
            </a:r>
            <a:br>
              <a:rPr lang="cs-CZ" sz="2400" cap="all" dirty="0"/>
            </a:b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Ekonomické řízení NNO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1400" dirty="0"/>
              <a:t>Jakub Pejcal  </a:t>
            </a:r>
            <a:r>
              <a:rPr lang="en-US" altLang="cs-CZ" sz="1400" dirty="0"/>
              <a:t>(</a:t>
            </a:r>
            <a:r>
              <a:rPr lang="cs-CZ" altLang="cs-CZ" sz="1400" i="1" dirty="0" err="1"/>
              <a:t>jakub.pejcal</a:t>
            </a:r>
            <a:r>
              <a:rPr lang="en-US" altLang="cs-CZ" sz="1400" i="1" dirty="0"/>
              <a:t>@</a:t>
            </a:r>
            <a:r>
              <a:rPr lang="cs-CZ" altLang="cs-CZ" sz="1400" i="1" dirty="0"/>
              <a:t>econ.muni.cz</a:t>
            </a:r>
            <a:r>
              <a:rPr lang="en-US" altLang="cs-CZ" sz="1400" dirty="0"/>
              <a:t>)</a:t>
            </a:r>
            <a:br>
              <a:rPr lang="cs-CZ" altLang="cs-CZ" sz="1400" dirty="0"/>
            </a:br>
            <a:br>
              <a:rPr lang="cs-CZ" altLang="cs-CZ" sz="1400" dirty="0"/>
            </a:br>
            <a:r>
              <a:rPr lang="cs-CZ" altLang="cs-CZ" sz="1400" dirty="0"/>
              <a:t>24. listopadu </a:t>
            </a:r>
            <a:r>
              <a:rPr lang="en-US" altLang="cs-CZ" sz="1400" dirty="0"/>
              <a:t>20</a:t>
            </a:r>
            <a:r>
              <a:rPr lang="cs-CZ" altLang="cs-CZ" sz="1400" dirty="0"/>
              <a:t>20</a:t>
            </a:r>
            <a:r>
              <a:rPr lang="en-US" altLang="cs-CZ" sz="1400" dirty="0"/>
              <a:t>, </a:t>
            </a:r>
            <a:r>
              <a:rPr lang="cs-CZ" altLang="cs-CZ" sz="1400" dirty="0"/>
              <a:t>Brno</a:t>
            </a:r>
            <a:br>
              <a:rPr lang="en-US" altLang="cs-CZ" sz="1400" dirty="0"/>
            </a:br>
            <a:r>
              <a:rPr lang="cs-CZ" altLang="cs-CZ" sz="1400" dirty="0"/>
              <a:t>FF</a:t>
            </a:r>
            <a:r>
              <a:rPr lang="en-US" altLang="cs-CZ" sz="1400" dirty="0"/>
              <a:t>: </a:t>
            </a:r>
            <a:r>
              <a:rPr lang="cs-CZ" altLang="cs-CZ" sz="1400" dirty="0"/>
              <a:t>PBSNPB2 / PBM120</a:t>
            </a:r>
          </a:p>
        </p:txBody>
      </p:sp>
    </p:spTree>
    <p:extLst>
      <p:ext uri="{BB962C8B-B14F-4D97-AF65-F5344CB8AC3E}">
        <p14:creationId xmlns:p14="http://schemas.microsoft.com/office/powerpoint/2010/main" val="1152994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Ekonomické řízení v NNO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dirty="0"/>
              <a:t>jakým způsobem lze využívat finanční prostředky v organizaci pro naplňování jej</a:t>
            </a:r>
            <a:r>
              <a:rPr lang="en-US" altLang="cs-CZ" sz="1800" dirty="0" err="1"/>
              <a:t>i</a:t>
            </a:r>
            <a:r>
              <a:rPr lang="cs-CZ" altLang="cs-CZ" sz="1800" dirty="0"/>
              <a:t>ch </a:t>
            </a:r>
            <a:r>
              <a:rPr lang="en-US" altLang="cs-CZ" sz="1800" dirty="0" err="1"/>
              <a:t>cíle</a:t>
            </a:r>
            <a:endParaRPr lang="cs-CZ" altLang="cs-CZ" sz="1800" dirty="0"/>
          </a:p>
          <a:p>
            <a:pPr algn="just">
              <a:buFont typeface="Wingdings" pitchFamily="2" charset="2"/>
              <a:buChar char="q"/>
            </a:pPr>
            <a:endParaRPr lang="cs-CZ" altLang="cs-CZ" sz="1800" dirty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/>
              <a:t>jeden z hlavních nástrojů operativního finančního řízení všech organizací je ROZPOČET: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/>
              <a:t>finanční plán (realistický předpoklad) – kolik peněz bude NNO potřebovat k zajištění své činnosti a z jakých zdrojů hodlá tyto peníze získat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/>
              <a:t>vyjádření cílů NNO v peněžních jednotkách</a:t>
            </a:r>
          </a:p>
        </p:txBody>
      </p:sp>
      <p:sp>
        <p:nvSpPr>
          <p:cNvPr id="3686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7D9DB4EC-CD04-4F71-BB8C-AD46E071A4EC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18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8895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Tvorba rozpočtu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/>
              <a:t>předpokládá spolupráci řídících pracovníků</a:t>
            </a:r>
          </a:p>
          <a:p>
            <a:pPr>
              <a:buFont typeface="Wingdings" pitchFamily="2" charset="2"/>
              <a:buChar char="q"/>
            </a:pPr>
            <a:endParaRPr lang="cs-CZ" altLang="cs-CZ" sz="1800"/>
          </a:p>
          <a:p>
            <a:pPr>
              <a:buFont typeface="Wingdings" pitchFamily="2" charset="2"/>
              <a:buChar char="q"/>
            </a:pPr>
            <a:r>
              <a:rPr lang="cs-CZ" altLang="cs-CZ" sz="1800"/>
              <a:t>při tvorbě se může postupovat: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/>
              <a:t>zdola nahoru (od nižších stupňů řízení k vyšším)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/>
              <a:t>shora dolu (od vyššího stupně ke stupni nižšímu)</a:t>
            </a:r>
          </a:p>
          <a:p>
            <a:pPr>
              <a:buFont typeface="Wingdings" pitchFamily="2" charset="2"/>
              <a:buChar char="q"/>
            </a:pPr>
            <a:endParaRPr lang="cs-CZ" altLang="cs-CZ" sz="1800"/>
          </a:p>
          <a:p>
            <a:pPr>
              <a:buFont typeface="Wingdings" pitchFamily="2" charset="2"/>
              <a:buChar char="q"/>
            </a:pPr>
            <a:r>
              <a:rPr lang="cs-CZ" altLang="cs-CZ" sz="1800"/>
              <a:t>pro tvorbu lze užít různé metody: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/>
              <a:t>přírůstková metoda a metoda z nulové báze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/>
              <a:t>rozpočet může nabývat různých podob: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/>
              <a:t>podle časového horizontu (krátkodobý, střednědobý, dlouhodobý)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/>
              <a:t>podle technik přípravy (pevný a pružný; klouzavý a časově vymezený)</a:t>
            </a:r>
          </a:p>
        </p:txBody>
      </p:sp>
      <p:sp>
        <p:nvSpPr>
          <p:cNvPr id="3789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6E48302B-019C-4B9E-A373-4A48D828D682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19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9445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Průběh přednášky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archivace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zdanění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ekonomické řízení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vší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obecnosti</a:t>
            </a:r>
            <a:r>
              <a:rPr lang="cs-CZ" altLang="cs-CZ" sz="1600" dirty="0"/>
              <a:t> v NNO</a:t>
            </a: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3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Základní formy rozpočtu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/>
              <a:t>programový rozpočet</a:t>
            </a:r>
            <a:r>
              <a:rPr lang="cs-CZ" altLang="cs-CZ" sz="1800" dirty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/>
              <a:t>soupis jednotlivých aktivit a k tomu přiřazené náklady a výnosy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/>
              <a:t>ukazuje nákladovou náročnost jednotlivých projektů v rámci celé organizace</a:t>
            </a:r>
          </a:p>
          <a:p>
            <a:pPr lvl="1" algn="just">
              <a:buFont typeface="Wingdings" pitchFamily="2" charset="2"/>
              <a:buChar char="q"/>
            </a:pPr>
            <a:endParaRPr lang="cs-CZ" altLang="cs-CZ" dirty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/>
              <a:t>zdrojový rozpočet</a:t>
            </a:r>
            <a:r>
              <a:rPr lang="cs-CZ" altLang="cs-CZ" sz="1800" dirty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/>
              <a:t>soupis jednotlivých nákladů a k nim přiřazených výnosů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/>
              <a:t>důležitý zdroj pro finanční plánování a </a:t>
            </a:r>
            <a:r>
              <a:rPr lang="cs-CZ" altLang="cs-CZ" sz="1600" dirty="0" err="1"/>
              <a:t>fundraising</a:t>
            </a:r>
            <a:endParaRPr lang="cs-CZ" altLang="cs-CZ" sz="1600" dirty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/>
              <a:t>sestavuje se pro každý projekt samostatně</a:t>
            </a:r>
          </a:p>
        </p:txBody>
      </p:sp>
      <p:sp>
        <p:nvSpPr>
          <p:cNvPr id="3891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B23A8EA4-D78F-4978-AFD6-267D55DC8326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20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6903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4"/>
          <p:cNvSpPr>
            <a:spLocks noGrp="1"/>
          </p:cNvSpPr>
          <p:nvPr>
            <p:ph type="title"/>
          </p:nvPr>
        </p:nvSpPr>
        <p:spPr>
          <a:xfrm>
            <a:off x="720725" y="817563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Příklad programového rozpočtu</a:t>
            </a:r>
          </a:p>
        </p:txBody>
      </p:sp>
      <p:sp>
        <p:nvSpPr>
          <p:cNvPr id="3994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E830D62E-7B41-4544-880C-A211D1FE72D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21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65263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3756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Příklad zdrojového rozpočtu</a:t>
            </a:r>
          </a:p>
        </p:txBody>
      </p:sp>
      <p:sp>
        <p:nvSpPr>
          <p:cNvPr id="4096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10FC97D8-4192-4520-B461-80CF26A7AB25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22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89113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697178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Náklady v NNO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/>
              <a:t>náklady </a:t>
            </a:r>
            <a:r>
              <a:rPr lang="cs-CZ" altLang="cs-CZ" sz="1800" dirty="0"/>
              <a:t>= peněžní vyjádření spotřebovaných výrobních faktorů</a:t>
            </a:r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/>
              <a:t>představují jednu ze stran rozpočtu</a:t>
            </a:r>
          </a:p>
          <a:p>
            <a:pPr algn="just">
              <a:buFont typeface="Wingdings" pitchFamily="2" charset="2"/>
              <a:buChar char="q"/>
            </a:pPr>
            <a:endParaRPr lang="en-US" altLang="cs-CZ" sz="1800" dirty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/>
              <a:t>můžeme je rozlišovat podle druhu: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/>
              <a:t>přímé náklady </a:t>
            </a:r>
            <a:r>
              <a:rPr lang="cs-CZ" altLang="cs-CZ" sz="1600" dirty="0"/>
              <a:t>– lze snadno přiřadit k výkonu (například podělit počtem vyrobených kusů)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/>
              <a:t>režijní náklady </a:t>
            </a:r>
            <a:r>
              <a:rPr lang="cs-CZ" altLang="cs-CZ" sz="1600" dirty="0"/>
              <a:t>(nepřímé náklady) – k výkonu nelze přiřadit jednoduše</a:t>
            </a:r>
          </a:p>
          <a:p>
            <a:pPr algn="just">
              <a:buFont typeface="Wingdings" pitchFamily="2" charset="2"/>
              <a:buChar char="q"/>
            </a:pPr>
            <a:endParaRPr lang="en-US" altLang="cs-CZ" sz="1800" dirty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/>
              <a:t>kalkulace</a:t>
            </a:r>
            <a:r>
              <a:rPr lang="cs-CZ" altLang="cs-CZ" sz="1800" dirty="0"/>
              <a:t> = přiřazování nákladů k jednotlivým výkonům organizace</a:t>
            </a:r>
          </a:p>
        </p:txBody>
      </p:sp>
      <p:sp>
        <p:nvSpPr>
          <p:cNvPr id="4198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9D602B-61F1-42B3-84C6-568AD8CB860D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23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53356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Kalkulace režijních nákladů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/>
              <a:t>rozdělování režijních nákladů je komplikovaná činnost</a:t>
            </a:r>
          </a:p>
          <a:p>
            <a:pPr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/>
              <a:t>metody pro kalkulace režijních nákladů (</a:t>
            </a: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 .xls soubor</a:t>
            </a:r>
            <a:r>
              <a:rPr lang="cs-CZ" altLang="cs-CZ" sz="1800" dirty="0"/>
              <a:t>):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/>
              <a:t>prostá metoda dělením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(rovnoměrné rozdělení mezi všechny kusy)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/>
              <a:t>metoda dělením s poměrovými čísly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(rozdělení mezi výkony v poměru podle normy)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/>
              <a:t>metoda přirážková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(rozdělení podle přirážky vyčíslené dle přímých nákladů)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/>
              <a:t>...</a:t>
            </a:r>
          </a:p>
        </p:txBody>
      </p:sp>
      <p:sp>
        <p:nvSpPr>
          <p:cNvPr id="4301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2FF02DF8-B87A-4428-A5AD-7C65DDA6C6F8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24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0360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4"/>
          <p:cNvSpPr>
            <a:spLocks noGrp="1"/>
          </p:cNvSpPr>
          <p:nvPr>
            <p:ph type="title"/>
          </p:nvPr>
        </p:nvSpPr>
        <p:spPr>
          <a:xfrm>
            <a:off x="720725" y="806450"/>
            <a:ext cx="7827963" cy="692150"/>
          </a:xfrm>
        </p:spPr>
        <p:txBody>
          <a:bodyPr/>
          <a:lstStyle/>
          <a:p>
            <a:r>
              <a:rPr lang="cs-CZ" altLang="cs-CZ" cap="all" dirty="0"/>
              <a:t>Příklad kalkulace režijních nákladů</a:t>
            </a:r>
          </a:p>
        </p:txBody>
      </p:sp>
      <p:sp>
        <p:nvSpPr>
          <p:cNvPr id="4403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3AA415C4-2233-437B-9D4F-5585969DD07B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25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655763"/>
            <a:ext cx="71882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936457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Výnosy v NNO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b="1" dirty="0"/>
              <a:t>výnosy</a:t>
            </a:r>
            <a:r>
              <a:rPr lang="cs-CZ" altLang="cs-CZ" sz="1800" dirty="0"/>
              <a:t> = peněžní vyjádření výkonů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/>
              <a:t>představují jednu ze stran rozpočtu 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/>
          </a:p>
          <a:p>
            <a:pPr>
              <a:buFont typeface="Wingdings" pitchFamily="2" charset="2"/>
              <a:buChar char="q"/>
            </a:pPr>
            <a:r>
              <a:rPr lang="cs-CZ" altLang="cs-CZ" sz="1800" dirty="0"/>
              <a:t>jaké finanční zdroje NNO má a v jaké výši je může očekávat?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/>
              <a:t>komplikované odhadnout výši výnosů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/>
              <a:t>základní druhy výnosů: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/>
              <a:t>dotace ze státního rozpočtu a z rozpočtů krajů a obcí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/>
              <a:t>dary fyzických a právnických osob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/>
              <a:t>členské příspěvky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/>
              <a:t>finanční výnosy (přijaté úroky, příjmy z reklam)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/>
              <a:t>ostatní mimořádné výnosy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/>
          </a:p>
          <a:p>
            <a:pPr>
              <a:buFont typeface="Wingdings" pitchFamily="2" charset="2"/>
              <a:buChar char="q"/>
            </a:pPr>
            <a:r>
              <a:rPr lang="cs-CZ" altLang="cs-CZ" sz="1800" dirty="0"/>
              <a:t>rozlišujeme volné a vázané zdroje</a:t>
            </a:r>
          </a:p>
        </p:txBody>
      </p:sp>
      <p:sp>
        <p:nvSpPr>
          <p:cNvPr id="4506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A29B2AA1-9DB8-4123-8895-61765FBA463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26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8558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Existence pokročilejších nástrojů řízení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/>
              <a:t>Ukazatele autarkie </a:t>
            </a:r>
            <a:r>
              <a:rPr lang="cs-CZ" altLang="en-US" sz="1400" i="1" dirty="0"/>
              <a:t>(soběstačnost) = naznačuje nezávislost, do jaké míry organizace umí pokrývat náklady v hlavní činnosti, do jaké míry má diverzifikované své zdroje apod.</a:t>
            </a:r>
          </a:p>
          <a:p>
            <a:pPr algn="just">
              <a:buFont typeface="Wingdings" pitchFamily="2" charset="2"/>
              <a:buChar char="q"/>
            </a:pPr>
            <a:endParaRPr lang="cs-CZ" altLang="en-US" sz="1400" b="1" i="1" dirty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/>
              <a:t>Ukazatele rentability </a:t>
            </a:r>
            <a:r>
              <a:rPr lang="cs-CZ" altLang="en-US" sz="1400" i="1" dirty="0"/>
              <a:t>(výnosnosti) = uvažující výnosnost vloženého kapitálu do aktivit organizace.</a:t>
            </a:r>
          </a:p>
          <a:p>
            <a:pPr algn="just">
              <a:buFont typeface="Wingdings" pitchFamily="2" charset="2"/>
              <a:buChar char="q"/>
            </a:pPr>
            <a:endParaRPr lang="cs-CZ" altLang="en-US" sz="1400" b="1" i="1" dirty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/>
              <a:t>Ukazatele likvidity </a:t>
            </a:r>
            <a:r>
              <a:rPr lang="cs-CZ" altLang="en-US" sz="1400" i="1" dirty="0"/>
              <a:t>=</a:t>
            </a:r>
            <a:r>
              <a:rPr lang="cs-CZ" altLang="en-US" sz="1400" b="1" i="1" dirty="0"/>
              <a:t> </a:t>
            </a:r>
            <a:r>
              <a:rPr lang="cs-CZ" altLang="en-US" sz="1400" i="1" dirty="0"/>
              <a:t>ukazatele platební schopnosti - srovnávají objem toho,</a:t>
            </a:r>
            <a:r>
              <a:rPr lang="en-US" altLang="en-US" sz="1400" i="1" dirty="0"/>
              <a:t> </a:t>
            </a:r>
            <a:r>
              <a:rPr lang="cs-CZ" altLang="en-US" sz="1400" i="1" dirty="0"/>
              <a:t>co má organizace platit s tím, čím to zaplatit může.</a:t>
            </a:r>
            <a:endParaRPr lang="cs-CZ" altLang="en-US" sz="1400" b="1" i="1" dirty="0"/>
          </a:p>
          <a:p>
            <a:pPr algn="just">
              <a:buFont typeface="Wingdings" pitchFamily="2" charset="2"/>
              <a:buChar char="q"/>
            </a:pPr>
            <a:endParaRPr lang="cs-CZ" altLang="en-US" sz="1400" b="1" i="1" dirty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/>
              <a:t>Ukazatele zadluženosti</a:t>
            </a:r>
            <a:r>
              <a:rPr lang="cs-CZ" altLang="en-US" sz="1400" i="1" dirty="0"/>
              <a:t> = znázorňující poměr (vztah) mezi vlastními a cizími zdroji (hrozby zadlužování).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/>
              <a:t>Ukazatele produktivity </a:t>
            </a:r>
            <a:r>
              <a:rPr lang="cs-CZ" altLang="en-US" sz="1400" i="1" dirty="0"/>
              <a:t>(výkonnosti) = zachycují produkční schopnost a výkonnost organizace v provázanosti na zdroje tvorby výnosu (práce).</a:t>
            </a:r>
            <a:endParaRPr lang="en-US" altLang="en-US" sz="1400" i="1" dirty="0"/>
          </a:p>
          <a:p>
            <a:pPr lvl="1">
              <a:buFont typeface="Wingdings" pitchFamily="2" charset="2"/>
              <a:buChar char="q"/>
            </a:pPr>
            <a:endParaRPr lang="cs-CZ" altLang="cs-CZ" sz="1600" dirty="0"/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27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13439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en-US" altLang="cs-CZ" cap="all" dirty="0" err="1"/>
              <a:t>Shrnutí</a:t>
            </a:r>
            <a:r>
              <a:rPr lang="en-US" altLang="cs-CZ" cap="all" dirty="0"/>
              <a:t> </a:t>
            </a:r>
            <a:r>
              <a:rPr lang="en-US" altLang="cs-CZ" cap="all" dirty="0" err="1"/>
              <a:t>závěrem</a:t>
            </a:r>
            <a:endParaRPr lang="cs-CZ" altLang="cs-CZ" cap="all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archivace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zdanění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ekonomické řízení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 v NNO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altLang="cs-CZ" sz="1800" dirty="0">
              <a:ea typeface="+mn-ea"/>
              <a:cs typeface="+mn-cs"/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28</a:t>
            </a:fld>
            <a:endParaRPr lang="cs-CZ" altLang="en-US" sz="1200" b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7110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informační systém, který poskytuje základní informace o finančních aktivitách a stavu majetku účetní jednotky (tj. právnické osoby)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musí být (§ 8</a:t>
            </a:r>
            <a:r>
              <a:rPr lang="en-US" altLang="cs-CZ" sz="1800" dirty="0"/>
              <a:t>, 563/1991 Sb., </a:t>
            </a:r>
            <a:r>
              <a:rPr lang="cs-CZ" altLang="cs-CZ" sz="1800" dirty="0"/>
              <a:t>zákona o účetnictví):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správné (neodporuje zákonu),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úplné (obsahuje vše),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průkazné (navázáno na skutečnost),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srozumitelné (nadáno schopností jednoznačně určit informace),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trvalé (uchovatel informací).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plní tyto funkce: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evidenční,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analyticko-vyhodnocovací,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kontrolní.</a:t>
            </a:r>
            <a:endParaRPr lang="cs-CZ" altLang="cs-CZ" dirty="0"/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5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Legislativní úprava účetnictví</a:t>
            </a:r>
            <a:endParaRPr lang="cs-CZ" sz="1000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/>
              <a:t>zákon č. 563/1991 Sb., o účetnictví ve znění pozdějších předpisů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/>
              <a:t>vyhláška č. 325/2015 Sb., kterou se provádějí některá ustanovení zákona o účetnictví, ve znění pozdějších předpisů, pro účetní jednotky, které vedou jednoduché účetnictví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/>
              <a:t>české účetní standardy pro účetní jednotky, u kterých hlavním předmětem činnosti není podnikání (standardy č. 401 – 414)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/>
              <a:t>vnitřní předpisy organizace (stanovy, organizační řád...)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/>
              <a:t>vnitřní směrnice organizace (o finančním řízení, o účetnictví...)</a:t>
            </a: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F0F001-7FAF-42FD-B71F-FE6377F1E56C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68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Vyhláška </a:t>
            </a:r>
            <a:r>
              <a:rPr lang="en-US" altLang="cs-CZ" sz="2400" dirty="0"/>
              <a:t>Č</a:t>
            </a:r>
            <a:r>
              <a:rPr lang="cs-CZ" altLang="cs-CZ" sz="2400" dirty="0"/>
              <a:t>. 504/2002 Sb.</a:t>
            </a:r>
            <a:endParaRPr lang="cs-CZ" sz="1000" dirty="0"/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794C73-4DD1-49DA-8085-0E9E0572741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dirty="0">
              <a:solidFill>
                <a:srgbClr val="969696"/>
              </a:solidFill>
            </a:endParaRPr>
          </a:p>
        </p:txBody>
      </p:sp>
      <p:sp>
        <p:nvSpPr>
          <p:cNvPr id="11268" name="Zástupný symbol pro text 2"/>
          <p:cNvSpPr txBox="1">
            <a:spLocks/>
          </p:cNvSpPr>
          <p:nvPr/>
        </p:nvSpPr>
        <p:spPr bwMode="auto">
          <a:xfrm>
            <a:off x="722312" y="1698625"/>
            <a:ext cx="4085357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altLang="cs-CZ" sz="1600" b="0" dirty="0"/>
              <a:t>stanoví: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rozsah a způsob sestavování účetní závěrky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uspořádání, označování a obsahové vymezení položek majetku a jiných aktiv, závazků a jinýc</a:t>
            </a:r>
            <a:r>
              <a:rPr lang="cs-CZ" altLang="cs-CZ" sz="1400" dirty="0"/>
              <a:t>h pasiv</a:t>
            </a:r>
            <a:endParaRPr lang="cs-CZ" altLang="cs-CZ" sz="1400" b="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uspořádání a obsahové vymezení nákladů a výnosů a výsledku hospodaření v účetní závěrce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směrnou účtovou osnovu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účetní metody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metodu přechodu z jednoduchého účetnictví na účetnictví vedené v plném nebo ve zjednodušeném rozsahu</a:t>
            </a:r>
          </a:p>
          <a:p>
            <a:pPr>
              <a:buFont typeface="Wingdings" pitchFamily="2" charset="2"/>
              <a:buChar char="q"/>
            </a:pPr>
            <a:endParaRPr lang="cs-CZ" altLang="cs-CZ" sz="1400" b="0" dirty="0"/>
          </a:p>
          <a:p>
            <a:pPr>
              <a:buFont typeface="Wingdings" pitchFamily="2" charset="2"/>
              <a:buChar char="q"/>
            </a:pPr>
            <a:r>
              <a:rPr lang="cs-CZ" altLang="cs-CZ" sz="1400" b="0" dirty="0"/>
              <a:t>(</a:t>
            </a:r>
            <a:r>
              <a:rPr lang="en-US" altLang="cs-CZ" sz="1400" b="0" dirty="0" err="1"/>
              <a:t>Zákon</a:t>
            </a:r>
            <a:r>
              <a:rPr lang="en-US" altLang="cs-CZ" sz="1400" b="0" dirty="0"/>
              <a:t> </a:t>
            </a:r>
            <a:r>
              <a:rPr lang="cs-CZ" altLang="cs-CZ" sz="1400" b="0" dirty="0"/>
              <a:t>č. </a:t>
            </a:r>
            <a:r>
              <a:rPr lang="en-US" altLang="cs-CZ" sz="1400" dirty="0"/>
              <a:t>563</a:t>
            </a:r>
            <a:r>
              <a:rPr lang="en-US" altLang="cs-CZ" sz="1400" b="0" dirty="0"/>
              <a:t>/1991</a:t>
            </a:r>
            <a:r>
              <a:rPr lang="cs-CZ" altLang="cs-CZ" sz="1400" b="0" dirty="0"/>
              <a:t> Sb., resp. vyhláška č. 325/2015 Sb. stanovuje obdobné pro oblast specifické formy účetnictví</a:t>
            </a:r>
            <a:r>
              <a:rPr lang="en-US" altLang="cs-CZ" sz="1400" b="0" dirty="0"/>
              <a:t> – </a:t>
            </a:r>
            <a:r>
              <a:rPr lang="en-US" altLang="cs-CZ" sz="1400" b="0" dirty="0" err="1"/>
              <a:t>jednoduché</a:t>
            </a:r>
            <a:r>
              <a:rPr lang="en-US" altLang="cs-CZ" sz="1400" b="0" dirty="0"/>
              <a:t> </a:t>
            </a:r>
            <a:r>
              <a:rPr lang="en-US" altLang="cs-CZ" sz="1400" b="0" dirty="0" err="1"/>
              <a:t>účetnictví</a:t>
            </a:r>
            <a:r>
              <a:rPr lang="cs-CZ" altLang="cs-CZ" sz="1400" b="0" dirty="0"/>
              <a:t>)</a:t>
            </a:r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 bwMode="auto">
          <a:xfrm>
            <a:off x="4949825" y="1698625"/>
            <a:ext cx="381635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řídí se jí: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400" b="0" dirty="0"/>
              <a:t>politické </a:t>
            </a:r>
            <a:r>
              <a:rPr lang="en-US" altLang="cs-CZ" sz="1400" b="0" dirty="0" err="1"/>
              <a:t>strany</a:t>
            </a:r>
            <a:r>
              <a:rPr lang="en-US" altLang="cs-CZ" sz="1400" b="0" dirty="0"/>
              <a:t> </a:t>
            </a:r>
            <a:r>
              <a:rPr lang="cs-CZ" altLang="cs-CZ" sz="1400" b="0" dirty="0"/>
              <a:t>a politická hnutí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400" b="0" dirty="0"/>
              <a:t>spolky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400" b="0" dirty="0"/>
              <a:t>církve a náboženské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/>
              <a:t>obecně prospěšné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/>
              <a:t>zájmová sdružení právnických osob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/>
              <a:t>nadace, nadační fondy, ústavy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/>
              <a:t>společenství vlastníků jednotek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/>
              <a:t>veřejné vysoké školy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/>
              <a:t>jiné účetní jednotky…</a:t>
            </a:r>
            <a:endParaRPr lang="cs-CZ" sz="1400" kern="0" dirty="0"/>
          </a:p>
        </p:txBody>
      </p:sp>
    </p:spTree>
    <p:extLst>
      <p:ext uri="{BB962C8B-B14F-4D97-AF65-F5344CB8AC3E}">
        <p14:creationId xmlns:p14="http://schemas.microsoft.com/office/powerpoint/2010/main" val="2260406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České účetní standardy</a:t>
            </a:r>
            <a:endParaRPr lang="cs-CZ" sz="1000" dirty="0"/>
          </a:p>
        </p:txBody>
      </p:sp>
      <p:sp>
        <p:nvSpPr>
          <p:cNvPr id="1229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C74BCB-3DA5-4E17-B059-2AECA9FBCA18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endParaRPr lang="cs-CZ" altLang="cs-CZ" sz="1000" b="0" dirty="0">
              <a:solidFill>
                <a:srgbClr val="000099"/>
              </a:solidFill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401 – účty a účtování na účtech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402 – otevírání a uzavírání účetních knih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403 – inventarizační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404 – kursové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405 – deriváty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406 – cenné papíry, podíly a směnky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407 – opravné položky k pohledávkám, rezervy a pohledávky po lhůtě splatnosti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408 – krátkodobý finanční majetek a krátkodobé bankovní úvěry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409 – dlouhodobý majetek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410 – zásoby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411 – zúčtovací vztahy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412 – náklady a výnosy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/>
              <a:t>413 – vlastní zdroje a dlouhodobé závazky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414 – přechod z jednoduchého účetnictví na účetnictví</a:t>
            </a:r>
            <a:endParaRPr lang="en-US" altLang="cs-CZ" sz="1600" dirty="0"/>
          </a:p>
          <a:p>
            <a:pPr eaLnBrk="1" hangingPunct="1">
              <a:defRPr/>
            </a:pPr>
            <a:r>
              <a:rPr lang="en-US" altLang="cs-CZ" sz="1600" dirty="0">
                <a:solidFill>
                  <a:srgbClr val="000099"/>
                </a:solidFill>
              </a:rPr>
              <a:t>      </a:t>
            </a:r>
            <a:r>
              <a:rPr lang="cs-CZ" altLang="cs-CZ" sz="1000" dirty="0">
                <a:solidFill>
                  <a:srgbClr val="000099"/>
                </a:solidFill>
              </a:rPr>
              <a:t>(metody a postupy vedení a zpracování účetnictví)</a:t>
            </a:r>
            <a:endParaRPr lang="cs-CZ" altLang="cs-CZ" sz="1600" b="0" kern="0" dirty="0"/>
          </a:p>
        </p:txBody>
      </p:sp>
    </p:spTree>
    <p:extLst>
      <p:ext uri="{BB962C8B-B14F-4D97-AF65-F5344CB8AC3E}">
        <p14:creationId xmlns:p14="http://schemas.microsoft.com/office/powerpoint/2010/main" val="259770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NNO</a:t>
            </a:r>
            <a:endParaRPr lang="cs-CZ" sz="1000" dirty="0"/>
          </a:p>
        </p:txBody>
      </p:sp>
      <p:sp>
        <p:nvSpPr>
          <p:cNvPr id="133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2A25A-C62B-4BEF-8E3E-BF234AAEF89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/>
              <a:t>NNO musí plně respektovat zákon o účetnictví</a:t>
            </a:r>
          </a:p>
          <a:p>
            <a:pPr algn="just" eaLnBrk="1" hangingPunct="1">
              <a:defRPr/>
            </a:pPr>
            <a:r>
              <a:rPr lang="cs-CZ" altLang="cs-CZ" sz="1800" b="0" dirty="0"/>
              <a:t>    (přechod od výdajového k akruálnímu principu)</a:t>
            </a:r>
          </a:p>
          <a:p>
            <a:pPr algn="just" eaLnBrk="1" hangingPunct="1">
              <a:defRPr/>
            </a:pPr>
            <a:r>
              <a:rPr lang="cs-CZ" altLang="cs-CZ" sz="1100" b="0" dirty="0">
                <a:solidFill>
                  <a:srgbClr val="000099"/>
                </a:solidFill>
              </a:rPr>
              <a:t>	</a:t>
            </a:r>
            <a:endParaRPr lang="en-US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>
                <a:solidFill>
                  <a:srgbClr val="000099"/>
                </a:solidFill>
              </a:rPr>
              <a:t>- výdajový princip (účtuji v okamžiku, kdy dojde ke změně stavu finančních prostředků)</a:t>
            </a:r>
            <a:endParaRPr lang="en-US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	</a:t>
            </a:r>
            <a:r>
              <a:rPr lang="en-US" altLang="cs-CZ" sz="1100" dirty="0" err="1">
                <a:solidFill>
                  <a:srgbClr val="000099"/>
                </a:solidFill>
              </a:rPr>
              <a:t>výdaj</a:t>
            </a:r>
            <a:r>
              <a:rPr lang="en-US" altLang="cs-CZ" sz="1100" dirty="0">
                <a:solidFill>
                  <a:srgbClr val="000099"/>
                </a:solidFill>
              </a:rPr>
              <a:t>: </a:t>
            </a:r>
            <a:r>
              <a:rPr lang="en-US" altLang="cs-CZ" sz="1100" dirty="0" err="1">
                <a:solidFill>
                  <a:srgbClr val="000099"/>
                </a:solidFill>
              </a:rPr>
              <a:t>skutečně</a:t>
            </a:r>
            <a:r>
              <a:rPr lang="en-US" altLang="cs-CZ" sz="1100" dirty="0">
                <a:solidFill>
                  <a:srgbClr val="000099"/>
                </a:solidFill>
              </a:rPr>
              <a:t> </a:t>
            </a:r>
            <a:r>
              <a:rPr lang="en-US" altLang="cs-CZ" sz="1100" dirty="0" err="1">
                <a:solidFill>
                  <a:srgbClr val="000099"/>
                </a:solidFill>
              </a:rPr>
              <a:t>vydané</a:t>
            </a:r>
            <a:r>
              <a:rPr lang="en-US" altLang="cs-CZ" sz="1100" dirty="0">
                <a:solidFill>
                  <a:srgbClr val="000099"/>
                </a:solidFill>
              </a:rPr>
              <a:t> </a:t>
            </a:r>
            <a:r>
              <a:rPr lang="en-US" altLang="cs-CZ" sz="1100" dirty="0" err="1">
                <a:solidFill>
                  <a:srgbClr val="000099"/>
                </a:solidFill>
              </a:rPr>
              <a:t>prostředky</a:t>
            </a:r>
            <a:endParaRPr lang="en-US" altLang="cs-CZ" sz="110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	</a:t>
            </a:r>
            <a:r>
              <a:rPr lang="en-US" altLang="cs-CZ" sz="1100" b="0" dirty="0" err="1">
                <a:solidFill>
                  <a:srgbClr val="000099"/>
                </a:solidFill>
              </a:rPr>
              <a:t>příjem</a:t>
            </a:r>
            <a:r>
              <a:rPr lang="en-US" altLang="cs-CZ" sz="1100" b="0" dirty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>
                <a:solidFill>
                  <a:srgbClr val="000099"/>
                </a:solidFill>
              </a:rPr>
              <a:t>skutečně</a:t>
            </a:r>
            <a:r>
              <a:rPr lang="en-US" altLang="cs-CZ" sz="1100" b="0" dirty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>
                <a:solidFill>
                  <a:srgbClr val="000099"/>
                </a:solidFill>
              </a:rPr>
              <a:t>přijaté</a:t>
            </a:r>
            <a:r>
              <a:rPr lang="en-US" altLang="cs-CZ" sz="1100" b="0" dirty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>
                <a:solidFill>
                  <a:srgbClr val="000099"/>
                </a:solidFill>
              </a:rPr>
              <a:t>prostředky</a:t>
            </a:r>
            <a:endParaRPr lang="cs-CZ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cs-CZ" altLang="cs-CZ" sz="1100" b="0" dirty="0">
                <a:solidFill>
                  <a:srgbClr val="000099"/>
                </a:solidFill>
              </a:rPr>
              <a:t>	</a:t>
            </a:r>
            <a:endParaRPr lang="en-US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>
                <a:solidFill>
                  <a:srgbClr val="000099"/>
                </a:solidFill>
              </a:rPr>
              <a:t>- akruální princip (účtuji v okamžiku, kdy událost nastala – bez ohledu na změnu stavu finančních prostředků)</a:t>
            </a:r>
            <a:endParaRPr lang="en-US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	</a:t>
            </a:r>
            <a:r>
              <a:rPr lang="en-US" altLang="cs-CZ" sz="1100" dirty="0" err="1">
                <a:solidFill>
                  <a:srgbClr val="000099"/>
                </a:solidFill>
              </a:rPr>
              <a:t>náklad</a:t>
            </a:r>
            <a:r>
              <a:rPr lang="en-US" altLang="cs-CZ" sz="1100" dirty="0">
                <a:solidFill>
                  <a:srgbClr val="000099"/>
                </a:solidFill>
              </a:rPr>
              <a:t>: </a:t>
            </a:r>
            <a:r>
              <a:rPr lang="en-US" altLang="cs-CZ" sz="1100" dirty="0" err="1">
                <a:solidFill>
                  <a:srgbClr val="000099"/>
                </a:solidFill>
              </a:rPr>
              <a:t>vznikají</a:t>
            </a:r>
            <a:r>
              <a:rPr lang="en-US" altLang="cs-CZ" sz="1100" dirty="0">
                <a:solidFill>
                  <a:srgbClr val="000099"/>
                </a:solidFill>
              </a:rPr>
              <a:t> </a:t>
            </a:r>
            <a:r>
              <a:rPr lang="en-US" altLang="cs-CZ" sz="1100" dirty="0" err="1">
                <a:solidFill>
                  <a:srgbClr val="000099"/>
                </a:solidFill>
              </a:rPr>
              <a:t>spotřebou</a:t>
            </a:r>
            <a:r>
              <a:rPr lang="en-US" altLang="cs-CZ" sz="1100" dirty="0">
                <a:solidFill>
                  <a:srgbClr val="000099"/>
                </a:solidFill>
              </a:rPr>
              <a:t> </a:t>
            </a:r>
            <a:r>
              <a:rPr lang="en-US" altLang="cs-CZ" sz="1100" dirty="0" err="1">
                <a:solidFill>
                  <a:srgbClr val="000099"/>
                </a:solidFill>
              </a:rPr>
              <a:t>zdrojů</a:t>
            </a:r>
            <a:r>
              <a:rPr lang="en-US" altLang="cs-CZ" sz="1100" dirty="0">
                <a:solidFill>
                  <a:srgbClr val="000099"/>
                </a:solidFill>
              </a:rPr>
              <a:t> v </a:t>
            </a:r>
            <a:r>
              <a:rPr lang="en-US" altLang="cs-CZ" sz="1100" dirty="0" err="1">
                <a:solidFill>
                  <a:srgbClr val="000099"/>
                </a:solidFill>
              </a:rPr>
              <a:t>peněžním</a:t>
            </a:r>
            <a:r>
              <a:rPr lang="en-US" altLang="cs-CZ" sz="1100" dirty="0">
                <a:solidFill>
                  <a:srgbClr val="000099"/>
                </a:solidFill>
              </a:rPr>
              <a:t> </a:t>
            </a:r>
            <a:r>
              <a:rPr lang="en-US" altLang="cs-CZ" sz="1100" dirty="0" err="1">
                <a:solidFill>
                  <a:srgbClr val="000099"/>
                </a:solidFill>
              </a:rPr>
              <a:t>vyjádření</a:t>
            </a:r>
            <a:r>
              <a:rPr lang="en-US" altLang="cs-CZ" sz="1100" dirty="0">
                <a:solidFill>
                  <a:srgbClr val="000099"/>
                </a:solidFill>
              </a:rPr>
              <a:t>, </a:t>
            </a:r>
            <a:r>
              <a:rPr lang="en-US" altLang="cs-CZ" sz="1100" dirty="0" err="1">
                <a:solidFill>
                  <a:srgbClr val="000099"/>
                </a:solidFill>
              </a:rPr>
              <a:t>neznamenají</a:t>
            </a:r>
            <a:r>
              <a:rPr lang="en-US" altLang="cs-CZ" sz="1100" dirty="0">
                <a:solidFill>
                  <a:srgbClr val="000099"/>
                </a:solidFill>
              </a:rPr>
              <a:t> </a:t>
            </a:r>
            <a:r>
              <a:rPr lang="en-US" altLang="cs-CZ" sz="1100" dirty="0" err="1">
                <a:solidFill>
                  <a:srgbClr val="000099"/>
                </a:solidFill>
              </a:rPr>
              <a:t>nutně</a:t>
            </a:r>
            <a:r>
              <a:rPr lang="en-US" altLang="cs-CZ" sz="1100" dirty="0">
                <a:solidFill>
                  <a:srgbClr val="000099"/>
                </a:solidFill>
              </a:rPr>
              <a:t> </a:t>
            </a:r>
            <a:r>
              <a:rPr lang="en-US" altLang="cs-CZ" sz="1100" dirty="0" err="1">
                <a:solidFill>
                  <a:srgbClr val="000099"/>
                </a:solidFill>
              </a:rPr>
              <a:t>výdaj</a:t>
            </a:r>
            <a:r>
              <a:rPr lang="en-US" altLang="cs-CZ" sz="1100" dirty="0">
                <a:solidFill>
                  <a:srgbClr val="000099"/>
                </a:solidFill>
              </a:rPr>
              <a:t> </a:t>
            </a:r>
            <a:r>
              <a:rPr lang="en-US" altLang="cs-CZ" sz="1100" dirty="0" err="1">
                <a:solidFill>
                  <a:srgbClr val="000099"/>
                </a:solidFill>
              </a:rPr>
              <a:t>prostředků</a:t>
            </a:r>
            <a:endParaRPr lang="en-US" altLang="cs-CZ" sz="110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	</a:t>
            </a:r>
            <a:r>
              <a:rPr lang="en-US" altLang="cs-CZ" sz="1100" b="0" dirty="0" err="1">
                <a:solidFill>
                  <a:srgbClr val="000099"/>
                </a:solidFill>
              </a:rPr>
              <a:t>výnos</a:t>
            </a:r>
            <a:r>
              <a:rPr lang="en-US" altLang="cs-CZ" sz="1100" b="0" dirty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>
                <a:solidFill>
                  <a:srgbClr val="000099"/>
                </a:solidFill>
              </a:rPr>
              <a:t>hmotné</a:t>
            </a:r>
            <a:r>
              <a:rPr lang="en-US" altLang="cs-CZ" sz="1100" b="0" dirty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>
                <a:solidFill>
                  <a:srgbClr val="000099"/>
                </a:solidFill>
              </a:rPr>
              <a:t>toky</a:t>
            </a:r>
            <a:r>
              <a:rPr lang="en-US" altLang="cs-CZ" sz="1100" b="0" dirty="0">
                <a:solidFill>
                  <a:srgbClr val="000099"/>
                </a:solidFill>
              </a:rPr>
              <a:t> v </a:t>
            </a:r>
            <a:r>
              <a:rPr lang="en-US" altLang="cs-CZ" sz="1100" b="0" dirty="0" err="1">
                <a:solidFill>
                  <a:srgbClr val="000099"/>
                </a:solidFill>
              </a:rPr>
              <a:t>peněžním</a:t>
            </a:r>
            <a:r>
              <a:rPr lang="en-US" altLang="cs-CZ" sz="1100" b="0" dirty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>
                <a:solidFill>
                  <a:srgbClr val="000099"/>
                </a:solidFill>
              </a:rPr>
              <a:t>vyjádření</a:t>
            </a:r>
            <a:r>
              <a:rPr lang="en-US" altLang="cs-CZ" sz="1100" b="0" dirty="0">
                <a:solidFill>
                  <a:srgbClr val="000099"/>
                </a:solidFill>
              </a:rPr>
              <a:t>, </a:t>
            </a:r>
            <a:r>
              <a:rPr lang="en-US" altLang="cs-CZ" sz="1100" b="0" dirty="0" err="1">
                <a:solidFill>
                  <a:srgbClr val="000099"/>
                </a:solidFill>
              </a:rPr>
              <a:t>neznamenají</a:t>
            </a:r>
            <a:r>
              <a:rPr lang="en-US" altLang="cs-CZ" sz="1100" b="0" dirty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>
                <a:solidFill>
                  <a:srgbClr val="000099"/>
                </a:solidFill>
              </a:rPr>
              <a:t>nutně</a:t>
            </a:r>
            <a:r>
              <a:rPr lang="en-US" altLang="cs-CZ" sz="1100" b="0" dirty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>
                <a:solidFill>
                  <a:srgbClr val="000099"/>
                </a:solidFill>
              </a:rPr>
              <a:t>příjem</a:t>
            </a:r>
            <a:r>
              <a:rPr lang="en-US" altLang="cs-CZ" sz="1100" b="0" dirty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>
                <a:solidFill>
                  <a:srgbClr val="000099"/>
                </a:solidFill>
              </a:rPr>
              <a:t>prostředků</a:t>
            </a:r>
            <a:endParaRPr lang="cs-CZ" altLang="cs-CZ" sz="1600" b="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/>
              <a:t>jednoduché účetnictví</a:t>
            </a:r>
            <a:r>
              <a:rPr lang="en-US" altLang="cs-CZ" sz="1800" dirty="0"/>
              <a:t>      </a:t>
            </a:r>
            <a:r>
              <a:rPr lang="cs-CZ" altLang="cs-CZ" sz="1800" dirty="0"/>
              <a:t>           </a:t>
            </a:r>
            <a:r>
              <a:rPr lang="en-US" altLang="cs-CZ" sz="1800" dirty="0"/>
              <a:t> X  </a:t>
            </a:r>
            <a:r>
              <a:rPr lang="cs-CZ" altLang="cs-CZ" sz="1800" dirty="0"/>
              <a:t>           </a:t>
            </a:r>
            <a:r>
              <a:rPr lang="en-US" altLang="cs-CZ" sz="1800" dirty="0"/>
              <a:t>    </a:t>
            </a:r>
            <a:r>
              <a:rPr lang="cs-CZ" altLang="cs-CZ" sz="1800" dirty="0"/>
              <a:t>podvojné účetnictví</a:t>
            </a:r>
          </a:p>
          <a:p>
            <a:pPr algn="just" eaLnBrk="1" hangingPunct="1">
              <a:defRPr/>
            </a:pPr>
            <a:r>
              <a:rPr lang="cs-CZ" altLang="cs-CZ" sz="1800" dirty="0"/>
              <a:t>				 </a:t>
            </a:r>
          </a:p>
          <a:p>
            <a:pPr algn="just" eaLnBrk="1" hangingPunct="1">
              <a:defRPr/>
            </a:pPr>
            <a:r>
              <a:rPr lang="cs-CZ" altLang="cs-CZ" sz="1800" dirty="0"/>
              <a:t>                                                                  (zjednodušený </a:t>
            </a:r>
            <a:r>
              <a:rPr lang="en-US" altLang="cs-CZ" sz="1800" dirty="0"/>
              <a:t>X</a:t>
            </a:r>
            <a:r>
              <a:rPr lang="cs-CZ" altLang="cs-CZ" sz="1800" dirty="0"/>
              <a:t> úplný rozsah)</a:t>
            </a:r>
            <a:endParaRPr lang="cs-CZ" altLang="cs-CZ" sz="1800" b="0" dirty="0"/>
          </a:p>
          <a:p>
            <a:pPr>
              <a:defRPr/>
            </a:pPr>
            <a:endParaRPr lang="cs-CZ" altLang="cs-CZ" b="0" kern="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/>
          </a:p>
        </p:txBody>
      </p:sp>
    </p:spTree>
    <p:extLst>
      <p:ext uri="{BB962C8B-B14F-4D97-AF65-F5344CB8AC3E}">
        <p14:creationId xmlns:p14="http://schemas.microsoft.com/office/powerpoint/2010/main" val="158880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err="1"/>
              <a:t>Jednodu</a:t>
            </a:r>
            <a:r>
              <a:rPr lang="en-US" altLang="cs-CZ" sz="2400" dirty="0" err="1"/>
              <a:t>ché</a:t>
            </a:r>
            <a:r>
              <a:rPr lang="en-US" altLang="cs-CZ" sz="2400" dirty="0"/>
              <a:t> </a:t>
            </a:r>
            <a:r>
              <a:rPr lang="cs-CZ" altLang="cs-CZ" sz="2400" dirty="0"/>
              <a:t>účetnictví</a:t>
            </a:r>
            <a:endParaRPr lang="cs-CZ" sz="1000" dirty="0"/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upraveno</a:t>
            </a:r>
            <a:r>
              <a:rPr lang="en-US" altLang="cs-CZ" dirty="0"/>
              <a:t> </a:t>
            </a:r>
            <a:r>
              <a:rPr lang="cs-CZ" altLang="cs-CZ" dirty="0"/>
              <a:t>zákon</a:t>
            </a:r>
            <a:r>
              <a:rPr lang="en-US" altLang="cs-CZ" dirty="0" err="1"/>
              <a:t>em</a:t>
            </a:r>
            <a:r>
              <a:rPr lang="cs-CZ" altLang="cs-CZ" dirty="0"/>
              <a:t> o účetnictví</a:t>
            </a:r>
            <a:endParaRPr lang="en-US" altLang="cs-CZ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/>
              <a:t>mohou vést vybrané NNO</a:t>
            </a:r>
            <a:r>
              <a:rPr lang="en-US" altLang="cs-CZ" dirty="0"/>
              <a:t>: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/>
              <a:t>spolek</a:t>
            </a:r>
            <a:r>
              <a:rPr lang="en-US" altLang="cs-CZ" i="1" dirty="0"/>
              <a:t> 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/>
              <a:t>společnosti</a:t>
            </a:r>
            <a:r>
              <a:rPr lang="en-US" altLang="cs-CZ" i="1" dirty="0"/>
              <a:t> a </a:t>
            </a:r>
            <a:r>
              <a:rPr lang="en-US" altLang="cs-CZ" i="1" dirty="0" err="1"/>
              <a:t>honební</a:t>
            </a:r>
            <a:r>
              <a:rPr lang="en-US" altLang="cs-CZ" i="1" dirty="0"/>
              <a:t> </a:t>
            </a:r>
            <a:r>
              <a:rPr lang="en-US" altLang="cs-CZ" i="1" dirty="0" err="1"/>
              <a:t>společenstva</a:t>
            </a:r>
            <a:endParaRPr lang="en-US" altLang="cs-CZ" i="1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za</a:t>
            </a:r>
            <a:r>
              <a:rPr lang="en-US" altLang="cs-CZ" dirty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: 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nejsou</a:t>
            </a:r>
            <a:r>
              <a:rPr lang="en-US" altLang="cs-CZ" dirty="0"/>
              <a:t> </a:t>
            </a:r>
            <a:r>
              <a:rPr lang="en-US" altLang="cs-CZ" dirty="0" err="1"/>
              <a:t>plátcem</a:t>
            </a:r>
            <a:r>
              <a:rPr lang="en-US" altLang="cs-CZ" dirty="0"/>
              <a:t> DPH; 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celkové</a:t>
            </a:r>
            <a:r>
              <a:rPr lang="en-US" altLang="cs-CZ" dirty="0"/>
              <a:t> </a:t>
            </a:r>
            <a:r>
              <a:rPr lang="en-US" altLang="cs-CZ" dirty="0" err="1"/>
              <a:t>příjmy</a:t>
            </a:r>
            <a:r>
              <a:rPr lang="en-US" altLang="cs-CZ" dirty="0"/>
              <a:t> </a:t>
            </a:r>
            <a:r>
              <a:rPr lang="en-US" altLang="cs-CZ" dirty="0" err="1"/>
              <a:t>nepřesáhnou</a:t>
            </a:r>
            <a:r>
              <a:rPr lang="en-US" altLang="cs-CZ" dirty="0"/>
              <a:t> 3 mil. </a:t>
            </a:r>
            <a:r>
              <a:rPr lang="en-US" altLang="cs-CZ" dirty="0" err="1"/>
              <a:t>Kč</a:t>
            </a:r>
            <a:r>
              <a:rPr lang="en-US" altLang="cs-CZ" dirty="0"/>
              <a:t>; 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hodnota</a:t>
            </a:r>
            <a:r>
              <a:rPr lang="en-US" altLang="cs-CZ" dirty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majetku</a:t>
            </a:r>
            <a:r>
              <a:rPr lang="en-US" altLang="cs-CZ" dirty="0"/>
              <a:t> </a:t>
            </a:r>
            <a:r>
              <a:rPr lang="en-US" altLang="cs-CZ" dirty="0" err="1"/>
              <a:t>nepřesáhne</a:t>
            </a:r>
            <a:r>
              <a:rPr lang="en-US" altLang="cs-CZ" dirty="0"/>
              <a:t> 3 mil. </a:t>
            </a:r>
            <a:r>
              <a:rPr lang="en-US" altLang="cs-CZ" dirty="0" err="1"/>
              <a:t>Kč</a:t>
            </a:r>
            <a:r>
              <a:rPr lang="en-US" altLang="cs-CZ" dirty="0"/>
              <a:t>.</a:t>
            </a:r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/>
              <a:t>předmětem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jsou</a:t>
            </a:r>
            <a:r>
              <a:rPr lang="en-US" altLang="cs-CZ" sz="1800" dirty="0"/>
              <a:t> </a:t>
            </a:r>
            <a:r>
              <a:rPr lang="en-US" altLang="cs-CZ" sz="1800" b="0" dirty="0" err="1"/>
              <a:t>příjmy</a:t>
            </a:r>
            <a:r>
              <a:rPr lang="en-US" altLang="cs-CZ" sz="1800" b="0" dirty="0"/>
              <a:t> a </a:t>
            </a:r>
            <a:r>
              <a:rPr lang="en-US" altLang="cs-CZ" sz="1800" b="0" dirty="0" err="1"/>
              <a:t>výdaje</a:t>
            </a:r>
            <a:r>
              <a:rPr lang="en-US" altLang="cs-CZ" sz="1800" b="0" dirty="0"/>
              <a:t>, </a:t>
            </a:r>
            <a:r>
              <a:rPr lang="en-US" altLang="cs-CZ" sz="1800" b="0" dirty="0" err="1"/>
              <a:t>majetek</a:t>
            </a:r>
            <a:r>
              <a:rPr lang="en-US" altLang="cs-CZ" sz="1800" b="0" dirty="0"/>
              <a:t> a </a:t>
            </a:r>
            <a:r>
              <a:rPr lang="en-US" altLang="cs-CZ" sz="1800" b="0" dirty="0" err="1"/>
              <a:t>závazky</a:t>
            </a:r>
            <a:r>
              <a:rPr lang="en-US" altLang="cs-CZ" sz="1800" b="0" dirty="0"/>
              <a:t> 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peněžní</a:t>
            </a:r>
            <a:r>
              <a:rPr lang="en-US" altLang="cs-CZ" sz="1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</a:t>
            </a: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/>
              <a:t>kniha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pohledávek</a:t>
            </a:r>
            <a:r>
              <a:rPr lang="en-US" altLang="cs-CZ" sz="1800" dirty="0"/>
              <a:t> a </a:t>
            </a:r>
            <a:r>
              <a:rPr lang="cs-CZ" altLang="cs-CZ" sz="1800" dirty="0"/>
              <a:t>kniha </a:t>
            </a:r>
            <a:r>
              <a:rPr lang="en-US" altLang="cs-CZ" sz="1800" dirty="0" err="1"/>
              <a:t>závazků</a:t>
            </a:r>
            <a:endParaRPr lang="en-US" altLang="cs-CZ" sz="180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/>
              <a:t>pomocné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knihy</a:t>
            </a:r>
            <a:r>
              <a:rPr lang="en-US" altLang="cs-CZ" sz="1800" dirty="0"/>
              <a:t> o </a:t>
            </a:r>
            <a:r>
              <a:rPr lang="en-US" altLang="cs-CZ" sz="1800" dirty="0" err="1"/>
              <a:t>ostatních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složkách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majetku</a:t>
            </a:r>
            <a:endParaRPr lang="en-US" altLang="cs-CZ" sz="180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majetku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závazcích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příjmech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výdajích</a:t>
            </a:r>
            <a:endParaRPr lang="en-US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altLang="cs-CZ" b="0" kern="0" dirty="0"/>
          </a:p>
        </p:txBody>
      </p:sp>
    </p:spTree>
    <p:extLst>
      <p:ext uri="{BB962C8B-B14F-4D97-AF65-F5344CB8AC3E}">
        <p14:creationId xmlns:p14="http://schemas.microsoft.com/office/powerpoint/2010/main" val="3611605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Zjednodušený rozsah účetnictví</a:t>
            </a:r>
            <a:endParaRPr lang="cs-CZ" sz="1000" dirty="0"/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dirty="0" err="1"/>
              <a:t>upraveno</a:t>
            </a:r>
            <a:r>
              <a:rPr lang="en-US" altLang="cs-CZ" sz="1800" b="0" dirty="0"/>
              <a:t> </a:t>
            </a:r>
            <a:r>
              <a:rPr lang="en-US" altLang="cs-CZ" sz="1800" b="0" dirty="0" err="1"/>
              <a:t>zákonem</a:t>
            </a:r>
            <a:r>
              <a:rPr lang="en-US" altLang="cs-CZ" sz="1800" b="0" dirty="0"/>
              <a:t> o </a:t>
            </a:r>
            <a:r>
              <a:rPr lang="en-US" altLang="cs-CZ" sz="1800" b="0" dirty="0" err="1"/>
              <a:t>účetnictví</a:t>
            </a:r>
            <a:r>
              <a:rPr lang="en-US" altLang="cs-CZ" sz="1800" b="0" dirty="0"/>
              <a:t> a </a:t>
            </a:r>
            <a:r>
              <a:rPr lang="en-US" altLang="cs-CZ" sz="1800" b="0" dirty="0" err="1"/>
              <a:t>zmiňovanou</a:t>
            </a:r>
            <a:r>
              <a:rPr lang="en-US" altLang="cs-CZ" sz="1800" b="0" dirty="0"/>
              <a:t> </a:t>
            </a:r>
            <a:r>
              <a:rPr lang="en-US" altLang="cs-CZ" sz="1800" b="0" dirty="0" err="1"/>
              <a:t>vyhláškou</a:t>
            </a:r>
            <a:endParaRPr lang="en-US" altLang="cs-CZ" sz="1800" b="0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sz="1800" b="0" dirty="0"/>
              <a:t>mohou vést </a:t>
            </a:r>
            <a:r>
              <a:rPr lang="en-US" altLang="cs-CZ" sz="1800" b="0" dirty="0" err="1"/>
              <a:t>vybrané</a:t>
            </a:r>
            <a:r>
              <a:rPr lang="en-US" altLang="cs-CZ" sz="1800" b="0" dirty="0"/>
              <a:t> NNO: 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/>
              <a:t>spolek</a:t>
            </a:r>
            <a:r>
              <a:rPr lang="en-US" altLang="cs-CZ" i="1" dirty="0"/>
              <a:t> 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/>
              <a:t>společnosti</a:t>
            </a:r>
            <a:r>
              <a:rPr lang="en-US" altLang="cs-CZ" i="1" dirty="0"/>
              <a:t>, </a:t>
            </a:r>
            <a:r>
              <a:rPr lang="en-US" altLang="cs-CZ" sz="1600" i="1" dirty="0" err="1"/>
              <a:t>honební</a:t>
            </a:r>
            <a:r>
              <a:rPr lang="en-US" altLang="cs-CZ" sz="1600" i="1" dirty="0"/>
              <a:t> </a:t>
            </a:r>
            <a:r>
              <a:rPr lang="en-US" altLang="cs-CZ" sz="1600" i="1" dirty="0" err="1"/>
              <a:t>společenstva</a:t>
            </a:r>
            <a:r>
              <a:rPr lang="en-US" altLang="cs-CZ" sz="1600" i="1" dirty="0"/>
              <a:t>, </a:t>
            </a:r>
            <a:r>
              <a:rPr lang="en-US" altLang="cs-CZ" sz="1600" i="1" dirty="0" err="1"/>
              <a:t>obecně</a:t>
            </a:r>
            <a:r>
              <a:rPr lang="en-US" altLang="cs-CZ" sz="1600" i="1" dirty="0"/>
              <a:t> </a:t>
            </a:r>
            <a:r>
              <a:rPr lang="en-US" altLang="cs-CZ" sz="1600" i="1" dirty="0" err="1"/>
              <a:t>prospěšné</a:t>
            </a:r>
            <a:r>
              <a:rPr lang="en-US" altLang="cs-CZ" sz="1600" i="1" dirty="0"/>
              <a:t> </a:t>
            </a:r>
            <a:r>
              <a:rPr lang="en-US" altLang="cs-CZ" sz="1600" i="1" dirty="0" err="1"/>
              <a:t>společnosti</a:t>
            </a:r>
            <a:r>
              <a:rPr lang="en-US" altLang="cs-CZ" sz="1600" i="1" dirty="0"/>
              <a:t>, </a:t>
            </a:r>
            <a:r>
              <a:rPr lang="en-US" altLang="cs-CZ" sz="1600" i="1" dirty="0" err="1"/>
              <a:t>nadační</a:t>
            </a:r>
            <a:r>
              <a:rPr lang="en-US" altLang="cs-CZ" sz="1600" i="1" dirty="0"/>
              <a:t> </a:t>
            </a:r>
            <a:r>
              <a:rPr lang="en-US" altLang="cs-CZ" sz="1600" i="1" dirty="0" err="1"/>
              <a:t>fondy</a:t>
            </a:r>
            <a:r>
              <a:rPr lang="en-US" altLang="cs-CZ" sz="1600" i="1" dirty="0"/>
              <a:t>, </a:t>
            </a:r>
            <a:r>
              <a:rPr lang="en-US" altLang="cs-CZ" sz="1600" i="1" dirty="0" err="1"/>
              <a:t>ústavy</a:t>
            </a:r>
            <a:r>
              <a:rPr lang="en-US" altLang="cs-CZ" sz="1600" i="1" dirty="0"/>
              <a:t>, </a:t>
            </a:r>
            <a:r>
              <a:rPr lang="en-US" altLang="cs-CZ" sz="1600" i="1" dirty="0" err="1"/>
              <a:t>společenství</a:t>
            </a:r>
            <a:r>
              <a:rPr lang="en-US" altLang="cs-CZ" sz="1600" i="1" dirty="0"/>
              <a:t> </a:t>
            </a:r>
            <a:r>
              <a:rPr lang="en-US" altLang="cs-CZ" sz="1600" i="1" dirty="0" err="1"/>
              <a:t>vlastníků</a:t>
            </a:r>
            <a:r>
              <a:rPr lang="en-US" altLang="cs-CZ" sz="1600" i="1" dirty="0"/>
              <a:t> </a:t>
            </a:r>
            <a:r>
              <a:rPr lang="en-US" altLang="cs-CZ" sz="1600" i="1" dirty="0" err="1"/>
              <a:t>jednotek</a:t>
            </a:r>
            <a:r>
              <a:rPr lang="en-US" altLang="cs-CZ" sz="1600" i="1" dirty="0"/>
              <a:t> a </a:t>
            </a:r>
            <a:r>
              <a:rPr lang="en-US" altLang="cs-CZ" sz="1600" i="1" dirty="0" err="1"/>
              <a:t>bytová</a:t>
            </a:r>
            <a:r>
              <a:rPr lang="en-US" altLang="cs-CZ" sz="1600" i="1" dirty="0"/>
              <a:t> a </a:t>
            </a:r>
            <a:r>
              <a:rPr lang="en-US" altLang="cs-CZ" sz="1600" i="1" dirty="0" err="1"/>
              <a:t>sociální</a:t>
            </a:r>
            <a:r>
              <a:rPr lang="en-US" altLang="cs-CZ" sz="1600" i="1" dirty="0"/>
              <a:t> </a:t>
            </a:r>
            <a:r>
              <a:rPr lang="en-US" altLang="cs-CZ" sz="1600" i="1" dirty="0" err="1"/>
              <a:t>družstva</a:t>
            </a:r>
            <a:endParaRPr lang="en-US" altLang="cs-CZ" sz="1600" i="1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za</a:t>
            </a:r>
            <a:r>
              <a:rPr lang="en-US" altLang="cs-CZ" dirty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naplňují</a:t>
            </a:r>
            <a:r>
              <a:rPr lang="en-US" altLang="cs-CZ" dirty="0"/>
              <a:t> </a:t>
            </a:r>
            <a:r>
              <a:rPr lang="en-US" altLang="cs-CZ" dirty="0" err="1"/>
              <a:t>atributy</a:t>
            </a:r>
            <a:r>
              <a:rPr lang="en-US" altLang="cs-CZ" dirty="0"/>
              <a:t> </a:t>
            </a:r>
            <a:r>
              <a:rPr lang="en-US" altLang="cs-CZ" dirty="0" err="1"/>
              <a:t>mikro</a:t>
            </a:r>
            <a:r>
              <a:rPr lang="en-US" altLang="cs-CZ" dirty="0"/>
              <a:t> a </a:t>
            </a:r>
            <a:r>
              <a:rPr lang="en-US" altLang="cs-CZ" dirty="0" err="1"/>
              <a:t>malých</a:t>
            </a:r>
            <a:r>
              <a:rPr lang="en-US" altLang="cs-CZ" dirty="0"/>
              <a:t> </a:t>
            </a:r>
            <a:r>
              <a:rPr lang="en-US" altLang="cs-CZ" dirty="0" err="1"/>
              <a:t>účetních</a:t>
            </a:r>
            <a:r>
              <a:rPr lang="en-US" altLang="cs-CZ" dirty="0"/>
              <a:t> </a:t>
            </a:r>
            <a:r>
              <a:rPr lang="en-US" altLang="cs-CZ" dirty="0" err="1"/>
              <a:t>jednotek</a:t>
            </a:r>
            <a:endParaRPr lang="en-US" altLang="cs-CZ" dirty="0"/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err="1">
                <a:solidFill>
                  <a:srgbClr val="000099"/>
                </a:solidFill>
              </a:rPr>
              <a:t>splňuje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alespoň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dvě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ze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tří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kritérií</a:t>
            </a:r>
            <a:r>
              <a:rPr lang="en-US" altLang="cs-CZ" sz="1200" dirty="0">
                <a:solidFill>
                  <a:srgbClr val="000099"/>
                </a:solidFill>
              </a:rPr>
              <a:t>: </a:t>
            </a: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- </a:t>
            </a:r>
            <a:r>
              <a:rPr lang="en-US" altLang="cs-CZ" sz="1200" dirty="0" err="1">
                <a:solidFill>
                  <a:srgbClr val="000099"/>
                </a:solidFill>
              </a:rPr>
              <a:t>aktiva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celkem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9 mil. </a:t>
            </a:r>
            <a:r>
              <a:rPr lang="en-US" altLang="cs-CZ" sz="1200" dirty="0" err="1">
                <a:solidFill>
                  <a:srgbClr val="000099"/>
                </a:solidFill>
              </a:rPr>
              <a:t>Kč</a:t>
            </a:r>
            <a:r>
              <a:rPr lang="en-US" altLang="cs-CZ" sz="1200" dirty="0">
                <a:solidFill>
                  <a:srgbClr val="000099"/>
                </a:solidFill>
              </a:rPr>
              <a:t> (resp. 100 mil. </a:t>
            </a:r>
            <a:r>
              <a:rPr lang="en-US" altLang="cs-CZ" sz="1200" dirty="0" err="1">
                <a:solidFill>
                  <a:srgbClr val="000099"/>
                </a:solidFill>
              </a:rPr>
              <a:t>Kč</a:t>
            </a:r>
            <a:r>
              <a:rPr lang="en-US" altLang="cs-CZ" sz="1200" dirty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- </a:t>
            </a:r>
            <a:r>
              <a:rPr lang="en-US" altLang="cs-CZ" sz="1200" dirty="0" err="1">
                <a:solidFill>
                  <a:srgbClr val="000099"/>
                </a:solidFill>
              </a:rPr>
              <a:t>roční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úhrn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čistého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obratu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18 mil. </a:t>
            </a:r>
            <a:r>
              <a:rPr lang="en-US" altLang="cs-CZ" sz="1200" dirty="0" err="1">
                <a:solidFill>
                  <a:srgbClr val="000099"/>
                </a:solidFill>
              </a:rPr>
              <a:t>Kč</a:t>
            </a:r>
            <a:r>
              <a:rPr lang="en-US" altLang="cs-CZ" sz="1200" dirty="0">
                <a:solidFill>
                  <a:srgbClr val="000099"/>
                </a:solidFill>
              </a:rPr>
              <a:t> (resp. 200 mil. </a:t>
            </a:r>
            <a:r>
              <a:rPr lang="en-US" altLang="cs-CZ" sz="1200" dirty="0" err="1">
                <a:solidFill>
                  <a:srgbClr val="000099"/>
                </a:solidFill>
              </a:rPr>
              <a:t>Kč</a:t>
            </a:r>
            <a:r>
              <a:rPr lang="en-US" altLang="cs-CZ" sz="1200" dirty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- </a:t>
            </a:r>
            <a:r>
              <a:rPr lang="en-US" altLang="cs-CZ" sz="1200" dirty="0" err="1">
                <a:solidFill>
                  <a:srgbClr val="000099"/>
                </a:solidFill>
              </a:rPr>
              <a:t>průměrný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počet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zaměstnanců</a:t>
            </a:r>
            <a:r>
              <a:rPr lang="en-US" altLang="cs-CZ" sz="1200" dirty="0">
                <a:solidFill>
                  <a:srgbClr val="000099"/>
                </a:solidFill>
              </a:rPr>
              <a:t> v </a:t>
            </a:r>
            <a:r>
              <a:rPr lang="en-US" altLang="cs-CZ" sz="1200" dirty="0" err="1">
                <a:solidFill>
                  <a:srgbClr val="000099"/>
                </a:solidFill>
              </a:rPr>
              <a:t>průběhu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účetního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období</a:t>
            </a:r>
            <a:r>
              <a:rPr lang="en-US" altLang="cs-CZ" sz="1200" dirty="0">
                <a:solidFill>
                  <a:srgbClr val="000099"/>
                </a:solidFill>
              </a:rPr>
              <a:t> 10 a </a:t>
            </a:r>
            <a:r>
              <a:rPr lang="en-US" altLang="cs-CZ" sz="1200" dirty="0" err="1">
                <a:solidFill>
                  <a:srgbClr val="000099"/>
                </a:solidFill>
              </a:rPr>
              <a:t>méně</a:t>
            </a:r>
            <a:r>
              <a:rPr lang="en-US" altLang="cs-CZ" sz="1200" dirty="0">
                <a:solidFill>
                  <a:srgbClr val="000099"/>
                </a:solidFill>
              </a:rPr>
              <a:t> (resp. 50 a </a:t>
            </a:r>
            <a:r>
              <a:rPr lang="en-US" altLang="cs-CZ" sz="1200" dirty="0" err="1">
                <a:solidFill>
                  <a:srgbClr val="000099"/>
                </a:solidFill>
              </a:rPr>
              <a:t>méně</a:t>
            </a:r>
            <a:r>
              <a:rPr lang="en-US" altLang="cs-CZ" sz="1200" dirty="0">
                <a:solidFill>
                  <a:srgbClr val="000099"/>
                </a:solidFill>
              </a:rPr>
              <a:t>)</a:t>
            </a:r>
            <a:endParaRPr lang="en-US" altLang="cs-CZ" sz="12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„zjednodušený“ účetní 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en-US" altLang="cs-CZ" sz="1200" dirty="0" err="1">
                <a:solidFill>
                  <a:srgbClr val="000099"/>
                </a:solidFill>
              </a:rPr>
              <a:t>pouze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účtové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třídy</a:t>
            </a:r>
            <a:r>
              <a:rPr lang="en-US" altLang="cs-CZ" sz="1200" dirty="0">
                <a:solidFill>
                  <a:srgbClr val="000099"/>
                </a:solidFill>
              </a:rPr>
              <a:t> a </a:t>
            </a:r>
            <a:r>
              <a:rPr lang="en-US" altLang="cs-CZ" sz="1200" dirty="0" err="1">
                <a:solidFill>
                  <a:srgbClr val="000099"/>
                </a:solidFill>
              </a:rPr>
              <a:t>účtové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skupiny</a:t>
            </a:r>
            <a:endParaRPr lang="en-US" altLang="cs-CZ" sz="1200" dirty="0">
              <a:solidFill>
                <a:srgbClr val="000099"/>
              </a:solidFill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altLang="cs-CZ" sz="1800" dirty="0" err="1"/>
              <a:t>možnost</a:t>
            </a:r>
            <a:r>
              <a:rPr lang="en-US" altLang="cs-CZ" sz="1800" dirty="0"/>
              <a:t> </a:t>
            </a:r>
            <a:r>
              <a:rPr lang="en-US" altLang="cs-CZ" sz="1800" b="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amerického</a:t>
            </a:r>
            <a:r>
              <a:rPr lang="en-US" altLang="cs-CZ" sz="1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deníku</a:t>
            </a:r>
            <a:r>
              <a:rPr lang="en-US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en-US" altLang="cs-CZ" sz="1200" dirty="0" err="1">
                <a:solidFill>
                  <a:srgbClr val="000099"/>
                </a:solidFill>
              </a:rPr>
              <a:t>spojení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hlavní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knihy</a:t>
            </a:r>
            <a:r>
              <a:rPr lang="en-US" altLang="cs-CZ" sz="1200" dirty="0">
                <a:solidFill>
                  <a:srgbClr val="000099"/>
                </a:solidFill>
              </a:rPr>
              <a:t> a </a:t>
            </a:r>
            <a:r>
              <a:rPr lang="en-US" altLang="cs-CZ" sz="1200" dirty="0" err="1">
                <a:solidFill>
                  <a:srgbClr val="000099"/>
                </a:solidFill>
              </a:rPr>
              <a:t>účetního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deníku</a:t>
            </a:r>
            <a:endParaRPr lang="en-US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dirty="0"/>
              <a:t>netřeba účtovat o předvídatelných a možných ztrátách a ziscích </a:t>
            </a: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 rozsah účetní </a:t>
            </a:r>
            <a:r>
              <a:rPr lang="cs-CZ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závěrk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cs-CZ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18490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583</TotalTime>
  <Words>2071</Words>
  <Application>Microsoft Office PowerPoint</Application>
  <PresentationFormat>Předvádění na obrazovce (4:3)</PresentationFormat>
  <Paragraphs>362</Paragraphs>
  <Slides>28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 účetnictví a zdanění NNO Ekonomické řízení NNO  Jakub Pejcal  (jakub.pejcal@econ.muni.cz)  24. listopadu 2020, Brno FF: PBSNPB2 / PBM120</vt:lpstr>
      <vt:lpstr>Průběh přednášky</vt:lpstr>
      <vt:lpstr>Účetnictví</vt:lpstr>
      <vt:lpstr>Legislativní úprava účetnictví</vt:lpstr>
      <vt:lpstr>Vyhláška Č. 504/2002 Sb.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účetní závěrka </vt:lpstr>
      <vt:lpstr>Jak vypadá účetní doklad 1</vt:lpstr>
      <vt:lpstr>Jak vypadá účetní doklad 2</vt:lpstr>
      <vt:lpstr>Archivace účetních dokladů </vt:lpstr>
      <vt:lpstr>zdanění NNO</vt:lpstr>
      <vt:lpstr>Daně, které na NNO doléhají</vt:lpstr>
      <vt:lpstr> Účetnictví a zdanění NNO Ekonomické řízení NNO  Jakub Pejcal  (jakub.pejcal@econ.muni.cz)  24. listopadu 2020, Brno FF: PBSNPB2 / PBM120</vt:lpstr>
      <vt:lpstr>Ekonomické řízení v NNO</vt:lpstr>
      <vt:lpstr>Tvorba rozpočtu</vt:lpstr>
      <vt:lpstr>Základní formy rozpočtu</vt:lpstr>
      <vt:lpstr>Příklad programového rozpočtu</vt:lpstr>
      <vt:lpstr>Příklad zdrojového rozpočtu</vt:lpstr>
      <vt:lpstr>Náklady v NNO</vt:lpstr>
      <vt:lpstr>Kalkulace režijních nákladů</vt:lpstr>
      <vt:lpstr>Příklad kalkulace režijních nákladů</vt:lpstr>
      <vt:lpstr>Výnosy v NNO</vt:lpstr>
      <vt:lpstr>Existence pokročilejších nástrojů řízení</vt:lpstr>
      <vt:lpstr>Shrnutí závěrem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Jakub Pejcal</cp:lastModifiedBy>
  <cp:revision>67</cp:revision>
  <cp:lastPrinted>1601-01-01T00:00:00Z</cp:lastPrinted>
  <dcterms:created xsi:type="dcterms:W3CDTF">2015-11-23T07:04:47Z</dcterms:created>
  <dcterms:modified xsi:type="dcterms:W3CDTF">2020-11-24T13:43:51Z</dcterms:modified>
</cp:coreProperties>
</file>