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409" r:id="rId3"/>
    <p:sldId id="355" r:id="rId4"/>
    <p:sldId id="419" r:id="rId5"/>
    <p:sldId id="259" r:id="rId6"/>
    <p:sldId id="400" r:id="rId7"/>
    <p:sldId id="401" r:id="rId8"/>
    <p:sldId id="257" r:id="rId9"/>
    <p:sldId id="260" r:id="rId10"/>
    <p:sldId id="258" r:id="rId11"/>
    <p:sldId id="402" r:id="rId12"/>
    <p:sldId id="273" r:id="rId13"/>
    <p:sldId id="410" r:id="rId14"/>
    <p:sldId id="274" r:id="rId15"/>
    <p:sldId id="279" r:id="rId16"/>
    <p:sldId id="270" r:id="rId17"/>
    <p:sldId id="287" r:id="rId18"/>
    <p:sldId id="288" r:id="rId19"/>
    <p:sldId id="291" r:id="rId20"/>
    <p:sldId id="292" r:id="rId21"/>
    <p:sldId id="293" r:id="rId22"/>
    <p:sldId id="296" r:id="rId23"/>
    <p:sldId id="290" r:id="rId24"/>
    <p:sldId id="289" r:id="rId25"/>
    <p:sldId id="411" r:id="rId26"/>
    <p:sldId id="272" r:id="rId27"/>
    <p:sldId id="412" r:id="rId28"/>
    <p:sldId id="413" r:id="rId29"/>
    <p:sldId id="275" r:id="rId30"/>
    <p:sldId id="276" r:id="rId31"/>
    <p:sldId id="282" r:id="rId32"/>
    <p:sldId id="297" r:id="rId33"/>
    <p:sldId id="380" r:id="rId34"/>
    <p:sldId id="381" r:id="rId35"/>
    <p:sldId id="382" r:id="rId36"/>
    <p:sldId id="392" r:id="rId37"/>
    <p:sldId id="383" r:id="rId38"/>
    <p:sldId id="393" r:id="rId39"/>
    <p:sldId id="384" r:id="rId40"/>
    <p:sldId id="394" r:id="rId41"/>
    <p:sldId id="385" r:id="rId42"/>
    <p:sldId id="386" r:id="rId43"/>
    <p:sldId id="395" r:id="rId44"/>
    <p:sldId id="387" r:id="rId45"/>
    <p:sldId id="396" r:id="rId46"/>
    <p:sldId id="388" r:id="rId47"/>
    <p:sldId id="389" r:id="rId48"/>
    <p:sldId id="390" r:id="rId49"/>
    <p:sldId id="391" r:id="rId50"/>
    <p:sldId id="298" r:id="rId51"/>
    <p:sldId id="397" r:id="rId52"/>
    <p:sldId id="398" r:id="rId53"/>
    <p:sldId id="399" r:id="rId54"/>
    <p:sldId id="405" r:id="rId55"/>
    <p:sldId id="403" r:id="rId56"/>
    <p:sldId id="407" r:id="rId57"/>
    <p:sldId id="406" r:id="rId58"/>
    <p:sldId id="414" r:id="rId59"/>
    <p:sldId id="269" r:id="rId60"/>
    <p:sldId id="415" r:id="rId61"/>
    <p:sldId id="416" r:id="rId62"/>
    <p:sldId id="417" r:id="rId63"/>
    <p:sldId id="261" r:id="rId64"/>
    <p:sldId id="262" r:id="rId65"/>
    <p:sldId id="263" r:id="rId66"/>
    <p:sldId id="264" r:id="rId67"/>
    <p:sldId id="265" r:id="rId68"/>
    <p:sldId id="271" r:id="rId69"/>
    <p:sldId id="266" r:id="rId70"/>
    <p:sldId id="418" r:id="rId71"/>
    <p:sldId id="280" r:id="rId72"/>
    <p:sldId id="422" r:id="rId73"/>
    <p:sldId id="283" r:id="rId74"/>
    <p:sldId id="420" r:id="rId75"/>
    <p:sldId id="421" r:id="rId76"/>
    <p:sldId id="404" r:id="rId7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4694"/>
  </p:normalViewPr>
  <p:slideViewPr>
    <p:cSldViewPr snapToGrid="0" snapToObjects="1">
      <p:cViewPr varScale="1">
        <p:scale>
          <a:sx n="113" d="100"/>
          <a:sy n="113" d="100"/>
        </p:scale>
        <p:origin x="52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7DE4A0-7835-412E-A510-2C278F525E30}"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E2A91767-6951-4F69-AC4A-7D1847791C0F}">
      <dgm:prSet/>
      <dgm:spPr/>
      <dgm:t>
        <a:bodyPr/>
        <a:lstStyle/>
        <a:p>
          <a:r>
            <a:rPr lang="cs-CZ"/>
            <a:t>Aktuální odraz reality v našem vědomí</a:t>
          </a:r>
          <a:endParaRPr lang="en-US"/>
        </a:p>
      </dgm:t>
    </dgm:pt>
    <dgm:pt modelId="{5117095C-A259-4F38-B788-2A86DD8702D0}" type="parTrans" cxnId="{BFF59A5D-72BE-4624-AE07-3D6B80CBC8F2}">
      <dgm:prSet/>
      <dgm:spPr/>
      <dgm:t>
        <a:bodyPr/>
        <a:lstStyle/>
        <a:p>
          <a:endParaRPr lang="en-US"/>
        </a:p>
      </dgm:t>
    </dgm:pt>
    <dgm:pt modelId="{386AC622-9F29-4AC0-BD8C-4809F137340B}" type="sibTrans" cxnId="{BFF59A5D-72BE-4624-AE07-3D6B80CBC8F2}">
      <dgm:prSet/>
      <dgm:spPr/>
      <dgm:t>
        <a:bodyPr/>
        <a:lstStyle/>
        <a:p>
          <a:endParaRPr lang="en-US"/>
        </a:p>
      </dgm:t>
    </dgm:pt>
    <dgm:pt modelId="{9FD807DA-3726-436F-8EE8-D7C2D8288C58}">
      <dgm:prSet/>
      <dgm:spPr/>
      <dgm:t>
        <a:bodyPr/>
        <a:lstStyle/>
        <a:p>
          <a:r>
            <a:rPr lang="cs-CZ"/>
            <a:t>Na periférní část receptoru působí podnět, který vyvolá vzruch</a:t>
          </a:r>
          <a:endParaRPr lang="en-US"/>
        </a:p>
      </dgm:t>
    </dgm:pt>
    <dgm:pt modelId="{596CEAF7-4820-4FA0-8319-B99000EAC2AC}" type="parTrans" cxnId="{2A99BBFC-79BA-4DF1-BF42-D9CE546BD93C}">
      <dgm:prSet/>
      <dgm:spPr/>
      <dgm:t>
        <a:bodyPr/>
        <a:lstStyle/>
        <a:p>
          <a:endParaRPr lang="en-US"/>
        </a:p>
      </dgm:t>
    </dgm:pt>
    <dgm:pt modelId="{BCCD3481-5791-4C43-BC96-D7D297563CAA}" type="sibTrans" cxnId="{2A99BBFC-79BA-4DF1-BF42-D9CE546BD93C}">
      <dgm:prSet/>
      <dgm:spPr/>
      <dgm:t>
        <a:bodyPr/>
        <a:lstStyle/>
        <a:p>
          <a:endParaRPr lang="en-US"/>
        </a:p>
      </dgm:t>
    </dgm:pt>
    <dgm:pt modelId="{3B3FE5D9-448A-471C-B4DE-542D12ADC238}">
      <dgm:prSet/>
      <dgm:spPr/>
      <dgm:t>
        <a:bodyPr/>
        <a:lstStyle/>
        <a:p>
          <a:r>
            <a:rPr lang="cs-CZ"/>
            <a:t>Vzruch veden drahami do mozku, kde v příslušné oblasti vyvolá podráždění-počitek</a:t>
          </a:r>
          <a:endParaRPr lang="en-US"/>
        </a:p>
      </dgm:t>
    </dgm:pt>
    <dgm:pt modelId="{DE51E808-67F9-4117-9E82-2DCBDA0F9FA0}" type="parTrans" cxnId="{D1EE88A0-0A81-43FA-B4B7-020B97E2D166}">
      <dgm:prSet/>
      <dgm:spPr/>
      <dgm:t>
        <a:bodyPr/>
        <a:lstStyle/>
        <a:p>
          <a:endParaRPr lang="en-US"/>
        </a:p>
      </dgm:t>
    </dgm:pt>
    <dgm:pt modelId="{B4555820-9FAB-421B-BADD-BDBC127BEDA5}" type="sibTrans" cxnId="{D1EE88A0-0A81-43FA-B4B7-020B97E2D166}">
      <dgm:prSet/>
      <dgm:spPr/>
      <dgm:t>
        <a:bodyPr/>
        <a:lstStyle/>
        <a:p>
          <a:endParaRPr lang="en-US"/>
        </a:p>
      </dgm:t>
    </dgm:pt>
    <dgm:pt modelId="{15E4FAB6-FEB7-4A0E-B310-620F8D795744}">
      <dgm:prSet/>
      <dgm:spPr/>
      <dgm:t>
        <a:bodyPr/>
        <a:lstStyle/>
        <a:p>
          <a:r>
            <a:rPr lang="cs-CZ"/>
            <a:t>Současně působí více podnětů, tj. více počitků, které se spojují s minulou zkušeností a vzniká výsledný komplexní vjem</a:t>
          </a:r>
          <a:endParaRPr lang="en-US"/>
        </a:p>
      </dgm:t>
    </dgm:pt>
    <dgm:pt modelId="{3A7161E1-D15C-45B5-9E09-9EBA4CFC8D7A}" type="parTrans" cxnId="{FE393988-11F8-4D90-A939-7E7B5A080678}">
      <dgm:prSet/>
      <dgm:spPr/>
      <dgm:t>
        <a:bodyPr/>
        <a:lstStyle/>
        <a:p>
          <a:endParaRPr lang="en-US"/>
        </a:p>
      </dgm:t>
    </dgm:pt>
    <dgm:pt modelId="{2A462086-DACE-40AC-8148-8F208E3D4BA9}" type="sibTrans" cxnId="{FE393988-11F8-4D90-A939-7E7B5A080678}">
      <dgm:prSet/>
      <dgm:spPr/>
      <dgm:t>
        <a:bodyPr/>
        <a:lstStyle/>
        <a:p>
          <a:endParaRPr lang="en-US"/>
        </a:p>
      </dgm:t>
    </dgm:pt>
    <dgm:pt modelId="{02D397FB-859C-4A33-BA02-4C0FF4F1FFFB}">
      <dgm:prSet/>
      <dgm:spPr/>
      <dgm:t>
        <a:bodyPr/>
        <a:lstStyle/>
        <a:p>
          <a:r>
            <a:rPr lang="cs-CZ"/>
            <a:t>Teorie</a:t>
          </a:r>
          <a:endParaRPr lang="en-US"/>
        </a:p>
      </dgm:t>
    </dgm:pt>
    <dgm:pt modelId="{78908D23-F96B-4A97-B66A-07E3F429C614}" type="parTrans" cxnId="{6BB1C420-DDFD-4DCE-9A35-616D91C58AB9}">
      <dgm:prSet/>
      <dgm:spPr/>
      <dgm:t>
        <a:bodyPr/>
        <a:lstStyle/>
        <a:p>
          <a:endParaRPr lang="en-US"/>
        </a:p>
      </dgm:t>
    </dgm:pt>
    <dgm:pt modelId="{3813C57C-A3DE-4C4A-A951-253A58D001D6}" type="sibTrans" cxnId="{6BB1C420-DDFD-4DCE-9A35-616D91C58AB9}">
      <dgm:prSet/>
      <dgm:spPr/>
      <dgm:t>
        <a:bodyPr/>
        <a:lstStyle/>
        <a:p>
          <a:endParaRPr lang="en-US"/>
        </a:p>
      </dgm:t>
    </dgm:pt>
    <dgm:pt modelId="{B45A1161-E1C0-4225-AA34-AC99F511093F}">
      <dgm:prSet/>
      <dgm:spPr/>
      <dgm:t>
        <a:bodyPr/>
        <a:lstStyle/>
        <a:p>
          <a:r>
            <a:rPr lang="cs-CZ"/>
            <a:t>Konstruktivní percepce</a:t>
          </a:r>
          <a:endParaRPr lang="en-US"/>
        </a:p>
      </dgm:t>
    </dgm:pt>
    <dgm:pt modelId="{35581CCD-55DC-4F6C-B56B-A58138089CE5}" type="parTrans" cxnId="{2B990341-BDBE-484E-92CD-AEC25F8F43FA}">
      <dgm:prSet/>
      <dgm:spPr/>
      <dgm:t>
        <a:bodyPr/>
        <a:lstStyle/>
        <a:p>
          <a:endParaRPr lang="en-US"/>
        </a:p>
      </dgm:t>
    </dgm:pt>
    <dgm:pt modelId="{41FC8AE2-7AF4-4D5D-BC44-70F3ACFFCF4B}" type="sibTrans" cxnId="{2B990341-BDBE-484E-92CD-AEC25F8F43FA}">
      <dgm:prSet/>
      <dgm:spPr/>
      <dgm:t>
        <a:bodyPr/>
        <a:lstStyle/>
        <a:p>
          <a:endParaRPr lang="en-US"/>
        </a:p>
      </dgm:t>
    </dgm:pt>
    <dgm:pt modelId="{1EC61D7F-515B-4EBB-968F-17CA9B684839}">
      <dgm:prSet/>
      <dgm:spPr/>
      <dgm:t>
        <a:bodyPr/>
        <a:lstStyle/>
        <a:p>
          <a:r>
            <a:rPr lang="cs-CZ"/>
            <a:t>Přímé vnímání</a:t>
          </a:r>
          <a:endParaRPr lang="en-US"/>
        </a:p>
      </dgm:t>
    </dgm:pt>
    <dgm:pt modelId="{D14A2780-2DF2-41A7-A0B7-E6491ECA6F9B}" type="parTrans" cxnId="{748F0894-6957-4BBC-90FA-7DA9ECBF8D8D}">
      <dgm:prSet/>
      <dgm:spPr/>
      <dgm:t>
        <a:bodyPr/>
        <a:lstStyle/>
        <a:p>
          <a:endParaRPr lang="en-US"/>
        </a:p>
      </dgm:t>
    </dgm:pt>
    <dgm:pt modelId="{C9CB9E37-AE28-4243-8F9B-1D03C0F13A9B}" type="sibTrans" cxnId="{748F0894-6957-4BBC-90FA-7DA9ECBF8D8D}">
      <dgm:prSet/>
      <dgm:spPr/>
      <dgm:t>
        <a:bodyPr/>
        <a:lstStyle/>
        <a:p>
          <a:endParaRPr lang="en-US"/>
        </a:p>
      </dgm:t>
    </dgm:pt>
    <dgm:pt modelId="{03337228-06DC-F240-8FDA-C29F8F038E31}" type="pres">
      <dgm:prSet presAssocID="{9F7DE4A0-7835-412E-A510-2C278F525E30}" presName="diagram" presStyleCnt="0">
        <dgm:presLayoutVars>
          <dgm:dir/>
          <dgm:resizeHandles val="exact"/>
        </dgm:presLayoutVars>
      </dgm:prSet>
      <dgm:spPr/>
    </dgm:pt>
    <dgm:pt modelId="{096370C7-7A82-C842-8430-F5808F511087}" type="pres">
      <dgm:prSet presAssocID="{E2A91767-6951-4F69-AC4A-7D1847791C0F}" presName="node" presStyleLbl="node1" presStyleIdx="0" presStyleCnt="5">
        <dgm:presLayoutVars>
          <dgm:bulletEnabled val="1"/>
        </dgm:presLayoutVars>
      </dgm:prSet>
      <dgm:spPr/>
    </dgm:pt>
    <dgm:pt modelId="{944A6EA6-F3D9-C440-AF16-127FDFFDD9C0}" type="pres">
      <dgm:prSet presAssocID="{386AC622-9F29-4AC0-BD8C-4809F137340B}" presName="sibTrans" presStyleCnt="0"/>
      <dgm:spPr/>
    </dgm:pt>
    <dgm:pt modelId="{B0B47707-D61E-2245-9B9C-745C2EAB016E}" type="pres">
      <dgm:prSet presAssocID="{9FD807DA-3726-436F-8EE8-D7C2D8288C58}" presName="node" presStyleLbl="node1" presStyleIdx="1" presStyleCnt="5">
        <dgm:presLayoutVars>
          <dgm:bulletEnabled val="1"/>
        </dgm:presLayoutVars>
      </dgm:prSet>
      <dgm:spPr/>
    </dgm:pt>
    <dgm:pt modelId="{7DDAB76E-FC16-7441-989D-22CCF3BBFB92}" type="pres">
      <dgm:prSet presAssocID="{BCCD3481-5791-4C43-BC96-D7D297563CAA}" presName="sibTrans" presStyleCnt="0"/>
      <dgm:spPr/>
    </dgm:pt>
    <dgm:pt modelId="{88FFDDB0-8AFB-DF41-AE07-A5B73482B167}" type="pres">
      <dgm:prSet presAssocID="{3B3FE5D9-448A-471C-B4DE-542D12ADC238}" presName="node" presStyleLbl="node1" presStyleIdx="2" presStyleCnt="5">
        <dgm:presLayoutVars>
          <dgm:bulletEnabled val="1"/>
        </dgm:presLayoutVars>
      </dgm:prSet>
      <dgm:spPr/>
    </dgm:pt>
    <dgm:pt modelId="{40F03035-C092-224C-ACB3-297613EE5575}" type="pres">
      <dgm:prSet presAssocID="{B4555820-9FAB-421B-BADD-BDBC127BEDA5}" presName="sibTrans" presStyleCnt="0"/>
      <dgm:spPr/>
    </dgm:pt>
    <dgm:pt modelId="{E47585F0-EB87-7D47-8807-2B952FD66CCB}" type="pres">
      <dgm:prSet presAssocID="{15E4FAB6-FEB7-4A0E-B310-620F8D795744}" presName="node" presStyleLbl="node1" presStyleIdx="3" presStyleCnt="5">
        <dgm:presLayoutVars>
          <dgm:bulletEnabled val="1"/>
        </dgm:presLayoutVars>
      </dgm:prSet>
      <dgm:spPr/>
    </dgm:pt>
    <dgm:pt modelId="{1E837693-62B2-CB43-9057-6FABDDCF67EE}" type="pres">
      <dgm:prSet presAssocID="{2A462086-DACE-40AC-8148-8F208E3D4BA9}" presName="sibTrans" presStyleCnt="0"/>
      <dgm:spPr/>
    </dgm:pt>
    <dgm:pt modelId="{4DEABBF2-CC7E-3C41-A62C-E0EBF17C1A90}" type="pres">
      <dgm:prSet presAssocID="{02D397FB-859C-4A33-BA02-4C0FF4F1FFFB}" presName="node" presStyleLbl="node1" presStyleIdx="4" presStyleCnt="5">
        <dgm:presLayoutVars>
          <dgm:bulletEnabled val="1"/>
        </dgm:presLayoutVars>
      </dgm:prSet>
      <dgm:spPr/>
    </dgm:pt>
  </dgm:ptLst>
  <dgm:cxnLst>
    <dgm:cxn modelId="{6BB1C420-DDFD-4DCE-9A35-616D91C58AB9}" srcId="{9F7DE4A0-7835-412E-A510-2C278F525E30}" destId="{02D397FB-859C-4A33-BA02-4C0FF4F1FFFB}" srcOrd="4" destOrd="0" parTransId="{78908D23-F96B-4A97-B66A-07E3F429C614}" sibTransId="{3813C57C-A3DE-4C4A-A951-253A58D001D6}"/>
    <dgm:cxn modelId="{219ECB37-08EF-784A-A5DD-504CA4CC5112}" type="presOf" srcId="{3B3FE5D9-448A-471C-B4DE-542D12ADC238}" destId="{88FFDDB0-8AFB-DF41-AE07-A5B73482B167}" srcOrd="0" destOrd="0" presId="urn:microsoft.com/office/officeart/2005/8/layout/default"/>
    <dgm:cxn modelId="{2B990341-BDBE-484E-92CD-AEC25F8F43FA}" srcId="{02D397FB-859C-4A33-BA02-4C0FF4F1FFFB}" destId="{B45A1161-E1C0-4225-AA34-AC99F511093F}" srcOrd="0" destOrd="0" parTransId="{35581CCD-55DC-4F6C-B56B-A58138089CE5}" sibTransId="{41FC8AE2-7AF4-4D5D-BC44-70F3ACFFCF4B}"/>
    <dgm:cxn modelId="{BFF59A5D-72BE-4624-AE07-3D6B80CBC8F2}" srcId="{9F7DE4A0-7835-412E-A510-2C278F525E30}" destId="{E2A91767-6951-4F69-AC4A-7D1847791C0F}" srcOrd="0" destOrd="0" parTransId="{5117095C-A259-4F38-B788-2A86DD8702D0}" sibTransId="{386AC622-9F29-4AC0-BD8C-4809F137340B}"/>
    <dgm:cxn modelId="{FE393988-11F8-4D90-A939-7E7B5A080678}" srcId="{9F7DE4A0-7835-412E-A510-2C278F525E30}" destId="{15E4FAB6-FEB7-4A0E-B310-620F8D795744}" srcOrd="3" destOrd="0" parTransId="{3A7161E1-D15C-45B5-9E09-9EBA4CFC8D7A}" sibTransId="{2A462086-DACE-40AC-8148-8F208E3D4BA9}"/>
    <dgm:cxn modelId="{7EDB0589-668E-1845-8A4C-3AAC945D50D8}" type="presOf" srcId="{9F7DE4A0-7835-412E-A510-2C278F525E30}" destId="{03337228-06DC-F240-8FDA-C29F8F038E31}" srcOrd="0" destOrd="0" presId="urn:microsoft.com/office/officeart/2005/8/layout/default"/>
    <dgm:cxn modelId="{8014A78D-4276-5A48-B0EA-E4368AAE403D}" type="presOf" srcId="{B45A1161-E1C0-4225-AA34-AC99F511093F}" destId="{4DEABBF2-CC7E-3C41-A62C-E0EBF17C1A90}" srcOrd="0" destOrd="1" presId="urn:microsoft.com/office/officeart/2005/8/layout/default"/>
    <dgm:cxn modelId="{748F0894-6957-4BBC-90FA-7DA9ECBF8D8D}" srcId="{02D397FB-859C-4A33-BA02-4C0FF4F1FFFB}" destId="{1EC61D7F-515B-4EBB-968F-17CA9B684839}" srcOrd="1" destOrd="0" parTransId="{D14A2780-2DF2-41A7-A0B7-E6491ECA6F9B}" sibTransId="{C9CB9E37-AE28-4243-8F9B-1D03C0F13A9B}"/>
    <dgm:cxn modelId="{D1EE88A0-0A81-43FA-B4B7-020B97E2D166}" srcId="{9F7DE4A0-7835-412E-A510-2C278F525E30}" destId="{3B3FE5D9-448A-471C-B4DE-542D12ADC238}" srcOrd="2" destOrd="0" parTransId="{DE51E808-67F9-4117-9E82-2DCBDA0F9FA0}" sibTransId="{B4555820-9FAB-421B-BADD-BDBC127BEDA5}"/>
    <dgm:cxn modelId="{7EBC52A3-642B-2345-BB08-C71164CF0798}" type="presOf" srcId="{9FD807DA-3726-436F-8EE8-D7C2D8288C58}" destId="{B0B47707-D61E-2245-9B9C-745C2EAB016E}" srcOrd="0" destOrd="0" presId="urn:microsoft.com/office/officeart/2005/8/layout/default"/>
    <dgm:cxn modelId="{A273EEB6-AECF-AE45-B590-A1BAED43B692}" type="presOf" srcId="{E2A91767-6951-4F69-AC4A-7D1847791C0F}" destId="{096370C7-7A82-C842-8430-F5808F511087}" srcOrd="0" destOrd="0" presId="urn:microsoft.com/office/officeart/2005/8/layout/default"/>
    <dgm:cxn modelId="{D0D842DB-989C-5848-89F0-0F665B5B2624}" type="presOf" srcId="{15E4FAB6-FEB7-4A0E-B310-620F8D795744}" destId="{E47585F0-EB87-7D47-8807-2B952FD66CCB}" srcOrd="0" destOrd="0" presId="urn:microsoft.com/office/officeart/2005/8/layout/default"/>
    <dgm:cxn modelId="{357980EE-C876-CF44-BDFE-CCBE834A0E1D}" type="presOf" srcId="{02D397FB-859C-4A33-BA02-4C0FF4F1FFFB}" destId="{4DEABBF2-CC7E-3C41-A62C-E0EBF17C1A90}" srcOrd="0" destOrd="0" presId="urn:microsoft.com/office/officeart/2005/8/layout/default"/>
    <dgm:cxn modelId="{1E38FAF9-EF52-3E46-80C6-6A7C493E3289}" type="presOf" srcId="{1EC61D7F-515B-4EBB-968F-17CA9B684839}" destId="{4DEABBF2-CC7E-3C41-A62C-E0EBF17C1A90}" srcOrd="0" destOrd="2" presId="urn:microsoft.com/office/officeart/2005/8/layout/default"/>
    <dgm:cxn modelId="{2A99BBFC-79BA-4DF1-BF42-D9CE546BD93C}" srcId="{9F7DE4A0-7835-412E-A510-2C278F525E30}" destId="{9FD807DA-3726-436F-8EE8-D7C2D8288C58}" srcOrd="1" destOrd="0" parTransId="{596CEAF7-4820-4FA0-8319-B99000EAC2AC}" sibTransId="{BCCD3481-5791-4C43-BC96-D7D297563CAA}"/>
    <dgm:cxn modelId="{0012705D-8DBA-2E4A-89A4-01FE481C7123}" type="presParOf" srcId="{03337228-06DC-F240-8FDA-C29F8F038E31}" destId="{096370C7-7A82-C842-8430-F5808F511087}" srcOrd="0" destOrd="0" presId="urn:microsoft.com/office/officeart/2005/8/layout/default"/>
    <dgm:cxn modelId="{5DC3F5CA-14D7-6D4C-BF29-39A7AB5C5940}" type="presParOf" srcId="{03337228-06DC-F240-8FDA-C29F8F038E31}" destId="{944A6EA6-F3D9-C440-AF16-127FDFFDD9C0}" srcOrd="1" destOrd="0" presId="urn:microsoft.com/office/officeart/2005/8/layout/default"/>
    <dgm:cxn modelId="{561CDAD7-C952-804D-8CAD-29DE9D9E0291}" type="presParOf" srcId="{03337228-06DC-F240-8FDA-C29F8F038E31}" destId="{B0B47707-D61E-2245-9B9C-745C2EAB016E}" srcOrd="2" destOrd="0" presId="urn:microsoft.com/office/officeart/2005/8/layout/default"/>
    <dgm:cxn modelId="{C1590065-78B4-5841-A8BF-D0F9D54DA4AA}" type="presParOf" srcId="{03337228-06DC-F240-8FDA-C29F8F038E31}" destId="{7DDAB76E-FC16-7441-989D-22CCF3BBFB92}" srcOrd="3" destOrd="0" presId="urn:microsoft.com/office/officeart/2005/8/layout/default"/>
    <dgm:cxn modelId="{5DA9192D-0EB8-5A4D-98DA-DB4D61357D8F}" type="presParOf" srcId="{03337228-06DC-F240-8FDA-C29F8F038E31}" destId="{88FFDDB0-8AFB-DF41-AE07-A5B73482B167}" srcOrd="4" destOrd="0" presId="urn:microsoft.com/office/officeart/2005/8/layout/default"/>
    <dgm:cxn modelId="{AD9A1F28-DAB3-9B46-A340-2DD68093A3F3}" type="presParOf" srcId="{03337228-06DC-F240-8FDA-C29F8F038E31}" destId="{40F03035-C092-224C-ACB3-297613EE5575}" srcOrd="5" destOrd="0" presId="urn:microsoft.com/office/officeart/2005/8/layout/default"/>
    <dgm:cxn modelId="{A1909B7B-5BD7-3C45-A33D-BC2F1AE603C5}" type="presParOf" srcId="{03337228-06DC-F240-8FDA-C29F8F038E31}" destId="{E47585F0-EB87-7D47-8807-2B952FD66CCB}" srcOrd="6" destOrd="0" presId="urn:microsoft.com/office/officeart/2005/8/layout/default"/>
    <dgm:cxn modelId="{0C54F611-21B4-704A-A13D-CA58616EED63}" type="presParOf" srcId="{03337228-06DC-F240-8FDA-C29F8F038E31}" destId="{1E837693-62B2-CB43-9057-6FABDDCF67EE}" srcOrd="7" destOrd="0" presId="urn:microsoft.com/office/officeart/2005/8/layout/default"/>
    <dgm:cxn modelId="{4888ADBE-C399-064D-A9E7-FDE937C35094}" type="presParOf" srcId="{03337228-06DC-F240-8FDA-C29F8F038E31}" destId="{4DEABBF2-CC7E-3C41-A62C-E0EBF17C1A90}"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6F98006-AA00-41B8-923D-A187433857CC}"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85244A5-3F6E-4C54-8CF2-83B79D021E62}">
      <dgm:prSet/>
      <dgm:spPr/>
      <dgm:t>
        <a:bodyPr/>
        <a:lstStyle/>
        <a:p>
          <a:r>
            <a:rPr lang="cs-CZ"/>
            <a:t>Obě možnosti liší začleněním údajů do jiného rámce</a:t>
          </a:r>
          <a:endParaRPr lang="en-US"/>
        </a:p>
      </dgm:t>
    </dgm:pt>
    <dgm:pt modelId="{EBE6FCC5-0A35-4D78-88FE-FB05DB882F5B}" type="parTrans" cxnId="{E730633D-3F29-4FDD-B30C-5D7F8702EA8C}">
      <dgm:prSet/>
      <dgm:spPr/>
      <dgm:t>
        <a:bodyPr/>
        <a:lstStyle/>
        <a:p>
          <a:endParaRPr lang="en-US"/>
        </a:p>
      </dgm:t>
    </dgm:pt>
    <dgm:pt modelId="{393B1873-F103-485F-B82F-2E6BBFD17571}" type="sibTrans" cxnId="{E730633D-3F29-4FDD-B30C-5D7F8702EA8C}">
      <dgm:prSet/>
      <dgm:spPr/>
      <dgm:t>
        <a:bodyPr/>
        <a:lstStyle/>
        <a:p>
          <a:endParaRPr lang="en-US"/>
        </a:p>
      </dgm:t>
    </dgm:pt>
    <dgm:pt modelId="{2F609FB1-E8F0-4554-831C-9404CAB749FB}">
      <dgm:prSet/>
      <dgm:spPr/>
      <dgm:t>
        <a:bodyPr/>
        <a:lstStyle/>
        <a:p>
          <a:r>
            <a:rPr lang="cs-CZ"/>
            <a:t>Pokud při prezentaci zdůrazňujeme možné zisky, pak mají lidé tendenci vyhýbat se zbytečnému riziku</a:t>
          </a:r>
          <a:endParaRPr lang="en-US"/>
        </a:p>
      </dgm:t>
    </dgm:pt>
    <dgm:pt modelId="{02A9EEDC-F273-4055-A07B-880FC26C99B1}" type="parTrans" cxnId="{C4485350-076B-469A-8FDA-3FDDB28E9727}">
      <dgm:prSet/>
      <dgm:spPr/>
      <dgm:t>
        <a:bodyPr/>
        <a:lstStyle/>
        <a:p>
          <a:endParaRPr lang="en-US"/>
        </a:p>
      </dgm:t>
    </dgm:pt>
    <dgm:pt modelId="{1D36AC97-E003-4C93-B68D-8C2727D3A63C}" type="sibTrans" cxnId="{C4485350-076B-469A-8FDA-3FDDB28E9727}">
      <dgm:prSet/>
      <dgm:spPr/>
      <dgm:t>
        <a:bodyPr/>
        <a:lstStyle/>
        <a:p>
          <a:endParaRPr lang="en-US"/>
        </a:p>
      </dgm:t>
    </dgm:pt>
    <dgm:pt modelId="{2C00DB29-0DF2-431C-BE51-75F715510A51}">
      <dgm:prSet/>
      <dgm:spPr/>
      <dgm:t>
        <a:bodyPr/>
        <a:lstStyle/>
        <a:p>
          <a:r>
            <a:rPr lang="cs-CZ"/>
            <a:t>Posuzování určitých jevů i rozhodování výrazně ovlivňuje slovní či jiný kontext</a:t>
          </a:r>
          <a:endParaRPr lang="en-US"/>
        </a:p>
      </dgm:t>
    </dgm:pt>
    <dgm:pt modelId="{2B749A9F-7879-47E2-8F7A-7C324F051C6D}" type="parTrans" cxnId="{9E3D2BA1-68D3-48AE-A495-322FA0FE615B}">
      <dgm:prSet/>
      <dgm:spPr/>
      <dgm:t>
        <a:bodyPr/>
        <a:lstStyle/>
        <a:p>
          <a:endParaRPr lang="en-US"/>
        </a:p>
      </dgm:t>
    </dgm:pt>
    <dgm:pt modelId="{2096C124-F8CA-43FA-9F0F-AE203EA49811}" type="sibTrans" cxnId="{9E3D2BA1-68D3-48AE-A495-322FA0FE615B}">
      <dgm:prSet/>
      <dgm:spPr/>
      <dgm:t>
        <a:bodyPr/>
        <a:lstStyle/>
        <a:p>
          <a:endParaRPr lang="en-US"/>
        </a:p>
      </dgm:t>
    </dgm:pt>
    <dgm:pt modelId="{8B76DDDB-4140-4239-8212-EF82C8444E14}">
      <dgm:prSet/>
      <dgm:spPr/>
      <dgm:t>
        <a:bodyPr/>
        <a:lstStyle/>
        <a:p>
          <a:r>
            <a:rPr lang="cs-CZ"/>
            <a:t>Jsme PRO volbu (obhájci legalizace potratů) vs. Jsme PRO život (oponenti)</a:t>
          </a:r>
          <a:endParaRPr lang="en-US"/>
        </a:p>
      </dgm:t>
    </dgm:pt>
    <dgm:pt modelId="{0A740AEB-898D-4AD7-A2DC-AAE2D8890B05}" type="parTrans" cxnId="{0E8EAF74-7AF9-4A8C-BF12-F6F3C8130A20}">
      <dgm:prSet/>
      <dgm:spPr/>
      <dgm:t>
        <a:bodyPr/>
        <a:lstStyle/>
        <a:p>
          <a:endParaRPr lang="en-US"/>
        </a:p>
      </dgm:t>
    </dgm:pt>
    <dgm:pt modelId="{8FA4803A-3C09-48F3-95F9-62A00242DA4C}" type="sibTrans" cxnId="{0E8EAF74-7AF9-4A8C-BF12-F6F3C8130A20}">
      <dgm:prSet/>
      <dgm:spPr/>
      <dgm:t>
        <a:bodyPr/>
        <a:lstStyle/>
        <a:p>
          <a:endParaRPr lang="en-US"/>
        </a:p>
      </dgm:t>
    </dgm:pt>
    <dgm:pt modelId="{D81FA2E7-FC51-714F-AD11-8A63726316A0}" type="pres">
      <dgm:prSet presAssocID="{56F98006-AA00-41B8-923D-A187433857CC}" presName="linear" presStyleCnt="0">
        <dgm:presLayoutVars>
          <dgm:animLvl val="lvl"/>
          <dgm:resizeHandles val="exact"/>
        </dgm:presLayoutVars>
      </dgm:prSet>
      <dgm:spPr/>
    </dgm:pt>
    <dgm:pt modelId="{1218F5D7-C663-D840-B2A4-DB7C5C3152E0}" type="pres">
      <dgm:prSet presAssocID="{C85244A5-3F6E-4C54-8CF2-83B79D021E62}" presName="parentText" presStyleLbl="node1" presStyleIdx="0" presStyleCnt="3">
        <dgm:presLayoutVars>
          <dgm:chMax val="0"/>
          <dgm:bulletEnabled val="1"/>
        </dgm:presLayoutVars>
      </dgm:prSet>
      <dgm:spPr/>
    </dgm:pt>
    <dgm:pt modelId="{0F94F672-DBBE-6C47-849E-A4BE46A4AAA7}" type="pres">
      <dgm:prSet presAssocID="{C85244A5-3F6E-4C54-8CF2-83B79D021E62}" presName="childText" presStyleLbl="revTx" presStyleIdx="0" presStyleCnt="1">
        <dgm:presLayoutVars>
          <dgm:bulletEnabled val="1"/>
        </dgm:presLayoutVars>
      </dgm:prSet>
      <dgm:spPr/>
    </dgm:pt>
    <dgm:pt modelId="{80B3A3DA-63A7-524B-8EEF-101A3350B5D9}" type="pres">
      <dgm:prSet presAssocID="{2C00DB29-0DF2-431C-BE51-75F715510A51}" presName="parentText" presStyleLbl="node1" presStyleIdx="1" presStyleCnt="3">
        <dgm:presLayoutVars>
          <dgm:chMax val="0"/>
          <dgm:bulletEnabled val="1"/>
        </dgm:presLayoutVars>
      </dgm:prSet>
      <dgm:spPr/>
    </dgm:pt>
    <dgm:pt modelId="{D9949DDF-C24C-5349-AEA6-89D7B1C4DF6C}" type="pres">
      <dgm:prSet presAssocID="{2096C124-F8CA-43FA-9F0F-AE203EA49811}" presName="spacer" presStyleCnt="0"/>
      <dgm:spPr/>
    </dgm:pt>
    <dgm:pt modelId="{28AF7487-6A26-AF4E-80D8-9D63CE9BDFA7}" type="pres">
      <dgm:prSet presAssocID="{8B76DDDB-4140-4239-8212-EF82C8444E14}" presName="parentText" presStyleLbl="node1" presStyleIdx="2" presStyleCnt="3">
        <dgm:presLayoutVars>
          <dgm:chMax val="0"/>
          <dgm:bulletEnabled val="1"/>
        </dgm:presLayoutVars>
      </dgm:prSet>
      <dgm:spPr/>
    </dgm:pt>
  </dgm:ptLst>
  <dgm:cxnLst>
    <dgm:cxn modelId="{D61D6026-A6FC-6A4F-B0F0-2F2FAEF5EE39}" type="presOf" srcId="{8B76DDDB-4140-4239-8212-EF82C8444E14}" destId="{28AF7487-6A26-AF4E-80D8-9D63CE9BDFA7}" srcOrd="0" destOrd="0" presId="urn:microsoft.com/office/officeart/2005/8/layout/vList2"/>
    <dgm:cxn modelId="{752CC330-4E9A-174E-8B3E-AFC0E5745A64}" type="presOf" srcId="{56F98006-AA00-41B8-923D-A187433857CC}" destId="{D81FA2E7-FC51-714F-AD11-8A63726316A0}" srcOrd="0" destOrd="0" presId="urn:microsoft.com/office/officeart/2005/8/layout/vList2"/>
    <dgm:cxn modelId="{E730633D-3F29-4FDD-B30C-5D7F8702EA8C}" srcId="{56F98006-AA00-41B8-923D-A187433857CC}" destId="{C85244A5-3F6E-4C54-8CF2-83B79D021E62}" srcOrd="0" destOrd="0" parTransId="{EBE6FCC5-0A35-4D78-88FE-FB05DB882F5B}" sibTransId="{393B1873-F103-485F-B82F-2E6BBFD17571}"/>
    <dgm:cxn modelId="{C4485350-076B-469A-8FDA-3FDDB28E9727}" srcId="{C85244A5-3F6E-4C54-8CF2-83B79D021E62}" destId="{2F609FB1-E8F0-4554-831C-9404CAB749FB}" srcOrd="0" destOrd="0" parTransId="{02A9EEDC-F273-4055-A07B-880FC26C99B1}" sibTransId="{1D36AC97-E003-4C93-B68D-8C2727D3A63C}"/>
    <dgm:cxn modelId="{0E8EAF74-7AF9-4A8C-BF12-F6F3C8130A20}" srcId="{56F98006-AA00-41B8-923D-A187433857CC}" destId="{8B76DDDB-4140-4239-8212-EF82C8444E14}" srcOrd="2" destOrd="0" parTransId="{0A740AEB-898D-4AD7-A2DC-AAE2D8890B05}" sibTransId="{8FA4803A-3C09-48F3-95F9-62A00242DA4C}"/>
    <dgm:cxn modelId="{33868C83-6801-5C44-B572-B9E74D76A6F2}" type="presOf" srcId="{2F609FB1-E8F0-4554-831C-9404CAB749FB}" destId="{0F94F672-DBBE-6C47-849E-A4BE46A4AAA7}" srcOrd="0" destOrd="0" presId="urn:microsoft.com/office/officeart/2005/8/layout/vList2"/>
    <dgm:cxn modelId="{9E3D2BA1-68D3-48AE-A495-322FA0FE615B}" srcId="{56F98006-AA00-41B8-923D-A187433857CC}" destId="{2C00DB29-0DF2-431C-BE51-75F715510A51}" srcOrd="1" destOrd="0" parTransId="{2B749A9F-7879-47E2-8F7A-7C324F051C6D}" sibTransId="{2096C124-F8CA-43FA-9F0F-AE203EA49811}"/>
    <dgm:cxn modelId="{518BF3B4-66B8-E94D-AE80-6B68CA6054DD}" type="presOf" srcId="{C85244A5-3F6E-4C54-8CF2-83B79D021E62}" destId="{1218F5D7-C663-D840-B2A4-DB7C5C3152E0}" srcOrd="0" destOrd="0" presId="urn:microsoft.com/office/officeart/2005/8/layout/vList2"/>
    <dgm:cxn modelId="{0CC657BF-4012-BB41-9267-25453CBFB6E7}" type="presOf" srcId="{2C00DB29-0DF2-431C-BE51-75F715510A51}" destId="{80B3A3DA-63A7-524B-8EEF-101A3350B5D9}" srcOrd="0" destOrd="0" presId="urn:microsoft.com/office/officeart/2005/8/layout/vList2"/>
    <dgm:cxn modelId="{4C17D693-D3C5-724B-8785-87263A2A0701}" type="presParOf" srcId="{D81FA2E7-FC51-714F-AD11-8A63726316A0}" destId="{1218F5D7-C663-D840-B2A4-DB7C5C3152E0}" srcOrd="0" destOrd="0" presId="urn:microsoft.com/office/officeart/2005/8/layout/vList2"/>
    <dgm:cxn modelId="{3B9A460E-A5FC-8041-8B5C-F5FBFF71BFA7}" type="presParOf" srcId="{D81FA2E7-FC51-714F-AD11-8A63726316A0}" destId="{0F94F672-DBBE-6C47-849E-A4BE46A4AAA7}" srcOrd="1" destOrd="0" presId="urn:microsoft.com/office/officeart/2005/8/layout/vList2"/>
    <dgm:cxn modelId="{DDA57ED4-4B20-6E4B-83B1-9D8ED61A2BC5}" type="presParOf" srcId="{D81FA2E7-FC51-714F-AD11-8A63726316A0}" destId="{80B3A3DA-63A7-524B-8EEF-101A3350B5D9}" srcOrd="2" destOrd="0" presId="urn:microsoft.com/office/officeart/2005/8/layout/vList2"/>
    <dgm:cxn modelId="{E93E6338-A60C-AA41-9A72-035BBC0D19E7}" type="presParOf" srcId="{D81FA2E7-FC51-714F-AD11-8A63726316A0}" destId="{D9949DDF-C24C-5349-AEA6-89D7B1C4DF6C}" srcOrd="3" destOrd="0" presId="urn:microsoft.com/office/officeart/2005/8/layout/vList2"/>
    <dgm:cxn modelId="{390D70D2-58E2-5548-9448-C9AC8E67C01C}" type="presParOf" srcId="{D81FA2E7-FC51-714F-AD11-8A63726316A0}" destId="{28AF7487-6A26-AF4E-80D8-9D63CE9BDFA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99F808-90DE-4857-9334-B8164DDDF4FF}"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AD6329F5-D9FF-4E97-A350-4B338D790545}">
      <dgm:prSet/>
      <dgm:spPr/>
      <dgm:t>
        <a:bodyPr/>
        <a:lstStyle/>
        <a:p>
          <a:r>
            <a:rPr lang="cs-CZ"/>
            <a:t>Mentální proces</a:t>
          </a:r>
          <a:endParaRPr lang="en-US"/>
        </a:p>
      </dgm:t>
    </dgm:pt>
    <dgm:pt modelId="{A71CC4C2-1789-47CF-8269-134CB2385D08}" type="parTrans" cxnId="{ECD9FFEA-9E9F-41EC-9126-7D0A5668C3CB}">
      <dgm:prSet/>
      <dgm:spPr/>
      <dgm:t>
        <a:bodyPr/>
        <a:lstStyle/>
        <a:p>
          <a:endParaRPr lang="en-US"/>
        </a:p>
      </dgm:t>
    </dgm:pt>
    <dgm:pt modelId="{8BE426C5-C814-405A-8918-92045BDDFD5B}" type="sibTrans" cxnId="{ECD9FFEA-9E9F-41EC-9126-7D0A5668C3CB}">
      <dgm:prSet/>
      <dgm:spPr/>
      <dgm:t>
        <a:bodyPr/>
        <a:lstStyle/>
        <a:p>
          <a:endParaRPr lang="en-US"/>
        </a:p>
      </dgm:t>
    </dgm:pt>
    <dgm:pt modelId="{1AF20F7D-9DBD-4D69-871F-CFC07BA4CCA3}">
      <dgm:prSet/>
      <dgm:spPr/>
      <dgm:t>
        <a:bodyPr/>
        <a:lstStyle/>
        <a:p>
          <a:r>
            <a:rPr lang="cs-CZ"/>
            <a:t>Fcí: vpouštět do vědomí omezený počet informací</a:t>
          </a:r>
          <a:endParaRPr lang="en-US"/>
        </a:p>
      </dgm:t>
    </dgm:pt>
    <dgm:pt modelId="{024BBECF-52EF-4AA0-96DC-05F8B0128FEE}" type="parTrans" cxnId="{2647242C-86F7-4767-9356-9FCE38AE27C3}">
      <dgm:prSet/>
      <dgm:spPr/>
      <dgm:t>
        <a:bodyPr/>
        <a:lstStyle/>
        <a:p>
          <a:endParaRPr lang="en-US"/>
        </a:p>
      </dgm:t>
    </dgm:pt>
    <dgm:pt modelId="{AA6F865B-7F9D-4B78-9CF0-9566D9F55E75}" type="sibTrans" cxnId="{2647242C-86F7-4767-9356-9FCE38AE27C3}">
      <dgm:prSet/>
      <dgm:spPr/>
      <dgm:t>
        <a:bodyPr/>
        <a:lstStyle/>
        <a:p>
          <a:endParaRPr lang="en-US"/>
        </a:p>
      </dgm:t>
    </dgm:pt>
    <dgm:pt modelId="{B58BEF83-AA26-4704-B426-4FCB08155672}">
      <dgm:prSet/>
      <dgm:spPr/>
      <dgm:t>
        <a:bodyPr/>
        <a:lstStyle/>
        <a:p>
          <a:r>
            <a:rPr lang="cs-CZ"/>
            <a:t>Dvě fáze: 1.upoutat pozornost 2.soustředění</a:t>
          </a:r>
          <a:endParaRPr lang="en-US"/>
        </a:p>
      </dgm:t>
    </dgm:pt>
    <dgm:pt modelId="{A7F348E4-494E-44A7-89A2-570FC9E43BB3}" type="parTrans" cxnId="{6F14BD94-25F0-41D6-B1E7-79FEBFB1DFD0}">
      <dgm:prSet/>
      <dgm:spPr/>
      <dgm:t>
        <a:bodyPr/>
        <a:lstStyle/>
        <a:p>
          <a:endParaRPr lang="en-US"/>
        </a:p>
      </dgm:t>
    </dgm:pt>
    <dgm:pt modelId="{98A8EC2C-D5A9-49CA-84E5-4655F74C0951}" type="sibTrans" cxnId="{6F14BD94-25F0-41D6-B1E7-79FEBFB1DFD0}">
      <dgm:prSet/>
      <dgm:spPr/>
      <dgm:t>
        <a:bodyPr/>
        <a:lstStyle/>
        <a:p>
          <a:endParaRPr lang="en-US"/>
        </a:p>
      </dgm:t>
    </dgm:pt>
    <dgm:pt modelId="{92E09B5D-BAAD-43EC-82E2-6DB0B95CC546}">
      <dgm:prSet/>
      <dgm:spPr/>
      <dgm:t>
        <a:bodyPr/>
        <a:lstStyle/>
        <a:p>
          <a:r>
            <a:rPr lang="cs-CZ"/>
            <a:t>Bezděčná (pasivní), záměrná (aktivní)</a:t>
          </a:r>
          <a:endParaRPr lang="en-US"/>
        </a:p>
      </dgm:t>
    </dgm:pt>
    <dgm:pt modelId="{91F723B5-2845-40CB-8C20-10E7C48C9A1C}" type="parTrans" cxnId="{941796D5-45DC-4659-A057-6E7C13AA8B5C}">
      <dgm:prSet/>
      <dgm:spPr/>
      <dgm:t>
        <a:bodyPr/>
        <a:lstStyle/>
        <a:p>
          <a:endParaRPr lang="en-US"/>
        </a:p>
      </dgm:t>
    </dgm:pt>
    <dgm:pt modelId="{DD58E9EE-296B-4D28-B557-28590E5664C4}" type="sibTrans" cxnId="{941796D5-45DC-4659-A057-6E7C13AA8B5C}">
      <dgm:prSet/>
      <dgm:spPr/>
      <dgm:t>
        <a:bodyPr/>
        <a:lstStyle/>
        <a:p>
          <a:endParaRPr lang="en-US"/>
        </a:p>
      </dgm:t>
    </dgm:pt>
    <dgm:pt modelId="{19AA32DD-147C-2C49-9904-6D7976E01133}" type="pres">
      <dgm:prSet presAssocID="{9799F808-90DE-4857-9334-B8164DDDF4FF}" presName="vert0" presStyleCnt="0">
        <dgm:presLayoutVars>
          <dgm:dir/>
          <dgm:animOne val="branch"/>
          <dgm:animLvl val="lvl"/>
        </dgm:presLayoutVars>
      </dgm:prSet>
      <dgm:spPr/>
    </dgm:pt>
    <dgm:pt modelId="{3F788BF7-7B43-7D42-BB61-247485D239CE}" type="pres">
      <dgm:prSet presAssocID="{AD6329F5-D9FF-4E97-A350-4B338D790545}" presName="thickLine" presStyleLbl="alignNode1" presStyleIdx="0" presStyleCnt="4"/>
      <dgm:spPr/>
    </dgm:pt>
    <dgm:pt modelId="{447857B2-C890-F84C-A678-2CA84675B09C}" type="pres">
      <dgm:prSet presAssocID="{AD6329F5-D9FF-4E97-A350-4B338D790545}" presName="horz1" presStyleCnt="0"/>
      <dgm:spPr/>
    </dgm:pt>
    <dgm:pt modelId="{CBA64BBA-9A20-1C4C-8D29-ADCC965840D4}" type="pres">
      <dgm:prSet presAssocID="{AD6329F5-D9FF-4E97-A350-4B338D790545}" presName="tx1" presStyleLbl="revTx" presStyleIdx="0" presStyleCnt="4"/>
      <dgm:spPr/>
    </dgm:pt>
    <dgm:pt modelId="{E1DF45D3-14E6-3946-ADE4-AD90BAB9C170}" type="pres">
      <dgm:prSet presAssocID="{AD6329F5-D9FF-4E97-A350-4B338D790545}" presName="vert1" presStyleCnt="0"/>
      <dgm:spPr/>
    </dgm:pt>
    <dgm:pt modelId="{B6D29F12-C2FD-A445-AAA5-462A826EA67F}" type="pres">
      <dgm:prSet presAssocID="{1AF20F7D-9DBD-4D69-871F-CFC07BA4CCA3}" presName="thickLine" presStyleLbl="alignNode1" presStyleIdx="1" presStyleCnt="4"/>
      <dgm:spPr/>
    </dgm:pt>
    <dgm:pt modelId="{9D2B9D1E-24E7-9B47-B119-1159FB30FDC5}" type="pres">
      <dgm:prSet presAssocID="{1AF20F7D-9DBD-4D69-871F-CFC07BA4CCA3}" presName="horz1" presStyleCnt="0"/>
      <dgm:spPr/>
    </dgm:pt>
    <dgm:pt modelId="{EA730277-5ED7-3142-946D-60DEFCE4D7D5}" type="pres">
      <dgm:prSet presAssocID="{1AF20F7D-9DBD-4D69-871F-CFC07BA4CCA3}" presName="tx1" presStyleLbl="revTx" presStyleIdx="1" presStyleCnt="4"/>
      <dgm:spPr/>
    </dgm:pt>
    <dgm:pt modelId="{E9BE2192-3583-094D-AECD-271B7306FF84}" type="pres">
      <dgm:prSet presAssocID="{1AF20F7D-9DBD-4D69-871F-CFC07BA4CCA3}" presName="vert1" presStyleCnt="0"/>
      <dgm:spPr/>
    </dgm:pt>
    <dgm:pt modelId="{F9D28F5B-D8DB-EA44-ABC7-E74302EFE78E}" type="pres">
      <dgm:prSet presAssocID="{B58BEF83-AA26-4704-B426-4FCB08155672}" presName="thickLine" presStyleLbl="alignNode1" presStyleIdx="2" presStyleCnt="4"/>
      <dgm:spPr/>
    </dgm:pt>
    <dgm:pt modelId="{A040CD2C-B3D4-7245-B3FF-B3309F9CBAA0}" type="pres">
      <dgm:prSet presAssocID="{B58BEF83-AA26-4704-B426-4FCB08155672}" presName="horz1" presStyleCnt="0"/>
      <dgm:spPr/>
    </dgm:pt>
    <dgm:pt modelId="{13897218-9D31-6F4E-9A6B-DB94D161E1EB}" type="pres">
      <dgm:prSet presAssocID="{B58BEF83-AA26-4704-B426-4FCB08155672}" presName="tx1" presStyleLbl="revTx" presStyleIdx="2" presStyleCnt="4"/>
      <dgm:spPr/>
    </dgm:pt>
    <dgm:pt modelId="{B67B061C-EE2D-9C47-A226-9891B3091AC8}" type="pres">
      <dgm:prSet presAssocID="{B58BEF83-AA26-4704-B426-4FCB08155672}" presName="vert1" presStyleCnt="0"/>
      <dgm:spPr/>
    </dgm:pt>
    <dgm:pt modelId="{BCE0AC94-C042-7347-A40E-70FFA00B959C}" type="pres">
      <dgm:prSet presAssocID="{92E09B5D-BAAD-43EC-82E2-6DB0B95CC546}" presName="thickLine" presStyleLbl="alignNode1" presStyleIdx="3" presStyleCnt="4"/>
      <dgm:spPr/>
    </dgm:pt>
    <dgm:pt modelId="{7B6E8619-1025-3A45-A452-34479EBA32E1}" type="pres">
      <dgm:prSet presAssocID="{92E09B5D-BAAD-43EC-82E2-6DB0B95CC546}" presName="horz1" presStyleCnt="0"/>
      <dgm:spPr/>
    </dgm:pt>
    <dgm:pt modelId="{B7C4683F-B2A1-D547-848A-234C782C7714}" type="pres">
      <dgm:prSet presAssocID="{92E09B5D-BAAD-43EC-82E2-6DB0B95CC546}" presName="tx1" presStyleLbl="revTx" presStyleIdx="3" presStyleCnt="4"/>
      <dgm:spPr/>
    </dgm:pt>
    <dgm:pt modelId="{47BBA133-6231-4145-90A6-9B8192855389}" type="pres">
      <dgm:prSet presAssocID="{92E09B5D-BAAD-43EC-82E2-6DB0B95CC546}" presName="vert1" presStyleCnt="0"/>
      <dgm:spPr/>
    </dgm:pt>
  </dgm:ptLst>
  <dgm:cxnLst>
    <dgm:cxn modelId="{49110D09-B435-2241-9282-A9FC8B6D0285}" type="presOf" srcId="{9799F808-90DE-4857-9334-B8164DDDF4FF}" destId="{19AA32DD-147C-2C49-9904-6D7976E01133}" srcOrd="0" destOrd="0" presId="urn:microsoft.com/office/officeart/2008/layout/LinedList"/>
    <dgm:cxn modelId="{2647242C-86F7-4767-9356-9FCE38AE27C3}" srcId="{9799F808-90DE-4857-9334-B8164DDDF4FF}" destId="{1AF20F7D-9DBD-4D69-871F-CFC07BA4CCA3}" srcOrd="1" destOrd="0" parTransId="{024BBECF-52EF-4AA0-96DC-05F8B0128FEE}" sibTransId="{AA6F865B-7F9D-4B78-9CF0-9566D9F55E75}"/>
    <dgm:cxn modelId="{2285BC6E-5375-0D4B-B25D-D32939053F21}" type="presOf" srcId="{B58BEF83-AA26-4704-B426-4FCB08155672}" destId="{13897218-9D31-6F4E-9A6B-DB94D161E1EB}" srcOrd="0" destOrd="0" presId="urn:microsoft.com/office/officeart/2008/layout/LinedList"/>
    <dgm:cxn modelId="{507BFC7B-2708-9D4D-8886-A7C3338B98A1}" type="presOf" srcId="{92E09B5D-BAAD-43EC-82E2-6DB0B95CC546}" destId="{B7C4683F-B2A1-D547-848A-234C782C7714}" srcOrd="0" destOrd="0" presId="urn:microsoft.com/office/officeart/2008/layout/LinedList"/>
    <dgm:cxn modelId="{6F14BD94-25F0-41D6-B1E7-79FEBFB1DFD0}" srcId="{9799F808-90DE-4857-9334-B8164DDDF4FF}" destId="{B58BEF83-AA26-4704-B426-4FCB08155672}" srcOrd="2" destOrd="0" parTransId="{A7F348E4-494E-44A7-89A2-570FC9E43BB3}" sibTransId="{98A8EC2C-D5A9-49CA-84E5-4655F74C0951}"/>
    <dgm:cxn modelId="{9B802EA8-F511-3541-B48D-158B14E462E3}" type="presOf" srcId="{1AF20F7D-9DBD-4D69-871F-CFC07BA4CCA3}" destId="{EA730277-5ED7-3142-946D-60DEFCE4D7D5}" srcOrd="0" destOrd="0" presId="urn:microsoft.com/office/officeart/2008/layout/LinedList"/>
    <dgm:cxn modelId="{941796D5-45DC-4659-A057-6E7C13AA8B5C}" srcId="{9799F808-90DE-4857-9334-B8164DDDF4FF}" destId="{92E09B5D-BAAD-43EC-82E2-6DB0B95CC546}" srcOrd="3" destOrd="0" parTransId="{91F723B5-2845-40CB-8C20-10E7C48C9A1C}" sibTransId="{DD58E9EE-296B-4D28-B557-28590E5664C4}"/>
    <dgm:cxn modelId="{ECD9FFEA-9E9F-41EC-9126-7D0A5668C3CB}" srcId="{9799F808-90DE-4857-9334-B8164DDDF4FF}" destId="{AD6329F5-D9FF-4E97-A350-4B338D790545}" srcOrd="0" destOrd="0" parTransId="{A71CC4C2-1789-47CF-8269-134CB2385D08}" sibTransId="{8BE426C5-C814-405A-8918-92045BDDFD5B}"/>
    <dgm:cxn modelId="{0596A4F8-2A94-C74E-B6A6-784F91C63187}" type="presOf" srcId="{AD6329F5-D9FF-4E97-A350-4B338D790545}" destId="{CBA64BBA-9A20-1C4C-8D29-ADCC965840D4}" srcOrd="0" destOrd="0" presId="urn:microsoft.com/office/officeart/2008/layout/LinedList"/>
    <dgm:cxn modelId="{542DFFA5-DE67-1249-8212-839868B3E3CF}" type="presParOf" srcId="{19AA32DD-147C-2C49-9904-6D7976E01133}" destId="{3F788BF7-7B43-7D42-BB61-247485D239CE}" srcOrd="0" destOrd="0" presId="urn:microsoft.com/office/officeart/2008/layout/LinedList"/>
    <dgm:cxn modelId="{35799AE3-BAE2-1D42-8E0F-80F9E9286CCF}" type="presParOf" srcId="{19AA32DD-147C-2C49-9904-6D7976E01133}" destId="{447857B2-C890-F84C-A678-2CA84675B09C}" srcOrd="1" destOrd="0" presId="urn:microsoft.com/office/officeart/2008/layout/LinedList"/>
    <dgm:cxn modelId="{4AAB3613-54BA-4C43-BA43-A189B436CD64}" type="presParOf" srcId="{447857B2-C890-F84C-A678-2CA84675B09C}" destId="{CBA64BBA-9A20-1C4C-8D29-ADCC965840D4}" srcOrd="0" destOrd="0" presId="urn:microsoft.com/office/officeart/2008/layout/LinedList"/>
    <dgm:cxn modelId="{FDA5659B-ABF5-5D4F-BBF0-340F12A5AFBB}" type="presParOf" srcId="{447857B2-C890-F84C-A678-2CA84675B09C}" destId="{E1DF45D3-14E6-3946-ADE4-AD90BAB9C170}" srcOrd="1" destOrd="0" presId="urn:microsoft.com/office/officeart/2008/layout/LinedList"/>
    <dgm:cxn modelId="{5815627C-F316-374E-97D8-6A59974C1725}" type="presParOf" srcId="{19AA32DD-147C-2C49-9904-6D7976E01133}" destId="{B6D29F12-C2FD-A445-AAA5-462A826EA67F}" srcOrd="2" destOrd="0" presId="urn:microsoft.com/office/officeart/2008/layout/LinedList"/>
    <dgm:cxn modelId="{D5651196-749A-5846-A6D5-7D72D1FD1DD9}" type="presParOf" srcId="{19AA32DD-147C-2C49-9904-6D7976E01133}" destId="{9D2B9D1E-24E7-9B47-B119-1159FB30FDC5}" srcOrd="3" destOrd="0" presId="urn:microsoft.com/office/officeart/2008/layout/LinedList"/>
    <dgm:cxn modelId="{D359470E-9FFA-D84F-8AAA-EAAA9D2EC251}" type="presParOf" srcId="{9D2B9D1E-24E7-9B47-B119-1159FB30FDC5}" destId="{EA730277-5ED7-3142-946D-60DEFCE4D7D5}" srcOrd="0" destOrd="0" presId="urn:microsoft.com/office/officeart/2008/layout/LinedList"/>
    <dgm:cxn modelId="{60B533AD-A087-8642-83C7-DC0918C8294A}" type="presParOf" srcId="{9D2B9D1E-24E7-9B47-B119-1159FB30FDC5}" destId="{E9BE2192-3583-094D-AECD-271B7306FF84}" srcOrd="1" destOrd="0" presId="urn:microsoft.com/office/officeart/2008/layout/LinedList"/>
    <dgm:cxn modelId="{82A94E92-2227-6340-8B72-280DDA944039}" type="presParOf" srcId="{19AA32DD-147C-2C49-9904-6D7976E01133}" destId="{F9D28F5B-D8DB-EA44-ABC7-E74302EFE78E}" srcOrd="4" destOrd="0" presId="urn:microsoft.com/office/officeart/2008/layout/LinedList"/>
    <dgm:cxn modelId="{FB6F25F4-6659-BF4D-ACA7-755ED7C51163}" type="presParOf" srcId="{19AA32DD-147C-2C49-9904-6D7976E01133}" destId="{A040CD2C-B3D4-7245-B3FF-B3309F9CBAA0}" srcOrd="5" destOrd="0" presId="urn:microsoft.com/office/officeart/2008/layout/LinedList"/>
    <dgm:cxn modelId="{323AEE0D-EF4A-564D-89A5-0E102ABC6AEC}" type="presParOf" srcId="{A040CD2C-B3D4-7245-B3FF-B3309F9CBAA0}" destId="{13897218-9D31-6F4E-9A6B-DB94D161E1EB}" srcOrd="0" destOrd="0" presId="urn:microsoft.com/office/officeart/2008/layout/LinedList"/>
    <dgm:cxn modelId="{EE631ED2-4042-6541-AAEC-6CBBFEC16A41}" type="presParOf" srcId="{A040CD2C-B3D4-7245-B3FF-B3309F9CBAA0}" destId="{B67B061C-EE2D-9C47-A226-9891B3091AC8}" srcOrd="1" destOrd="0" presId="urn:microsoft.com/office/officeart/2008/layout/LinedList"/>
    <dgm:cxn modelId="{35EB40CC-3EEE-D740-814C-6D0A050279FB}" type="presParOf" srcId="{19AA32DD-147C-2C49-9904-6D7976E01133}" destId="{BCE0AC94-C042-7347-A40E-70FFA00B959C}" srcOrd="6" destOrd="0" presId="urn:microsoft.com/office/officeart/2008/layout/LinedList"/>
    <dgm:cxn modelId="{A694315E-4246-DB47-887A-6871481B60C1}" type="presParOf" srcId="{19AA32DD-147C-2C49-9904-6D7976E01133}" destId="{7B6E8619-1025-3A45-A452-34479EBA32E1}" srcOrd="7" destOrd="0" presId="urn:microsoft.com/office/officeart/2008/layout/LinedList"/>
    <dgm:cxn modelId="{26D60BA2-3968-0944-9031-C2586010787F}" type="presParOf" srcId="{7B6E8619-1025-3A45-A452-34479EBA32E1}" destId="{B7C4683F-B2A1-D547-848A-234C782C7714}" srcOrd="0" destOrd="0" presId="urn:microsoft.com/office/officeart/2008/layout/LinedList"/>
    <dgm:cxn modelId="{2B58838A-2E16-134D-9FD8-2D1A73CC36E6}" type="presParOf" srcId="{7B6E8619-1025-3A45-A452-34479EBA32E1}" destId="{47BBA133-6231-4145-90A6-9B819285538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EB66EA-913F-42F5-B295-AB424135C8CC}"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F780A6C1-CA87-49A5-ADE5-0FF3933D2231}">
      <dgm:prSet/>
      <dgm:spPr/>
      <dgm:t>
        <a:bodyPr/>
        <a:lstStyle/>
        <a:p>
          <a:r>
            <a:rPr lang="cs-CZ" i="1"/>
            <a:t>Koncentrace</a:t>
          </a:r>
          <a:r>
            <a:rPr lang="cs-CZ"/>
            <a:t> (soustředění) - schopnost a dovednost zaměřit se na jednotlivý jev a vyloučit vše, co s tímto jevem přímo nesouvisí</a:t>
          </a:r>
          <a:endParaRPr lang="en-US"/>
        </a:p>
      </dgm:t>
    </dgm:pt>
    <dgm:pt modelId="{EF9076E2-649E-46DD-954D-75416351AF56}" type="parTrans" cxnId="{4B6D4D9E-E6D1-42C2-9822-4362F1EC7405}">
      <dgm:prSet/>
      <dgm:spPr/>
      <dgm:t>
        <a:bodyPr/>
        <a:lstStyle/>
        <a:p>
          <a:endParaRPr lang="en-US"/>
        </a:p>
      </dgm:t>
    </dgm:pt>
    <dgm:pt modelId="{E77FCB55-2D67-42A6-BD7F-09A9E51FA2BD}" type="sibTrans" cxnId="{4B6D4D9E-E6D1-42C2-9822-4362F1EC7405}">
      <dgm:prSet/>
      <dgm:spPr/>
      <dgm:t>
        <a:bodyPr/>
        <a:lstStyle/>
        <a:p>
          <a:endParaRPr lang="en-US"/>
        </a:p>
      </dgm:t>
    </dgm:pt>
    <dgm:pt modelId="{C73F1CDB-3E4F-4B1F-99CB-B3D1E8CEC2A3}">
      <dgm:prSet/>
      <dgm:spPr/>
      <dgm:t>
        <a:bodyPr/>
        <a:lstStyle/>
        <a:p>
          <a:r>
            <a:rPr lang="cs-CZ" i="1"/>
            <a:t>Kapacita</a:t>
          </a:r>
          <a:r>
            <a:rPr lang="cs-CZ"/>
            <a:t> (rozsah) - určuje se podle toho, kolik jevů dovedeme současně postřehnout ve velmi krátkém časovém úseku</a:t>
          </a:r>
          <a:endParaRPr lang="en-US"/>
        </a:p>
      </dgm:t>
    </dgm:pt>
    <dgm:pt modelId="{AD890C32-0AEE-4FA1-8D11-31D61FF9EE60}" type="parTrans" cxnId="{AAB7C367-7C09-422A-AA8D-4071B81848BE}">
      <dgm:prSet/>
      <dgm:spPr/>
      <dgm:t>
        <a:bodyPr/>
        <a:lstStyle/>
        <a:p>
          <a:endParaRPr lang="en-US"/>
        </a:p>
      </dgm:t>
    </dgm:pt>
    <dgm:pt modelId="{E8523F82-5BD9-4C30-A0DD-CB8D2EFE9A07}" type="sibTrans" cxnId="{AAB7C367-7C09-422A-AA8D-4071B81848BE}">
      <dgm:prSet/>
      <dgm:spPr/>
      <dgm:t>
        <a:bodyPr/>
        <a:lstStyle/>
        <a:p>
          <a:endParaRPr lang="en-US"/>
        </a:p>
      </dgm:t>
    </dgm:pt>
    <dgm:pt modelId="{882F8228-E029-443D-A83A-CFFE2E2EF71F}">
      <dgm:prSet/>
      <dgm:spPr/>
      <dgm:t>
        <a:bodyPr/>
        <a:lstStyle/>
        <a:p>
          <a:r>
            <a:rPr lang="cs-CZ" i="1"/>
            <a:t>Tenacita</a:t>
          </a:r>
          <a:r>
            <a:rPr lang="cs-CZ"/>
            <a:t> - schopnost a dovednost obírat se po dlouhou dobu jedním předmětem (koncentace v čase)</a:t>
          </a:r>
          <a:endParaRPr lang="en-US"/>
        </a:p>
      </dgm:t>
    </dgm:pt>
    <dgm:pt modelId="{968A75FB-2796-497B-9F53-52C6D40F995D}" type="parTrans" cxnId="{3E0D56EB-DE5B-497F-A227-84AF8B4ACBEF}">
      <dgm:prSet/>
      <dgm:spPr/>
      <dgm:t>
        <a:bodyPr/>
        <a:lstStyle/>
        <a:p>
          <a:endParaRPr lang="en-US"/>
        </a:p>
      </dgm:t>
    </dgm:pt>
    <dgm:pt modelId="{EB62124B-A895-47CA-9054-F00F01F228FF}" type="sibTrans" cxnId="{3E0D56EB-DE5B-497F-A227-84AF8B4ACBEF}">
      <dgm:prSet/>
      <dgm:spPr/>
      <dgm:t>
        <a:bodyPr/>
        <a:lstStyle/>
        <a:p>
          <a:endParaRPr lang="en-US"/>
        </a:p>
      </dgm:t>
    </dgm:pt>
    <dgm:pt modelId="{C27F60B8-D900-47C0-82C9-47D71F9C3CBA}">
      <dgm:prSet/>
      <dgm:spPr/>
      <dgm:t>
        <a:bodyPr/>
        <a:lstStyle/>
        <a:p>
          <a:r>
            <a:rPr lang="cs-CZ" i="1"/>
            <a:t>Vigilita</a:t>
          </a:r>
          <a:r>
            <a:rPr lang="cs-CZ"/>
            <a:t> (čilost) - jasnost vědomí, schopnost přecházet od jednoho předmětu k druhému a orientovat se v místě, čase a situaci</a:t>
          </a:r>
          <a:endParaRPr lang="en-US"/>
        </a:p>
      </dgm:t>
    </dgm:pt>
    <dgm:pt modelId="{9018D11A-C9EB-4B41-96CC-316F2AC3CA45}" type="parTrans" cxnId="{F0B23775-3EE2-4A87-A562-2A051512673C}">
      <dgm:prSet/>
      <dgm:spPr/>
      <dgm:t>
        <a:bodyPr/>
        <a:lstStyle/>
        <a:p>
          <a:endParaRPr lang="en-US"/>
        </a:p>
      </dgm:t>
    </dgm:pt>
    <dgm:pt modelId="{811A8DA2-1347-4E7D-8A31-5CDB6AA0924B}" type="sibTrans" cxnId="{F0B23775-3EE2-4A87-A562-2A051512673C}">
      <dgm:prSet/>
      <dgm:spPr/>
      <dgm:t>
        <a:bodyPr/>
        <a:lstStyle/>
        <a:p>
          <a:endParaRPr lang="en-US"/>
        </a:p>
      </dgm:t>
    </dgm:pt>
    <dgm:pt modelId="{632B806A-1CB5-4D62-A2A4-3950B316986D}">
      <dgm:prSet/>
      <dgm:spPr/>
      <dgm:t>
        <a:bodyPr/>
        <a:lstStyle/>
        <a:p>
          <a:r>
            <a:rPr lang="cs-CZ" i="1"/>
            <a:t>Selektivita</a:t>
          </a:r>
          <a:r>
            <a:rPr lang="cs-CZ"/>
            <a:t> - schopnost </a:t>
          </a:r>
          <a:r>
            <a:rPr lang="cs-CZ" u="sng"/>
            <a:t>vybrat </a:t>
          </a:r>
          <a:r>
            <a:rPr lang="cs-CZ"/>
            <a:t>si ze shluku jevů vždy jen jev určitého druhu - barvy, tvaru apod</a:t>
          </a:r>
          <a:endParaRPr lang="en-US"/>
        </a:p>
      </dgm:t>
    </dgm:pt>
    <dgm:pt modelId="{182236EA-4CE4-4ADC-B135-B026B1CE84CA}" type="parTrans" cxnId="{E2A0D13B-0EAE-4468-BB72-39C1783F0948}">
      <dgm:prSet/>
      <dgm:spPr/>
      <dgm:t>
        <a:bodyPr/>
        <a:lstStyle/>
        <a:p>
          <a:endParaRPr lang="en-US"/>
        </a:p>
      </dgm:t>
    </dgm:pt>
    <dgm:pt modelId="{DAF6A1C6-91D1-4F57-B068-595096FBAA7C}" type="sibTrans" cxnId="{E2A0D13B-0EAE-4468-BB72-39C1783F0948}">
      <dgm:prSet/>
      <dgm:spPr/>
      <dgm:t>
        <a:bodyPr/>
        <a:lstStyle/>
        <a:p>
          <a:endParaRPr lang="en-US"/>
        </a:p>
      </dgm:t>
    </dgm:pt>
    <dgm:pt modelId="{56FE4FE1-9CF4-471F-B2CE-DE24EA7B5DCD}">
      <dgm:prSet/>
      <dgm:spPr/>
      <dgm:t>
        <a:bodyPr/>
        <a:lstStyle/>
        <a:p>
          <a:r>
            <a:rPr lang="cs-CZ" i="1"/>
            <a:t>Distribuce</a:t>
          </a:r>
          <a:r>
            <a:rPr lang="cs-CZ"/>
            <a:t> - schopnost pozorovat několik jevů současně</a:t>
          </a:r>
          <a:endParaRPr lang="en-US"/>
        </a:p>
      </dgm:t>
    </dgm:pt>
    <dgm:pt modelId="{82C8E266-3D76-4362-8D84-EAD7A441D703}" type="parTrans" cxnId="{E11DD109-A2BB-4AA3-BF3E-DB81CECE6C5F}">
      <dgm:prSet/>
      <dgm:spPr/>
      <dgm:t>
        <a:bodyPr/>
        <a:lstStyle/>
        <a:p>
          <a:endParaRPr lang="en-US"/>
        </a:p>
      </dgm:t>
    </dgm:pt>
    <dgm:pt modelId="{5BE7D264-0859-4E70-9048-7F89B1FB3DB7}" type="sibTrans" cxnId="{E11DD109-A2BB-4AA3-BF3E-DB81CECE6C5F}">
      <dgm:prSet/>
      <dgm:spPr/>
      <dgm:t>
        <a:bodyPr/>
        <a:lstStyle/>
        <a:p>
          <a:endParaRPr lang="en-US"/>
        </a:p>
      </dgm:t>
    </dgm:pt>
    <dgm:pt modelId="{0E471038-F2D1-466E-BDD7-522FE8853BCB}">
      <dgm:prSet/>
      <dgm:spPr/>
      <dgm:t>
        <a:bodyPr/>
        <a:lstStyle/>
        <a:p>
          <a:r>
            <a:rPr lang="cs-CZ" i="1"/>
            <a:t>Oscilace</a:t>
          </a:r>
          <a:r>
            <a:rPr lang="cs-CZ"/>
            <a:t> - střídavé oslabování a opětné oživování pozornosti</a:t>
          </a:r>
          <a:endParaRPr lang="en-US"/>
        </a:p>
      </dgm:t>
    </dgm:pt>
    <dgm:pt modelId="{4F3DFE5D-3D18-408D-8091-CD1DD6B43A86}" type="parTrans" cxnId="{66AB75AF-5E26-4EF9-8CF2-49CE4254FD71}">
      <dgm:prSet/>
      <dgm:spPr/>
      <dgm:t>
        <a:bodyPr/>
        <a:lstStyle/>
        <a:p>
          <a:endParaRPr lang="en-US"/>
        </a:p>
      </dgm:t>
    </dgm:pt>
    <dgm:pt modelId="{05AEFEEA-D6D3-424D-878F-FAEE077CA9E7}" type="sibTrans" cxnId="{66AB75AF-5E26-4EF9-8CF2-49CE4254FD71}">
      <dgm:prSet/>
      <dgm:spPr/>
      <dgm:t>
        <a:bodyPr/>
        <a:lstStyle/>
        <a:p>
          <a:endParaRPr lang="en-US"/>
        </a:p>
      </dgm:t>
    </dgm:pt>
    <dgm:pt modelId="{6FC2BD07-1D84-4428-95A8-A8111FB64021}">
      <dgm:prSet/>
      <dgm:spPr/>
      <dgm:t>
        <a:bodyPr/>
        <a:lstStyle/>
        <a:p>
          <a:r>
            <a:rPr lang="cs-CZ" i="1"/>
            <a:t>Stabilita</a:t>
          </a:r>
          <a:r>
            <a:rPr lang="cs-CZ"/>
            <a:t> - opak oscilace, schopnost zabývat se jedním předmětem stejnoměrně po delší dobu</a:t>
          </a:r>
          <a:endParaRPr lang="en-US"/>
        </a:p>
      </dgm:t>
    </dgm:pt>
    <dgm:pt modelId="{5B960CD5-D66B-42DD-A559-91184B0128B1}" type="parTrans" cxnId="{46864E7B-94E6-4C64-AD2C-0E0DCA1C1EF6}">
      <dgm:prSet/>
      <dgm:spPr/>
      <dgm:t>
        <a:bodyPr/>
        <a:lstStyle/>
        <a:p>
          <a:endParaRPr lang="en-US"/>
        </a:p>
      </dgm:t>
    </dgm:pt>
    <dgm:pt modelId="{191A0E4D-1F76-4B54-8310-1B72F888C57C}" type="sibTrans" cxnId="{46864E7B-94E6-4C64-AD2C-0E0DCA1C1EF6}">
      <dgm:prSet/>
      <dgm:spPr/>
      <dgm:t>
        <a:bodyPr/>
        <a:lstStyle/>
        <a:p>
          <a:endParaRPr lang="en-US"/>
        </a:p>
      </dgm:t>
    </dgm:pt>
    <dgm:pt modelId="{C02E1D3A-3A5F-8141-AB50-C1A741B58546}" type="pres">
      <dgm:prSet presAssocID="{1BEB66EA-913F-42F5-B295-AB424135C8CC}" presName="linear" presStyleCnt="0">
        <dgm:presLayoutVars>
          <dgm:animLvl val="lvl"/>
          <dgm:resizeHandles val="exact"/>
        </dgm:presLayoutVars>
      </dgm:prSet>
      <dgm:spPr/>
    </dgm:pt>
    <dgm:pt modelId="{8B2F899A-440F-9B46-8819-ECEAAD78588E}" type="pres">
      <dgm:prSet presAssocID="{F780A6C1-CA87-49A5-ADE5-0FF3933D2231}" presName="parentText" presStyleLbl="node1" presStyleIdx="0" presStyleCnt="8">
        <dgm:presLayoutVars>
          <dgm:chMax val="0"/>
          <dgm:bulletEnabled val="1"/>
        </dgm:presLayoutVars>
      </dgm:prSet>
      <dgm:spPr/>
    </dgm:pt>
    <dgm:pt modelId="{A1E0854C-506D-6B4C-90C0-D3B5E1FD2EC5}" type="pres">
      <dgm:prSet presAssocID="{E77FCB55-2D67-42A6-BD7F-09A9E51FA2BD}" presName="spacer" presStyleCnt="0"/>
      <dgm:spPr/>
    </dgm:pt>
    <dgm:pt modelId="{C2EE80FE-0F2B-8741-AC29-4D524649487E}" type="pres">
      <dgm:prSet presAssocID="{C73F1CDB-3E4F-4B1F-99CB-B3D1E8CEC2A3}" presName="parentText" presStyleLbl="node1" presStyleIdx="1" presStyleCnt="8">
        <dgm:presLayoutVars>
          <dgm:chMax val="0"/>
          <dgm:bulletEnabled val="1"/>
        </dgm:presLayoutVars>
      </dgm:prSet>
      <dgm:spPr/>
    </dgm:pt>
    <dgm:pt modelId="{0A938DD3-C325-524E-B710-5EB4D4C4B415}" type="pres">
      <dgm:prSet presAssocID="{E8523F82-5BD9-4C30-A0DD-CB8D2EFE9A07}" presName="spacer" presStyleCnt="0"/>
      <dgm:spPr/>
    </dgm:pt>
    <dgm:pt modelId="{020BF480-FA9F-B94B-868C-B770F311B850}" type="pres">
      <dgm:prSet presAssocID="{882F8228-E029-443D-A83A-CFFE2E2EF71F}" presName="parentText" presStyleLbl="node1" presStyleIdx="2" presStyleCnt="8">
        <dgm:presLayoutVars>
          <dgm:chMax val="0"/>
          <dgm:bulletEnabled val="1"/>
        </dgm:presLayoutVars>
      </dgm:prSet>
      <dgm:spPr/>
    </dgm:pt>
    <dgm:pt modelId="{309170AC-A779-E741-A7B7-A9B30C6F4EA8}" type="pres">
      <dgm:prSet presAssocID="{EB62124B-A895-47CA-9054-F00F01F228FF}" presName="spacer" presStyleCnt="0"/>
      <dgm:spPr/>
    </dgm:pt>
    <dgm:pt modelId="{3D9342AE-F85B-A341-B52B-78CE737088B2}" type="pres">
      <dgm:prSet presAssocID="{C27F60B8-D900-47C0-82C9-47D71F9C3CBA}" presName="parentText" presStyleLbl="node1" presStyleIdx="3" presStyleCnt="8">
        <dgm:presLayoutVars>
          <dgm:chMax val="0"/>
          <dgm:bulletEnabled val="1"/>
        </dgm:presLayoutVars>
      </dgm:prSet>
      <dgm:spPr/>
    </dgm:pt>
    <dgm:pt modelId="{6C86963D-EC77-3348-B883-E0B218D41348}" type="pres">
      <dgm:prSet presAssocID="{811A8DA2-1347-4E7D-8A31-5CDB6AA0924B}" presName="spacer" presStyleCnt="0"/>
      <dgm:spPr/>
    </dgm:pt>
    <dgm:pt modelId="{502FBF1F-4DEB-9847-884E-8EE1F0E16A30}" type="pres">
      <dgm:prSet presAssocID="{632B806A-1CB5-4D62-A2A4-3950B316986D}" presName="parentText" presStyleLbl="node1" presStyleIdx="4" presStyleCnt="8">
        <dgm:presLayoutVars>
          <dgm:chMax val="0"/>
          <dgm:bulletEnabled val="1"/>
        </dgm:presLayoutVars>
      </dgm:prSet>
      <dgm:spPr/>
    </dgm:pt>
    <dgm:pt modelId="{3DE00FA2-B03D-B240-A9E8-187F261EE7A3}" type="pres">
      <dgm:prSet presAssocID="{DAF6A1C6-91D1-4F57-B068-595096FBAA7C}" presName="spacer" presStyleCnt="0"/>
      <dgm:spPr/>
    </dgm:pt>
    <dgm:pt modelId="{7952555D-0968-574A-A39E-1B1033F04647}" type="pres">
      <dgm:prSet presAssocID="{56FE4FE1-9CF4-471F-B2CE-DE24EA7B5DCD}" presName="parentText" presStyleLbl="node1" presStyleIdx="5" presStyleCnt="8">
        <dgm:presLayoutVars>
          <dgm:chMax val="0"/>
          <dgm:bulletEnabled val="1"/>
        </dgm:presLayoutVars>
      </dgm:prSet>
      <dgm:spPr/>
    </dgm:pt>
    <dgm:pt modelId="{A744E103-56AC-6C41-A150-D927E3AD8F71}" type="pres">
      <dgm:prSet presAssocID="{5BE7D264-0859-4E70-9048-7F89B1FB3DB7}" presName="spacer" presStyleCnt="0"/>
      <dgm:spPr/>
    </dgm:pt>
    <dgm:pt modelId="{03E6CA5A-D6FD-E64A-82A8-237D7D09A1BB}" type="pres">
      <dgm:prSet presAssocID="{0E471038-F2D1-466E-BDD7-522FE8853BCB}" presName="parentText" presStyleLbl="node1" presStyleIdx="6" presStyleCnt="8">
        <dgm:presLayoutVars>
          <dgm:chMax val="0"/>
          <dgm:bulletEnabled val="1"/>
        </dgm:presLayoutVars>
      </dgm:prSet>
      <dgm:spPr/>
    </dgm:pt>
    <dgm:pt modelId="{CB8269BD-AD9D-7C43-A388-F510FE00EB5E}" type="pres">
      <dgm:prSet presAssocID="{05AEFEEA-D6D3-424D-878F-FAEE077CA9E7}" presName="spacer" presStyleCnt="0"/>
      <dgm:spPr/>
    </dgm:pt>
    <dgm:pt modelId="{7CD9DD1C-5F08-9D4F-8E90-E1A0D6C247C8}" type="pres">
      <dgm:prSet presAssocID="{6FC2BD07-1D84-4428-95A8-A8111FB64021}" presName="parentText" presStyleLbl="node1" presStyleIdx="7" presStyleCnt="8">
        <dgm:presLayoutVars>
          <dgm:chMax val="0"/>
          <dgm:bulletEnabled val="1"/>
        </dgm:presLayoutVars>
      </dgm:prSet>
      <dgm:spPr/>
    </dgm:pt>
  </dgm:ptLst>
  <dgm:cxnLst>
    <dgm:cxn modelId="{E11DD109-A2BB-4AA3-BF3E-DB81CECE6C5F}" srcId="{1BEB66EA-913F-42F5-B295-AB424135C8CC}" destId="{56FE4FE1-9CF4-471F-B2CE-DE24EA7B5DCD}" srcOrd="5" destOrd="0" parTransId="{82C8E266-3D76-4362-8D84-EAD7A441D703}" sibTransId="{5BE7D264-0859-4E70-9048-7F89B1FB3DB7}"/>
    <dgm:cxn modelId="{6419BA1B-96AE-CB40-864D-563E79501870}" type="presOf" srcId="{6FC2BD07-1D84-4428-95A8-A8111FB64021}" destId="{7CD9DD1C-5F08-9D4F-8E90-E1A0D6C247C8}" srcOrd="0" destOrd="0" presId="urn:microsoft.com/office/officeart/2005/8/layout/vList2"/>
    <dgm:cxn modelId="{E2A0D13B-0EAE-4468-BB72-39C1783F0948}" srcId="{1BEB66EA-913F-42F5-B295-AB424135C8CC}" destId="{632B806A-1CB5-4D62-A2A4-3950B316986D}" srcOrd="4" destOrd="0" parTransId="{182236EA-4CE4-4ADC-B135-B026B1CE84CA}" sibTransId="{DAF6A1C6-91D1-4F57-B068-595096FBAA7C}"/>
    <dgm:cxn modelId="{A2087150-115E-0743-8E3E-B9A9D5DED4CB}" type="presOf" srcId="{F780A6C1-CA87-49A5-ADE5-0FF3933D2231}" destId="{8B2F899A-440F-9B46-8819-ECEAAD78588E}" srcOrd="0" destOrd="0" presId="urn:microsoft.com/office/officeart/2005/8/layout/vList2"/>
    <dgm:cxn modelId="{14C28460-6102-984E-B903-BAD7BF9F57A4}" type="presOf" srcId="{C27F60B8-D900-47C0-82C9-47D71F9C3CBA}" destId="{3D9342AE-F85B-A341-B52B-78CE737088B2}" srcOrd="0" destOrd="0" presId="urn:microsoft.com/office/officeart/2005/8/layout/vList2"/>
    <dgm:cxn modelId="{09FED565-BC92-9146-8EF9-9CD66CE4A7EA}" type="presOf" srcId="{882F8228-E029-443D-A83A-CFFE2E2EF71F}" destId="{020BF480-FA9F-B94B-868C-B770F311B850}" srcOrd="0" destOrd="0" presId="urn:microsoft.com/office/officeart/2005/8/layout/vList2"/>
    <dgm:cxn modelId="{AAB7C367-7C09-422A-AA8D-4071B81848BE}" srcId="{1BEB66EA-913F-42F5-B295-AB424135C8CC}" destId="{C73F1CDB-3E4F-4B1F-99CB-B3D1E8CEC2A3}" srcOrd="1" destOrd="0" parTransId="{AD890C32-0AEE-4FA1-8D11-31D61FF9EE60}" sibTransId="{E8523F82-5BD9-4C30-A0DD-CB8D2EFE9A07}"/>
    <dgm:cxn modelId="{F0B23775-3EE2-4A87-A562-2A051512673C}" srcId="{1BEB66EA-913F-42F5-B295-AB424135C8CC}" destId="{C27F60B8-D900-47C0-82C9-47D71F9C3CBA}" srcOrd="3" destOrd="0" parTransId="{9018D11A-C9EB-4B41-96CC-316F2AC3CA45}" sibTransId="{811A8DA2-1347-4E7D-8A31-5CDB6AA0924B}"/>
    <dgm:cxn modelId="{66202676-2A4D-D047-A665-B0B1A21C970C}" type="presOf" srcId="{56FE4FE1-9CF4-471F-B2CE-DE24EA7B5DCD}" destId="{7952555D-0968-574A-A39E-1B1033F04647}" srcOrd="0" destOrd="0" presId="urn:microsoft.com/office/officeart/2005/8/layout/vList2"/>
    <dgm:cxn modelId="{46864E7B-94E6-4C64-AD2C-0E0DCA1C1EF6}" srcId="{1BEB66EA-913F-42F5-B295-AB424135C8CC}" destId="{6FC2BD07-1D84-4428-95A8-A8111FB64021}" srcOrd="7" destOrd="0" parTransId="{5B960CD5-D66B-42DD-A559-91184B0128B1}" sibTransId="{191A0E4D-1F76-4B54-8310-1B72F888C57C}"/>
    <dgm:cxn modelId="{AFD7F688-6848-A14E-A76A-6717EDA7FE07}" type="presOf" srcId="{1BEB66EA-913F-42F5-B295-AB424135C8CC}" destId="{C02E1D3A-3A5F-8141-AB50-C1A741B58546}" srcOrd="0" destOrd="0" presId="urn:microsoft.com/office/officeart/2005/8/layout/vList2"/>
    <dgm:cxn modelId="{D734F693-4D79-E24D-B1E7-8587104140EB}" type="presOf" srcId="{0E471038-F2D1-466E-BDD7-522FE8853BCB}" destId="{03E6CA5A-D6FD-E64A-82A8-237D7D09A1BB}" srcOrd="0" destOrd="0" presId="urn:microsoft.com/office/officeart/2005/8/layout/vList2"/>
    <dgm:cxn modelId="{4B6D4D9E-E6D1-42C2-9822-4362F1EC7405}" srcId="{1BEB66EA-913F-42F5-B295-AB424135C8CC}" destId="{F780A6C1-CA87-49A5-ADE5-0FF3933D2231}" srcOrd="0" destOrd="0" parTransId="{EF9076E2-649E-46DD-954D-75416351AF56}" sibTransId="{E77FCB55-2D67-42A6-BD7F-09A9E51FA2BD}"/>
    <dgm:cxn modelId="{66AB75AF-5E26-4EF9-8CF2-49CE4254FD71}" srcId="{1BEB66EA-913F-42F5-B295-AB424135C8CC}" destId="{0E471038-F2D1-466E-BDD7-522FE8853BCB}" srcOrd="6" destOrd="0" parTransId="{4F3DFE5D-3D18-408D-8091-CD1DD6B43A86}" sibTransId="{05AEFEEA-D6D3-424D-878F-FAEE077CA9E7}"/>
    <dgm:cxn modelId="{BBC32DD7-5D0B-394B-99AE-162C52AA9DD4}" type="presOf" srcId="{632B806A-1CB5-4D62-A2A4-3950B316986D}" destId="{502FBF1F-4DEB-9847-884E-8EE1F0E16A30}" srcOrd="0" destOrd="0" presId="urn:microsoft.com/office/officeart/2005/8/layout/vList2"/>
    <dgm:cxn modelId="{80F32BDD-3AC6-1149-9BBC-EB86CE581141}" type="presOf" srcId="{C73F1CDB-3E4F-4B1F-99CB-B3D1E8CEC2A3}" destId="{C2EE80FE-0F2B-8741-AC29-4D524649487E}" srcOrd="0" destOrd="0" presId="urn:microsoft.com/office/officeart/2005/8/layout/vList2"/>
    <dgm:cxn modelId="{3E0D56EB-DE5B-497F-A227-84AF8B4ACBEF}" srcId="{1BEB66EA-913F-42F5-B295-AB424135C8CC}" destId="{882F8228-E029-443D-A83A-CFFE2E2EF71F}" srcOrd="2" destOrd="0" parTransId="{968A75FB-2796-497B-9F53-52C6D40F995D}" sibTransId="{EB62124B-A895-47CA-9054-F00F01F228FF}"/>
    <dgm:cxn modelId="{C0567568-8EC6-4A4D-A10A-25828DA96E7A}" type="presParOf" srcId="{C02E1D3A-3A5F-8141-AB50-C1A741B58546}" destId="{8B2F899A-440F-9B46-8819-ECEAAD78588E}" srcOrd="0" destOrd="0" presId="urn:microsoft.com/office/officeart/2005/8/layout/vList2"/>
    <dgm:cxn modelId="{2D491708-0A2B-8E45-8FFF-8CF494CB6114}" type="presParOf" srcId="{C02E1D3A-3A5F-8141-AB50-C1A741B58546}" destId="{A1E0854C-506D-6B4C-90C0-D3B5E1FD2EC5}" srcOrd="1" destOrd="0" presId="urn:microsoft.com/office/officeart/2005/8/layout/vList2"/>
    <dgm:cxn modelId="{706AC41D-5E97-B54C-95A4-3F1850135F51}" type="presParOf" srcId="{C02E1D3A-3A5F-8141-AB50-C1A741B58546}" destId="{C2EE80FE-0F2B-8741-AC29-4D524649487E}" srcOrd="2" destOrd="0" presId="urn:microsoft.com/office/officeart/2005/8/layout/vList2"/>
    <dgm:cxn modelId="{FD4F9A2C-4D82-5044-A4FA-9CCAB3EB31FD}" type="presParOf" srcId="{C02E1D3A-3A5F-8141-AB50-C1A741B58546}" destId="{0A938DD3-C325-524E-B710-5EB4D4C4B415}" srcOrd="3" destOrd="0" presId="urn:microsoft.com/office/officeart/2005/8/layout/vList2"/>
    <dgm:cxn modelId="{A800FE02-F0F1-9049-93A4-FC9504402C4E}" type="presParOf" srcId="{C02E1D3A-3A5F-8141-AB50-C1A741B58546}" destId="{020BF480-FA9F-B94B-868C-B770F311B850}" srcOrd="4" destOrd="0" presId="urn:microsoft.com/office/officeart/2005/8/layout/vList2"/>
    <dgm:cxn modelId="{7F914B5F-84C7-D944-B875-C6B71057E842}" type="presParOf" srcId="{C02E1D3A-3A5F-8141-AB50-C1A741B58546}" destId="{309170AC-A779-E741-A7B7-A9B30C6F4EA8}" srcOrd="5" destOrd="0" presId="urn:microsoft.com/office/officeart/2005/8/layout/vList2"/>
    <dgm:cxn modelId="{19CCB564-2CB8-5341-8CC6-92E174857CBD}" type="presParOf" srcId="{C02E1D3A-3A5F-8141-AB50-C1A741B58546}" destId="{3D9342AE-F85B-A341-B52B-78CE737088B2}" srcOrd="6" destOrd="0" presId="urn:microsoft.com/office/officeart/2005/8/layout/vList2"/>
    <dgm:cxn modelId="{224300D1-CEB0-F446-B30C-1AED444D654C}" type="presParOf" srcId="{C02E1D3A-3A5F-8141-AB50-C1A741B58546}" destId="{6C86963D-EC77-3348-B883-E0B218D41348}" srcOrd="7" destOrd="0" presId="urn:microsoft.com/office/officeart/2005/8/layout/vList2"/>
    <dgm:cxn modelId="{436A6E2C-D538-FA43-972D-D5B54F98F9E8}" type="presParOf" srcId="{C02E1D3A-3A5F-8141-AB50-C1A741B58546}" destId="{502FBF1F-4DEB-9847-884E-8EE1F0E16A30}" srcOrd="8" destOrd="0" presId="urn:microsoft.com/office/officeart/2005/8/layout/vList2"/>
    <dgm:cxn modelId="{0C9F31F6-456F-A044-9B39-0D63E7B3BE80}" type="presParOf" srcId="{C02E1D3A-3A5F-8141-AB50-C1A741B58546}" destId="{3DE00FA2-B03D-B240-A9E8-187F261EE7A3}" srcOrd="9" destOrd="0" presId="urn:microsoft.com/office/officeart/2005/8/layout/vList2"/>
    <dgm:cxn modelId="{3A51C5F0-0DA5-F34C-9F53-1E588906B0FD}" type="presParOf" srcId="{C02E1D3A-3A5F-8141-AB50-C1A741B58546}" destId="{7952555D-0968-574A-A39E-1B1033F04647}" srcOrd="10" destOrd="0" presId="urn:microsoft.com/office/officeart/2005/8/layout/vList2"/>
    <dgm:cxn modelId="{27743778-EF52-FE4E-ABAD-AE46ADBD76B2}" type="presParOf" srcId="{C02E1D3A-3A5F-8141-AB50-C1A741B58546}" destId="{A744E103-56AC-6C41-A150-D927E3AD8F71}" srcOrd="11" destOrd="0" presId="urn:microsoft.com/office/officeart/2005/8/layout/vList2"/>
    <dgm:cxn modelId="{067CED2E-66DE-1746-9C4D-781EE8A4AA1C}" type="presParOf" srcId="{C02E1D3A-3A5F-8141-AB50-C1A741B58546}" destId="{03E6CA5A-D6FD-E64A-82A8-237D7D09A1BB}" srcOrd="12" destOrd="0" presId="urn:microsoft.com/office/officeart/2005/8/layout/vList2"/>
    <dgm:cxn modelId="{4B5C802F-123F-C440-A54D-788AF1E325B5}" type="presParOf" srcId="{C02E1D3A-3A5F-8141-AB50-C1A741B58546}" destId="{CB8269BD-AD9D-7C43-A388-F510FE00EB5E}" srcOrd="13" destOrd="0" presId="urn:microsoft.com/office/officeart/2005/8/layout/vList2"/>
    <dgm:cxn modelId="{1CE2D161-A308-4043-AFE4-3122CDC4CDC6}" type="presParOf" srcId="{C02E1D3A-3A5F-8141-AB50-C1A741B58546}" destId="{7CD9DD1C-5F08-9D4F-8E90-E1A0D6C247C8}"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490924-EF23-4279-AC6C-9A111A3B097B}"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C752F979-BC13-46C9-984A-E267D0034CB3}">
      <dgm:prSet/>
      <dgm:spPr/>
      <dgm:t>
        <a:bodyPr/>
        <a:lstStyle/>
        <a:p>
          <a:r>
            <a:rPr lang="cs-CZ"/>
            <a:t>Výběr podnětů před jejich vstupem do vědomí</a:t>
          </a:r>
          <a:endParaRPr lang="en-US"/>
        </a:p>
      </dgm:t>
    </dgm:pt>
    <dgm:pt modelId="{7A0627BA-AAB1-4F52-B6B7-8A8EBD19D8A2}" type="parTrans" cxnId="{EBB27FAE-7D7C-4A40-8F88-C17D527CDC67}">
      <dgm:prSet/>
      <dgm:spPr/>
      <dgm:t>
        <a:bodyPr/>
        <a:lstStyle/>
        <a:p>
          <a:endParaRPr lang="en-US"/>
        </a:p>
      </dgm:t>
    </dgm:pt>
    <dgm:pt modelId="{0FB871D4-023C-4646-BDEF-BF8348460385}" type="sibTrans" cxnId="{EBB27FAE-7D7C-4A40-8F88-C17D527CDC67}">
      <dgm:prSet/>
      <dgm:spPr/>
      <dgm:t>
        <a:bodyPr/>
        <a:lstStyle/>
        <a:p>
          <a:endParaRPr lang="en-US"/>
        </a:p>
      </dgm:t>
    </dgm:pt>
    <dgm:pt modelId="{DCBCD3EB-C912-42D3-B7B7-3892063A2EFC}">
      <dgm:prSet/>
      <dgm:spPr/>
      <dgm:t>
        <a:bodyPr/>
        <a:lstStyle/>
        <a:p>
          <a:r>
            <a:rPr lang="cs-CZ"/>
            <a:t>Fenomén koktejlového večírku (E.Colin Cherry)</a:t>
          </a:r>
          <a:endParaRPr lang="en-US"/>
        </a:p>
      </dgm:t>
    </dgm:pt>
    <dgm:pt modelId="{BA17C657-00BE-474F-8708-C698C6AE9393}" type="parTrans" cxnId="{CB92A8E8-F118-4901-B13E-496B082A859C}">
      <dgm:prSet/>
      <dgm:spPr/>
      <dgm:t>
        <a:bodyPr/>
        <a:lstStyle/>
        <a:p>
          <a:endParaRPr lang="en-US"/>
        </a:p>
      </dgm:t>
    </dgm:pt>
    <dgm:pt modelId="{1ADF5C31-3B60-4648-BD49-107F9D2C3385}" type="sibTrans" cxnId="{CB92A8E8-F118-4901-B13E-496B082A859C}">
      <dgm:prSet/>
      <dgm:spPr/>
      <dgm:t>
        <a:bodyPr/>
        <a:lstStyle/>
        <a:p>
          <a:endParaRPr lang="en-US"/>
        </a:p>
      </dgm:t>
    </dgm:pt>
    <dgm:pt modelId="{9FB1B0D2-2739-4BB1-BD0E-CA8DE03C7C5F}">
      <dgm:prSet/>
      <dgm:spPr/>
      <dgm:t>
        <a:bodyPr/>
        <a:lstStyle/>
        <a:p>
          <a:r>
            <a:rPr lang="cs-CZ"/>
            <a:t>Metoda stínění</a:t>
          </a:r>
          <a:endParaRPr lang="en-US"/>
        </a:p>
      </dgm:t>
    </dgm:pt>
    <dgm:pt modelId="{1A3BA3DD-8235-4A35-BC7A-BE39B0B42905}" type="parTrans" cxnId="{BB90BEEB-15DC-4E4B-B1C3-B32C95986E00}">
      <dgm:prSet/>
      <dgm:spPr/>
      <dgm:t>
        <a:bodyPr/>
        <a:lstStyle/>
        <a:p>
          <a:endParaRPr lang="en-US"/>
        </a:p>
      </dgm:t>
    </dgm:pt>
    <dgm:pt modelId="{80744515-94C0-43B3-88FA-3E66B82F81E1}" type="sibTrans" cxnId="{BB90BEEB-15DC-4E4B-B1C3-B32C95986E00}">
      <dgm:prSet/>
      <dgm:spPr/>
      <dgm:t>
        <a:bodyPr/>
        <a:lstStyle/>
        <a:p>
          <a:endParaRPr lang="en-US"/>
        </a:p>
      </dgm:t>
    </dgm:pt>
    <dgm:pt modelId="{24D1716B-1D9D-5A48-84A3-89B6D20EC1F1}" type="pres">
      <dgm:prSet presAssocID="{01490924-EF23-4279-AC6C-9A111A3B097B}" presName="vert0" presStyleCnt="0">
        <dgm:presLayoutVars>
          <dgm:dir/>
          <dgm:animOne val="branch"/>
          <dgm:animLvl val="lvl"/>
        </dgm:presLayoutVars>
      </dgm:prSet>
      <dgm:spPr/>
    </dgm:pt>
    <dgm:pt modelId="{4B3357F2-9A14-034D-AC1F-345C6FCB7C57}" type="pres">
      <dgm:prSet presAssocID="{C752F979-BC13-46C9-984A-E267D0034CB3}" presName="thickLine" presStyleLbl="alignNode1" presStyleIdx="0" presStyleCnt="3"/>
      <dgm:spPr/>
    </dgm:pt>
    <dgm:pt modelId="{A76BF7FB-4DFC-454E-BB28-34266E731BD0}" type="pres">
      <dgm:prSet presAssocID="{C752F979-BC13-46C9-984A-E267D0034CB3}" presName="horz1" presStyleCnt="0"/>
      <dgm:spPr/>
    </dgm:pt>
    <dgm:pt modelId="{1379E046-5B11-B547-B894-15FE4BED66A9}" type="pres">
      <dgm:prSet presAssocID="{C752F979-BC13-46C9-984A-E267D0034CB3}" presName="tx1" presStyleLbl="revTx" presStyleIdx="0" presStyleCnt="3"/>
      <dgm:spPr/>
    </dgm:pt>
    <dgm:pt modelId="{2C7BA597-7522-7F49-A8DB-CB116BDCF1E9}" type="pres">
      <dgm:prSet presAssocID="{C752F979-BC13-46C9-984A-E267D0034CB3}" presName="vert1" presStyleCnt="0"/>
      <dgm:spPr/>
    </dgm:pt>
    <dgm:pt modelId="{47AB423F-47A7-004A-B39F-714B1CC961AE}" type="pres">
      <dgm:prSet presAssocID="{DCBCD3EB-C912-42D3-B7B7-3892063A2EFC}" presName="thickLine" presStyleLbl="alignNode1" presStyleIdx="1" presStyleCnt="3"/>
      <dgm:spPr/>
    </dgm:pt>
    <dgm:pt modelId="{2B37200C-6834-9247-B01E-3725AD7AB81A}" type="pres">
      <dgm:prSet presAssocID="{DCBCD3EB-C912-42D3-B7B7-3892063A2EFC}" presName="horz1" presStyleCnt="0"/>
      <dgm:spPr/>
    </dgm:pt>
    <dgm:pt modelId="{C0786B6E-7C82-4A4A-8289-C98CD12DC78E}" type="pres">
      <dgm:prSet presAssocID="{DCBCD3EB-C912-42D3-B7B7-3892063A2EFC}" presName="tx1" presStyleLbl="revTx" presStyleIdx="1" presStyleCnt="3"/>
      <dgm:spPr/>
    </dgm:pt>
    <dgm:pt modelId="{9E38EEE2-37AE-9A46-9B9B-9B0CFFA3A4ED}" type="pres">
      <dgm:prSet presAssocID="{DCBCD3EB-C912-42D3-B7B7-3892063A2EFC}" presName="vert1" presStyleCnt="0"/>
      <dgm:spPr/>
    </dgm:pt>
    <dgm:pt modelId="{DBB288CD-D04E-2748-86FF-6CEEEC0D1D9D}" type="pres">
      <dgm:prSet presAssocID="{9FB1B0D2-2739-4BB1-BD0E-CA8DE03C7C5F}" presName="thickLine" presStyleLbl="alignNode1" presStyleIdx="2" presStyleCnt="3"/>
      <dgm:spPr/>
    </dgm:pt>
    <dgm:pt modelId="{F0E5A430-4C25-4049-B89A-DCC0760455BB}" type="pres">
      <dgm:prSet presAssocID="{9FB1B0D2-2739-4BB1-BD0E-CA8DE03C7C5F}" presName="horz1" presStyleCnt="0"/>
      <dgm:spPr/>
    </dgm:pt>
    <dgm:pt modelId="{51560D32-0670-B645-9A2B-5AED70A4A10E}" type="pres">
      <dgm:prSet presAssocID="{9FB1B0D2-2739-4BB1-BD0E-CA8DE03C7C5F}" presName="tx1" presStyleLbl="revTx" presStyleIdx="2" presStyleCnt="3"/>
      <dgm:spPr/>
    </dgm:pt>
    <dgm:pt modelId="{7F18EC0B-886A-EE4C-BEA5-83F8C0CC83F5}" type="pres">
      <dgm:prSet presAssocID="{9FB1B0D2-2739-4BB1-BD0E-CA8DE03C7C5F}" presName="vert1" presStyleCnt="0"/>
      <dgm:spPr/>
    </dgm:pt>
  </dgm:ptLst>
  <dgm:cxnLst>
    <dgm:cxn modelId="{F7D88406-B47F-6B43-AF5A-36E547EC36AA}" type="presOf" srcId="{01490924-EF23-4279-AC6C-9A111A3B097B}" destId="{24D1716B-1D9D-5A48-84A3-89B6D20EC1F1}" srcOrd="0" destOrd="0" presId="urn:microsoft.com/office/officeart/2008/layout/LinedList"/>
    <dgm:cxn modelId="{1BF24C3B-0BFE-8841-ABAE-8C62D78F5F14}" type="presOf" srcId="{9FB1B0D2-2739-4BB1-BD0E-CA8DE03C7C5F}" destId="{51560D32-0670-B645-9A2B-5AED70A4A10E}" srcOrd="0" destOrd="0" presId="urn:microsoft.com/office/officeart/2008/layout/LinedList"/>
    <dgm:cxn modelId="{E427E498-CCBC-804E-8427-E8496361DB8B}" type="presOf" srcId="{DCBCD3EB-C912-42D3-B7B7-3892063A2EFC}" destId="{C0786B6E-7C82-4A4A-8289-C98CD12DC78E}" srcOrd="0" destOrd="0" presId="urn:microsoft.com/office/officeart/2008/layout/LinedList"/>
    <dgm:cxn modelId="{EBB27FAE-7D7C-4A40-8F88-C17D527CDC67}" srcId="{01490924-EF23-4279-AC6C-9A111A3B097B}" destId="{C752F979-BC13-46C9-984A-E267D0034CB3}" srcOrd="0" destOrd="0" parTransId="{7A0627BA-AAB1-4F52-B6B7-8A8EBD19D8A2}" sibTransId="{0FB871D4-023C-4646-BDEF-BF8348460385}"/>
    <dgm:cxn modelId="{D1C833C9-DCA6-844E-8539-41B7093C1518}" type="presOf" srcId="{C752F979-BC13-46C9-984A-E267D0034CB3}" destId="{1379E046-5B11-B547-B894-15FE4BED66A9}" srcOrd="0" destOrd="0" presId="urn:microsoft.com/office/officeart/2008/layout/LinedList"/>
    <dgm:cxn modelId="{CB92A8E8-F118-4901-B13E-496B082A859C}" srcId="{01490924-EF23-4279-AC6C-9A111A3B097B}" destId="{DCBCD3EB-C912-42D3-B7B7-3892063A2EFC}" srcOrd="1" destOrd="0" parTransId="{BA17C657-00BE-474F-8708-C698C6AE9393}" sibTransId="{1ADF5C31-3B60-4648-BD49-107F9D2C3385}"/>
    <dgm:cxn modelId="{BB90BEEB-15DC-4E4B-B1C3-B32C95986E00}" srcId="{01490924-EF23-4279-AC6C-9A111A3B097B}" destId="{9FB1B0D2-2739-4BB1-BD0E-CA8DE03C7C5F}" srcOrd="2" destOrd="0" parTransId="{1A3BA3DD-8235-4A35-BC7A-BE39B0B42905}" sibTransId="{80744515-94C0-43B3-88FA-3E66B82F81E1}"/>
    <dgm:cxn modelId="{B28957EC-0F89-9549-AB18-EA9E86837599}" type="presParOf" srcId="{24D1716B-1D9D-5A48-84A3-89B6D20EC1F1}" destId="{4B3357F2-9A14-034D-AC1F-345C6FCB7C57}" srcOrd="0" destOrd="0" presId="urn:microsoft.com/office/officeart/2008/layout/LinedList"/>
    <dgm:cxn modelId="{3336D000-680F-E145-9F9B-6D52EEF06F2C}" type="presParOf" srcId="{24D1716B-1D9D-5A48-84A3-89B6D20EC1F1}" destId="{A76BF7FB-4DFC-454E-BB28-34266E731BD0}" srcOrd="1" destOrd="0" presId="urn:microsoft.com/office/officeart/2008/layout/LinedList"/>
    <dgm:cxn modelId="{BE9CA613-B55A-1C4B-AB33-D4DAEA401B34}" type="presParOf" srcId="{A76BF7FB-4DFC-454E-BB28-34266E731BD0}" destId="{1379E046-5B11-B547-B894-15FE4BED66A9}" srcOrd="0" destOrd="0" presId="urn:microsoft.com/office/officeart/2008/layout/LinedList"/>
    <dgm:cxn modelId="{2F7FA728-4D3E-7E4A-B9E3-15EF5CC78791}" type="presParOf" srcId="{A76BF7FB-4DFC-454E-BB28-34266E731BD0}" destId="{2C7BA597-7522-7F49-A8DB-CB116BDCF1E9}" srcOrd="1" destOrd="0" presId="urn:microsoft.com/office/officeart/2008/layout/LinedList"/>
    <dgm:cxn modelId="{B71258AE-1283-DE4C-83ED-DF8E786CFD31}" type="presParOf" srcId="{24D1716B-1D9D-5A48-84A3-89B6D20EC1F1}" destId="{47AB423F-47A7-004A-B39F-714B1CC961AE}" srcOrd="2" destOrd="0" presId="urn:microsoft.com/office/officeart/2008/layout/LinedList"/>
    <dgm:cxn modelId="{9E281D98-03FA-7E47-9FC8-C600EBAB18F6}" type="presParOf" srcId="{24D1716B-1D9D-5A48-84A3-89B6D20EC1F1}" destId="{2B37200C-6834-9247-B01E-3725AD7AB81A}" srcOrd="3" destOrd="0" presId="urn:microsoft.com/office/officeart/2008/layout/LinedList"/>
    <dgm:cxn modelId="{4DCC1745-DEC0-4643-8576-D82A82316F53}" type="presParOf" srcId="{2B37200C-6834-9247-B01E-3725AD7AB81A}" destId="{C0786B6E-7C82-4A4A-8289-C98CD12DC78E}" srcOrd="0" destOrd="0" presId="urn:microsoft.com/office/officeart/2008/layout/LinedList"/>
    <dgm:cxn modelId="{DD484525-117B-1B4D-8470-7078B02DD88A}" type="presParOf" srcId="{2B37200C-6834-9247-B01E-3725AD7AB81A}" destId="{9E38EEE2-37AE-9A46-9B9B-9B0CFFA3A4ED}" srcOrd="1" destOrd="0" presId="urn:microsoft.com/office/officeart/2008/layout/LinedList"/>
    <dgm:cxn modelId="{6F18C195-2033-F24C-805A-13813071C880}" type="presParOf" srcId="{24D1716B-1D9D-5A48-84A3-89B6D20EC1F1}" destId="{DBB288CD-D04E-2748-86FF-6CEEEC0D1D9D}" srcOrd="4" destOrd="0" presId="urn:microsoft.com/office/officeart/2008/layout/LinedList"/>
    <dgm:cxn modelId="{A5E72A4B-8E68-DB43-8386-10A3FADA628B}" type="presParOf" srcId="{24D1716B-1D9D-5A48-84A3-89B6D20EC1F1}" destId="{F0E5A430-4C25-4049-B89A-DCC0760455BB}" srcOrd="5" destOrd="0" presId="urn:microsoft.com/office/officeart/2008/layout/LinedList"/>
    <dgm:cxn modelId="{07D52539-F394-E042-94ED-C8214271D294}" type="presParOf" srcId="{F0E5A430-4C25-4049-B89A-DCC0760455BB}" destId="{51560D32-0670-B645-9A2B-5AED70A4A10E}" srcOrd="0" destOrd="0" presId="urn:microsoft.com/office/officeart/2008/layout/LinedList"/>
    <dgm:cxn modelId="{479F8850-8834-5C46-8890-F2CFCA3F7008}" type="presParOf" srcId="{F0E5A430-4C25-4049-B89A-DCC0760455BB}" destId="{7F18EC0B-886A-EE4C-BEA5-83F8C0CC83F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92D11F0-3B7F-4D66-BB10-379307464F03}"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7D1EA4CB-9F0E-4648-9201-2FECE4E34268}">
      <dgm:prSet/>
      <dgm:spPr/>
      <dgm:t>
        <a:bodyPr/>
        <a:lstStyle/>
        <a:p>
          <a:r>
            <a:rPr lang="cs-CZ"/>
            <a:t>Můžeme informaci selektivně ignorovat dříve, než víme, co znamená- časná selekce, nebo teprve poté, co její význam rozpoznáme- pozdní selekce</a:t>
          </a:r>
          <a:endParaRPr lang="en-US"/>
        </a:p>
      </dgm:t>
    </dgm:pt>
    <dgm:pt modelId="{6B9D18D2-6E47-4F6C-9A70-892DCB225613}" type="parTrans" cxnId="{B630319D-3341-4795-A516-49BE2956E5D7}">
      <dgm:prSet/>
      <dgm:spPr/>
      <dgm:t>
        <a:bodyPr/>
        <a:lstStyle/>
        <a:p>
          <a:endParaRPr lang="en-US"/>
        </a:p>
      </dgm:t>
    </dgm:pt>
    <dgm:pt modelId="{B280CECA-03DE-4AA6-887A-BAD9079E7847}" type="sibTrans" cxnId="{B630319D-3341-4795-A516-49BE2956E5D7}">
      <dgm:prSet/>
      <dgm:spPr/>
      <dgm:t>
        <a:bodyPr/>
        <a:lstStyle/>
        <a:p>
          <a:endParaRPr lang="en-US"/>
        </a:p>
      </dgm:t>
    </dgm:pt>
    <dgm:pt modelId="{B4A2E4EC-9AD2-4F3D-B7C4-14B1DE2E39BA}">
      <dgm:prSet/>
      <dgm:spPr/>
      <dgm:t>
        <a:bodyPr/>
        <a:lstStyle/>
        <a:p>
          <a:r>
            <a:rPr lang="cs-CZ"/>
            <a:t>Teorie filtru Donalda Broadbenta- selektivní filtr působí již v receptoru</a:t>
          </a:r>
          <a:endParaRPr lang="en-US"/>
        </a:p>
      </dgm:t>
    </dgm:pt>
    <dgm:pt modelId="{178FFAB1-B74F-4738-8F26-41727ACE5DE2}" type="parTrans" cxnId="{DC0BAAE1-607D-4042-ABFC-D98F46C4144A}">
      <dgm:prSet/>
      <dgm:spPr/>
      <dgm:t>
        <a:bodyPr/>
        <a:lstStyle/>
        <a:p>
          <a:endParaRPr lang="en-US"/>
        </a:p>
      </dgm:t>
    </dgm:pt>
    <dgm:pt modelId="{32D1A1EC-0223-4C23-A910-BD30281D5A87}" type="sibTrans" cxnId="{DC0BAAE1-607D-4042-ABFC-D98F46C4144A}">
      <dgm:prSet/>
      <dgm:spPr/>
      <dgm:t>
        <a:bodyPr/>
        <a:lstStyle/>
        <a:p>
          <a:endParaRPr lang="en-US"/>
        </a:p>
      </dgm:t>
    </dgm:pt>
    <dgm:pt modelId="{23054B0A-B687-4C89-829E-E11DC9E6C9E3}">
      <dgm:prSet/>
      <dgm:spPr/>
      <dgm:t>
        <a:bodyPr/>
        <a:lstStyle/>
        <a:p>
          <a:r>
            <a:rPr lang="cs-CZ"/>
            <a:t>Mnozí psychologové říkají, že selekce podnětů až na úrovni percepčních procesů po provedení rychlé identifikace významu podnětů, na níž se podílí i paměť</a:t>
          </a:r>
          <a:endParaRPr lang="en-US"/>
        </a:p>
      </dgm:t>
    </dgm:pt>
    <dgm:pt modelId="{7655B2F6-C4C0-49C9-90BA-EB566EE6E12E}" type="parTrans" cxnId="{7F32EFB3-1A5D-4927-B304-E5A3E7730700}">
      <dgm:prSet/>
      <dgm:spPr/>
      <dgm:t>
        <a:bodyPr/>
        <a:lstStyle/>
        <a:p>
          <a:endParaRPr lang="en-US"/>
        </a:p>
      </dgm:t>
    </dgm:pt>
    <dgm:pt modelId="{9B9DA69F-B3F9-4C03-962F-6515D840C7C0}" type="sibTrans" cxnId="{7F32EFB3-1A5D-4927-B304-E5A3E7730700}">
      <dgm:prSet/>
      <dgm:spPr/>
      <dgm:t>
        <a:bodyPr/>
        <a:lstStyle/>
        <a:p>
          <a:endParaRPr lang="en-US"/>
        </a:p>
      </dgm:t>
    </dgm:pt>
    <dgm:pt modelId="{FA15CB04-5450-4C05-91C9-525F721C66E0}">
      <dgm:prSet/>
      <dgm:spPr/>
      <dgm:t>
        <a:bodyPr/>
        <a:lstStyle/>
        <a:p>
          <a:r>
            <a:rPr lang="cs-CZ"/>
            <a:t>Anna Treismanová- nová verze teorie filtru- časná selekce nevede k úplnému zablokování bezvýznamných podnětů, ale k jejich zeslabení</a:t>
          </a:r>
          <a:endParaRPr lang="en-US"/>
        </a:p>
      </dgm:t>
    </dgm:pt>
    <dgm:pt modelId="{49DADB75-0A8D-47B9-87B5-F0F50EBE1FA4}" type="parTrans" cxnId="{72A202CA-0612-4390-9645-96F651F0653F}">
      <dgm:prSet/>
      <dgm:spPr/>
      <dgm:t>
        <a:bodyPr/>
        <a:lstStyle/>
        <a:p>
          <a:endParaRPr lang="en-US"/>
        </a:p>
      </dgm:t>
    </dgm:pt>
    <dgm:pt modelId="{45BB3E47-5D3C-41DC-9D48-AF3400DAC93A}" type="sibTrans" cxnId="{72A202CA-0612-4390-9645-96F651F0653F}">
      <dgm:prSet/>
      <dgm:spPr/>
      <dgm:t>
        <a:bodyPr/>
        <a:lstStyle/>
        <a:p>
          <a:endParaRPr lang="en-US"/>
        </a:p>
      </dgm:t>
    </dgm:pt>
    <dgm:pt modelId="{75AF81A5-1E36-42B9-BA29-17A5C36F002E}">
      <dgm:prSet/>
      <dgm:spPr/>
      <dgm:t>
        <a:bodyPr/>
        <a:lstStyle/>
        <a:p>
          <a:r>
            <a:rPr lang="cs-CZ"/>
            <a:t>Teorie jednoho zdroje- Daniel Kahneman</a:t>
          </a:r>
          <a:endParaRPr lang="en-US"/>
        </a:p>
      </dgm:t>
    </dgm:pt>
    <dgm:pt modelId="{4B9B1673-677A-4DDA-ABB4-B01B319406D0}" type="parTrans" cxnId="{5B9E66F8-CBC6-49FF-B9E9-EA824B090E2C}">
      <dgm:prSet/>
      <dgm:spPr/>
      <dgm:t>
        <a:bodyPr/>
        <a:lstStyle/>
        <a:p>
          <a:endParaRPr lang="en-US"/>
        </a:p>
      </dgm:t>
    </dgm:pt>
    <dgm:pt modelId="{BA7DF931-3566-4196-8A3B-7E0F9453C59E}" type="sibTrans" cxnId="{5B9E66F8-CBC6-49FF-B9E9-EA824B090E2C}">
      <dgm:prSet/>
      <dgm:spPr/>
      <dgm:t>
        <a:bodyPr/>
        <a:lstStyle/>
        <a:p>
          <a:endParaRPr lang="en-US"/>
        </a:p>
      </dgm:t>
    </dgm:pt>
    <dgm:pt modelId="{D108C63F-377B-5B41-A8F1-DC825D3A1C51}" type="pres">
      <dgm:prSet presAssocID="{092D11F0-3B7F-4D66-BB10-379307464F03}" presName="linear" presStyleCnt="0">
        <dgm:presLayoutVars>
          <dgm:animLvl val="lvl"/>
          <dgm:resizeHandles val="exact"/>
        </dgm:presLayoutVars>
      </dgm:prSet>
      <dgm:spPr/>
    </dgm:pt>
    <dgm:pt modelId="{0EF33D7F-4986-F348-B152-19D592F01A27}" type="pres">
      <dgm:prSet presAssocID="{7D1EA4CB-9F0E-4648-9201-2FECE4E34268}" presName="parentText" presStyleLbl="node1" presStyleIdx="0" presStyleCnt="5">
        <dgm:presLayoutVars>
          <dgm:chMax val="0"/>
          <dgm:bulletEnabled val="1"/>
        </dgm:presLayoutVars>
      </dgm:prSet>
      <dgm:spPr/>
    </dgm:pt>
    <dgm:pt modelId="{D4267055-4AD4-2240-9E39-54C7B8A8324F}" type="pres">
      <dgm:prSet presAssocID="{B280CECA-03DE-4AA6-887A-BAD9079E7847}" presName="spacer" presStyleCnt="0"/>
      <dgm:spPr/>
    </dgm:pt>
    <dgm:pt modelId="{AAAF645E-504F-6A4F-A1AF-E27F40EEFF80}" type="pres">
      <dgm:prSet presAssocID="{B4A2E4EC-9AD2-4F3D-B7C4-14B1DE2E39BA}" presName="parentText" presStyleLbl="node1" presStyleIdx="1" presStyleCnt="5">
        <dgm:presLayoutVars>
          <dgm:chMax val="0"/>
          <dgm:bulletEnabled val="1"/>
        </dgm:presLayoutVars>
      </dgm:prSet>
      <dgm:spPr/>
    </dgm:pt>
    <dgm:pt modelId="{9B83E3BD-3707-404A-AA71-A24D0BACA694}" type="pres">
      <dgm:prSet presAssocID="{32D1A1EC-0223-4C23-A910-BD30281D5A87}" presName="spacer" presStyleCnt="0"/>
      <dgm:spPr/>
    </dgm:pt>
    <dgm:pt modelId="{53AEF6BF-46E9-674D-A0DD-5789703BA0E1}" type="pres">
      <dgm:prSet presAssocID="{23054B0A-B687-4C89-829E-E11DC9E6C9E3}" presName="parentText" presStyleLbl="node1" presStyleIdx="2" presStyleCnt="5">
        <dgm:presLayoutVars>
          <dgm:chMax val="0"/>
          <dgm:bulletEnabled val="1"/>
        </dgm:presLayoutVars>
      </dgm:prSet>
      <dgm:spPr/>
    </dgm:pt>
    <dgm:pt modelId="{B956F515-33DE-2B49-BBF1-A84A458C5B41}" type="pres">
      <dgm:prSet presAssocID="{9B9DA69F-B3F9-4C03-962F-6515D840C7C0}" presName="spacer" presStyleCnt="0"/>
      <dgm:spPr/>
    </dgm:pt>
    <dgm:pt modelId="{1326F704-D95C-2341-AFC9-14E17B562880}" type="pres">
      <dgm:prSet presAssocID="{FA15CB04-5450-4C05-91C9-525F721C66E0}" presName="parentText" presStyleLbl="node1" presStyleIdx="3" presStyleCnt="5">
        <dgm:presLayoutVars>
          <dgm:chMax val="0"/>
          <dgm:bulletEnabled val="1"/>
        </dgm:presLayoutVars>
      </dgm:prSet>
      <dgm:spPr/>
    </dgm:pt>
    <dgm:pt modelId="{9AA2BA82-CB9F-3849-8122-AB1EDC38452D}" type="pres">
      <dgm:prSet presAssocID="{45BB3E47-5D3C-41DC-9D48-AF3400DAC93A}" presName="spacer" presStyleCnt="0"/>
      <dgm:spPr/>
    </dgm:pt>
    <dgm:pt modelId="{93B2C86E-6817-AE43-9564-08148740CB89}" type="pres">
      <dgm:prSet presAssocID="{75AF81A5-1E36-42B9-BA29-17A5C36F002E}" presName="parentText" presStyleLbl="node1" presStyleIdx="4" presStyleCnt="5">
        <dgm:presLayoutVars>
          <dgm:chMax val="0"/>
          <dgm:bulletEnabled val="1"/>
        </dgm:presLayoutVars>
      </dgm:prSet>
      <dgm:spPr/>
    </dgm:pt>
  </dgm:ptLst>
  <dgm:cxnLst>
    <dgm:cxn modelId="{2E0E821B-7AF2-FA40-AFCB-1F8A3761B496}" type="presOf" srcId="{B4A2E4EC-9AD2-4F3D-B7C4-14B1DE2E39BA}" destId="{AAAF645E-504F-6A4F-A1AF-E27F40EEFF80}" srcOrd="0" destOrd="0" presId="urn:microsoft.com/office/officeart/2005/8/layout/vList2"/>
    <dgm:cxn modelId="{7837DD33-D632-C744-8FE9-62460DD5CF83}" type="presOf" srcId="{092D11F0-3B7F-4D66-BB10-379307464F03}" destId="{D108C63F-377B-5B41-A8F1-DC825D3A1C51}" srcOrd="0" destOrd="0" presId="urn:microsoft.com/office/officeart/2005/8/layout/vList2"/>
    <dgm:cxn modelId="{640E7050-5D08-034C-A46B-83E5A431B601}" type="presOf" srcId="{FA15CB04-5450-4C05-91C9-525F721C66E0}" destId="{1326F704-D95C-2341-AFC9-14E17B562880}" srcOrd="0" destOrd="0" presId="urn:microsoft.com/office/officeart/2005/8/layout/vList2"/>
    <dgm:cxn modelId="{B630319D-3341-4795-A516-49BE2956E5D7}" srcId="{092D11F0-3B7F-4D66-BB10-379307464F03}" destId="{7D1EA4CB-9F0E-4648-9201-2FECE4E34268}" srcOrd="0" destOrd="0" parTransId="{6B9D18D2-6E47-4F6C-9A70-892DCB225613}" sibTransId="{B280CECA-03DE-4AA6-887A-BAD9079E7847}"/>
    <dgm:cxn modelId="{7F32EFB3-1A5D-4927-B304-E5A3E7730700}" srcId="{092D11F0-3B7F-4D66-BB10-379307464F03}" destId="{23054B0A-B687-4C89-829E-E11DC9E6C9E3}" srcOrd="2" destOrd="0" parTransId="{7655B2F6-C4C0-49C9-90BA-EB566EE6E12E}" sibTransId="{9B9DA69F-B3F9-4C03-962F-6515D840C7C0}"/>
    <dgm:cxn modelId="{571011C3-3B4A-0148-A8C8-8E4487505AF8}" type="presOf" srcId="{23054B0A-B687-4C89-829E-E11DC9E6C9E3}" destId="{53AEF6BF-46E9-674D-A0DD-5789703BA0E1}" srcOrd="0" destOrd="0" presId="urn:microsoft.com/office/officeart/2005/8/layout/vList2"/>
    <dgm:cxn modelId="{72A202CA-0612-4390-9645-96F651F0653F}" srcId="{092D11F0-3B7F-4D66-BB10-379307464F03}" destId="{FA15CB04-5450-4C05-91C9-525F721C66E0}" srcOrd="3" destOrd="0" parTransId="{49DADB75-0A8D-47B9-87B5-F0F50EBE1FA4}" sibTransId="{45BB3E47-5D3C-41DC-9D48-AF3400DAC93A}"/>
    <dgm:cxn modelId="{DC0BAAE1-607D-4042-ABFC-D98F46C4144A}" srcId="{092D11F0-3B7F-4D66-BB10-379307464F03}" destId="{B4A2E4EC-9AD2-4F3D-B7C4-14B1DE2E39BA}" srcOrd="1" destOrd="0" parTransId="{178FFAB1-B74F-4738-8F26-41727ACE5DE2}" sibTransId="{32D1A1EC-0223-4C23-A910-BD30281D5A87}"/>
    <dgm:cxn modelId="{44BFE5E2-9C86-1F4D-8761-012EF48485F9}" type="presOf" srcId="{75AF81A5-1E36-42B9-BA29-17A5C36F002E}" destId="{93B2C86E-6817-AE43-9564-08148740CB89}" srcOrd="0" destOrd="0" presId="urn:microsoft.com/office/officeart/2005/8/layout/vList2"/>
    <dgm:cxn modelId="{5B9E66F8-CBC6-49FF-B9E9-EA824B090E2C}" srcId="{092D11F0-3B7F-4D66-BB10-379307464F03}" destId="{75AF81A5-1E36-42B9-BA29-17A5C36F002E}" srcOrd="4" destOrd="0" parTransId="{4B9B1673-677A-4DDA-ABB4-B01B319406D0}" sibTransId="{BA7DF931-3566-4196-8A3B-7E0F9453C59E}"/>
    <dgm:cxn modelId="{CDAB6EF8-304C-6C4B-8F5F-76DBA8D3E968}" type="presOf" srcId="{7D1EA4CB-9F0E-4648-9201-2FECE4E34268}" destId="{0EF33D7F-4986-F348-B152-19D592F01A27}" srcOrd="0" destOrd="0" presId="urn:microsoft.com/office/officeart/2005/8/layout/vList2"/>
    <dgm:cxn modelId="{611FCA63-C379-9343-8B37-563D93280079}" type="presParOf" srcId="{D108C63F-377B-5B41-A8F1-DC825D3A1C51}" destId="{0EF33D7F-4986-F348-B152-19D592F01A27}" srcOrd="0" destOrd="0" presId="urn:microsoft.com/office/officeart/2005/8/layout/vList2"/>
    <dgm:cxn modelId="{F4607FAE-3090-BC42-97EF-2EF0B2571DB1}" type="presParOf" srcId="{D108C63F-377B-5B41-A8F1-DC825D3A1C51}" destId="{D4267055-4AD4-2240-9E39-54C7B8A8324F}" srcOrd="1" destOrd="0" presId="urn:microsoft.com/office/officeart/2005/8/layout/vList2"/>
    <dgm:cxn modelId="{76BD3E22-2276-4744-B947-E6296BD6A64C}" type="presParOf" srcId="{D108C63F-377B-5B41-A8F1-DC825D3A1C51}" destId="{AAAF645E-504F-6A4F-A1AF-E27F40EEFF80}" srcOrd="2" destOrd="0" presId="urn:microsoft.com/office/officeart/2005/8/layout/vList2"/>
    <dgm:cxn modelId="{4FE6C6C5-22C0-A644-ADA8-7B430C73C18C}" type="presParOf" srcId="{D108C63F-377B-5B41-A8F1-DC825D3A1C51}" destId="{9B83E3BD-3707-404A-AA71-A24D0BACA694}" srcOrd="3" destOrd="0" presId="urn:microsoft.com/office/officeart/2005/8/layout/vList2"/>
    <dgm:cxn modelId="{1F54DA8D-1F66-FC44-8019-874BA5264205}" type="presParOf" srcId="{D108C63F-377B-5B41-A8F1-DC825D3A1C51}" destId="{53AEF6BF-46E9-674D-A0DD-5789703BA0E1}" srcOrd="4" destOrd="0" presId="urn:microsoft.com/office/officeart/2005/8/layout/vList2"/>
    <dgm:cxn modelId="{4AF99583-254D-1346-BECA-F26B6E16A92A}" type="presParOf" srcId="{D108C63F-377B-5B41-A8F1-DC825D3A1C51}" destId="{B956F515-33DE-2B49-BBF1-A84A458C5B41}" srcOrd="5" destOrd="0" presId="urn:microsoft.com/office/officeart/2005/8/layout/vList2"/>
    <dgm:cxn modelId="{2458B7F1-61EB-4341-A53D-21412817DCBA}" type="presParOf" srcId="{D108C63F-377B-5B41-A8F1-DC825D3A1C51}" destId="{1326F704-D95C-2341-AFC9-14E17B562880}" srcOrd="6" destOrd="0" presId="urn:microsoft.com/office/officeart/2005/8/layout/vList2"/>
    <dgm:cxn modelId="{C44CBA3D-46BB-CE4E-B4C4-358CF97B418C}" type="presParOf" srcId="{D108C63F-377B-5B41-A8F1-DC825D3A1C51}" destId="{9AA2BA82-CB9F-3849-8122-AB1EDC38452D}" srcOrd="7" destOrd="0" presId="urn:microsoft.com/office/officeart/2005/8/layout/vList2"/>
    <dgm:cxn modelId="{A974DE31-EB4B-0643-8EA5-9905CCD36E64}" type="presParOf" srcId="{D108C63F-377B-5B41-A8F1-DC825D3A1C51}" destId="{93B2C86E-6817-AE43-9564-08148740CB89}"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33C6517-B62C-EC4A-B387-44E96125D00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48B18FF5-FD8F-F44D-BDA4-60B38955B5F7}">
      <dgm:prSet/>
      <dgm:spPr/>
      <dgm:t>
        <a:bodyPr/>
        <a:lstStyle/>
        <a:p>
          <a:r>
            <a:rPr lang="cs-CZ" dirty="0"/>
            <a:t>Podle převládajících mentálních operací</a:t>
          </a:r>
        </a:p>
      </dgm:t>
    </dgm:pt>
    <dgm:pt modelId="{19C0588E-BE59-9D40-93E2-AFFB095291CC}" type="parTrans" cxnId="{8DC705E2-8BA3-3E4E-B8D9-5A1237AA32EC}">
      <dgm:prSet/>
      <dgm:spPr/>
      <dgm:t>
        <a:bodyPr/>
        <a:lstStyle/>
        <a:p>
          <a:endParaRPr lang="en-GB"/>
        </a:p>
      </dgm:t>
    </dgm:pt>
    <dgm:pt modelId="{754F1E08-939D-3346-B42D-EAAF2497E354}" type="sibTrans" cxnId="{8DC705E2-8BA3-3E4E-B8D9-5A1237AA32EC}">
      <dgm:prSet/>
      <dgm:spPr/>
      <dgm:t>
        <a:bodyPr/>
        <a:lstStyle/>
        <a:p>
          <a:endParaRPr lang="en-GB"/>
        </a:p>
      </dgm:t>
    </dgm:pt>
    <dgm:pt modelId="{55D38DE9-8D8D-FC4F-BA87-A363AEF5221D}">
      <dgm:prSet/>
      <dgm:spPr/>
      <dgm:t>
        <a:bodyPr/>
        <a:lstStyle/>
        <a:p>
          <a:r>
            <a:rPr lang="cs-CZ"/>
            <a:t>Analýza</a:t>
          </a:r>
        </a:p>
      </dgm:t>
    </dgm:pt>
    <dgm:pt modelId="{F52C2B68-B98C-544D-83D2-FF4A819A6B3C}" type="parTrans" cxnId="{B9AA7D21-CF5A-864B-AC26-1728658876E8}">
      <dgm:prSet/>
      <dgm:spPr/>
      <dgm:t>
        <a:bodyPr/>
        <a:lstStyle/>
        <a:p>
          <a:endParaRPr lang="en-GB"/>
        </a:p>
      </dgm:t>
    </dgm:pt>
    <dgm:pt modelId="{079CD898-B54D-D94C-86E0-EDFFA2F42032}" type="sibTrans" cxnId="{B9AA7D21-CF5A-864B-AC26-1728658876E8}">
      <dgm:prSet/>
      <dgm:spPr/>
      <dgm:t>
        <a:bodyPr/>
        <a:lstStyle/>
        <a:p>
          <a:endParaRPr lang="en-GB"/>
        </a:p>
      </dgm:t>
    </dgm:pt>
    <dgm:pt modelId="{6B9588F6-3843-9540-939F-D635AB0F83A1}">
      <dgm:prSet/>
      <dgm:spPr/>
      <dgm:t>
        <a:bodyPr/>
        <a:lstStyle/>
        <a:p>
          <a:r>
            <a:rPr lang="cs-CZ" dirty="0"/>
            <a:t>Syntéza</a:t>
          </a:r>
        </a:p>
      </dgm:t>
    </dgm:pt>
    <dgm:pt modelId="{05C4EC41-7242-FB4C-91BC-CFAFE2FDE1A3}" type="parTrans" cxnId="{D1D30615-E059-A84B-809C-2C87833F5773}">
      <dgm:prSet/>
      <dgm:spPr/>
      <dgm:t>
        <a:bodyPr/>
        <a:lstStyle/>
        <a:p>
          <a:endParaRPr lang="en-GB"/>
        </a:p>
      </dgm:t>
    </dgm:pt>
    <dgm:pt modelId="{AD3A8C97-2016-7E4D-927C-76F002AF0078}" type="sibTrans" cxnId="{D1D30615-E059-A84B-809C-2C87833F5773}">
      <dgm:prSet/>
      <dgm:spPr/>
      <dgm:t>
        <a:bodyPr/>
        <a:lstStyle/>
        <a:p>
          <a:endParaRPr lang="en-GB"/>
        </a:p>
      </dgm:t>
    </dgm:pt>
    <dgm:pt modelId="{A8FD3AC3-5B09-A740-B275-0218339703F7}">
      <dgm:prSet/>
      <dgm:spPr/>
      <dgm:t>
        <a:bodyPr/>
        <a:lstStyle/>
        <a:p>
          <a:r>
            <a:rPr lang="cs-CZ" dirty="0"/>
            <a:t>Druhy myšlení podle psychických obsahů, s nimiž provádíme myšlenkové operace</a:t>
          </a:r>
        </a:p>
      </dgm:t>
    </dgm:pt>
    <dgm:pt modelId="{89E0D9A2-CB12-EA46-AA2D-4D7BC94DF7BE}" type="parTrans" cxnId="{9C7DBBA8-4A80-4645-8FD7-EC7FA47D6B20}">
      <dgm:prSet/>
      <dgm:spPr/>
      <dgm:t>
        <a:bodyPr/>
        <a:lstStyle/>
        <a:p>
          <a:endParaRPr lang="en-GB"/>
        </a:p>
      </dgm:t>
    </dgm:pt>
    <dgm:pt modelId="{367B47CF-8BE7-844E-9834-2DC853C464CA}" type="sibTrans" cxnId="{9C7DBBA8-4A80-4645-8FD7-EC7FA47D6B20}">
      <dgm:prSet/>
      <dgm:spPr/>
      <dgm:t>
        <a:bodyPr/>
        <a:lstStyle/>
        <a:p>
          <a:endParaRPr lang="en-GB"/>
        </a:p>
      </dgm:t>
    </dgm:pt>
    <dgm:pt modelId="{AA65A8A3-9418-8745-A058-72B104309DA3}">
      <dgm:prSet/>
      <dgm:spPr/>
      <dgm:t>
        <a:bodyPr/>
        <a:lstStyle/>
        <a:p>
          <a:r>
            <a:rPr lang="cs-CZ"/>
            <a:t>Konkrétní</a:t>
          </a:r>
        </a:p>
      </dgm:t>
    </dgm:pt>
    <dgm:pt modelId="{9DC6F34C-D059-4D4F-BA94-C0D043EBC00B}" type="parTrans" cxnId="{B36592D8-1F4C-3D4F-9E59-2880C8ABB7B5}">
      <dgm:prSet/>
      <dgm:spPr/>
      <dgm:t>
        <a:bodyPr/>
        <a:lstStyle/>
        <a:p>
          <a:endParaRPr lang="en-GB"/>
        </a:p>
      </dgm:t>
    </dgm:pt>
    <dgm:pt modelId="{E5CCB22C-1E12-2D41-BD34-7C6165B0AC0F}" type="sibTrans" cxnId="{B36592D8-1F4C-3D4F-9E59-2880C8ABB7B5}">
      <dgm:prSet/>
      <dgm:spPr/>
      <dgm:t>
        <a:bodyPr/>
        <a:lstStyle/>
        <a:p>
          <a:endParaRPr lang="en-GB"/>
        </a:p>
      </dgm:t>
    </dgm:pt>
    <dgm:pt modelId="{A81AAD06-E2A2-9B42-B420-ED46F91BD690}">
      <dgm:prSet/>
      <dgm:spPr/>
      <dgm:t>
        <a:bodyPr/>
        <a:lstStyle/>
        <a:p>
          <a:r>
            <a:rPr lang="cs-CZ"/>
            <a:t>Názorné</a:t>
          </a:r>
        </a:p>
      </dgm:t>
    </dgm:pt>
    <dgm:pt modelId="{7A9BCEA4-BAD7-EF42-9EA2-2ED870FD0503}" type="parTrans" cxnId="{C04F1B37-931A-BE40-9840-029804F83FB1}">
      <dgm:prSet/>
      <dgm:spPr/>
      <dgm:t>
        <a:bodyPr/>
        <a:lstStyle/>
        <a:p>
          <a:endParaRPr lang="en-GB"/>
        </a:p>
      </dgm:t>
    </dgm:pt>
    <dgm:pt modelId="{A02E2FA5-FF1F-5544-BBE8-962D8B9101C3}" type="sibTrans" cxnId="{C04F1B37-931A-BE40-9840-029804F83FB1}">
      <dgm:prSet/>
      <dgm:spPr/>
      <dgm:t>
        <a:bodyPr/>
        <a:lstStyle/>
        <a:p>
          <a:endParaRPr lang="en-GB"/>
        </a:p>
      </dgm:t>
    </dgm:pt>
    <dgm:pt modelId="{FF95D2B9-DEF1-6543-B7D3-9D29649306F9}">
      <dgm:prSet/>
      <dgm:spPr/>
      <dgm:t>
        <a:bodyPr/>
        <a:lstStyle/>
        <a:p>
          <a:r>
            <a:rPr lang="cs-CZ" dirty="0"/>
            <a:t>Abstraktní</a:t>
          </a:r>
        </a:p>
      </dgm:t>
    </dgm:pt>
    <dgm:pt modelId="{3AA05A99-6A07-6148-8F62-6E7BEB5A516F}" type="parTrans" cxnId="{309ADC53-9FC3-F74A-AA98-948414BCB1B9}">
      <dgm:prSet/>
      <dgm:spPr/>
      <dgm:t>
        <a:bodyPr/>
        <a:lstStyle/>
        <a:p>
          <a:endParaRPr lang="en-GB"/>
        </a:p>
      </dgm:t>
    </dgm:pt>
    <dgm:pt modelId="{284DD2D2-6059-AA4D-91E9-F9D979AC9A19}" type="sibTrans" cxnId="{309ADC53-9FC3-F74A-AA98-948414BCB1B9}">
      <dgm:prSet/>
      <dgm:spPr/>
      <dgm:t>
        <a:bodyPr/>
        <a:lstStyle/>
        <a:p>
          <a:endParaRPr lang="en-GB"/>
        </a:p>
      </dgm:t>
    </dgm:pt>
    <dgm:pt modelId="{8FD16D4F-69FE-AA43-AED2-F30BF52570C7}" type="pres">
      <dgm:prSet presAssocID="{433C6517-B62C-EC4A-B387-44E96125D00F}" presName="Name0" presStyleCnt="0">
        <dgm:presLayoutVars>
          <dgm:dir/>
          <dgm:animLvl val="lvl"/>
          <dgm:resizeHandles val="exact"/>
        </dgm:presLayoutVars>
      </dgm:prSet>
      <dgm:spPr/>
    </dgm:pt>
    <dgm:pt modelId="{1B09C0AE-23C8-9549-A24B-E28887F4C74C}" type="pres">
      <dgm:prSet presAssocID="{48B18FF5-FD8F-F44D-BDA4-60B38955B5F7}" presName="linNode" presStyleCnt="0"/>
      <dgm:spPr/>
    </dgm:pt>
    <dgm:pt modelId="{31A42C5E-7AC0-8E4D-935C-B751F1BB3E49}" type="pres">
      <dgm:prSet presAssocID="{48B18FF5-FD8F-F44D-BDA4-60B38955B5F7}" presName="parentText" presStyleLbl="node1" presStyleIdx="0" presStyleCnt="2" custScaleX="160440">
        <dgm:presLayoutVars>
          <dgm:chMax val="1"/>
          <dgm:bulletEnabled val="1"/>
        </dgm:presLayoutVars>
      </dgm:prSet>
      <dgm:spPr/>
    </dgm:pt>
    <dgm:pt modelId="{B9E03B30-B1D2-EE4A-AAAF-D263C2A74BF6}" type="pres">
      <dgm:prSet presAssocID="{48B18FF5-FD8F-F44D-BDA4-60B38955B5F7}" presName="descendantText" presStyleLbl="alignAccFollowNode1" presStyleIdx="0" presStyleCnt="2">
        <dgm:presLayoutVars>
          <dgm:bulletEnabled val="1"/>
        </dgm:presLayoutVars>
      </dgm:prSet>
      <dgm:spPr/>
    </dgm:pt>
    <dgm:pt modelId="{A05829EA-2372-7D46-91C4-562DEBFA9387}" type="pres">
      <dgm:prSet presAssocID="{754F1E08-939D-3346-B42D-EAAF2497E354}" presName="sp" presStyleCnt="0"/>
      <dgm:spPr/>
    </dgm:pt>
    <dgm:pt modelId="{358EBF69-604F-EC48-A0EE-5612F866CCEC}" type="pres">
      <dgm:prSet presAssocID="{A8FD3AC3-5B09-A740-B275-0218339703F7}" presName="linNode" presStyleCnt="0"/>
      <dgm:spPr/>
    </dgm:pt>
    <dgm:pt modelId="{66A2DFA1-01CE-634F-9EA2-A8E3C011CED6}" type="pres">
      <dgm:prSet presAssocID="{A8FD3AC3-5B09-A740-B275-0218339703F7}" presName="parentText" presStyleLbl="node1" presStyleIdx="1" presStyleCnt="2" custScaleX="171468">
        <dgm:presLayoutVars>
          <dgm:chMax val="1"/>
          <dgm:bulletEnabled val="1"/>
        </dgm:presLayoutVars>
      </dgm:prSet>
      <dgm:spPr/>
    </dgm:pt>
    <dgm:pt modelId="{8000D620-CB15-0841-AF8B-DC568E0CA9D1}" type="pres">
      <dgm:prSet presAssocID="{A8FD3AC3-5B09-A740-B275-0218339703F7}" presName="descendantText" presStyleLbl="alignAccFollowNode1" presStyleIdx="1" presStyleCnt="2">
        <dgm:presLayoutVars>
          <dgm:bulletEnabled val="1"/>
        </dgm:presLayoutVars>
      </dgm:prSet>
      <dgm:spPr/>
    </dgm:pt>
  </dgm:ptLst>
  <dgm:cxnLst>
    <dgm:cxn modelId="{D1D30615-E059-A84B-809C-2C87833F5773}" srcId="{48B18FF5-FD8F-F44D-BDA4-60B38955B5F7}" destId="{6B9588F6-3843-9540-939F-D635AB0F83A1}" srcOrd="1" destOrd="0" parTransId="{05C4EC41-7242-FB4C-91BC-CFAFE2FDE1A3}" sibTransId="{AD3A8C97-2016-7E4D-927C-76F002AF0078}"/>
    <dgm:cxn modelId="{B9AA7D21-CF5A-864B-AC26-1728658876E8}" srcId="{48B18FF5-FD8F-F44D-BDA4-60B38955B5F7}" destId="{55D38DE9-8D8D-FC4F-BA87-A363AEF5221D}" srcOrd="0" destOrd="0" parTransId="{F52C2B68-B98C-544D-83D2-FF4A819A6B3C}" sibTransId="{079CD898-B54D-D94C-86E0-EDFFA2F42032}"/>
    <dgm:cxn modelId="{D022F629-810D-A648-A050-1053621324F7}" type="presOf" srcId="{A8FD3AC3-5B09-A740-B275-0218339703F7}" destId="{66A2DFA1-01CE-634F-9EA2-A8E3C011CED6}" srcOrd="0" destOrd="0" presId="urn:microsoft.com/office/officeart/2005/8/layout/vList5"/>
    <dgm:cxn modelId="{C04F1B37-931A-BE40-9840-029804F83FB1}" srcId="{A8FD3AC3-5B09-A740-B275-0218339703F7}" destId="{A81AAD06-E2A2-9B42-B420-ED46F91BD690}" srcOrd="1" destOrd="0" parTransId="{7A9BCEA4-BAD7-EF42-9EA2-2ED870FD0503}" sibTransId="{A02E2FA5-FF1F-5544-BBE8-962D8B9101C3}"/>
    <dgm:cxn modelId="{F7E2734E-9DD6-8849-9F4D-F36D297FF632}" type="presOf" srcId="{48B18FF5-FD8F-F44D-BDA4-60B38955B5F7}" destId="{31A42C5E-7AC0-8E4D-935C-B751F1BB3E49}" srcOrd="0" destOrd="0" presId="urn:microsoft.com/office/officeart/2005/8/layout/vList5"/>
    <dgm:cxn modelId="{7CEB4452-66D8-614C-98E4-90166EA57F5C}" type="presOf" srcId="{FF95D2B9-DEF1-6543-B7D3-9D29649306F9}" destId="{8000D620-CB15-0841-AF8B-DC568E0CA9D1}" srcOrd="0" destOrd="2" presId="urn:microsoft.com/office/officeart/2005/8/layout/vList5"/>
    <dgm:cxn modelId="{309ADC53-9FC3-F74A-AA98-948414BCB1B9}" srcId="{A8FD3AC3-5B09-A740-B275-0218339703F7}" destId="{FF95D2B9-DEF1-6543-B7D3-9D29649306F9}" srcOrd="2" destOrd="0" parTransId="{3AA05A99-6A07-6148-8F62-6E7BEB5A516F}" sibTransId="{284DD2D2-6059-AA4D-91E9-F9D979AC9A19}"/>
    <dgm:cxn modelId="{492AF65B-2A21-FE4D-9029-87B5CF62D2ED}" type="presOf" srcId="{55D38DE9-8D8D-FC4F-BA87-A363AEF5221D}" destId="{B9E03B30-B1D2-EE4A-AAAF-D263C2A74BF6}" srcOrd="0" destOrd="0" presId="urn:microsoft.com/office/officeart/2005/8/layout/vList5"/>
    <dgm:cxn modelId="{9C7DBBA8-4A80-4645-8FD7-EC7FA47D6B20}" srcId="{433C6517-B62C-EC4A-B387-44E96125D00F}" destId="{A8FD3AC3-5B09-A740-B275-0218339703F7}" srcOrd="1" destOrd="0" parTransId="{89E0D9A2-CB12-EA46-AA2D-4D7BC94DF7BE}" sibTransId="{367B47CF-8BE7-844E-9834-2DC853C464CA}"/>
    <dgm:cxn modelId="{87CDC8AB-4BAD-6742-98B3-DB905E906573}" type="presOf" srcId="{AA65A8A3-9418-8745-A058-72B104309DA3}" destId="{8000D620-CB15-0841-AF8B-DC568E0CA9D1}" srcOrd="0" destOrd="0" presId="urn:microsoft.com/office/officeart/2005/8/layout/vList5"/>
    <dgm:cxn modelId="{5ED6D3AF-CF84-E946-90CC-F7F1E4A1A60C}" type="presOf" srcId="{6B9588F6-3843-9540-939F-D635AB0F83A1}" destId="{B9E03B30-B1D2-EE4A-AAAF-D263C2A74BF6}" srcOrd="0" destOrd="1" presId="urn:microsoft.com/office/officeart/2005/8/layout/vList5"/>
    <dgm:cxn modelId="{96E539B9-8BB7-1A4A-B915-79EC891AF99B}" type="presOf" srcId="{433C6517-B62C-EC4A-B387-44E96125D00F}" destId="{8FD16D4F-69FE-AA43-AED2-F30BF52570C7}" srcOrd="0" destOrd="0" presId="urn:microsoft.com/office/officeart/2005/8/layout/vList5"/>
    <dgm:cxn modelId="{B36592D8-1F4C-3D4F-9E59-2880C8ABB7B5}" srcId="{A8FD3AC3-5B09-A740-B275-0218339703F7}" destId="{AA65A8A3-9418-8745-A058-72B104309DA3}" srcOrd="0" destOrd="0" parTransId="{9DC6F34C-D059-4D4F-BA94-C0D043EBC00B}" sibTransId="{E5CCB22C-1E12-2D41-BD34-7C6165B0AC0F}"/>
    <dgm:cxn modelId="{8DC705E2-8BA3-3E4E-B8D9-5A1237AA32EC}" srcId="{433C6517-B62C-EC4A-B387-44E96125D00F}" destId="{48B18FF5-FD8F-F44D-BDA4-60B38955B5F7}" srcOrd="0" destOrd="0" parTransId="{19C0588E-BE59-9D40-93E2-AFFB095291CC}" sibTransId="{754F1E08-939D-3346-B42D-EAAF2497E354}"/>
    <dgm:cxn modelId="{71A9AEE7-CFC4-9F44-9AC9-A63DB02EAF23}" type="presOf" srcId="{A81AAD06-E2A2-9B42-B420-ED46F91BD690}" destId="{8000D620-CB15-0841-AF8B-DC568E0CA9D1}" srcOrd="0" destOrd="1" presId="urn:microsoft.com/office/officeart/2005/8/layout/vList5"/>
    <dgm:cxn modelId="{E60D2462-3A11-EF4F-A5EB-7B30B9FC9E7A}" type="presParOf" srcId="{8FD16D4F-69FE-AA43-AED2-F30BF52570C7}" destId="{1B09C0AE-23C8-9549-A24B-E28887F4C74C}" srcOrd="0" destOrd="0" presId="urn:microsoft.com/office/officeart/2005/8/layout/vList5"/>
    <dgm:cxn modelId="{CD112BC4-297D-6E48-AB79-0DDCF59D39FD}" type="presParOf" srcId="{1B09C0AE-23C8-9549-A24B-E28887F4C74C}" destId="{31A42C5E-7AC0-8E4D-935C-B751F1BB3E49}" srcOrd="0" destOrd="0" presId="urn:microsoft.com/office/officeart/2005/8/layout/vList5"/>
    <dgm:cxn modelId="{D0E89052-851F-9946-9666-86886E1358E3}" type="presParOf" srcId="{1B09C0AE-23C8-9549-A24B-E28887F4C74C}" destId="{B9E03B30-B1D2-EE4A-AAAF-D263C2A74BF6}" srcOrd="1" destOrd="0" presId="urn:microsoft.com/office/officeart/2005/8/layout/vList5"/>
    <dgm:cxn modelId="{DFDFF58D-4FD7-D74F-B5A7-E380AD861D12}" type="presParOf" srcId="{8FD16D4F-69FE-AA43-AED2-F30BF52570C7}" destId="{A05829EA-2372-7D46-91C4-562DEBFA9387}" srcOrd="1" destOrd="0" presId="urn:microsoft.com/office/officeart/2005/8/layout/vList5"/>
    <dgm:cxn modelId="{9A82200B-BF05-D945-8149-C12E040F5368}" type="presParOf" srcId="{8FD16D4F-69FE-AA43-AED2-F30BF52570C7}" destId="{358EBF69-604F-EC48-A0EE-5612F866CCEC}" srcOrd="2" destOrd="0" presId="urn:microsoft.com/office/officeart/2005/8/layout/vList5"/>
    <dgm:cxn modelId="{4615F97A-FFDF-B144-9E95-4EF82084C1A1}" type="presParOf" srcId="{358EBF69-604F-EC48-A0EE-5612F866CCEC}" destId="{66A2DFA1-01CE-634F-9EA2-A8E3C011CED6}" srcOrd="0" destOrd="0" presId="urn:microsoft.com/office/officeart/2005/8/layout/vList5"/>
    <dgm:cxn modelId="{3B215FDE-5717-AD4E-95C6-317886D165B1}" type="presParOf" srcId="{358EBF69-604F-EC48-A0EE-5612F866CCEC}" destId="{8000D620-CB15-0841-AF8B-DC568E0CA9D1}"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A80CF40-9716-4690-B977-9EF356C22E89}"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CACE7AB0-1DC0-4FE7-B8E4-84A1C480EE94}">
      <dgm:prSet/>
      <dgm:spPr/>
      <dgm:t>
        <a:bodyPr/>
        <a:lstStyle/>
        <a:p>
          <a:r>
            <a:rPr lang="cs-CZ"/>
            <a:t>Posuzujeme pravděpodobnost určitých jevů na základě toho, jak snadno si vybavíme z paměti jejich relevantní příklady</a:t>
          </a:r>
          <a:endParaRPr lang="en-US"/>
        </a:p>
      </dgm:t>
    </dgm:pt>
    <dgm:pt modelId="{FE41844A-BDCD-4E40-835E-88C5C713A52B}" type="parTrans" cxnId="{A83A67AB-6267-41E2-9914-642482DD6818}">
      <dgm:prSet/>
      <dgm:spPr/>
      <dgm:t>
        <a:bodyPr/>
        <a:lstStyle/>
        <a:p>
          <a:endParaRPr lang="en-US"/>
        </a:p>
      </dgm:t>
    </dgm:pt>
    <dgm:pt modelId="{B37A4EC8-3917-484D-A341-502ADCD53E00}" type="sibTrans" cxnId="{A83A67AB-6267-41E2-9914-642482DD6818}">
      <dgm:prSet/>
      <dgm:spPr/>
      <dgm:t>
        <a:bodyPr/>
        <a:lstStyle/>
        <a:p>
          <a:endParaRPr lang="en-US"/>
        </a:p>
      </dgm:t>
    </dgm:pt>
    <dgm:pt modelId="{DD723F51-2122-4C38-A28A-2959C3CB3D67}">
      <dgm:prSet/>
      <dgm:spPr/>
      <dgm:t>
        <a:bodyPr/>
        <a:lstStyle/>
        <a:p>
          <a:r>
            <a:rPr lang="cs-CZ"/>
            <a:t>Lidé nadhodnocují pravděpodobnost toho, že by se se mohli stát obětí násilného zločinu, havárie letadla nebo že by mohli vyhrát v loterii</a:t>
          </a:r>
          <a:endParaRPr lang="en-US"/>
        </a:p>
      </dgm:t>
    </dgm:pt>
    <dgm:pt modelId="{24F1EC62-6E26-4A9E-A956-64471548D1B0}" type="parTrans" cxnId="{5FBFD356-91C4-4851-B181-001384E2F32B}">
      <dgm:prSet/>
      <dgm:spPr/>
      <dgm:t>
        <a:bodyPr/>
        <a:lstStyle/>
        <a:p>
          <a:endParaRPr lang="en-US"/>
        </a:p>
      </dgm:t>
    </dgm:pt>
    <dgm:pt modelId="{157BDA1E-E185-4CEA-BA4F-3C317B201088}" type="sibTrans" cxnId="{5FBFD356-91C4-4851-B181-001384E2F32B}">
      <dgm:prSet/>
      <dgm:spPr/>
      <dgm:t>
        <a:bodyPr/>
        <a:lstStyle/>
        <a:p>
          <a:endParaRPr lang="en-US"/>
        </a:p>
      </dgm:t>
    </dgm:pt>
    <dgm:pt modelId="{4D55C308-22E6-4E18-909C-AFBF5A5EC50D}">
      <dgm:prSet/>
      <dgm:spPr/>
      <dgm:t>
        <a:bodyPr/>
        <a:lstStyle/>
        <a:p>
          <a:r>
            <a:rPr lang="cs-CZ"/>
            <a:t>V televizních soutěžích- “vybral jsem tuto možnost, protože tu jedinou znám“</a:t>
          </a:r>
          <a:endParaRPr lang="en-US"/>
        </a:p>
      </dgm:t>
    </dgm:pt>
    <dgm:pt modelId="{4165EF50-841B-4A54-A4DD-4925518245FE}" type="parTrans" cxnId="{A9EA2E08-A0E1-498A-84C5-721BA13371FC}">
      <dgm:prSet/>
      <dgm:spPr/>
      <dgm:t>
        <a:bodyPr/>
        <a:lstStyle/>
        <a:p>
          <a:endParaRPr lang="en-US"/>
        </a:p>
      </dgm:t>
    </dgm:pt>
    <dgm:pt modelId="{64793102-8089-49C8-AFDA-8945B19812FB}" type="sibTrans" cxnId="{A9EA2E08-A0E1-498A-84C5-721BA13371FC}">
      <dgm:prSet/>
      <dgm:spPr/>
      <dgm:t>
        <a:bodyPr/>
        <a:lstStyle/>
        <a:p>
          <a:endParaRPr lang="en-US"/>
        </a:p>
      </dgm:t>
    </dgm:pt>
    <dgm:pt modelId="{757FBFAF-7339-2C41-88C1-64CBBDCE5B83}" type="pres">
      <dgm:prSet presAssocID="{AA80CF40-9716-4690-B977-9EF356C22E89}" presName="vert0" presStyleCnt="0">
        <dgm:presLayoutVars>
          <dgm:dir/>
          <dgm:animOne val="branch"/>
          <dgm:animLvl val="lvl"/>
        </dgm:presLayoutVars>
      </dgm:prSet>
      <dgm:spPr/>
    </dgm:pt>
    <dgm:pt modelId="{369729C0-1067-6B4B-B8E7-8A35841EE022}" type="pres">
      <dgm:prSet presAssocID="{CACE7AB0-1DC0-4FE7-B8E4-84A1C480EE94}" presName="thickLine" presStyleLbl="alignNode1" presStyleIdx="0" presStyleCnt="3"/>
      <dgm:spPr/>
    </dgm:pt>
    <dgm:pt modelId="{C5BFC1C1-D084-1C40-9E27-03A5B7D93CD4}" type="pres">
      <dgm:prSet presAssocID="{CACE7AB0-1DC0-4FE7-B8E4-84A1C480EE94}" presName="horz1" presStyleCnt="0"/>
      <dgm:spPr/>
    </dgm:pt>
    <dgm:pt modelId="{13596D55-EC3C-BD47-8F9A-68863C381DFA}" type="pres">
      <dgm:prSet presAssocID="{CACE7AB0-1DC0-4FE7-B8E4-84A1C480EE94}" presName="tx1" presStyleLbl="revTx" presStyleIdx="0" presStyleCnt="3"/>
      <dgm:spPr/>
    </dgm:pt>
    <dgm:pt modelId="{5E854257-4B62-8643-A011-293709F13EE1}" type="pres">
      <dgm:prSet presAssocID="{CACE7AB0-1DC0-4FE7-B8E4-84A1C480EE94}" presName="vert1" presStyleCnt="0"/>
      <dgm:spPr/>
    </dgm:pt>
    <dgm:pt modelId="{31A2091B-6218-B940-91A2-5DC408C4733B}" type="pres">
      <dgm:prSet presAssocID="{DD723F51-2122-4C38-A28A-2959C3CB3D67}" presName="thickLine" presStyleLbl="alignNode1" presStyleIdx="1" presStyleCnt="3"/>
      <dgm:spPr/>
    </dgm:pt>
    <dgm:pt modelId="{06F955BE-0037-1F48-841E-CD312F9CECA5}" type="pres">
      <dgm:prSet presAssocID="{DD723F51-2122-4C38-A28A-2959C3CB3D67}" presName="horz1" presStyleCnt="0"/>
      <dgm:spPr/>
    </dgm:pt>
    <dgm:pt modelId="{82D31A21-2F64-D340-A8D8-80A6EA5A5610}" type="pres">
      <dgm:prSet presAssocID="{DD723F51-2122-4C38-A28A-2959C3CB3D67}" presName="tx1" presStyleLbl="revTx" presStyleIdx="1" presStyleCnt="3"/>
      <dgm:spPr/>
    </dgm:pt>
    <dgm:pt modelId="{6AEDBCDB-EF7F-2B4B-B51B-0EAB04B72A7A}" type="pres">
      <dgm:prSet presAssocID="{DD723F51-2122-4C38-A28A-2959C3CB3D67}" presName="vert1" presStyleCnt="0"/>
      <dgm:spPr/>
    </dgm:pt>
    <dgm:pt modelId="{6559A352-E576-4D4B-8F5D-B402EF0AC569}" type="pres">
      <dgm:prSet presAssocID="{4D55C308-22E6-4E18-909C-AFBF5A5EC50D}" presName="thickLine" presStyleLbl="alignNode1" presStyleIdx="2" presStyleCnt="3"/>
      <dgm:spPr/>
    </dgm:pt>
    <dgm:pt modelId="{C35421BD-0A9D-CF45-AB4A-2C36927D850E}" type="pres">
      <dgm:prSet presAssocID="{4D55C308-22E6-4E18-909C-AFBF5A5EC50D}" presName="horz1" presStyleCnt="0"/>
      <dgm:spPr/>
    </dgm:pt>
    <dgm:pt modelId="{86642E8C-856F-D44B-BCA5-AEF63C37AFDB}" type="pres">
      <dgm:prSet presAssocID="{4D55C308-22E6-4E18-909C-AFBF5A5EC50D}" presName="tx1" presStyleLbl="revTx" presStyleIdx="2" presStyleCnt="3"/>
      <dgm:spPr/>
    </dgm:pt>
    <dgm:pt modelId="{E9005A66-99EF-8741-8DFE-4BE807882B71}" type="pres">
      <dgm:prSet presAssocID="{4D55C308-22E6-4E18-909C-AFBF5A5EC50D}" presName="vert1" presStyleCnt="0"/>
      <dgm:spPr/>
    </dgm:pt>
  </dgm:ptLst>
  <dgm:cxnLst>
    <dgm:cxn modelId="{56769304-B3CE-0E42-AA4A-FCD8A404D2C9}" type="presOf" srcId="{4D55C308-22E6-4E18-909C-AFBF5A5EC50D}" destId="{86642E8C-856F-D44B-BCA5-AEF63C37AFDB}" srcOrd="0" destOrd="0" presId="urn:microsoft.com/office/officeart/2008/layout/LinedList"/>
    <dgm:cxn modelId="{A9EA2E08-A0E1-498A-84C5-721BA13371FC}" srcId="{AA80CF40-9716-4690-B977-9EF356C22E89}" destId="{4D55C308-22E6-4E18-909C-AFBF5A5EC50D}" srcOrd="2" destOrd="0" parTransId="{4165EF50-841B-4A54-A4DD-4925518245FE}" sibTransId="{64793102-8089-49C8-AFDA-8945B19812FB}"/>
    <dgm:cxn modelId="{9137D81B-69A5-E643-AA4E-F5E3E961BDFC}" type="presOf" srcId="{AA80CF40-9716-4690-B977-9EF356C22E89}" destId="{757FBFAF-7339-2C41-88C1-64CBBDCE5B83}" srcOrd="0" destOrd="0" presId="urn:microsoft.com/office/officeart/2008/layout/LinedList"/>
    <dgm:cxn modelId="{5FBFD356-91C4-4851-B181-001384E2F32B}" srcId="{AA80CF40-9716-4690-B977-9EF356C22E89}" destId="{DD723F51-2122-4C38-A28A-2959C3CB3D67}" srcOrd="1" destOrd="0" parTransId="{24F1EC62-6E26-4A9E-A956-64471548D1B0}" sibTransId="{157BDA1E-E185-4CEA-BA4F-3C317B201088}"/>
    <dgm:cxn modelId="{26E7DA89-8789-AD45-AC19-220E6E86D7DB}" type="presOf" srcId="{CACE7AB0-1DC0-4FE7-B8E4-84A1C480EE94}" destId="{13596D55-EC3C-BD47-8F9A-68863C381DFA}" srcOrd="0" destOrd="0" presId="urn:microsoft.com/office/officeart/2008/layout/LinedList"/>
    <dgm:cxn modelId="{A83A67AB-6267-41E2-9914-642482DD6818}" srcId="{AA80CF40-9716-4690-B977-9EF356C22E89}" destId="{CACE7AB0-1DC0-4FE7-B8E4-84A1C480EE94}" srcOrd="0" destOrd="0" parTransId="{FE41844A-BDCD-4E40-835E-88C5C713A52B}" sibTransId="{B37A4EC8-3917-484D-A341-502ADCD53E00}"/>
    <dgm:cxn modelId="{C10131C7-DD16-3043-8874-85D5C8834FC8}" type="presOf" srcId="{DD723F51-2122-4C38-A28A-2959C3CB3D67}" destId="{82D31A21-2F64-D340-A8D8-80A6EA5A5610}" srcOrd="0" destOrd="0" presId="urn:microsoft.com/office/officeart/2008/layout/LinedList"/>
    <dgm:cxn modelId="{A382C3FA-1F71-E84C-BF70-E8C1A257FCCE}" type="presParOf" srcId="{757FBFAF-7339-2C41-88C1-64CBBDCE5B83}" destId="{369729C0-1067-6B4B-B8E7-8A35841EE022}" srcOrd="0" destOrd="0" presId="urn:microsoft.com/office/officeart/2008/layout/LinedList"/>
    <dgm:cxn modelId="{93745EDF-2822-8B4C-947C-15C30A80585A}" type="presParOf" srcId="{757FBFAF-7339-2C41-88C1-64CBBDCE5B83}" destId="{C5BFC1C1-D084-1C40-9E27-03A5B7D93CD4}" srcOrd="1" destOrd="0" presId="urn:microsoft.com/office/officeart/2008/layout/LinedList"/>
    <dgm:cxn modelId="{C8493D7F-6177-BE44-B68D-D1726DE9CB4C}" type="presParOf" srcId="{C5BFC1C1-D084-1C40-9E27-03A5B7D93CD4}" destId="{13596D55-EC3C-BD47-8F9A-68863C381DFA}" srcOrd="0" destOrd="0" presId="urn:microsoft.com/office/officeart/2008/layout/LinedList"/>
    <dgm:cxn modelId="{5A1CCB12-B691-8646-9A95-70A6535D9FFD}" type="presParOf" srcId="{C5BFC1C1-D084-1C40-9E27-03A5B7D93CD4}" destId="{5E854257-4B62-8643-A011-293709F13EE1}" srcOrd="1" destOrd="0" presId="urn:microsoft.com/office/officeart/2008/layout/LinedList"/>
    <dgm:cxn modelId="{4B636B92-95E3-0943-BFD0-15868EAE3AA6}" type="presParOf" srcId="{757FBFAF-7339-2C41-88C1-64CBBDCE5B83}" destId="{31A2091B-6218-B940-91A2-5DC408C4733B}" srcOrd="2" destOrd="0" presId="urn:microsoft.com/office/officeart/2008/layout/LinedList"/>
    <dgm:cxn modelId="{CD6078EB-DE7E-224D-AA02-195F3E45C6EE}" type="presParOf" srcId="{757FBFAF-7339-2C41-88C1-64CBBDCE5B83}" destId="{06F955BE-0037-1F48-841E-CD312F9CECA5}" srcOrd="3" destOrd="0" presId="urn:microsoft.com/office/officeart/2008/layout/LinedList"/>
    <dgm:cxn modelId="{BBDA677E-4FAB-4B41-9E6C-0C3D4CD06E01}" type="presParOf" srcId="{06F955BE-0037-1F48-841E-CD312F9CECA5}" destId="{82D31A21-2F64-D340-A8D8-80A6EA5A5610}" srcOrd="0" destOrd="0" presId="urn:microsoft.com/office/officeart/2008/layout/LinedList"/>
    <dgm:cxn modelId="{7EBFDE08-CCA3-624D-B28E-1E901E56A2B0}" type="presParOf" srcId="{06F955BE-0037-1F48-841E-CD312F9CECA5}" destId="{6AEDBCDB-EF7F-2B4B-B51B-0EAB04B72A7A}" srcOrd="1" destOrd="0" presId="urn:microsoft.com/office/officeart/2008/layout/LinedList"/>
    <dgm:cxn modelId="{798E5341-B604-3943-8BCD-01F0E72424B4}" type="presParOf" srcId="{757FBFAF-7339-2C41-88C1-64CBBDCE5B83}" destId="{6559A352-E576-4D4B-8F5D-B402EF0AC569}" srcOrd="4" destOrd="0" presId="urn:microsoft.com/office/officeart/2008/layout/LinedList"/>
    <dgm:cxn modelId="{6D1913AE-9C28-3E4E-B644-4B9FC6CBBCD1}" type="presParOf" srcId="{757FBFAF-7339-2C41-88C1-64CBBDCE5B83}" destId="{C35421BD-0A9D-CF45-AB4A-2C36927D850E}" srcOrd="5" destOrd="0" presId="urn:microsoft.com/office/officeart/2008/layout/LinedList"/>
    <dgm:cxn modelId="{F9794371-DFE9-B64A-956C-71B4B969C2D6}" type="presParOf" srcId="{C35421BD-0A9D-CF45-AB4A-2C36927D850E}" destId="{86642E8C-856F-D44B-BCA5-AEF63C37AFDB}" srcOrd="0" destOrd="0" presId="urn:microsoft.com/office/officeart/2008/layout/LinedList"/>
    <dgm:cxn modelId="{7613757A-3936-804E-AA77-818D8A34426B}" type="presParOf" srcId="{C35421BD-0A9D-CF45-AB4A-2C36927D850E}" destId="{E9005A66-99EF-8741-8DFE-4BE807882B7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D2B1063-A75D-4888-AF75-3C1E733342B3}"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9492D0A2-71CA-4339-BC40-033A1484EDE4}">
      <dgm:prSet/>
      <dgm:spPr/>
      <dgm:t>
        <a:bodyPr/>
        <a:lstStyle/>
        <a:p>
          <a:r>
            <a:rPr lang="cs-CZ"/>
            <a:t>40 320</a:t>
          </a:r>
          <a:endParaRPr lang="en-US"/>
        </a:p>
      </dgm:t>
    </dgm:pt>
    <dgm:pt modelId="{925D40CF-4AB6-4AAF-81BE-B81A22E1EF89}" type="parTrans" cxnId="{F04254FE-25FD-463E-A971-B0F010D97FA0}">
      <dgm:prSet/>
      <dgm:spPr/>
      <dgm:t>
        <a:bodyPr/>
        <a:lstStyle/>
        <a:p>
          <a:endParaRPr lang="en-US"/>
        </a:p>
      </dgm:t>
    </dgm:pt>
    <dgm:pt modelId="{D43DFBEE-E61E-429A-9023-4B83CE37E2B3}" type="sibTrans" cxnId="{F04254FE-25FD-463E-A971-B0F010D97FA0}">
      <dgm:prSet/>
      <dgm:spPr/>
      <dgm:t>
        <a:bodyPr/>
        <a:lstStyle/>
        <a:p>
          <a:endParaRPr lang="en-US"/>
        </a:p>
      </dgm:t>
    </dgm:pt>
    <dgm:pt modelId="{47153860-9D1A-48E0-9ACF-23C1AB29119F}">
      <dgm:prSet/>
      <dgm:spPr/>
      <dgm:t>
        <a:bodyPr/>
        <a:lstStyle/>
        <a:p>
          <a:r>
            <a:rPr lang="cs-CZ"/>
            <a:t>Lidé přizpůsobí svůj odhad velikosti počátečních čísel</a:t>
          </a:r>
          <a:endParaRPr lang="en-US"/>
        </a:p>
      </dgm:t>
    </dgm:pt>
    <dgm:pt modelId="{8F5CCA7A-EB07-4124-8ED6-9F1E4ADDF360}" type="parTrans" cxnId="{D9E43683-8DFB-4929-8FD3-23282D148E38}">
      <dgm:prSet/>
      <dgm:spPr/>
      <dgm:t>
        <a:bodyPr/>
        <a:lstStyle/>
        <a:p>
          <a:endParaRPr lang="en-US"/>
        </a:p>
      </dgm:t>
    </dgm:pt>
    <dgm:pt modelId="{57E8CFA9-63BB-47E7-B16A-1985130FF0EA}" type="sibTrans" cxnId="{D9E43683-8DFB-4929-8FD3-23282D148E38}">
      <dgm:prSet/>
      <dgm:spPr/>
      <dgm:t>
        <a:bodyPr/>
        <a:lstStyle/>
        <a:p>
          <a:endParaRPr lang="en-US"/>
        </a:p>
      </dgm:t>
    </dgm:pt>
    <dgm:pt modelId="{37F5D5CD-2446-46C1-B13B-BF5DD7EF49B7}">
      <dgm:prSet/>
      <dgm:spPr/>
      <dgm:t>
        <a:bodyPr/>
        <a:lstStyle/>
        <a:p>
          <a:r>
            <a:rPr lang="cs-CZ"/>
            <a:t>Vnímání počátečních číselných hodnot vede k mentálnímu ukotvení, které ovlivňuje výši odhadu</a:t>
          </a:r>
          <a:endParaRPr lang="en-US"/>
        </a:p>
      </dgm:t>
    </dgm:pt>
    <dgm:pt modelId="{E6592C9A-196B-42A9-8F22-F3D281FCD550}" type="parTrans" cxnId="{8891D231-92C2-4C63-8B42-3018B2980754}">
      <dgm:prSet/>
      <dgm:spPr/>
      <dgm:t>
        <a:bodyPr/>
        <a:lstStyle/>
        <a:p>
          <a:endParaRPr lang="en-US"/>
        </a:p>
      </dgm:t>
    </dgm:pt>
    <dgm:pt modelId="{48CF323E-AAA5-4978-9E00-C942779DA9FE}" type="sibTrans" cxnId="{8891D231-92C2-4C63-8B42-3018B2980754}">
      <dgm:prSet/>
      <dgm:spPr/>
      <dgm:t>
        <a:bodyPr/>
        <a:lstStyle/>
        <a:p>
          <a:endParaRPr lang="en-US"/>
        </a:p>
      </dgm:t>
    </dgm:pt>
    <dgm:pt modelId="{D2008C93-AC01-4FC5-AF63-54C2B2F2D2B5}">
      <dgm:prSet/>
      <dgm:spPr/>
      <dgm:t>
        <a:bodyPr/>
        <a:lstStyle/>
        <a:p>
          <a:r>
            <a:rPr lang="cs-CZ"/>
            <a:t>Tomáš Baťa 99 Kč vs. 100 Kč</a:t>
          </a:r>
          <a:endParaRPr lang="en-US"/>
        </a:p>
      </dgm:t>
    </dgm:pt>
    <dgm:pt modelId="{78E94173-7B72-4830-9742-712CBB293C0C}" type="parTrans" cxnId="{383DE908-C401-4AA0-A352-DAD5F1838556}">
      <dgm:prSet/>
      <dgm:spPr/>
      <dgm:t>
        <a:bodyPr/>
        <a:lstStyle/>
        <a:p>
          <a:endParaRPr lang="en-US"/>
        </a:p>
      </dgm:t>
    </dgm:pt>
    <dgm:pt modelId="{5BF59BA0-7B57-4763-83EA-9E78AA34BCB7}" type="sibTrans" cxnId="{383DE908-C401-4AA0-A352-DAD5F1838556}">
      <dgm:prSet/>
      <dgm:spPr/>
      <dgm:t>
        <a:bodyPr/>
        <a:lstStyle/>
        <a:p>
          <a:endParaRPr lang="en-US"/>
        </a:p>
      </dgm:t>
    </dgm:pt>
    <dgm:pt modelId="{7632719E-F9AF-764E-AA39-8647905A2076}" type="pres">
      <dgm:prSet presAssocID="{BD2B1063-A75D-4888-AF75-3C1E733342B3}" presName="linear" presStyleCnt="0">
        <dgm:presLayoutVars>
          <dgm:animLvl val="lvl"/>
          <dgm:resizeHandles val="exact"/>
        </dgm:presLayoutVars>
      </dgm:prSet>
      <dgm:spPr/>
    </dgm:pt>
    <dgm:pt modelId="{AF6D3380-FD6D-5442-B232-2C24306E5032}" type="pres">
      <dgm:prSet presAssocID="{9492D0A2-71CA-4339-BC40-033A1484EDE4}" presName="parentText" presStyleLbl="node1" presStyleIdx="0" presStyleCnt="4">
        <dgm:presLayoutVars>
          <dgm:chMax val="0"/>
          <dgm:bulletEnabled val="1"/>
        </dgm:presLayoutVars>
      </dgm:prSet>
      <dgm:spPr/>
    </dgm:pt>
    <dgm:pt modelId="{BF4BBC95-4451-A54C-9418-80E94A1BFF01}" type="pres">
      <dgm:prSet presAssocID="{D43DFBEE-E61E-429A-9023-4B83CE37E2B3}" presName="spacer" presStyleCnt="0"/>
      <dgm:spPr/>
    </dgm:pt>
    <dgm:pt modelId="{BAFE261E-FAE6-424B-B6A0-44994281E0B6}" type="pres">
      <dgm:prSet presAssocID="{47153860-9D1A-48E0-9ACF-23C1AB29119F}" presName="parentText" presStyleLbl="node1" presStyleIdx="1" presStyleCnt="4">
        <dgm:presLayoutVars>
          <dgm:chMax val="0"/>
          <dgm:bulletEnabled val="1"/>
        </dgm:presLayoutVars>
      </dgm:prSet>
      <dgm:spPr/>
    </dgm:pt>
    <dgm:pt modelId="{63FCCF81-ED27-8E47-86BE-8B0B4B84985E}" type="pres">
      <dgm:prSet presAssocID="{57E8CFA9-63BB-47E7-B16A-1985130FF0EA}" presName="spacer" presStyleCnt="0"/>
      <dgm:spPr/>
    </dgm:pt>
    <dgm:pt modelId="{02948366-F04F-4E42-840F-4DCE3804829A}" type="pres">
      <dgm:prSet presAssocID="{37F5D5CD-2446-46C1-B13B-BF5DD7EF49B7}" presName="parentText" presStyleLbl="node1" presStyleIdx="2" presStyleCnt="4">
        <dgm:presLayoutVars>
          <dgm:chMax val="0"/>
          <dgm:bulletEnabled val="1"/>
        </dgm:presLayoutVars>
      </dgm:prSet>
      <dgm:spPr/>
    </dgm:pt>
    <dgm:pt modelId="{3A71C355-A997-0249-8262-91D0992898EB}" type="pres">
      <dgm:prSet presAssocID="{48CF323E-AAA5-4978-9E00-C942779DA9FE}" presName="spacer" presStyleCnt="0"/>
      <dgm:spPr/>
    </dgm:pt>
    <dgm:pt modelId="{D0FDD57E-C79C-1447-B5E3-C32041BFFF29}" type="pres">
      <dgm:prSet presAssocID="{D2008C93-AC01-4FC5-AF63-54C2B2F2D2B5}" presName="parentText" presStyleLbl="node1" presStyleIdx="3" presStyleCnt="4">
        <dgm:presLayoutVars>
          <dgm:chMax val="0"/>
          <dgm:bulletEnabled val="1"/>
        </dgm:presLayoutVars>
      </dgm:prSet>
      <dgm:spPr/>
    </dgm:pt>
  </dgm:ptLst>
  <dgm:cxnLst>
    <dgm:cxn modelId="{383DE908-C401-4AA0-A352-DAD5F1838556}" srcId="{BD2B1063-A75D-4888-AF75-3C1E733342B3}" destId="{D2008C93-AC01-4FC5-AF63-54C2B2F2D2B5}" srcOrd="3" destOrd="0" parTransId="{78E94173-7B72-4830-9742-712CBB293C0C}" sibTransId="{5BF59BA0-7B57-4763-83EA-9E78AA34BCB7}"/>
    <dgm:cxn modelId="{70A26814-81BE-BC4B-9D32-A5C62FA2F5BB}" type="presOf" srcId="{D2008C93-AC01-4FC5-AF63-54C2B2F2D2B5}" destId="{D0FDD57E-C79C-1447-B5E3-C32041BFFF29}" srcOrd="0" destOrd="0" presId="urn:microsoft.com/office/officeart/2005/8/layout/vList2"/>
    <dgm:cxn modelId="{973E152E-77A2-D743-905D-FA0AF83B5E51}" type="presOf" srcId="{47153860-9D1A-48E0-9ACF-23C1AB29119F}" destId="{BAFE261E-FAE6-424B-B6A0-44994281E0B6}" srcOrd="0" destOrd="0" presId="urn:microsoft.com/office/officeart/2005/8/layout/vList2"/>
    <dgm:cxn modelId="{8891D231-92C2-4C63-8B42-3018B2980754}" srcId="{BD2B1063-A75D-4888-AF75-3C1E733342B3}" destId="{37F5D5CD-2446-46C1-B13B-BF5DD7EF49B7}" srcOrd="2" destOrd="0" parTransId="{E6592C9A-196B-42A9-8F22-F3D281FCD550}" sibTransId="{48CF323E-AAA5-4978-9E00-C942779DA9FE}"/>
    <dgm:cxn modelId="{9B710A41-3B7A-1C43-A199-ACD569718407}" type="presOf" srcId="{9492D0A2-71CA-4339-BC40-033A1484EDE4}" destId="{AF6D3380-FD6D-5442-B232-2C24306E5032}" srcOrd="0" destOrd="0" presId="urn:microsoft.com/office/officeart/2005/8/layout/vList2"/>
    <dgm:cxn modelId="{D9E43683-8DFB-4929-8FD3-23282D148E38}" srcId="{BD2B1063-A75D-4888-AF75-3C1E733342B3}" destId="{47153860-9D1A-48E0-9ACF-23C1AB29119F}" srcOrd="1" destOrd="0" parTransId="{8F5CCA7A-EB07-4124-8ED6-9F1E4ADDF360}" sibTransId="{57E8CFA9-63BB-47E7-B16A-1985130FF0EA}"/>
    <dgm:cxn modelId="{FD897194-B70C-D94C-8D24-0EB031297A83}" type="presOf" srcId="{37F5D5CD-2446-46C1-B13B-BF5DD7EF49B7}" destId="{02948366-F04F-4E42-840F-4DCE3804829A}" srcOrd="0" destOrd="0" presId="urn:microsoft.com/office/officeart/2005/8/layout/vList2"/>
    <dgm:cxn modelId="{ACE5D0E5-C01C-3E4C-A598-817173B7F957}" type="presOf" srcId="{BD2B1063-A75D-4888-AF75-3C1E733342B3}" destId="{7632719E-F9AF-764E-AA39-8647905A2076}" srcOrd="0" destOrd="0" presId="urn:microsoft.com/office/officeart/2005/8/layout/vList2"/>
    <dgm:cxn modelId="{F04254FE-25FD-463E-A971-B0F010D97FA0}" srcId="{BD2B1063-A75D-4888-AF75-3C1E733342B3}" destId="{9492D0A2-71CA-4339-BC40-033A1484EDE4}" srcOrd="0" destOrd="0" parTransId="{925D40CF-4AB6-4AAF-81BE-B81A22E1EF89}" sibTransId="{D43DFBEE-E61E-429A-9023-4B83CE37E2B3}"/>
    <dgm:cxn modelId="{BCA36B64-63D4-B447-BA01-9F104C680D36}" type="presParOf" srcId="{7632719E-F9AF-764E-AA39-8647905A2076}" destId="{AF6D3380-FD6D-5442-B232-2C24306E5032}" srcOrd="0" destOrd="0" presId="urn:microsoft.com/office/officeart/2005/8/layout/vList2"/>
    <dgm:cxn modelId="{0EBFBDC4-AD0C-FC47-9699-F173CD7F3911}" type="presParOf" srcId="{7632719E-F9AF-764E-AA39-8647905A2076}" destId="{BF4BBC95-4451-A54C-9418-80E94A1BFF01}" srcOrd="1" destOrd="0" presId="urn:microsoft.com/office/officeart/2005/8/layout/vList2"/>
    <dgm:cxn modelId="{63DADC69-5D91-C447-BD8E-024E4E424708}" type="presParOf" srcId="{7632719E-F9AF-764E-AA39-8647905A2076}" destId="{BAFE261E-FAE6-424B-B6A0-44994281E0B6}" srcOrd="2" destOrd="0" presId="urn:microsoft.com/office/officeart/2005/8/layout/vList2"/>
    <dgm:cxn modelId="{89B36FAD-07FA-7A43-B7BE-5A6CB470A6C6}" type="presParOf" srcId="{7632719E-F9AF-764E-AA39-8647905A2076}" destId="{63FCCF81-ED27-8E47-86BE-8B0B4B84985E}" srcOrd="3" destOrd="0" presId="urn:microsoft.com/office/officeart/2005/8/layout/vList2"/>
    <dgm:cxn modelId="{FB04DF5A-6399-9744-80D8-D272832BE1AB}" type="presParOf" srcId="{7632719E-F9AF-764E-AA39-8647905A2076}" destId="{02948366-F04F-4E42-840F-4DCE3804829A}" srcOrd="4" destOrd="0" presId="urn:microsoft.com/office/officeart/2005/8/layout/vList2"/>
    <dgm:cxn modelId="{94F38E27-8E64-1B42-87ED-8E73145F16A0}" type="presParOf" srcId="{7632719E-F9AF-764E-AA39-8647905A2076}" destId="{3A71C355-A997-0249-8262-91D0992898EB}" srcOrd="5" destOrd="0" presId="urn:microsoft.com/office/officeart/2005/8/layout/vList2"/>
    <dgm:cxn modelId="{4B09F72C-E165-5A49-88BB-E014666EDA21}" type="presParOf" srcId="{7632719E-F9AF-764E-AA39-8647905A2076}" destId="{D0FDD57E-C79C-1447-B5E3-C32041BFFF2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9A90B6F-84AD-4C2F-B50C-6A7813F56CD7}"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BFE39455-538C-4096-BF8A-6271F6B47158}">
      <dgm:prSet/>
      <dgm:spPr/>
      <dgm:t>
        <a:bodyPr/>
        <a:lstStyle/>
        <a:p>
          <a:r>
            <a:rPr lang="cs-CZ"/>
            <a:t>A: Představte si, že USA napadla vzácná tropická nemoc. Očekává se, že by mohla zabít asi 600 lidí. Existují dva plány pro boj s touto nemocí. Pokud bude přijat plán A, podaří se zachránit 200 lidí. Bude-li přijat plán B, existuje šance 1:3, že všech 600 lidí bude zachráněno, ale současně pravděpodobnost 2:3, že se nepodaří zachránit nikoho. Který z obou plánů byste vybrali? </a:t>
          </a:r>
          <a:endParaRPr lang="en-US"/>
        </a:p>
      </dgm:t>
    </dgm:pt>
    <dgm:pt modelId="{414A3C4D-96F5-413A-B2F2-EE7BA04A0237}" type="parTrans" cxnId="{CB531084-BA46-42F9-A39C-6BCE49733EF4}">
      <dgm:prSet/>
      <dgm:spPr/>
      <dgm:t>
        <a:bodyPr/>
        <a:lstStyle/>
        <a:p>
          <a:endParaRPr lang="en-US"/>
        </a:p>
      </dgm:t>
    </dgm:pt>
    <dgm:pt modelId="{1908BAE5-5DFC-4BE6-82E2-D1808EE8FDC7}" type="sibTrans" cxnId="{CB531084-BA46-42F9-A39C-6BCE49733EF4}">
      <dgm:prSet/>
      <dgm:spPr/>
      <dgm:t>
        <a:bodyPr/>
        <a:lstStyle/>
        <a:p>
          <a:endParaRPr lang="en-US"/>
        </a:p>
      </dgm:t>
    </dgm:pt>
    <dgm:pt modelId="{BFFF73C2-3A4C-497A-968C-E83F6574432B}">
      <dgm:prSet/>
      <dgm:spPr/>
      <dgm:t>
        <a:bodyPr/>
        <a:lstStyle/>
        <a:p>
          <a:r>
            <a:rPr lang="cs-CZ"/>
            <a:t>B: Představte si, že USA napadla vzácná tropická nemoc. Očekává se, že by mohla zabít asi 600 lidí. Existují dva plány pro boj s touto nemocí. Bude-li přijat plán C, pak nepochybně zemře 400 lidí. Pokud bude přijat plán D, pak existuje šance 1:3, že nikdo nezemře, ale současně šance 2:3, že zemře všech 600 lidí. Který z obou plánů byste vybrali? </a:t>
          </a:r>
          <a:endParaRPr lang="en-US"/>
        </a:p>
      </dgm:t>
    </dgm:pt>
    <dgm:pt modelId="{D73F57E6-2C0E-475A-A1E0-483CC21B9A34}" type="parTrans" cxnId="{DAA79D22-F12A-4F64-AC1B-23B09435912D}">
      <dgm:prSet/>
      <dgm:spPr/>
      <dgm:t>
        <a:bodyPr/>
        <a:lstStyle/>
        <a:p>
          <a:endParaRPr lang="en-US"/>
        </a:p>
      </dgm:t>
    </dgm:pt>
    <dgm:pt modelId="{5A38E6A2-A192-4C41-81E0-2F4993F95CEF}" type="sibTrans" cxnId="{DAA79D22-F12A-4F64-AC1B-23B09435912D}">
      <dgm:prSet/>
      <dgm:spPr/>
      <dgm:t>
        <a:bodyPr/>
        <a:lstStyle/>
        <a:p>
          <a:endParaRPr lang="en-US"/>
        </a:p>
      </dgm:t>
    </dgm:pt>
    <dgm:pt modelId="{0E3A7696-0173-324B-B0AB-8D90D8C2C3E6}" type="pres">
      <dgm:prSet presAssocID="{59A90B6F-84AD-4C2F-B50C-6A7813F56CD7}" presName="hierChild1" presStyleCnt="0">
        <dgm:presLayoutVars>
          <dgm:chPref val="1"/>
          <dgm:dir/>
          <dgm:animOne val="branch"/>
          <dgm:animLvl val="lvl"/>
          <dgm:resizeHandles/>
        </dgm:presLayoutVars>
      </dgm:prSet>
      <dgm:spPr/>
    </dgm:pt>
    <dgm:pt modelId="{8C5AC63B-459D-DD44-AFE5-0CC608E114F5}" type="pres">
      <dgm:prSet presAssocID="{BFE39455-538C-4096-BF8A-6271F6B47158}" presName="hierRoot1" presStyleCnt="0"/>
      <dgm:spPr/>
    </dgm:pt>
    <dgm:pt modelId="{7A9CDFBF-F5F1-BB49-9948-A9F1DE53C537}" type="pres">
      <dgm:prSet presAssocID="{BFE39455-538C-4096-BF8A-6271F6B47158}" presName="composite" presStyleCnt="0"/>
      <dgm:spPr/>
    </dgm:pt>
    <dgm:pt modelId="{818DC3CD-E683-4E44-9E23-EBDA55C71F19}" type="pres">
      <dgm:prSet presAssocID="{BFE39455-538C-4096-BF8A-6271F6B47158}" presName="background" presStyleLbl="node0" presStyleIdx="0" presStyleCnt="2"/>
      <dgm:spPr/>
    </dgm:pt>
    <dgm:pt modelId="{E4E00692-880C-5C49-ACBE-DA3EE2868E76}" type="pres">
      <dgm:prSet presAssocID="{BFE39455-538C-4096-BF8A-6271F6B47158}" presName="text" presStyleLbl="fgAcc0" presStyleIdx="0" presStyleCnt="2">
        <dgm:presLayoutVars>
          <dgm:chPref val="3"/>
        </dgm:presLayoutVars>
      </dgm:prSet>
      <dgm:spPr/>
    </dgm:pt>
    <dgm:pt modelId="{7F9DB138-BE3B-304A-94C5-F4C935F95C8F}" type="pres">
      <dgm:prSet presAssocID="{BFE39455-538C-4096-BF8A-6271F6B47158}" presName="hierChild2" presStyleCnt="0"/>
      <dgm:spPr/>
    </dgm:pt>
    <dgm:pt modelId="{5EEB15DF-E61F-E64E-97B0-5E11A281D589}" type="pres">
      <dgm:prSet presAssocID="{BFFF73C2-3A4C-497A-968C-E83F6574432B}" presName="hierRoot1" presStyleCnt="0"/>
      <dgm:spPr/>
    </dgm:pt>
    <dgm:pt modelId="{A5737DA6-73E9-5644-AF99-15EAF3DCC137}" type="pres">
      <dgm:prSet presAssocID="{BFFF73C2-3A4C-497A-968C-E83F6574432B}" presName="composite" presStyleCnt="0"/>
      <dgm:spPr/>
    </dgm:pt>
    <dgm:pt modelId="{5DFA2402-CC85-6941-BEC4-8B921FA2DDE8}" type="pres">
      <dgm:prSet presAssocID="{BFFF73C2-3A4C-497A-968C-E83F6574432B}" presName="background" presStyleLbl="node0" presStyleIdx="1" presStyleCnt="2"/>
      <dgm:spPr/>
    </dgm:pt>
    <dgm:pt modelId="{C725F400-21E7-B341-9276-23783E668817}" type="pres">
      <dgm:prSet presAssocID="{BFFF73C2-3A4C-497A-968C-E83F6574432B}" presName="text" presStyleLbl="fgAcc0" presStyleIdx="1" presStyleCnt="2">
        <dgm:presLayoutVars>
          <dgm:chPref val="3"/>
        </dgm:presLayoutVars>
      </dgm:prSet>
      <dgm:spPr/>
    </dgm:pt>
    <dgm:pt modelId="{BA7A61D2-4B2D-6745-B975-CB9133C09BAB}" type="pres">
      <dgm:prSet presAssocID="{BFFF73C2-3A4C-497A-968C-E83F6574432B}" presName="hierChild2" presStyleCnt="0"/>
      <dgm:spPr/>
    </dgm:pt>
  </dgm:ptLst>
  <dgm:cxnLst>
    <dgm:cxn modelId="{1C348B09-B8FB-A04F-A729-E55B77B9C186}" type="presOf" srcId="{BFE39455-538C-4096-BF8A-6271F6B47158}" destId="{E4E00692-880C-5C49-ACBE-DA3EE2868E76}" srcOrd="0" destOrd="0" presId="urn:microsoft.com/office/officeart/2005/8/layout/hierarchy1"/>
    <dgm:cxn modelId="{DAA79D22-F12A-4F64-AC1B-23B09435912D}" srcId="{59A90B6F-84AD-4C2F-B50C-6A7813F56CD7}" destId="{BFFF73C2-3A4C-497A-968C-E83F6574432B}" srcOrd="1" destOrd="0" parTransId="{D73F57E6-2C0E-475A-A1E0-483CC21B9A34}" sibTransId="{5A38E6A2-A192-4C41-81E0-2F4993F95CEF}"/>
    <dgm:cxn modelId="{CB531084-BA46-42F9-A39C-6BCE49733EF4}" srcId="{59A90B6F-84AD-4C2F-B50C-6A7813F56CD7}" destId="{BFE39455-538C-4096-BF8A-6271F6B47158}" srcOrd="0" destOrd="0" parTransId="{414A3C4D-96F5-413A-B2F2-EE7BA04A0237}" sibTransId="{1908BAE5-5DFC-4BE6-82E2-D1808EE8FDC7}"/>
    <dgm:cxn modelId="{7640E890-2BCA-4244-A04E-793E310E1DBC}" type="presOf" srcId="{59A90B6F-84AD-4C2F-B50C-6A7813F56CD7}" destId="{0E3A7696-0173-324B-B0AB-8D90D8C2C3E6}" srcOrd="0" destOrd="0" presId="urn:microsoft.com/office/officeart/2005/8/layout/hierarchy1"/>
    <dgm:cxn modelId="{69C45FD2-2B7E-0547-BDC8-4D3323848750}" type="presOf" srcId="{BFFF73C2-3A4C-497A-968C-E83F6574432B}" destId="{C725F400-21E7-B341-9276-23783E668817}" srcOrd="0" destOrd="0" presId="urn:microsoft.com/office/officeart/2005/8/layout/hierarchy1"/>
    <dgm:cxn modelId="{C75C2FF5-5E6D-2E4C-8D37-5C79F066096A}" type="presParOf" srcId="{0E3A7696-0173-324B-B0AB-8D90D8C2C3E6}" destId="{8C5AC63B-459D-DD44-AFE5-0CC608E114F5}" srcOrd="0" destOrd="0" presId="urn:microsoft.com/office/officeart/2005/8/layout/hierarchy1"/>
    <dgm:cxn modelId="{45E42EF2-813D-5142-A312-A7A8D53B124F}" type="presParOf" srcId="{8C5AC63B-459D-DD44-AFE5-0CC608E114F5}" destId="{7A9CDFBF-F5F1-BB49-9948-A9F1DE53C537}" srcOrd="0" destOrd="0" presId="urn:microsoft.com/office/officeart/2005/8/layout/hierarchy1"/>
    <dgm:cxn modelId="{077E4B28-B433-B949-90F2-C541A6C7BBE6}" type="presParOf" srcId="{7A9CDFBF-F5F1-BB49-9948-A9F1DE53C537}" destId="{818DC3CD-E683-4E44-9E23-EBDA55C71F19}" srcOrd="0" destOrd="0" presId="urn:microsoft.com/office/officeart/2005/8/layout/hierarchy1"/>
    <dgm:cxn modelId="{C45452A5-09DC-1F4B-9C89-CC0F3B9237B9}" type="presParOf" srcId="{7A9CDFBF-F5F1-BB49-9948-A9F1DE53C537}" destId="{E4E00692-880C-5C49-ACBE-DA3EE2868E76}" srcOrd="1" destOrd="0" presId="urn:microsoft.com/office/officeart/2005/8/layout/hierarchy1"/>
    <dgm:cxn modelId="{62A873A0-9AB9-DC4E-BDFA-F1CC1D6147B0}" type="presParOf" srcId="{8C5AC63B-459D-DD44-AFE5-0CC608E114F5}" destId="{7F9DB138-BE3B-304A-94C5-F4C935F95C8F}" srcOrd="1" destOrd="0" presId="urn:microsoft.com/office/officeart/2005/8/layout/hierarchy1"/>
    <dgm:cxn modelId="{6FB970EF-2E67-F54A-B25B-EA63678ECC91}" type="presParOf" srcId="{0E3A7696-0173-324B-B0AB-8D90D8C2C3E6}" destId="{5EEB15DF-E61F-E64E-97B0-5E11A281D589}" srcOrd="1" destOrd="0" presId="urn:microsoft.com/office/officeart/2005/8/layout/hierarchy1"/>
    <dgm:cxn modelId="{093BE28F-10A8-934A-8B41-9F696652875B}" type="presParOf" srcId="{5EEB15DF-E61F-E64E-97B0-5E11A281D589}" destId="{A5737DA6-73E9-5644-AF99-15EAF3DCC137}" srcOrd="0" destOrd="0" presId="urn:microsoft.com/office/officeart/2005/8/layout/hierarchy1"/>
    <dgm:cxn modelId="{BEEE312A-EECC-CA41-8098-968367E4F04F}" type="presParOf" srcId="{A5737DA6-73E9-5644-AF99-15EAF3DCC137}" destId="{5DFA2402-CC85-6941-BEC4-8B921FA2DDE8}" srcOrd="0" destOrd="0" presId="urn:microsoft.com/office/officeart/2005/8/layout/hierarchy1"/>
    <dgm:cxn modelId="{D941B874-E4E6-EF40-B2C7-B70C3016842F}" type="presParOf" srcId="{A5737DA6-73E9-5644-AF99-15EAF3DCC137}" destId="{C725F400-21E7-B341-9276-23783E668817}" srcOrd="1" destOrd="0" presId="urn:microsoft.com/office/officeart/2005/8/layout/hierarchy1"/>
    <dgm:cxn modelId="{41D6FD15-73B3-CA4D-A66E-1F84D1DBC268}" type="presParOf" srcId="{5EEB15DF-E61F-E64E-97B0-5E11A281D589}" destId="{BA7A61D2-4B2D-6745-B975-CB9133C09BA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6370C7-7A82-C842-8430-F5808F511087}">
      <dsp:nvSpPr>
        <dsp:cNvPr id="0" name=""/>
        <dsp:cNvSpPr/>
      </dsp:nvSpPr>
      <dsp:spPr>
        <a:xfrm>
          <a:off x="227067" y="253"/>
          <a:ext cx="2786388" cy="1671832"/>
        </a:xfrm>
        <a:prstGeom prst="rect">
          <a:avLst/>
        </a:prstGeom>
        <a:solidFill>
          <a:schemeClr val="accent5">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cs-CZ" sz="1900" kern="1200"/>
            <a:t>Aktuální odraz reality v našem vědomí</a:t>
          </a:r>
          <a:endParaRPr lang="en-US" sz="1900" kern="1200"/>
        </a:p>
      </dsp:txBody>
      <dsp:txXfrm>
        <a:off x="227067" y="253"/>
        <a:ext cx="2786388" cy="1671832"/>
      </dsp:txXfrm>
    </dsp:sp>
    <dsp:sp modelId="{B0B47707-D61E-2245-9B9C-745C2EAB016E}">
      <dsp:nvSpPr>
        <dsp:cNvPr id="0" name=""/>
        <dsp:cNvSpPr/>
      </dsp:nvSpPr>
      <dsp:spPr>
        <a:xfrm>
          <a:off x="3292094" y="253"/>
          <a:ext cx="2786388" cy="1671832"/>
        </a:xfrm>
        <a:prstGeom prst="rect">
          <a:avLst/>
        </a:prstGeom>
        <a:solidFill>
          <a:schemeClr val="accent5">
            <a:hueOff val="4778670"/>
            <a:satOff val="-10209"/>
            <a:lumOff val="-4265"/>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cs-CZ" sz="1900" kern="1200"/>
            <a:t>Na periférní část receptoru působí podnět, který vyvolá vzruch</a:t>
          </a:r>
          <a:endParaRPr lang="en-US" sz="1900" kern="1200"/>
        </a:p>
      </dsp:txBody>
      <dsp:txXfrm>
        <a:off x="3292094" y="253"/>
        <a:ext cx="2786388" cy="1671832"/>
      </dsp:txXfrm>
    </dsp:sp>
    <dsp:sp modelId="{88FFDDB0-8AFB-DF41-AE07-A5B73482B167}">
      <dsp:nvSpPr>
        <dsp:cNvPr id="0" name=""/>
        <dsp:cNvSpPr/>
      </dsp:nvSpPr>
      <dsp:spPr>
        <a:xfrm>
          <a:off x="227067" y="1950725"/>
          <a:ext cx="2786388" cy="1671832"/>
        </a:xfrm>
        <a:prstGeom prst="rect">
          <a:avLst/>
        </a:prstGeom>
        <a:solidFill>
          <a:schemeClr val="accent5">
            <a:hueOff val="9557340"/>
            <a:satOff val="-20419"/>
            <a:lumOff val="-8529"/>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cs-CZ" sz="1900" kern="1200"/>
            <a:t>Vzruch veden drahami do mozku, kde v příslušné oblasti vyvolá podráždění-počitek</a:t>
          </a:r>
          <a:endParaRPr lang="en-US" sz="1900" kern="1200"/>
        </a:p>
      </dsp:txBody>
      <dsp:txXfrm>
        <a:off x="227067" y="1950725"/>
        <a:ext cx="2786388" cy="1671832"/>
      </dsp:txXfrm>
    </dsp:sp>
    <dsp:sp modelId="{E47585F0-EB87-7D47-8807-2B952FD66CCB}">
      <dsp:nvSpPr>
        <dsp:cNvPr id="0" name=""/>
        <dsp:cNvSpPr/>
      </dsp:nvSpPr>
      <dsp:spPr>
        <a:xfrm>
          <a:off x="3292094" y="1950725"/>
          <a:ext cx="2786388" cy="1671832"/>
        </a:xfrm>
        <a:prstGeom prst="rect">
          <a:avLst/>
        </a:prstGeom>
        <a:solidFill>
          <a:schemeClr val="accent5">
            <a:hueOff val="14336010"/>
            <a:satOff val="-30628"/>
            <a:lumOff val="-12794"/>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cs-CZ" sz="1900" kern="1200"/>
            <a:t>Současně působí více podnětů, tj. více počitků, které se spojují s minulou zkušeností a vzniká výsledný komplexní vjem</a:t>
          </a:r>
          <a:endParaRPr lang="en-US" sz="1900" kern="1200"/>
        </a:p>
      </dsp:txBody>
      <dsp:txXfrm>
        <a:off x="3292094" y="1950725"/>
        <a:ext cx="2786388" cy="1671832"/>
      </dsp:txXfrm>
    </dsp:sp>
    <dsp:sp modelId="{4DEABBF2-CC7E-3C41-A62C-E0EBF17C1A90}">
      <dsp:nvSpPr>
        <dsp:cNvPr id="0" name=""/>
        <dsp:cNvSpPr/>
      </dsp:nvSpPr>
      <dsp:spPr>
        <a:xfrm>
          <a:off x="1759580" y="3901197"/>
          <a:ext cx="2786388" cy="1671832"/>
        </a:xfrm>
        <a:prstGeom prst="rect">
          <a:avLst/>
        </a:prstGeom>
        <a:solidFill>
          <a:schemeClr val="accent5">
            <a:hueOff val="19114680"/>
            <a:satOff val="-40837"/>
            <a:lumOff val="-17059"/>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cs-CZ" sz="1900" kern="1200"/>
            <a:t>Teorie</a:t>
          </a:r>
          <a:endParaRPr lang="en-US" sz="1900" kern="1200"/>
        </a:p>
        <a:p>
          <a:pPr marL="114300" lvl="1" indent="-114300" algn="l" defTabSz="666750">
            <a:lnSpc>
              <a:spcPct val="90000"/>
            </a:lnSpc>
            <a:spcBef>
              <a:spcPct val="0"/>
            </a:spcBef>
            <a:spcAft>
              <a:spcPct val="15000"/>
            </a:spcAft>
            <a:buChar char="•"/>
          </a:pPr>
          <a:r>
            <a:rPr lang="cs-CZ" sz="1500" kern="1200"/>
            <a:t>Konstruktivní percepce</a:t>
          </a:r>
          <a:endParaRPr lang="en-US" sz="1500" kern="1200"/>
        </a:p>
        <a:p>
          <a:pPr marL="114300" lvl="1" indent="-114300" algn="l" defTabSz="666750">
            <a:lnSpc>
              <a:spcPct val="90000"/>
            </a:lnSpc>
            <a:spcBef>
              <a:spcPct val="0"/>
            </a:spcBef>
            <a:spcAft>
              <a:spcPct val="15000"/>
            </a:spcAft>
            <a:buChar char="•"/>
          </a:pPr>
          <a:r>
            <a:rPr lang="cs-CZ" sz="1500" kern="1200"/>
            <a:t>Přímé vnímání</a:t>
          </a:r>
          <a:endParaRPr lang="en-US" sz="1500" kern="1200"/>
        </a:p>
      </dsp:txBody>
      <dsp:txXfrm>
        <a:off x="1759580" y="3901197"/>
        <a:ext cx="2786388" cy="167183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8F5D7-C663-D840-B2A4-DB7C5C3152E0}">
      <dsp:nvSpPr>
        <dsp:cNvPr id="0" name=""/>
        <dsp:cNvSpPr/>
      </dsp:nvSpPr>
      <dsp:spPr>
        <a:xfrm>
          <a:off x="0" y="487890"/>
          <a:ext cx="6254749" cy="1119690"/>
        </a:xfrm>
        <a:prstGeom prst="roundRect">
          <a:avLst/>
        </a:prstGeom>
        <a:solidFill>
          <a:schemeClr val="accent2">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cs-CZ" sz="2900" kern="1200"/>
            <a:t>Obě možnosti liší začleněním údajů do jiného rámce</a:t>
          </a:r>
          <a:endParaRPr lang="en-US" sz="2900" kern="1200"/>
        </a:p>
      </dsp:txBody>
      <dsp:txXfrm>
        <a:off x="54659" y="542549"/>
        <a:ext cx="6145431" cy="1010372"/>
      </dsp:txXfrm>
    </dsp:sp>
    <dsp:sp modelId="{0F94F672-DBBE-6C47-849E-A4BE46A4AAA7}">
      <dsp:nvSpPr>
        <dsp:cNvPr id="0" name=""/>
        <dsp:cNvSpPr/>
      </dsp:nvSpPr>
      <dsp:spPr>
        <a:xfrm>
          <a:off x="0" y="1607580"/>
          <a:ext cx="6254749" cy="9904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588"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cs-CZ" sz="2300" kern="1200"/>
            <a:t>Pokud při prezentaci zdůrazňujeme možné zisky, pak mají lidé tendenci vyhýbat se zbytečnému riziku</a:t>
          </a:r>
          <a:endParaRPr lang="en-US" sz="2300" kern="1200"/>
        </a:p>
      </dsp:txBody>
      <dsp:txXfrm>
        <a:off x="0" y="1607580"/>
        <a:ext cx="6254749" cy="990494"/>
      </dsp:txXfrm>
    </dsp:sp>
    <dsp:sp modelId="{80B3A3DA-63A7-524B-8EEF-101A3350B5D9}">
      <dsp:nvSpPr>
        <dsp:cNvPr id="0" name=""/>
        <dsp:cNvSpPr/>
      </dsp:nvSpPr>
      <dsp:spPr>
        <a:xfrm>
          <a:off x="0" y="2598074"/>
          <a:ext cx="6254749" cy="1119690"/>
        </a:xfrm>
        <a:prstGeom prst="roundRect">
          <a:avLst/>
        </a:prstGeom>
        <a:solidFill>
          <a:schemeClr val="accent2">
            <a:hueOff val="3119331"/>
            <a:satOff val="17752"/>
            <a:lumOff val="549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cs-CZ" sz="2900" kern="1200"/>
            <a:t>Posuzování určitých jevů i rozhodování výrazně ovlivňuje slovní či jiný kontext</a:t>
          </a:r>
          <a:endParaRPr lang="en-US" sz="2900" kern="1200"/>
        </a:p>
      </dsp:txBody>
      <dsp:txXfrm>
        <a:off x="54659" y="2652733"/>
        <a:ext cx="6145431" cy="1010372"/>
      </dsp:txXfrm>
    </dsp:sp>
    <dsp:sp modelId="{28AF7487-6A26-AF4E-80D8-9D63CE9BDFA7}">
      <dsp:nvSpPr>
        <dsp:cNvPr id="0" name=""/>
        <dsp:cNvSpPr/>
      </dsp:nvSpPr>
      <dsp:spPr>
        <a:xfrm>
          <a:off x="0" y="3801285"/>
          <a:ext cx="6254749" cy="1119690"/>
        </a:xfrm>
        <a:prstGeom prst="roundRect">
          <a:avLst/>
        </a:prstGeom>
        <a:solidFill>
          <a:schemeClr val="accent2">
            <a:hueOff val="6238661"/>
            <a:satOff val="35504"/>
            <a:lumOff val="1098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cs-CZ" sz="2900" kern="1200"/>
            <a:t>Jsme PRO volbu (obhájci legalizace potratů) vs. Jsme PRO život (oponenti)</a:t>
          </a:r>
          <a:endParaRPr lang="en-US" sz="2900" kern="1200"/>
        </a:p>
      </dsp:txBody>
      <dsp:txXfrm>
        <a:off x="54659" y="3855944"/>
        <a:ext cx="6145431" cy="10103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788BF7-7B43-7D42-BB61-247485D239CE}">
      <dsp:nvSpPr>
        <dsp:cNvPr id="0" name=""/>
        <dsp:cNvSpPr/>
      </dsp:nvSpPr>
      <dsp:spPr>
        <a:xfrm>
          <a:off x="0" y="0"/>
          <a:ext cx="6305550" cy="0"/>
        </a:xfrm>
        <a:prstGeom prst="line">
          <a:avLst/>
        </a:prstGeom>
        <a:solidFill>
          <a:schemeClr val="accent5">
            <a:hueOff val="0"/>
            <a:satOff val="0"/>
            <a:lumOff val="0"/>
            <a:alphaOff val="0"/>
          </a:schemeClr>
        </a:solidFill>
        <a:ln w="12700" cap="flat" cmpd="sng" algn="in">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A64BBA-9A20-1C4C-8D29-ADCC965840D4}">
      <dsp:nvSpPr>
        <dsp:cNvPr id="0" name=""/>
        <dsp:cNvSpPr/>
      </dsp:nvSpPr>
      <dsp:spPr>
        <a:xfrm>
          <a:off x="0" y="0"/>
          <a:ext cx="6305550" cy="1393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cs-CZ" sz="4000" kern="1200"/>
            <a:t>Mentální proces</a:t>
          </a:r>
          <a:endParaRPr lang="en-US" sz="4000" kern="1200"/>
        </a:p>
      </dsp:txBody>
      <dsp:txXfrm>
        <a:off x="0" y="0"/>
        <a:ext cx="6305550" cy="1393321"/>
      </dsp:txXfrm>
    </dsp:sp>
    <dsp:sp modelId="{B6D29F12-C2FD-A445-AAA5-462A826EA67F}">
      <dsp:nvSpPr>
        <dsp:cNvPr id="0" name=""/>
        <dsp:cNvSpPr/>
      </dsp:nvSpPr>
      <dsp:spPr>
        <a:xfrm>
          <a:off x="0" y="1393321"/>
          <a:ext cx="6305550" cy="0"/>
        </a:xfrm>
        <a:prstGeom prst="line">
          <a:avLst/>
        </a:prstGeom>
        <a:solidFill>
          <a:schemeClr val="accent5">
            <a:hueOff val="6371560"/>
            <a:satOff val="-13612"/>
            <a:lumOff val="-5686"/>
            <a:alphaOff val="0"/>
          </a:schemeClr>
        </a:solidFill>
        <a:ln w="12700" cap="flat" cmpd="sng" algn="in">
          <a:solidFill>
            <a:schemeClr val="accent5">
              <a:hueOff val="6371560"/>
              <a:satOff val="-13612"/>
              <a:lumOff val="-568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730277-5ED7-3142-946D-60DEFCE4D7D5}">
      <dsp:nvSpPr>
        <dsp:cNvPr id="0" name=""/>
        <dsp:cNvSpPr/>
      </dsp:nvSpPr>
      <dsp:spPr>
        <a:xfrm>
          <a:off x="0" y="1393321"/>
          <a:ext cx="6305550" cy="1393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cs-CZ" sz="4000" kern="1200"/>
            <a:t>Fcí: vpouštět do vědomí omezený počet informací</a:t>
          </a:r>
          <a:endParaRPr lang="en-US" sz="4000" kern="1200"/>
        </a:p>
      </dsp:txBody>
      <dsp:txXfrm>
        <a:off x="0" y="1393321"/>
        <a:ext cx="6305550" cy="1393321"/>
      </dsp:txXfrm>
    </dsp:sp>
    <dsp:sp modelId="{F9D28F5B-D8DB-EA44-ABC7-E74302EFE78E}">
      <dsp:nvSpPr>
        <dsp:cNvPr id="0" name=""/>
        <dsp:cNvSpPr/>
      </dsp:nvSpPr>
      <dsp:spPr>
        <a:xfrm>
          <a:off x="0" y="2786642"/>
          <a:ext cx="6305550" cy="0"/>
        </a:xfrm>
        <a:prstGeom prst="line">
          <a:avLst/>
        </a:prstGeom>
        <a:solidFill>
          <a:schemeClr val="accent5">
            <a:hueOff val="12743121"/>
            <a:satOff val="-27225"/>
            <a:lumOff val="-11373"/>
            <a:alphaOff val="0"/>
          </a:schemeClr>
        </a:solidFill>
        <a:ln w="12700" cap="flat" cmpd="sng" algn="in">
          <a:solidFill>
            <a:schemeClr val="accent5">
              <a:hueOff val="12743121"/>
              <a:satOff val="-27225"/>
              <a:lumOff val="-113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897218-9D31-6F4E-9A6B-DB94D161E1EB}">
      <dsp:nvSpPr>
        <dsp:cNvPr id="0" name=""/>
        <dsp:cNvSpPr/>
      </dsp:nvSpPr>
      <dsp:spPr>
        <a:xfrm>
          <a:off x="0" y="2786642"/>
          <a:ext cx="6305550" cy="1393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cs-CZ" sz="4000" kern="1200"/>
            <a:t>Dvě fáze: 1.upoutat pozornost 2.soustředění</a:t>
          </a:r>
          <a:endParaRPr lang="en-US" sz="4000" kern="1200"/>
        </a:p>
      </dsp:txBody>
      <dsp:txXfrm>
        <a:off x="0" y="2786642"/>
        <a:ext cx="6305550" cy="1393321"/>
      </dsp:txXfrm>
    </dsp:sp>
    <dsp:sp modelId="{BCE0AC94-C042-7347-A40E-70FFA00B959C}">
      <dsp:nvSpPr>
        <dsp:cNvPr id="0" name=""/>
        <dsp:cNvSpPr/>
      </dsp:nvSpPr>
      <dsp:spPr>
        <a:xfrm>
          <a:off x="0" y="4179963"/>
          <a:ext cx="6305550" cy="0"/>
        </a:xfrm>
        <a:prstGeom prst="line">
          <a:avLst/>
        </a:prstGeom>
        <a:solidFill>
          <a:schemeClr val="accent5">
            <a:hueOff val="19114680"/>
            <a:satOff val="-40837"/>
            <a:lumOff val="-17059"/>
            <a:alphaOff val="0"/>
          </a:schemeClr>
        </a:solidFill>
        <a:ln w="12700" cap="flat" cmpd="sng" algn="in">
          <a:solidFill>
            <a:schemeClr val="accent5">
              <a:hueOff val="19114680"/>
              <a:satOff val="-40837"/>
              <a:lumOff val="-1705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C4683F-B2A1-D547-848A-234C782C7714}">
      <dsp:nvSpPr>
        <dsp:cNvPr id="0" name=""/>
        <dsp:cNvSpPr/>
      </dsp:nvSpPr>
      <dsp:spPr>
        <a:xfrm>
          <a:off x="0" y="4179963"/>
          <a:ext cx="6305550" cy="1393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cs-CZ" sz="4000" kern="1200"/>
            <a:t>Bezděčná (pasivní), záměrná (aktivní)</a:t>
          </a:r>
          <a:endParaRPr lang="en-US" sz="4000" kern="1200"/>
        </a:p>
      </dsp:txBody>
      <dsp:txXfrm>
        <a:off x="0" y="4179963"/>
        <a:ext cx="6305550" cy="13933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2F899A-440F-9B46-8819-ECEAAD78588E}">
      <dsp:nvSpPr>
        <dsp:cNvPr id="0" name=""/>
        <dsp:cNvSpPr/>
      </dsp:nvSpPr>
      <dsp:spPr>
        <a:xfrm>
          <a:off x="0" y="154322"/>
          <a:ext cx="6305550" cy="617760"/>
        </a:xfrm>
        <a:prstGeom prst="roundRect">
          <a:avLst/>
        </a:prstGeom>
        <a:solidFill>
          <a:schemeClr val="accent5">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cs-CZ" sz="1600" i="1" kern="1200"/>
            <a:t>Koncentrace</a:t>
          </a:r>
          <a:r>
            <a:rPr lang="cs-CZ" sz="1600" kern="1200"/>
            <a:t> (soustředění) - schopnost a dovednost zaměřit se na jednotlivý jev a vyloučit vše, co s tímto jevem přímo nesouvisí</a:t>
          </a:r>
          <a:endParaRPr lang="en-US" sz="1600" kern="1200"/>
        </a:p>
      </dsp:txBody>
      <dsp:txXfrm>
        <a:off x="30157" y="184479"/>
        <a:ext cx="6245236" cy="557446"/>
      </dsp:txXfrm>
    </dsp:sp>
    <dsp:sp modelId="{C2EE80FE-0F2B-8741-AC29-4D524649487E}">
      <dsp:nvSpPr>
        <dsp:cNvPr id="0" name=""/>
        <dsp:cNvSpPr/>
      </dsp:nvSpPr>
      <dsp:spPr>
        <a:xfrm>
          <a:off x="0" y="818162"/>
          <a:ext cx="6305550" cy="617760"/>
        </a:xfrm>
        <a:prstGeom prst="roundRect">
          <a:avLst/>
        </a:prstGeom>
        <a:solidFill>
          <a:schemeClr val="accent5">
            <a:hueOff val="2730669"/>
            <a:satOff val="-5834"/>
            <a:lumOff val="-2437"/>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cs-CZ" sz="1600" i="1" kern="1200"/>
            <a:t>Kapacita</a:t>
          </a:r>
          <a:r>
            <a:rPr lang="cs-CZ" sz="1600" kern="1200"/>
            <a:t> (rozsah) - určuje se podle toho, kolik jevů dovedeme současně postřehnout ve velmi krátkém časovém úseku</a:t>
          </a:r>
          <a:endParaRPr lang="en-US" sz="1600" kern="1200"/>
        </a:p>
      </dsp:txBody>
      <dsp:txXfrm>
        <a:off x="30157" y="848319"/>
        <a:ext cx="6245236" cy="557446"/>
      </dsp:txXfrm>
    </dsp:sp>
    <dsp:sp modelId="{020BF480-FA9F-B94B-868C-B770F311B850}">
      <dsp:nvSpPr>
        <dsp:cNvPr id="0" name=""/>
        <dsp:cNvSpPr/>
      </dsp:nvSpPr>
      <dsp:spPr>
        <a:xfrm>
          <a:off x="0" y="1482002"/>
          <a:ext cx="6305550" cy="617760"/>
        </a:xfrm>
        <a:prstGeom prst="roundRect">
          <a:avLst/>
        </a:prstGeom>
        <a:solidFill>
          <a:schemeClr val="accent5">
            <a:hueOff val="5461338"/>
            <a:satOff val="-11668"/>
            <a:lumOff val="-4874"/>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cs-CZ" sz="1600" i="1" kern="1200"/>
            <a:t>Tenacita</a:t>
          </a:r>
          <a:r>
            <a:rPr lang="cs-CZ" sz="1600" kern="1200"/>
            <a:t> - schopnost a dovednost obírat se po dlouhou dobu jedním předmětem (koncentace v čase)</a:t>
          </a:r>
          <a:endParaRPr lang="en-US" sz="1600" kern="1200"/>
        </a:p>
      </dsp:txBody>
      <dsp:txXfrm>
        <a:off x="30157" y="1512159"/>
        <a:ext cx="6245236" cy="557446"/>
      </dsp:txXfrm>
    </dsp:sp>
    <dsp:sp modelId="{3D9342AE-F85B-A341-B52B-78CE737088B2}">
      <dsp:nvSpPr>
        <dsp:cNvPr id="0" name=""/>
        <dsp:cNvSpPr/>
      </dsp:nvSpPr>
      <dsp:spPr>
        <a:xfrm>
          <a:off x="0" y="2145842"/>
          <a:ext cx="6305550" cy="617760"/>
        </a:xfrm>
        <a:prstGeom prst="roundRect">
          <a:avLst/>
        </a:prstGeom>
        <a:solidFill>
          <a:schemeClr val="accent5">
            <a:hueOff val="8192006"/>
            <a:satOff val="-17502"/>
            <a:lumOff val="-7311"/>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cs-CZ" sz="1600" i="1" kern="1200"/>
            <a:t>Vigilita</a:t>
          </a:r>
          <a:r>
            <a:rPr lang="cs-CZ" sz="1600" kern="1200"/>
            <a:t> (čilost) - jasnost vědomí, schopnost přecházet od jednoho předmětu k druhému a orientovat se v místě, čase a situaci</a:t>
          </a:r>
          <a:endParaRPr lang="en-US" sz="1600" kern="1200"/>
        </a:p>
      </dsp:txBody>
      <dsp:txXfrm>
        <a:off x="30157" y="2175999"/>
        <a:ext cx="6245236" cy="557446"/>
      </dsp:txXfrm>
    </dsp:sp>
    <dsp:sp modelId="{502FBF1F-4DEB-9847-884E-8EE1F0E16A30}">
      <dsp:nvSpPr>
        <dsp:cNvPr id="0" name=""/>
        <dsp:cNvSpPr/>
      </dsp:nvSpPr>
      <dsp:spPr>
        <a:xfrm>
          <a:off x="0" y="2809682"/>
          <a:ext cx="6305550" cy="617760"/>
        </a:xfrm>
        <a:prstGeom prst="roundRect">
          <a:avLst/>
        </a:prstGeom>
        <a:solidFill>
          <a:schemeClr val="accent5">
            <a:hueOff val="10922675"/>
            <a:satOff val="-23335"/>
            <a:lumOff val="-9748"/>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cs-CZ" sz="1600" i="1" kern="1200"/>
            <a:t>Selektivita</a:t>
          </a:r>
          <a:r>
            <a:rPr lang="cs-CZ" sz="1600" kern="1200"/>
            <a:t> - schopnost </a:t>
          </a:r>
          <a:r>
            <a:rPr lang="cs-CZ" sz="1600" u="sng" kern="1200"/>
            <a:t>vybrat </a:t>
          </a:r>
          <a:r>
            <a:rPr lang="cs-CZ" sz="1600" kern="1200"/>
            <a:t>si ze shluku jevů vždy jen jev určitého druhu - barvy, tvaru apod</a:t>
          </a:r>
          <a:endParaRPr lang="en-US" sz="1600" kern="1200"/>
        </a:p>
      </dsp:txBody>
      <dsp:txXfrm>
        <a:off x="30157" y="2839839"/>
        <a:ext cx="6245236" cy="557446"/>
      </dsp:txXfrm>
    </dsp:sp>
    <dsp:sp modelId="{7952555D-0968-574A-A39E-1B1033F04647}">
      <dsp:nvSpPr>
        <dsp:cNvPr id="0" name=""/>
        <dsp:cNvSpPr/>
      </dsp:nvSpPr>
      <dsp:spPr>
        <a:xfrm>
          <a:off x="0" y="3473522"/>
          <a:ext cx="6305550" cy="617760"/>
        </a:xfrm>
        <a:prstGeom prst="roundRect">
          <a:avLst/>
        </a:prstGeom>
        <a:solidFill>
          <a:schemeClr val="accent5">
            <a:hueOff val="13653344"/>
            <a:satOff val="-29169"/>
            <a:lumOff val="-12185"/>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cs-CZ" sz="1600" i="1" kern="1200"/>
            <a:t>Distribuce</a:t>
          </a:r>
          <a:r>
            <a:rPr lang="cs-CZ" sz="1600" kern="1200"/>
            <a:t> - schopnost pozorovat několik jevů současně</a:t>
          </a:r>
          <a:endParaRPr lang="en-US" sz="1600" kern="1200"/>
        </a:p>
      </dsp:txBody>
      <dsp:txXfrm>
        <a:off x="30157" y="3503679"/>
        <a:ext cx="6245236" cy="557446"/>
      </dsp:txXfrm>
    </dsp:sp>
    <dsp:sp modelId="{03E6CA5A-D6FD-E64A-82A8-237D7D09A1BB}">
      <dsp:nvSpPr>
        <dsp:cNvPr id="0" name=""/>
        <dsp:cNvSpPr/>
      </dsp:nvSpPr>
      <dsp:spPr>
        <a:xfrm>
          <a:off x="0" y="4137362"/>
          <a:ext cx="6305550" cy="617760"/>
        </a:xfrm>
        <a:prstGeom prst="roundRect">
          <a:avLst/>
        </a:prstGeom>
        <a:solidFill>
          <a:schemeClr val="accent5">
            <a:hueOff val="16384012"/>
            <a:satOff val="-35003"/>
            <a:lumOff val="-14622"/>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cs-CZ" sz="1600" i="1" kern="1200"/>
            <a:t>Oscilace</a:t>
          </a:r>
          <a:r>
            <a:rPr lang="cs-CZ" sz="1600" kern="1200"/>
            <a:t> - střídavé oslabování a opětné oživování pozornosti</a:t>
          </a:r>
          <a:endParaRPr lang="en-US" sz="1600" kern="1200"/>
        </a:p>
      </dsp:txBody>
      <dsp:txXfrm>
        <a:off x="30157" y="4167519"/>
        <a:ext cx="6245236" cy="557446"/>
      </dsp:txXfrm>
    </dsp:sp>
    <dsp:sp modelId="{7CD9DD1C-5F08-9D4F-8E90-E1A0D6C247C8}">
      <dsp:nvSpPr>
        <dsp:cNvPr id="0" name=""/>
        <dsp:cNvSpPr/>
      </dsp:nvSpPr>
      <dsp:spPr>
        <a:xfrm>
          <a:off x="0" y="4801202"/>
          <a:ext cx="6305550" cy="617760"/>
        </a:xfrm>
        <a:prstGeom prst="roundRect">
          <a:avLst/>
        </a:prstGeom>
        <a:solidFill>
          <a:schemeClr val="accent5">
            <a:hueOff val="19114680"/>
            <a:satOff val="-40837"/>
            <a:lumOff val="-17059"/>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cs-CZ" sz="1600" i="1" kern="1200"/>
            <a:t>Stabilita</a:t>
          </a:r>
          <a:r>
            <a:rPr lang="cs-CZ" sz="1600" kern="1200"/>
            <a:t> - opak oscilace, schopnost zabývat se jedním předmětem stejnoměrně po delší dobu</a:t>
          </a:r>
          <a:endParaRPr lang="en-US" sz="1600" kern="1200"/>
        </a:p>
      </dsp:txBody>
      <dsp:txXfrm>
        <a:off x="30157" y="4831359"/>
        <a:ext cx="6245236" cy="5574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3357F2-9A14-034D-AC1F-345C6FCB7C57}">
      <dsp:nvSpPr>
        <dsp:cNvPr id="0" name=""/>
        <dsp:cNvSpPr/>
      </dsp:nvSpPr>
      <dsp:spPr>
        <a:xfrm>
          <a:off x="0" y="2721"/>
          <a:ext cx="6305550" cy="0"/>
        </a:xfrm>
        <a:prstGeom prst="line">
          <a:avLst/>
        </a:prstGeom>
        <a:solidFill>
          <a:schemeClr val="accent5">
            <a:hueOff val="0"/>
            <a:satOff val="0"/>
            <a:lumOff val="0"/>
            <a:alphaOff val="0"/>
          </a:schemeClr>
        </a:solidFill>
        <a:ln w="12700" cap="flat" cmpd="sng" algn="in">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79E046-5B11-B547-B894-15FE4BED66A9}">
      <dsp:nvSpPr>
        <dsp:cNvPr id="0" name=""/>
        <dsp:cNvSpPr/>
      </dsp:nvSpPr>
      <dsp:spPr>
        <a:xfrm>
          <a:off x="0" y="2721"/>
          <a:ext cx="6305550" cy="1855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cs-CZ" sz="4500" kern="1200"/>
            <a:t>Výběr podnětů před jejich vstupem do vědomí</a:t>
          </a:r>
          <a:endParaRPr lang="en-US" sz="4500" kern="1200"/>
        </a:p>
      </dsp:txBody>
      <dsp:txXfrm>
        <a:off x="0" y="2721"/>
        <a:ext cx="6305550" cy="1855947"/>
      </dsp:txXfrm>
    </dsp:sp>
    <dsp:sp modelId="{47AB423F-47A7-004A-B39F-714B1CC961AE}">
      <dsp:nvSpPr>
        <dsp:cNvPr id="0" name=""/>
        <dsp:cNvSpPr/>
      </dsp:nvSpPr>
      <dsp:spPr>
        <a:xfrm>
          <a:off x="0" y="1858668"/>
          <a:ext cx="6305550" cy="0"/>
        </a:xfrm>
        <a:prstGeom prst="line">
          <a:avLst/>
        </a:prstGeom>
        <a:solidFill>
          <a:schemeClr val="accent5">
            <a:hueOff val="9557340"/>
            <a:satOff val="-20419"/>
            <a:lumOff val="-8529"/>
            <a:alphaOff val="0"/>
          </a:schemeClr>
        </a:solidFill>
        <a:ln w="12700" cap="flat" cmpd="sng" algn="in">
          <a:solidFill>
            <a:schemeClr val="accent5">
              <a:hueOff val="9557340"/>
              <a:satOff val="-20419"/>
              <a:lumOff val="-852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786B6E-7C82-4A4A-8289-C98CD12DC78E}">
      <dsp:nvSpPr>
        <dsp:cNvPr id="0" name=""/>
        <dsp:cNvSpPr/>
      </dsp:nvSpPr>
      <dsp:spPr>
        <a:xfrm>
          <a:off x="0" y="1858668"/>
          <a:ext cx="6305550" cy="1855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cs-CZ" sz="4500" kern="1200"/>
            <a:t>Fenomén koktejlového večírku (E.Colin Cherry)</a:t>
          </a:r>
          <a:endParaRPr lang="en-US" sz="4500" kern="1200"/>
        </a:p>
      </dsp:txBody>
      <dsp:txXfrm>
        <a:off x="0" y="1858668"/>
        <a:ext cx="6305550" cy="1855947"/>
      </dsp:txXfrm>
    </dsp:sp>
    <dsp:sp modelId="{DBB288CD-D04E-2748-86FF-6CEEEC0D1D9D}">
      <dsp:nvSpPr>
        <dsp:cNvPr id="0" name=""/>
        <dsp:cNvSpPr/>
      </dsp:nvSpPr>
      <dsp:spPr>
        <a:xfrm>
          <a:off x="0" y="3714615"/>
          <a:ext cx="6305550" cy="0"/>
        </a:xfrm>
        <a:prstGeom prst="line">
          <a:avLst/>
        </a:prstGeom>
        <a:solidFill>
          <a:schemeClr val="accent5">
            <a:hueOff val="19114680"/>
            <a:satOff val="-40837"/>
            <a:lumOff val="-17059"/>
            <a:alphaOff val="0"/>
          </a:schemeClr>
        </a:solidFill>
        <a:ln w="12700" cap="flat" cmpd="sng" algn="in">
          <a:solidFill>
            <a:schemeClr val="accent5">
              <a:hueOff val="19114680"/>
              <a:satOff val="-40837"/>
              <a:lumOff val="-1705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560D32-0670-B645-9A2B-5AED70A4A10E}">
      <dsp:nvSpPr>
        <dsp:cNvPr id="0" name=""/>
        <dsp:cNvSpPr/>
      </dsp:nvSpPr>
      <dsp:spPr>
        <a:xfrm>
          <a:off x="0" y="3714615"/>
          <a:ext cx="6305550" cy="1855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cs-CZ" sz="4500" kern="1200"/>
            <a:t>Metoda stínění</a:t>
          </a:r>
          <a:endParaRPr lang="en-US" sz="4500" kern="1200"/>
        </a:p>
      </dsp:txBody>
      <dsp:txXfrm>
        <a:off x="0" y="3714615"/>
        <a:ext cx="6305550" cy="18559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F33D7F-4986-F348-B152-19D592F01A27}">
      <dsp:nvSpPr>
        <dsp:cNvPr id="0" name=""/>
        <dsp:cNvSpPr/>
      </dsp:nvSpPr>
      <dsp:spPr>
        <a:xfrm>
          <a:off x="0" y="94395"/>
          <a:ext cx="5994400" cy="1000350"/>
        </a:xfrm>
        <a:prstGeom prst="roundRect">
          <a:avLst/>
        </a:prstGeom>
        <a:solidFill>
          <a:schemeClr val="accent5">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a:t>Můžeme informaci selektivně ignorovat dříve, než víme, co znamená- časná selekce, nebo teprve poté, co její význam rozpoznáme- pozdní selekce</a:t>
          </a:r>
          <a:endParaRPr lang="en-US" sz="1900" kern="1200"/>
        </a:p>
      </dsp:txBody>
      <dsp:txXfrm>
        <a:off x="48833" y="143228"/>
        <a:ext cx="5896734" cy="902684"/>
      </dsp:txXfrm>
    </dsp:sp>
    <dsp:sp modelId="{AAAF645E-504F-6A4F-A1AF-E27F40EEFF80}">
      <dsp:nvSpPr>
        <dsp:cNvPr id="0" name=""/>
        <dsp:cNvSpPr/>
      </dsp:nvSpPr>
      <dsp:spPr>
        <a:xfrm>
          <a:off x="0" y="1149465"/>
          <a:ext cx="5994400" cy="1000350"/>
        </a:xfrm>
        <a:prstGeom prst="roundRect">
          <a:avLst/>
        </a:prstGeom>
        <a:solidFill>
          <a:schemeClr val="accent5">
            <a:hueOff val="4778670"/>
            <a:satOff val="-10209"/>
            <a:lumOff val="-4265"/>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a:t>Teorie filtru Donalda Broadbenta- selektivní filtr působí již v receptoru</a:t>
          </a:r>
          <a:endParaRPr lang="en-US" sz="1900" kern="1200"/>
        </a:p>
      </dsp:txBody>
      <dsp:txXfrm>
        <a:off x="48833" y="1198298"/>
        <a:ext cx="5896734" cy="902684"/>
      </dsp:txXfrm>
    </dsp:sp>
    <dsp:sp modelId="{53AEF6BF-46E9-674D-A0DD-5789703BA0E1}">
      <dsp:nvSpPr>
        <dsp:cNvPr id="0" name=""/>
        <dsp:cNvSpPr/>
      </dsp:nvSpPr>
      <dsp:spPr>
        <a:xfrm>
          <a:off x="0" y="2204535"/>
          <a:ext cx="5994400" cy="1000350"/>
        </a:xfrm>
        <a:prstGeom prst="roundRect">
          <a:avLst/>
        </a:prstGeom>
        <a:solidFill>
          <a:schemeClr val="accent5">
            <a:hueOff val="9557340"/>
            <a:satOff val="-20419"/>
            <a:lumOff val="-8529"/>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a:t>Mnozí psychologové říkají, že selekce podnětů až na úrovni percepčních procesů po provedení rychlé identifikace významu podnětů, na níž se podílí i paměť</a:t>
          </a:r>
          <a:endParaRPr lang="en-US" sz="1900" kern="1200"/>
        </a:p>
      </dsp:txBody>
      <dsp:txXfrm>
        <a:off x="48833" y="2253368"/>
        <a:ext cx="5896734" cy="902684"/>
      </dsp:txXfrm>
    </dsp:sp>
    <dsp:sp modelId="{1326F704-D95C-2341-AFC9-14E17B562880}">
      <dsp:nvSpPr>
        <dsp:cNvPr id="0" name=""/>
        <dsp:cNvSpPr/>
      </dsp:nvSpPr>
      <dsp:spPr>
        <a:xfrm>
          <a:off x="0" y="3259605"/>
          <a:ext cx="5994400" cy="1000350"/>
        </a:xfrm>
        <a:prstGeom prst="roundRect">
          <a:avLst/>
        </a:prstGeom>
        <a:solidFill>
          <a:schemeClr val="accent5">
            <a:hueOff val="14336010"/>
            <a:satOff val="-30628"/>
            <a:lumOff val="-12794"/>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a:t>Anna Treismanová- nová verze teorie filtru- časná selekce nevede k úplnému zablokování bezvýznamných podnětů, ale k jejich zeslabení</a:t>
          </a:r>
          <a:endParaRPr lang="en-US" sz="1900" kern="1200"/>
        </a:p>
      </dsp:txBody>
      <dsp:txXfrm>
        <a:off x="48833" y="3308438"/>
        <a:ext cx="5896734" cy="902684"/>
      </dsp:txXfrm>
    </dsp:sp>
    <dsp:sp modelId="{93B2C86E-6817-AE43-9564-08148740CB89}">
      <dsp:nvSpPr>
        <dsp:cNvPr id="0" name=""/>
        <dsp:cNvSpPr/>
      </dsp:nvSpPr>
      <dsp:spPr>
        <a:xfrm>
          <a:off x="0" y="4314675"/>
          <a:ext cx="5994400" cy="1000350"/>
        </a:xfrm>
        <a:prstGeom prst="roundRect">
          <a:avLst/>
        </a:prstGeom>
        <a:solidFill>
          <a:schemeClr val="accent5">
            <a:hueOff val="19114680"/>
            <a:satOff val="-40837"/>
            <a:lumOff val="-17059"/>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a:t>Teorie jednoho zdroje- Daniel Kahneman</a:t>
          </a:r>
          <a:endParaRPr lang="en-US" sz="1900" kern="1200"/>
        </a:p>
      </dsp:txBody>
      <dsp:txXfrm>
        <a:off x="48833" y="4363508"/>
        <a:ext cx="5896734" cy="90268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E03B30-B1D2-EE4A-AAAF-D263C2A74BF6}">
      <dsp:nvSpPr>
        <dsp:cNvPr id="0" name=""/>
        <dsp:cNvSpPr/>
      </dsp:nvSpPr>
      <dsp:spPr>
        <a:xfrm rot="5400000">
          <a:off x="6802101" y="-1798482"/>
          <a:ext cx="1402342" cy="5349980"/>
        </a:xfrm>
        <a:prstGeom prst="round2SameRect">
          <a:avLst/>
        </a:prstGeom>
        <a:solidFill>
          <a:schemeClr val="accent1">
            <a:alpha val="90000"/>
            <a:tint val="40000"/>
            <a:hueOff val="0"/>
            <a:satOff val="0"/>
            <a:lumOff val="0"/>
            <a:alphaOff val="0"/>
          </a:schemeClr>
        </a:solidFill>
        <a:ln w="12700"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cs-CZ" sz="2600" kern="1200"/>
            <a:t>Analýza</a:t>
          </a:r>
        </a:p>
        <a:p>
          <a:pPr marL="228600" lvl="1" indent="-228600" algn="l" defTabSz="1155700">
            <a:lnSpc>
              <a:spcPct val="90000"/>
            </a:lnSpc>
            <a:spcBef>
              <a:spcPct val="0"/>
            </a:spcBef>
            <a:spcAft>
              <a:spcPct val="15000"/>
            </a:spcAft>
            <a:buChar char="•"/>
          </a:pPr>
          <a:r>
            <a:rPr lang="cs-CZ" sz="2600" kern="1200" dirty="0"/>
            <a:t>Syntéza</a:t>
          </a:r>
        </a:p>
      </dsp:txBody>
      <dsp:txXfrm rot="-5400000">
        <a:off x="4828283" y="243793"/>
        <a:ext cx="5281523" cy="1265428"/>
      </dsp:txXfrm>
    </dsp:sp>
    <dsp:sp modelId="{31A42C5E-7AC0-8E4D-935C-B751F1BB3E49}">
      <dsp:nvSpPr>
        <dsp:cNvPr id="0" name=""/>
        <dsp:cNvSpPr/>
      </dsp:nvSpPr>
      <dsp:spPr>
        <a:xfrm>
          <a:off x="58" y="43"/>
          <a:ext cx="4828223" cy="1752928"/>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cs-CZ" sz="2800" kern="1200" dirty="0"/>
            <a:t>Podle převládajících mentálních operací</a:t>
          </a:r>
        </a:p>
      </dsp:txBody>
      <dsp:txXfrm>
        <a:off x="85629" y="85614"/>
        <a:ext cx="4657081" cy="1581786"/>
      </dsp:txXfrm>
    </dsp:sp>
    <dsp:sp modelId="{8000D620-CB15-0841-AF8B-DC568E0CA9D1}">
      <dsp:nvSpPr>
        <dsp:cNvPr id="0" name=""/>
        <dsp:cNvSpPr/>
      </dsp:nvSpPr>
      <dsp:spPr>
        <a:xfrm rot="5400000">
          <a:off x="6882431" y="127972"/>
          <a:ext cx="1402342" cy="5178221"/>
        </a:xfrm>
        <a:prstGeom prst="round2SameRect">
          <a:avLst/>
        </a:prstGeom>
        <a:solidFill>
          <a:schemeClr val="accent1">
            <a:alpha val="90000"/>
            <a:tint val="40000"/>
            <a:hueOff val="0"/>
            <a:satOff val="0"/>
            <a:lumOff val="0"/>
            <a:alphaOff val="0"/>
          </a:schemeClr>
        </a:solidFill>
        <a:ln w="12700"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cs-CZ" sz="2600" kern="1200"/>
            <a:t>Konkrétní</a:t>
          </a:r>
        </a:p>
        <a:p>
          <a:pPr marL="228600" lvl="1" indent="-228600" algn="l" defTabSz="1155700">
            <a:lnSpc>
              <a:spcPct val="90000"/>
            </a:lnSpc>
            <a:spcBef>
              <a:spcPct val="0"/>
            </a:spcBef>
            <a:spcAft>
              <a:spcPct val="15000"/>
            </a:spcAft>
            <a:buChar char="•"/>
          </a:pPr>
          <a:r>
            <a:rPr lang="cs-CZ" sz="2600" kern="1200"/>
            <a:t>Názorné</a:t>
          </a:r>
        </a:p>
        <a:p>
          <a:pPr marL="228600" lvl="1" indent="-228600" algn="l" defTabSz="1155700">
            <a:lnSpc>
              <a:spcPct val="90000"/>
            </a:lnSpc>
            <a:spcBef>
              <a:spcPct val="0"/>
            </a:spcBef>
            <a:spcAft>
              <a:spcPct val="15000"/>
            </a:spcAft>
            <a:buChar char="•"/>
          </a:pPr>
          <a:r>
            <a:rPr lang="cs-CZ" sz="2600" kern="1200" dirty="0"/>
            <a:t>Abstraktní</a:t>
          </a:r>
        </a:p>
      </dsp:txBody>
      <dsp:txXfrm rot="-5400000">
        <a:off x="4994492" y="2084369"/>
        <a:ext cx="5109764" cy="1265428"/>
      </dsp:txXfrm>
    </dsp:sp>
    <dsp:sp modelId="{66A2DFA1-01CE-634F-9EA2-A8E3C011CED6}">
      <dsp:nvSpPr>
        <dsp:cNvPr id="0" name=""/>
        <dsp:cNvSpPr/>
      </dsp:nvSpPr>
      <dsp:spPr>
        <a:xfrm>
          <a:off x="58" y="1840618"/>
          <a:ext cx="4994433" cy="1752928"/>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cs-CZ" sz="2800" kern="1200" dirty="0"/>
            <a:t>Druhy myšlení podle psychických obsahů, s nimiž provádíme myšlenkové operace</a:t>
          </a:r>
        </a:p>
      </dsp:txBody>
      <dsp:txXfrm>
        <a:off x="85629" y="1926189"/>
        <a:ext cx="4823291" cy="158178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729C0-1067-6B4B-B8E7-8A35841EE022}">
      <dsp:nvSpPr>
        <dsp:cNvPr id="0" name=""/>
        <dsp:cNvSpPr/>
      </dsp:nvSpPr>
      <dsp:spPr>
        <a:xfrm>
          <a:off x="0" y="2641"/>
          <a:ext cx="6254749" cy="0"/>
        </a:xfrm>
        <a:prstGeom prst="line">
          <a:avLst/>
        </a:prstGeom>
        <a:solidFill>
          <a:schemeClr val="accent5">
            <a:hueOff val="0"/>
            <a:satOff val="0"/>
            <a:lumOff val="0"/>
            <a:alphaOff val="0"/>
          </a:schemeClr>
        </a:solidFill>
        <a:ln w="12700" cap="flat" cmpd="sng" algn="in">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596D55-EC3C-BD47-8F9A-68863C381DFA}">
      <dsp:nvSpPr>
        <dsp:cNvPr id="0" name=""/>
        <dsp:cNvSpPr/>
      </dsp:nvSpPr>
      <dsp:spPr>
        <a:xfrm>
          <a:off x="0" y="2641"/>
          <a:ext cx="6254749" cy="1801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cs-CZ" sz="2900" kern="1200"/>
            <a:t>Posuzujeme pravděpodobnost určitých jevů na základě toho, jak snadno si vybavíme z paměti jejich relevantní příklady</a:t>
          </a:r>
          <a:endParaRPr lang="en-US" sz="2900" kern="1200"/>
        </a:p>
      </dsp:txBody>
      <dsp:txXfrm>
        <a:off x="0" y="2641"/>
        <a:ext cx="6254749" cy="1801194"/>
      </dsp:txXfrm>
    </dsp:sp>
    <dsp:sp modelId="{31A2091B-6218-B940-91A2-5DC408C4733B}">
      <dsp:nvSpPr>
        <dsp:cNvPr id="0" name=""/>
        <dsp:cNvSpPr/>
      </dsp:nvSpPr>
      <dsp:spPr>
        <a:xfrm>
          <a:off x="0" y="1803835"/>
          <a:ext cx="6254749" cy="0"/>
        </a:xfrm>
        <a:prstGeom prst="line">
          <a:avLst/>
        </a:prstGeom>
        <a:solidFill>
          <a:schemeClr val="accent5">
            <a:hueOff val="9557340"/>
            <a:satOff val="-20419"/>
            <a:lumOff val="-8529"/>
            <a:alphaOff val="0"/>
          </a:schemeClr>
        </a:solidFill>
        <a:ln w="12700" cap="flat" cmpd="sng" algn="in">
          <a:solidFill>
            <a:schemeClr val="accent5">
              <a:hueOff val="9557340"/>
              <a:satOff val="-20419"/>
              <a:lumOff val="-852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D31A21-2F64-D340-A8D8-80A6EA5A5610}">
      <dsp:nvSpPr>
        <dsp:cNvPr id="0" name=""/>
        <dsp:cNvSpPr/>
      </dsp:nvSpPr>
      <dsp:spPr>
        <a:xfrm>
          <a:off x="0" y="1803835"/>
          <a:ext cx="6254749" cy="1801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cs-CZ" sz="2900" kern="1200"/>
            <a:t>Lidé nadhodnocují pravděpodobnost toho, že by se se mohli stát obětí násilného zločinu, havárie letadla nebo že by mohli vyhrát v loterii</a:t>
          </a:r>
          <a:endParaRPr lang="en-US" sz="2900" kern="1200"/>
        </a:p>
      </dsp:txBody>
      <dsp:txXfrm>
        <a:off x="0" y="1803835"/>
        <a:ext cx="6254749" cy="1801194"/>
      </dsp:txXfrm>
    </dsp:sp>
    <dsp:sp modelId="{6559A352-E576-4D4B-8F5D-B402EF0AC569}">
      <dsp:nvSpPr>
        <dsp:cNvPr id="0" name=""/>
        <dsp:cNvSpPr/>
      </dsp:nvSpPr>
      <dsp:spPr>
        <a:xfrm>
          <a:off x="0" y="3605029"/>
          <a:ext cx="6254749" cy="0"/>
        </a:xfrm>
        <a:prstGeom prst="line">
          <a:avLst/>
        </a:prstGeom>
        <a:solidFill>
          <a:schemeClr val="accent5">
            <a:hueOff val="19114680"/>
            <a:satOff val="-40837"/>
            <a:lumOff val="-17059"/>
            <a:alphaOff val="0"/>
          </a:schemeClr>
        </a:solidFill>
        <a:ln w="12700" cap="flat" cmpd="sng" algn="in">
          <a:solidFill>
            <a:schemeClr val="accent5">
              <a:hueOff val="19114680"/>
              <a:satOff val="-40837"/>
              <a:lumOff val="-1705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642E8C-856F-D44B-BCA5-AEF63C37AFDB}">
      <dsp:nvSpPr>
        <dsp:cNvPr id="0" name=""/>
        <dsp:cNvSpPr/>
      </dsp:nvSpPr>
      <dsp:spPr>
        <a:xfrm>
          <a:off x="0" y="3605029"/>
          <a:ext cx="6254749" cy="1801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cs-CZ" sz="2900" kern="1200"/>
            <a:t>V televizních soutěžích- “vybral jsem tuto možnost, protože tu jedinou znám“</a:t>
          </a:r>
          <a:endParaRPr lang="en-US" sz="2900" kern="1200"/>
        </a:p>
      </dsp:txBody>
      <dsp:txXfrm>
        <a:off x="0" y="3605029"/>
        <a:ext cx="6254749" cy="180119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6D3380-FD6D-5442-B232-2C24306E5032}">
      <dsp:nvSpPr>
        <dsp:cNvPr id="0" name=""/>
        <dsp:cNvSpPr/>
      </dsp:nvSpPr>
      <dsp:spPr>
        <a:xfrm>
          <a:off x="0" y="34064"/>
          <a:ext cx="6254749" cy="1283343"/>
        </a:xfrm>
        <a:prstGeom prst="roundRect">
          <a:avLst/>
        </a:prstGeom>
        <a:solidFill>
          <a:schemeClr val="accent2">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cs-CZ" sz="2400" kern="1200"/>
            <a:t>40 320</a:t>
          </a:r>
          <a:endParaRPr lang="en-US" sz="2400" kern="1200"/>
        </a:p>
      </dsp:txBody>
      <dsp:txXfrm>
        <a:off x="62648" y="96712"/>
        <a:ext cx="6129453" cy="1158047"/>
      </dsp:txXfrm>
    </dsp:sp>
    <dsp:sp modelId="{BAFE261E-FAE6-424B-B6A0-44994281E0B6}">
      <dsp:nvSpPr>
        <dsp:cNvPr id="0" name=""/>
        <dsp:cNvSpPr/>
      </dsp:nvSpPr>
      <dsp:spPr>
        <a:xfrm>
          <a:off x="0" y="1386528"/>
          <a:ext cx="6254749" cy="1283343"/>
        </a:xfrm>
        <a:prstGeom prst="roundRect">
          <a:avLst/>
        </a:prstGeom>
        <a:solidFill>
          <a:schemeClr val="accent2">
            <a:hueOff val="2079554"/>
            <a:satOff val="11835"/>
            <a:lumOff val="366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cs-CZ" sz="2400" kern="1200"/>
            <a:t>Lidé přizpůsobí svůj odhad velikosti počátečních čísel</a:t>
          </a:r>
          <a:endParaRPr lang="en-US" sz="2400" kern="1200"/>
        </a:p>
      </dsp:txBody>
      <dsp:txXfrm>
        <a:off x="62648" y="1449176"/>
        <a:ext cx="6129453" cy="1158047"/>
      </dsp:txXfrm>
    </dsp:sp>
    <dsp:sp modelId="{02948366-F04F-4E42-840F-4DCE3804829A}">
      <dsp:nvSpPr>
        <dsp:cNvPr id="0" name=""/>
        <dsp:cNvSpPr/>
      </dsp:nvSpPr>
      <dsp:spPr>
        <a:xfrm>
          <a:off x="0" y="2738992"/>
          <a:ext cx="6254749" cy="1283343"/>
        </a:xfrm>
        <a:prstGeom prst="roundRect">
          <a:avLst/>
        </a:prstGeom>
        <a:solidFill>
          <a:schemeClr val="accent2">
            <a:hueOff val="4159108"/>
            <a:satOff val="23669"/>
            <a:lumOff val="732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cs-CZ" sz="2400" kern="1200"/>
            <a:t>Vnímání počátečních číselných hodnot vede k mentálnímu ukotvení, které ovlivňuje výši odhadu</a:t>
          </a:r>
          <a:endParaRPr lang="en-US" sz="2400" kern="1200"/>
        </a:p>
      </dsp:txBody>
      <dsp:txXfrm>
        <a:off x="62648" y="2801640"/>
        <a:ext cx="6129453" cy="1158047"/>
      </dsp:txXfrm>
    </dsp:sp>
    <dsp:sp modelId="{D0FDD57E-C79C-1447-B5E3-C32041BFFF29}">
      <dsp:nvSpPr>
        <dsp:cNvPr id="0" name=""/>
        <dsp:cNvSpPr/>
      </dsp:nvSpPr>
      <dsp:spPr>
        <a:xfrm>
          <a:off x="0" y="4091456"/>
          <a:ext cx="6254749" cy="1283343"/>
        </a:xfrm>
        <a:prstGeom prst="roundRect">
          <a:avLst/>
        </a:prstGeom>
        <a:solidFill>
          <a:schemeClr val="accent2">
            <a:hueOff val="6238661"/>
            <a:satOff val="35504"/>
            <a:lumOff val="1098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cs-CZ" sz="2400" kern="1200"/>
            <a:t>Tomáš Baťa 99 Kč vs. 100 Kč</a:t>
          </a:r>
          <a:endParaRPr lang="en-US" sz="2400" kern="1200"/>
        </a:p>
      </dsp:txBody>
      <dsp:txXfrm>
        <a:off x="62648" y="4154104"/>
        <a:ext cx="6129453" cy="115804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DC3CD-E683-4E44-9E23-EBDA55C71F19}">
      <dsp:nvSpPr>
        <dsp:cNvPr id="0" name=""/>
        <dsp:cNvSpPr/>
      </dsp:nvSpPr>
      <dsp:spPr>
        <a:xfrm>
          <a:off x="1242" y="182126"/>
          <a:ext cx="4361384" cy="2769479"/>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E00692-880C-5C49-ACBE-DA3EE2868E76}">
      <dsp:nvSpPr>
        <dsp:cNvPr id="0" name=""/>
        <dsp:cNvSpPr/>
      </dsp:nvSpPr>
      <dsp:spPr>
        <a:xfrm>
          <a:off x="485840" y="642494"/>
          <a:ext cx="4361384" cy="2769479"/>
        </a:xfrm>
        <a:prstGeom prst="roundRect">
          <a:avLst>
            <a:gd name="adj" fmla="val 10000"/>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kern="1200"/>
            <a:t>A: Představte si, že USA napadla vzácná tropická nemoc. Očekává se, že by mohla zabít asi 600 lidí. Existují dva plány pro boj s touto nemocí. Pokud bude přijat plán A, podaří se zachránit 200 lidí. Bude-li přijat plán B, existuje šance 1:3, že všech 600 lidí bude zachráněno, ale současně pravděpodobnost 2:3, že se nepodaří zachránit nikoho. Který z obou plánů byste vybrali? </a:t>
          </a:r>
          <a:endParaRPr lang="en-US" sz="1800" kern="1200"/>
        </a:p>
      </dsp:txBody>
      <dsp:txXfrm>
        <a:off x="566955" y="723609"/>
        <a:ext cx="4199154" cy="2607249"/>
      </dsp:txXfrm>
    </dsp:sp>
    <dsp:sp modelId="{5DFA2402-CC85-6941-BEC4-8B921FA2DDE8}">
      <dsp:nvSpPr>
        <dsp:cNvPr id="0" name=""/>
        <dsp:cNvSpPr/>
      </dsp:nvSpPr>
      <dsp:spPr>
        <a:xfrm>
          <a:off x="5331824" y="182126"/>
          <a:ext cx="4361384" cy="2769479"/>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25F400-21E7-B341-9276-23783E668817}">
      <dsp:nvSpPr>
        <dsp:cNvPr id="0" name=""/>
        <dsp:cNvSpPr/>
      </dsp:nvSpPr>
      <dsp:spPr>
        <a:xfrm>
          <a:off x="5816422" y="642494"/>
          <a:ext cx="4361384" cy="2769479"/>
        </a:xfrm>
        <a:prstGeom prst="roundRect">
          <a:avLst>
            <a:gd name="adj" fmla="val 10000"/>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kern="1200"/>
            <a:t>B: Představte si, že USA napadla vzácná tropická nemoc. Očekává se, že by mohla zabít asi 600 lidí. Existují dva plány pro boj s touto nemocí. Bude-li přijat plán C, pak nepochybně zemře 400 lidí. Pokud bude přijat plán D, pak existuje šance 1:3, že nikdo nezemře, ale současně šance 2:3, že zemře všech 600 lidí. Který z obou plánů byste vybrali? </a:t>
          </a:r>
          <a:endParaRPr lang="en-US" sz="1800" kern="1200"/>
        </a:p>
      </dsp:txBody>
      <dsp:txXfrm>
        <a:off x="5897537" y="723609"/>
        <a:ext cx="4199154" cy="260724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GB"/>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10/24/19</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10/24/19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10/24/19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10/24/19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GB"/>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10/24/19</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10/24/19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GB"/>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10/24/19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10/24/19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10/24/19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GB"/>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10/24/19</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GB"/>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10/24/19</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10/24/19</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hyperlink" Target="https://www.reflex.cz/clanek/veda/94140/cyril-hoschl-pedofilie-a-jeji-priciny-souvisi-se-sexualnim-zneuzivanim-v-detstvi.htm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6.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www.ceskatelevize.cz/ivysilani/10214731958-zahady-duse/209572231050006-zahada-osobnosti/titulky#t=16m29s"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s://www.youtube.com/watch?v=oAK0FmZbsu8"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hyperlink" Target="https://www.ted.com/talks/susan_david_the_gift_and_power_of_emotional_courage#t-988066"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is.muni.cz/el/1441/podzim2012/RV2BP_5PS/KRIZE_burnout_syndrom.pdf" TargetMode="External"/><Relationship Id="rId2" Type="http://schemas.openxmlformats.org/officeDocument/2006/relationships/hyperlink" Target="https://www.youtube.com/watch?v=j7h8hCYcGLs" TargetMode="Externa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2D64A-DAA4-EF4A-8F2E-614D7DB608D3}"/>
              </a:ext>
            </a:extLst>
          </p:cNvPr>
          <p:cNvSpPr>
            <a:spLocks noGrp="1"/>
          </p:cNvSpPr>
          <p:nvPr>
            <p:ph type="ctrTitle"/>
          </p:nvPr>
        </p:nvSpPr>
        <p:spPr/>
        <p:txBody>
          <a:bodyPr/>
          <a:lstStyle/>
          <a:p>
            <a:r>
              <a:rPr lang="cs-CZ" dirty="0"/>
              <a:t>Základy psychologie</a:t>
            </a:r>
            <a:br>
              <a:rPr lang="cs-CZ" dirty="0"/>
            </a:br>
            <a:r>
              <a:rPr lang="cs-CZ" dirty="0" err="1"/>
              <a:t>II.seminář</a:t>
            </a:r>
            <a:endParaRPr lang="cs-CZ" dirty="0"/>
          </a:p>
        </p:txBody>
      </p:sp>
      <p:sp>
        <p:nvSpPr>
          <p:cNvPr id="3" name="Subtitle 2">
            <a:extLst>
              <a:ext uri="{FF2B5EF4-FFF2-40B4-BE49-F238E27FC236}">
                <a16:creationId xmlns:a16="http://schemas.microsoft.com/office/drawing/2014/main" id="{D4B4716F-EDB5-C044-A8FB-F32D18854A9B}"/>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3390406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CA477-D24B-8149-963C-8548008BD204}"/>
              </a:ext>
            </a:extLst>
          </p:cNvPr>
          <p:cNvSpPr>
            <a:spLocks noGrp="1"/>
          </p:cNvSpPr>
          <p:nvPr>
            <p:ph type="title"/>
          </p:nvPr>
        </p:nvSpPr>
        <p:spPr/>
        <p:txBody>
          <a:bodyPr/>
          <a:lstStyle/>
          <a:p>
            <a:r>
              <a:rPr lang="cs-CZ" dirty="0"/>
              <a:t>Pedofilie</a:t>
            </a:r>
          </a:p>
        </p:txBody>
      </p:sp>
      <p:sp>
        <p:nvSpPr>
          <p:cNvPr id="3" name="Content Placeholder 2">
            <a:extLst>
              <a:ext uri="{FF2B5EF4-FFF2-40B4-BE49-F238E27FC236}">
                <a16:creationId xmlns:a16="http://schemas.microsoft.com/office/drawing/2014/main" id="{F82D7E92-690C-A245-B074-B3819DD001EA}"/>
              </a:ext>
            </a:extLst>
          </p:cNvPr>
          <p:cNvSpPr>
            <a:spLocks noGrp="1"/>
          </p:cNvSpPr>
          <p:nvPr>
            <p:ph idx="1"/>
          </p:nvPr>
        </p:nvSpPr>
        <p:spPr/>
        <p:txBody>
          <a:bodyPr/>
          <a:lstStyle/>
          <a:p>
            <a:r>
              <a:rPr lang="cs-CZ" dirty="0">
                <a:hlinkClick r:id="rId2"/>
              </a:rPr>
              <a:t>https://www.reflex.cz/clanek/veda/94140/cyril-hoschl-pedofilie-a-jeji-priciny-souvisi-se-sexualnim-zneuzivanim-v-detstvi.html</a:t>
            </a:r>
            <a:endParaRPr lang="cs-CZ" dirty="0"/>
          </a:p>
          <a:p>
            <a:endParaRPr lang="cs-CZ" dirty="0"/>
          </a:p>
        </p:txBody>
      </p:sp>
      <p:pic>
        <p:nvPicPr>
          <p:cNvPr id="4" name="Picture 3">
            <a:extLst>
              <a:ext uri="{FF2B5EF4-FFF2-40B4-BE49-F238E27FC236}">
                <a16:creationId xmlns:a16="http://schemas.microsoft.com/office/drawing/2014/main" id="{6EED4746-EA77-8244-865F-956177A5AC03}"/>
              </a:ext>
            </a:extLst>
          </p:cNvPr>
          <p:cNvPicPr>
            <a:picLocks noChangeAspect="1"/>
          </p:cNvPicPr>
          <p:nvPr/>
        </p:nvPicPr>
        <p:blipFill>
          <a:blip r:embed="rId3"/>
          <a:stretch>
            <a:fillRect/>
          </a:stretch>
        </p:blipFill>
        <p:spPr>
          <a:xfrm>
            <a:off x="4943475" y="3400425"/>
            <a:ext cx="3048000" cy="2286000"/>
          </a:xfrm>
          <a:prstGeom prst="rect">
            <a:avLst/>
          </a:prstGeom>
        </p:spPr>
      </p:pic>
    </p:spTree>
    <p:extLst>
      <p:ext uri="{BB962C8B-B14F-4D97-AF65-F5344CB8AC3E}">
        <p14:creationId xmlns:p14="http://schemas.microsoft.com/office/powerpoint/2010/main" val="3873703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5809E-7E8E-3F44-B9BB-EE75724E5E29}"/>
              </a:ext>
            </a:extLst>
          </p:cNvPr>
          <p:cNvSpPr>
            <a:spLocks noGrp="1"/>
          </p:cNvSpPr>
          <p:nvPr>
            <p:ph type="title"/>
          </p:nvPr>
        </p:nvSpPr>
        <p:spPr>
          <a:xfrm>
            <a:off x="1477456" y="2854652"/>
            <a:ext cx="10178322" cy="1492132"/>
          </a:xfrm>
        </p:spPr>
        <p:txBody>
          <a:bodyPr/>
          <a:lstStyle/>
          <a:p>
            <a:pPr algn="ctr"/>
            <a:r>
              <a:rPr lang="cs-CZ" dirty="0"/>
              <a:t>Obecná psychologie</a:t>
            </a:r>
          </a:p>
        </p:txBody>
      </p:sp>
    </p:spTree>
    <p:extLst>
      <p:ext uri="{BB962C8B-B14F-4D97-AF65-F5344CB8AC3E}">
        <p14:creationId xmlns:p14="http://schemas.microsoft.com/office/powerpoint/2010/main" val="4201338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2C3B48-99E5-4B5C-8E49-15C2A9552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D0C15FDD-D031-9641-B86B-A56C5AC54197}"/>
              </a:ext>
            </a:extLst>
          </p:cNvPr>
          <p:cNvSpPr>
            <a:spLocks noGrp="1"/>
          </p:cNvSpPr>
          <p:nvPr>
            <p:ph type="title"/>
          </p:nvPr>
        </p:nvSpPr>
        <p:spPr>
          <a:xfrm>
            <a:off x="8050787" y="482321"/>
            <a:ext cx="3656581" cy="5571625"/>
          </a:xfrm>
        </p:spPr>
        <p:txBody>
          <a:bodyPr anchor="ctr">
            <a:normAutofit/>
          </a:bodyPr>
          <a:lstStyle/>
          <a:p>
            <a:r>
              <a:rPr lang="cs-CZ" sz="5100"/>
              <a:t>vnímání</a:t>
            </a:r>
          </a:p>
        </p:txBody>
      </p:sp>
      <p:sp>
        <p:nvSpPr>
          <p:cNvPr id="12" name="Freeform 10">
            <a:extLst>
              <a:ext uri="{FF2B5EF4-FFF2-40B4-BE49-F238E27FC236}">
                <a16:creationId xmlns:a16="http://schemas.microsoft.com/office/drawing/2014/main" id="{C67B4E51-3288-4A1F-A92C-87C9401EDE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14" name="Rectangle 13">
            <a:extLst>
              <a:ext uri="{FF2B5EF4-FFF2-40B4-BE49-F238E27FC236}">
                <a16:creationId xmlns:a16="http://schemas.microsoft.com/office/drawing/2014/main" id="{D3E95A6B-F840-413C-9E78-C33C02FFA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134416E4-97A3-48B1-8243-E0FD6A3321E1}"/>
              </a:ext>
            </a:extLst>
          </p:cNvPr>
          <p:cNvGraphicFramePr>
            <a:graphicFrameLocks noGrp="1"/>
          </p:cNvGraphicFramePr>
          <p:nvPr>
            <p:ph idx="1"/>
            <p:extLst>
              <p:ext uri="{D42A27DB-BD31-4B8C-83A1-F6EECF244321}">
                <p14:modId xmlns:p14="http://schemas.microsoft.com/office/powerpoint/2010/main" val="548485627"/>
              </p:ext>
            </p:extLst>
          </p:nvPr>
        </p:nvGraphicFramePr>
        <p:xfrm>
          <a:off x="765175" y="481013"/>
          <a:ext cx="6305550" cy="5573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6810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39143-E8AF-7244-8C00-A2668D4E2D19}"/>
              </a:ext>
            </a:extLst>
          </p:cNvPr>
          <p:cNvSpPr>
            <a:spLocks noGrp="1"/>
          </p:cNvSpPr>
          <p:nvPr>
            <p:ph type="title"/>
          </p:nvPr>
        </p:nvSpPr>
        <p:spPr/>
        <p:txBody>
          <a:bodyPr/>
          <a:lstStyle/>
          <a:p>
            <a:r>
              <a:rPr lang="cs-CZ" dirty="0"/>
              <a:t>Organizace percepčního pole</a:t>
            </a:r>
          </a:p>
        </p:txBody>
      </p:sp>
      <p:sp>
        <p:nvSpPr>
          <p:cNvPr id="3" name="Content Placeholder 2">
            <a:extLst>
              <a:ext uri="{FF2B5EF4-FFF2-40B4-BE49-F238E27FC236}">
                <a16:creationId xmlns:a16="http://schemas.microsoft.com/office/drawing/2014/main" id="{1FA4EE5D-B105-E542-8FD2-7071B5FF2B6A}"/>
              </a:ext>
            </a:extLst>
          </p:cNvPr>
          <p:cNvSpPr>
            <a:spLocks noGrp="1"/>
          </p:cNvSpPr>
          <p:nvPr>
            <p:ph idx="1"/>
          </p:nvPr>
        </p:nvSpPr>
        <p:spPr/>
        <p:txBody>
          <a:bodyPr/>
          <a:lstStyle/>
          <a:p>
            <a:r>
              <a:rPr lang="cs-CZ" dirty="0"/>
              <a:t>Centrace- základní vlastnost vnímání- soustředění se na jednu část vjemového pole, jež tvoří tzv. FIGURU neboli předmět vnímání</a:t>
            </a:r>
          </a:p>
          <a:p>
            <a:r>
              <a:rPr lang="cs-CZ" dirty="0"/>
              <a:t>POZADÍ- tvoří všechny ostatní předměty, které vnímáme nevýrazně nebo mlhavě</a:t>
            </a:r>
          </a:p>
          <a:p>
            <a:r>
              <a:rPr lang="cs-CZ" dirty="0"/>
              <a:t>Při vyčleňování figury z pozadí se prosazují tvarové zákony, které popsal- Max </a:t>
            </a:r>
            <a:r>
              <a:rPr lang="cs-CZ" dirty="0" err="1"/>
              <a:t>Wertheimer</a:t>
            </a:r>
            <a:endParaRPr lang="cs-CZ" dirty="0"/>
          </a:p>
        </p:txBody>
      </p:sp>
    </p:spTree>
    <p:extLst>
      <p:ext uri="{BB962C8B-B14F-4D97-AF65-F5344CB8AC3E}">
        <p14:creationId xmlns:p14="http://schemas.microsoft.com/office/powerpoint/2010/main" val="2761245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470AD-910C-1640-88D1-BAFFAAE593F6}"/>
              </a:ext>
            </a:extLst>
          </p:cNvPr>
          <p:cNvSpPr>
            <a:spLocks noGrp="1"/>
          </p:cNvSpPr>
          <p:nvPr>
            <p:ph type="title"/>
          </p:nvPr>
        </p:nvSpPr>
        <p:spPr/>
        <p:txBody>
          <a:bodyPr>
            <a:normAutofit fontScale="90000"/>
          </a:bodyPr>
          <a:lstStyle/>
          <a:p>
            <a:r>
              <a:rPr lang="cs-CZ" dirty="0"/>
              <a:t>Organizace percepčního pole- tvarové zákony</a:t>
            </a:r>
            <a:br>
              <a:rPr lang="cs-CZ" dirty="0"/>
            </a:br>
            <a:endParaRPr lang="cs-CZ" dirty="0"/>
          </a:p>
        </p:txBody>
      </p:sp>
      <p:sp>
        <p:nvSpPr>
          <p:cNvPr id="3" name="Content Placeholder 2">
            <a:extLst>
              <a:ext uri="{FF2B5EF4-FFF2-40B4-BE49-F238E27FC236}">
                <a16:creationId xmlns:a16="http://schemas.microsoft.com/office/drawing/2014/main" id="{BCE15CB8-7139-B24F-86AC-DD566F9DC993}"/>
              </a:ext>
            </a:extLst>
          </p:cNvPr>
          <p:cNvSpPr>
            <a:spLocks noGrp="1"/>
          </p:cNvSpPr>
          <p:nvPr>
            <p:ph idx="1"/>
          </p:nvPr>
        </p:nvSpPr>
        <p:spPr/>
        <p:txBody>
          <a:bodyPr/>
          <a:lstStyle/>
          <a:p>
            <a:endParaRPr lang="cs-CZ"/>
          </a:p>
        </p:txBody>
      </p:sp>
      <p:pic>
        <p:nvPicPr>
          <p:cNvPr id="5" name="Picture 4">
            <a:extLst>
              <a:ext uri="{FF2B5EF4-FFF2-40B4-BE49-F238E27FC236}">
                <a16:creationId xmlns:a16="http://schemas.microsoft.com/office/drawing/2014/main" id="{40B17504-E5E7-FB4F-B3A9-6911A0044BA6}"/>
              </a:ext>
            </a:extLst>
          </p:cNvPr>
          <p:cNvPicPr>
            <a:picLocks noChangeAspect="1"/>
          </p:cNvPicPr>
          <p:nvPr/>
        </p:nvPicPr>
        <p:blipFill>
          <a:blip r:embed="rId2"/>
          <a:stretch>
            <a:fillRect/>
          </a:stretch>
        </p:blipFill>
        <p:spPr>
          <a:xfrm>
            <a:off x="1401824" y="1647895"/>
            <a:ext cx="8935781" cy="4827720"/>
          </a:xfrm>
          <a:prstGeom prst="rect">
            <a:avLst/>
          </a:prstGeom>
        </p:spPr>
      </p:pic>
    </p:spTree>
    <p:extLst>
      <p:ext uri="{BB962C8B-B14F-4D97-AF65-F5344CB8AC3E}">
        <p14:creationId xmlns:p14="http://schemas.microsoft.com/office/powerpoint/2010/main" val="35014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086B0-1F53-3449-9BC7-B9506A17B5A5}"/>
              </a:ext>
            </a:extLst>
          </p:cNvPr>
          <p:cNvSpPr>
            <a:spLocks noGrp="1"/>
          </p:cNvSpPr>
          <p:nvPr>
            <p:ph type="title"/>
          </p:nvPr>
        </p:nvSpPr>
        <p:spPr/>
        <p:txBody>
          <a:bodyPr/>
          <a:lstStyle/>
          <a:p>
            <a:r>
              <a:rPr lang="cs-CZ" dirty="0"/>
              <a:t>Poruchy vnímání</a:t>
            </a:r>
          </a:p>
        </p:txBody>
      </p:sp>
      <p:sp>
        <p:nvSpPr>
          <p:cNvPr id="3" name="Content Placeholder 2">
            <a:extLst>
              <a:ext uri="{FF2B5EF4-FFF2-40B4-BE49-F238E27FC236}">
                <a16:creationId xmlns:a16="http://schemas.microsoft.com/office/drawing/2014/main" id="{F5B530DB-5204-7A44-90D3-0121443846FA}"/>
              </a:ext>
            </a:extLst>
          </p:cNvPr>
          <p:cNvSpPr>
            <a:spLocks noGrp="1"/>
          </p:cNvSpPr>
          <p:nvPr>
            <p:ph idx="1"/>
          </p:nvPr>
        </p:nvSpPr>
        <p:spPr/>
        <p:txBody>
          <a:bodyPr>
            <a:normAutofit fontScale="85000" lnSpcReduction="10000"/>
          </a:bodyPr>
          <a:lstStyle/>
          <a:p>
            <a:r>
              <a:rPr lang="cs-CZ" b="1" dirty="0"/>
              <a:t>Nepatologické poruchy vnímání</a:t>
            </a:r>
            <a:endParaRPr lang="cs-CZ" dirty="0"/>
          </a:p>
          <a:p>
            <a:pPr lvl="1"/>
            <a:r>
              <a:rPr lang="cs-CZ" b="1" dirty="0"/>
              <a:t>Smyslové klamy</a:t>
            </a:r>
            <a:endParaRPr lang="cs-CZ" dirty="0"/>
          </a:p>
          <a:p>
            <a:pPr lvl="1"/>
            <a:r>
              <a:rPr lang="cs-CZ" b="1" dirty="0"/>
              <a:t>Purkyňovy paobrazy</a:t>
            </a:r>
            <a:endParaRPr lang="cs-CZ" dirty="0"/>
          </a:p>
          <a:p>
            <a:pPr lvl="1"/>
            <a:r>
              <a:rPr lang="cs-CZ" b="1" dirty="0" err="1"/>
              <a:t>Eidetismus</a:t>
            </a:r>
            <a:endParaRPr lang="cs-CZ" dirty="0"/>
          </a:p>
          <a:p>
            <a:pPr lvl="1"/>
            <a:r>
              <a:rPr lang="cs-CZ" b="1" dirty="0" err="1"/>
              <a:t>Pareidolie</a:t>
            </a:r>
            <a:endParaRPr lang="cs-CZ" dirty="0"/>
          </a:p>
          <a:p>
            <a:pPr lvl="1"/>
            <a:r>
              <a:rPr lang="cs-CZ" b="1" dirty="0"/>
              <a:t>Synestézie</a:t>
            </a:r>
            <a:endParaRPr lang="cs-CZ" dirty="0"/>
          </a:p>
          <a:p>
            <a:r>
              <a:rPr lang="cs-CZ" b="1" dirty="0" err="1"/>
              <a:t>Patické</a:t>
            </a:r>
            <a:endParaRPr lang="cs-CZ" dirty="0"/>
          </a:p>
          <a:p>
            <a:pPr lvl="1"/>
            <a:r>
              <a:rPr lang="cs-CZ" b="1" dirty="0" err="1"/>
              <a:t>Agnozoie</a:t>
            </a:r>
            <a:endParaRPr lang="cs-CZ" b="1" dirty="0"/>
          </a:p>
          <a:p>
            <a:pPr lvl="1"/>
            <a:r>
              <a:rPr lang="cs-CZ" b="1" dirty="0"/>
              <a:t>Depersonalizace</a:t>
            </a:r>
          </a:p>
          <a:p>
            <a:pPr lvl="1"/>
            <a:r>
              <a:rPr lang="cs-CZ" b="1" dirty="0"/>
              <a:t>Iluze- zkreslený vjem vyvolaný skutečným podnětem</a:t>
            </a:r>
            <a:endParaRPr lang="cs-CZ" dirty="0"/>
          </a:p>
          <a:p>
            <a:pPr lvl="1"/>
            <a:r>
              <a:rPr lang="cs-CZ" b="1" dirty="0"/>
              <a:t>Halucinace- vjemy bez jakéhokoliv podnětu (nemocný je o jejich opravdovosti nevývratně přesvědčen) </a:t>
            </a:r>
            <a:endParaRPr lang="cs-CZ" dirty="0"/>
          </a:p>
        </p:txBody>
      </p:sp>
      <p:pic>
        <p:nvPicPr>
          <p:cNvPr id="4" name="Picture 3">
            <a:extLst>
              <a:ext uri="{FF2B5EF4-FFF2-40B4-BE49-F238E27FC236}">
                <a16:creationId xmlns:a16="http://schemas.microsoft.com/office/drawing/2014/main" id="{5147C408-C211-E740-BE69-1F735037D6B3}"/>
              </a:ext>
            </a:extLst>
          </p:cNvPr>
          <p:cNvPicPr>
            <a:picLocks noChangeAspect="1"/>
          </p:cNvPicPr>
          <p:nvPr/>
        </p:nvPicPr>
        <p:blipFill>
          <a:blip r:embed="rId2"/>
          <a:stretch>
            <a:fillRect/>
          </a:stretch>
        </p:blipFill>
        <p:spPr>
          <a:xfrm>
            <a:off x="7543800" y="1157556"/>
            <a:ext cx="3396522" cy="3025992"/>
          </a:xfrm>
          <a:prstGeom prst="rect">
            <a:avLst/>
          </a:prstGeom>
        </p:spPr>
      </p:pic>
    </p:spTree>
    <p:extLst>
      <p:ext uri="{BB962C8B-B14F-4D97-AF65-F5344CB8AC3E}">
        <p14:creationId xmlns:p14="http://schemas.microsoft.com/office/powerpoint/2010/main" val="3883695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2C3B48-99E5-4B5C-8E49-15C2A9552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4771F6D8-761B-444A-AFF7-4B5845F3FBB4}"/>
              </a:ext>
            </a:extLst>
          </p:cNvPr>
          <p:cNvSpPr>
            <a:spLocks noGrp="1"/>
          </p:cNvSpPr>
          <p:nvPr>
            <p:ph type="title"/>
          </p:nvPr>
        </p:nvSpPr>
        <p:spPr>
          <a:xfrm>
            <a:off x="8050787" y="482321"/>
            <a:ext cx="3656581" cy="5571625"/>
          </a:xfrm>
        </p:spPr>
        <p:txBody>
          <a:bodyPr anchor="ctr">
            <a:normAutofit/>
          </a:bodyPr>
          <a:lstStyle/>
          <a:p>
            <a:r>
              <a:rPr lang="cs-CZ" sz="5100"/>
              <a:t>pozornost</a:t>
            </a:r>
          </a:p>
        </p:txBody>
      </p:sp>
      <p:sp>
        <p:nvSpPr>
          <p:cNvPr id="12" name="Freeform 10">
            <a:extLst>
              <a:ext uri="{FF2B5EF4-FFF2-40B4-BE49-F238E27FC236}">
                <a16:creationId xmlns:a16="http://schemas.microsoft.com/office/drawing/2014/main" id="{C67B4E51-3288-4A1F-A92C-87C9401EDE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14" name="Rectangle 13">
            <a:extLst>
              <a:ext uri="{FF2B5EF4-FFF2-40B4-BE49-F238E27FC236}">
                <a16:creationId xmlns:a16="http://schemas.microsoft.com/office/drawing/2014/main" id="{D3E95A6B-F840-413C-9E78-C33C02FFA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FBFED465-F515-488E-A396-D94E5B9F83B5}"/>
              </a:ext>
            </a:extLst>
          </p:cNvPr>
          <p:cNvGraphicFramePr>
            <a:graphicFrameLocks noGrp="1"/>
          </p:cNvGraphicFramePr>
          <p:nvPr>
            <p:ph idx="1"/>
            <p:extLst>
              <p:ext uri="{D42A27DB-BD31-4B8C-83A1-F6EECF244321}">
                <p14:modId xmlns:p14="http://schemas.microsoft.com/office/powerpoint/2010/main" val="3954845895"/>
              </p:ext>
            </p:extLst>
          </p:nvPr>
        </p:nvGraphicFramePr>
        <p:xfrm>
          <a:off x="765175" y="481013"/>
          <a:ext cx="6305550" cy="5573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4544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2C3B48-99E5-4B5C-8E49-15C2A9552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9CABA641-DFF0-8543-B762-5CDB96D1ECE3}"/>
              </a:ext>
            </a:extLst>
          </p:cNvPr>
          <p:cNvSpPr>
            <a:spLocks noGrp="1"/>
          </p:cNvSpPr>
          <p:nvPr>
            <p:ph type="title"/>
          </p:nvPr>
        </p:nvSpPr>
        <p:spPr>
          <a:xfrm>
            <a:off x="8050787" y="482321"/>
            <a:ext cx="3656581" cy="5571625"/>
          </a:xfrm>
        </p:spPr>
        <p:txBody>
          <a:bodyPr anchor="ctr">
            <a:normAutofit/>
          </a:bodyPr>
          <a:lstStyle/>
          <a:p>
            <a:r>
              <a:rPr lang="cs-CZ" sz="5100"/>
              <a:t>Vlastnosti pozornosti</a:t>
            </a:r>
          </a:p>
        </p:txBody>
      </p:sp>
      <p:sp>
        <p:nvSpPr>
          <p:cNvPr id="12" name="Freeform 10">
            <a:extLst>
              <a:ext uri="{FF2B5EF4-FFF2-40B4-BE49-F238E27FC236}">
                <a16:creationId xmlns:a16="http://schemas.microsoft.com/office/drawing/2014/main" id="{C67B4E51-3288-4A1F-A92C-87C9401EDE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14" name="Rectangle 13">
            <a:extLst>
              <a:ext uri="{FF2B5EF4-FFF2-40B4-BE49-F238E27FC236}">
                <a16:creationId xmlns:a16="http://schemas.microsoft.com/office/drawing/2014/main" id="{D3E95A6B-F840-413C-9E78-C33C02FFA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B2636D44-BAF6-4E36-9A10-8AD6EA985C80}"/>
              </a:ext>
            </a:extLst>
          </p:cNvPr>
          <p:cNvGraphicFramePr>
            <a:graphicFrameLocks noGrp="1"/>
          </p:cNvGraphicFramePr>
          <p:nvPr>
            <p:ph idx="1"/>
            <p:extLst>
              <p:ext uri="{D42A27DB-BD31-4B8C-83A1-F6EECF244321}">
                <p14:modId xmlns:p14="http://schemas.microsoft.com/office/powerpoint/2010/main" val="776688179"/>
              </p:ext>
            </p:extLst>
          </p:nvPr>
        </p:nvGraphicFramePr>
        <p:xfrm>
          <a:off x="765175" y="481013"/>
          <a:ext cx="6305550" cy="5573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19310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E1E13C82-B46B-1943-BB13-72789EBA6713}"/>
              </a:ext>
            </a:extLst>
          </p:cNvPr>
          <p:cNvSpPr>
            <a:spLocks noChangeArrowheads="1"/>
          </p:cNvSpPr>
          <p:nvPr/>
        </p:nvSpPr>
        <p:spPr bwMode="auto">
          <a:xfrm>
            <a:off x="1251678" y="382385"/>
            <a:ext cx="10178322" cy="149213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hangingPunct="1">
              <a:lnSpc>
                <a:spcPct val="90000"/>
              </a:lnSpc>
              <a:spcAft>
                <a:spcPts val="600"/>
              </a:spcAft>
              <a:buClrTx/>
              <a:buSzTx/>
              <a:tabLst/>
            </a:pPr>
            <a:r>
              <a:rPr kumimoji="0" lang="en-US" altLang="cs-CZ" sz="4300" b="1" i="0" u="none" strike="noStrike" cap="all" spc="200" normalizeH="0" dirty="0" err="1">
                <a:ln>
                  <a:noFill/>
                </a:ln>
                <a:solidFill>
                  <a:schemeClr val="tx2"/>
                </a:solidFill>
                <a:effectLst/>
                <a:latin typeface="+mj-lt"/>
                <a:ea typeface="+mj-ea"/>
                <a:cs typeface="+mj-cs"/>
              </a:rPr>
              <a:t>Uveďte</a:t>
            </a:r>
            <a:r>
              <a:rPr kumimoji="0" lang="en-US" altLang="cs-CZ" sz="4300" b="1" i="0" u="none" strike="noStrike" cap="all" spc="200" normalizeH="0" dirty="0">
                <a:ln>
                  <a:noFill/>
                </a:ln>
                <a:solidFill>
                  <a:schemeClr val="tx2"/>
                </a:solidFill>
                <a:effectLst/>
                <a:latin typeface="+mj-lt"/>
                <a:ea typeface="+mj-ea"/>
                <a:cs typeface="+mj-cs"/>
              </a:rPr>
              <a:t> </a:t>
            </a:r>
            <a:r>
              <a:rPr kumimoji="0" lang="en-US" altLang="cs-CZ" sz="4300" b="1" i="0" u="none" strike="noStrike" cap="all" spc="200" normalizeH="0" dirty="0" err="1">
                <a:ln>
                  <a:noFill/>
                </a:ln>
                <a:solidFill>
                  <a:schemeClr val="tx2"/>
                </a:solidFill>
                <a:effectLst/>
                <a:latin typeface="+mj-lt"/>
                <a:ea typeface="+mj-ea"/>
                <a:cs typeface="+mj-cs"/>
              </a:rPr>
              <a:t>činitele</a:t>
            </a:r>
            <a:r>
              <a:rPr kumimoji="0" lang="en-US" altLang="cs-CZ" sz="4300" b="1" i="0" u="none" strike="noStrike" cap="all" spc="200" normalizeH="0" dirty="0">
                <a:ln>
                  <a:noFill/>
                </a:ln>
                <a:solidFill>
                  <a:schemeClr val="tx2"/>
                </a:solidFill>
                <a:effectLst/>
                <a:latin typeface="+mj-lt"/>
                <a:ea typeface="+mj-ea"/>
                <a:cs typeface="+mj-cs"/>
              </a:rPr>
              <a:t> </a:t>
            </a:r>
            <a:r>
              <a:rPr kumimoji="0" lang="en-US" altLang="cs-CZ" sz="4300" b="1" i="0" u="none" strike="noStrike" cap="all" spc="200" normalizeH="0" dirty="0" err="1">
                <a:ln>
                  <a:noFill/>
                </a:ln>
                <a:solidFill>
                  <a:schemeClr val="tx2"/>
                </a:solidFill>
                <a:effectLst/>
                <a:latin typeface="+mj-lt"/>
                <a:ea typeface="+mj-ea"/>
                <a:cs typeface="+mj-cs"/>
              </a:rPr>
              <a:t>ovlivňující</a:t>
            </a:r>
            <a:r>
              <a:rPr kumimoji="0" lang="en-US" altLang="cs-CZ" sz="4300" b="1" i="0" u="none" strike="noStrike" cap="all" spc="200" normalizeH="0" dirty="0">
                <a:ln>
                  <a:noFill/>
                </a:ln>
                <a:solidFill>
                  <a:schemeClr val="tx2"/>
                </a:solidFill>
                <a:effectLst/>
                <a:latin typeface="+mj-lt"/>
                <a:ea typeface="+mj-ea"/>
                <a:cs typeface="+mj-cs"/>
              </a:rPr>
              <a:t> </a:t>
            </a:r>
            <a:r>
              <a:rPr kumimoji="0" lang="en-US" altLang="cs-CZ" sz="4300" b="1" i="0" u="none" strike="noStrike" cap="all" spc="200" normalizeH="0" dirty="0" err="1">
                <a:ln>
                  <a:noFill/>
                </a:ln>
                <a:solidFill>
                  <a:schemeClr val="tx2"/>
                </a:solidFill>
                <a:effectLst/>
                <a:latin typeface="+mj-lt"/>
                <a:ea typeface="+mj-ea"/>
                <a:cs typeface="+mj-cs"/>
              </a:rPr>
              <a:t>Vaší</a:t>
            </a:r>
            <a:r>
              <a:rPr kumimoji="0" lang="en-US" altLang="cs-CZ" sz="4300" b="1" i="0" u="none" strike="noStrike" cap="all" spc="200" normalizeH="0" dirty="0">
                <a:ln>
                  <a:noFill/>
                </a:ln>
                <a:solidFill>
                  <a:schemeClr val="tx2"/>
                </a:solidFill>
                <a:effectLst/>
                <a:latin typeface="+mj-lt"/>
                <a:ea typeface="+mj-ea"/>
                <a:cs typeface="+mj-cs"/>
              </a:rPr>
              <a:t> </a:t>
            </a:r>
            <a:r>
              <a:rPr kumimoji="0" lang="en-US" altLang="cs-CZ" sz="4300" b="1" i="0" u="none" strike="noStrike" cap="all" spc="200" normalizeH="0" dirty="0" err="1">
                <a:ln>
                  <a:noFill/>
                </a:ln>
                <a:solidFill>
                  <a:schemeClr val="tx2"/>
                </a:solidFill>
                <a:effectLst/>
                <a:latin typeface="+mj-lt"/>
                <a:ea typeface="+mj-ea"/>
                <a:cs typeface="+mj-cs"/>
              </a:rPr>
              <a:t>pozornost</a:t>
            </a:r>
            <a:r>
              <a:rPr kumimoji="0" lang="en-US" altLang="cs-CZ" sz="4300" b="1" i="0" u="none" strike="noStrike" cap="all" spc="200" normalizeH="0" dirty="0">
                <a:ln>
                  <a:noFill/>
                </a:ln>
                <a:solidFill>
                  <a:schemeClr val="tx2"/>
                </a:solidFill>
                <a:effectLst/>
                <a:latin typeface="+mj-lt"/>
                <a:ea typeface="+mj-ea"/>
                <a:cs typeface="+mj-cs"/>
              </a:rPr>
              <a:t>, </a:t>
            </a:r>
            <a:r>
              <a:rPr kumimoji="0" lang="en-US" altLang="cs-CZ" sz="4300" b="1" i="0" u="none" strike="noStrike" cap="all" spc="200" normalizeH="0" dirty="0" err="1">
                <a:ln>
                  <a:noFill/>
                </a:ln>
                <a:solidFill>
                  <a:schemeClr val="tx2"/>
                </a:solidFill>
                <a:effectLst/>
                <a:latin typeface="+mj-lt"/>
                <a:ea typeface="+mj-ea"/>
                <a:cs typeface="+mj-cs"/>
              </a:rPr>
              <a:t>pozitivně</a:t>
            </a:r>
            <a:r>
              <a:rPr kumimoji="0" lang="en-US" altLang="cs-CZ" sz="4300" b="1" i="0" u="none" strike="noStrike" cap="all" spc="200" normalizeH="0" dirty="0">
                <a:ln>
                  <a:noFill/>
                </a:ln>
                <a:solidFill>
                  <a:schemeClr val="tx2"/>
                </a:solidFill>
                <a:effectLst/>
                <a:latin typeface="+mj-lt"/>
                <a:ea typeface="+mj-ea"/>
                <a:cs typeface="+mj-cs"/>
              </a:rPr>
              <a:t> </a:t>
            </a:r>
            <a:r>
              <a:rPr kumimoji="0" lang="en-US" altLang="cs-CZ" sz="4300" b="1" i="0" u="none" strike="noStrike" cap="all" spc="200" normalizeH="0" dirty="0" err="1">
                <a:ln>
                  <a:noFill/>
                </a:ln>
                <a:solidFill>
                  <a:schemeClr val="tx2"/>
                </a:solidFill>
                <a:effectLst/>
                <a:latin typeface="+mj-lt"/>
                <a:ea typeface="+mj-ea"/>
                <a:cs typeface="+mj-cs"/>
              </a:rPr>
              <a:t>i</a:t>
            </a:r>
            <a:r>
              <a:rPr kumimoji="0" lang="en-US" altLang="cs-CZ" sz="4300" b="1" i="0" u="none" strike="noStrike" cap="all" spc="200" normalizeH="0" dirty="0">
                <a:ln>
                  <a:noFill/>
                </a:ln>
                <a:solidFill>
                  <a:schemeClr val="tx2"/>
                </a:solidFill>
                <a:effectLst/>
                <a:latin typeface="+mj-lt"/>
                <a:ea typeface="+mj-ea"/>
                <a:cs typeface="+mj-cs"/>
              </a:rPr>
              <a:t> </a:t>
            </a:r>
            <a:r>
              <a:rPr kumimoji="0" lang="en-US" altLang="cs-CZ" sz="4300" b="1" i="0" u="none" strike="noStrike" cap="all" spc="200" normalizeH="0" dirty="0" err="1">
                <a:ln>
                  <a:noFill/>
                </a:ln>
                <a:solidFill>
                  <a:schemeClr val="tx2"/>
                </a:solidFill>
                <a:effectLst/>
                <a:latin typeface="+mj-lt"/>
                <a:ea typeface="+mj-ea"/>
                <a:cs typeface="+mj-cs"/>
              </a:rPr>
              <a:t>negativně</a:t>
            </a:r>
            <a:endParaRPr kumimoji="0" lang="en-US" altLang="cs-CZ" sz="4300" b="0" i="0" u="none" strike="noStrike" cap="all" spc="200" normalizeH="0" dirty="0">
              <a:ln>
                <a:noFill/>
              </a:ln>
              <a:solidFill>
                <a:schemeClr val="tx2"/>
              </a:solidFill>
              <a:effectLst/>
              <a:latin typeface="+mj-lt"/>
              <a:ea typeface="+mj-ea"/>
              <a:cs typeface="+mj-cs"/>
            </a:endParaRPr>
          </a:p>
        </p:txBody>
      </p:sp>
      <p:graphicFrame>
        <p:nvGraphicFramePr>
          <p:cNvPr id="4" name="Content Placeholder 3">
            <a:extLst>
              <a:ext uri="{FF2B5EF4-FFF2-40B4-BE49-F238E27FC236}">
                <a16:creationId xmlns:a16="http://schemas.microsoft.com/office/drawing/2014/main" id="{570D6E99-5FF8-FA47-88B5-2476B76AF6E7}"/>
              </a:ext>
            </a:extLst>
          </p:cNvPr>
          <p:cNvGraphicFramePr>
            <a:graphicFrameLocks noGrp="1"/>
          </p:cNvGraphicFramePr>
          <p:nvPr>
            <p:ph idx="1"/>
          </p:nvPr>
        </p:nvGraphicFramePr>
        <p:xfrm>
          <a:off x="1365236" y="2286000"/>
          <a:ext cx="9950478" cy="3594102"/>
        </p:xfrm>
        <a:graphic>
          <a:graphicData uri="http://schemas.openxmlformats.org/drawingml/2006/table">
            <a:tbl>
              <a:tblPr firstRow="1" bandRow="1">
                <a:tableStyleId>{3B4B98B0-60AC-42C2-AFA5-B58CD77FA1E5}</a:tableStyleId>
              </a:tblPr>
              <a:tblGrid>
                <a:gridCol w="4975239">
                  <a:extLst>
                    <a:ext uri="{9D8B030D-6E8A-4147-A177-3AD203B41FA5}">
                      <a16:colId xmlns:a16="http://schemas.microsoft.com/office/drawing/2014/main" val="1307899591"/>
                    </a:ext>
                  </a:extLst>
                </a:gridCol>
                <a:gridCol w="4975239">
                  <a:extLst>
                    <a:ext uri="{9D8B030D-6E8A-4147-A177-3AD203B41FA5}">
                      <a16:colId xmlns:a16="http://schemas.microsoft.com/office/drawing/2014/main" val="373964803"/>
                    </a:ext>
                  </a:extLst>
                </a:gridCol>
              </a:tblGrid>
              <a:tr h="599017">
                <a:tc>
                  <a:txBody>
                    <a:bodyPr/>
                    <a:lstStyle/>
                    <a:p>
                      <a:pPr algn="ctr" fontAlgn="t"/>
                      <a:r>
                        <a:rPr lang="cs-CZ" sz="3100">
                          <a:effectLst/>
                        </a:rPr>
                        <a:t>Pozitivní činitelé</a:t>
                      </a:r>
                      <a:endParaRPr lang="cs-CZ" sz="3100">
                        <a:solidFill>
                          <a:srgbClr val="555555"/>
                        </a:solidFill>
                        <a:effectLst/>
                      </a:endParaRPr>
                    </a:p>
                  </a:txBody>
                  <a:tcPr marL="163487" marR="163487" marT="32697" marB="32697"/>
                </a:tc>
                <a:tc>
                  <a:txBody>
                    <a:bodyPr/>
                    <a:lstStyle/>
                    <a:p>
                      <a:pPr algn="ctr" fontAlgn="t"/>
                      <a:r>
                        <a:rPr lang="cs-CZ" sz="3100">
                          <a:effectLst/>
                        </a:rPr>
                        <a:t>Negativní činitelé</a:t>
                      </a:r>
                      <a:endParaRPr lang="cs-CZ" sz="3100">
                        <a:solidFill>
                          <a:srgbClr val="555555"/>
                        </a:solidFill>
                        <a:effectLst/>
                      </a:endParaRPr>
                    </a:p>
                  </a:txBody>
                  <a:tcPr marL="163487" marR="163487" marT="32697" marB="32697"/>
                </a:tc>
                <a:extLst>
                  <a:ext uri="{0D108BD9-81ED-4DB2-BD59-A6C34878D82A}">
                    <a16:rowId xmlns:a16="http://schemas.microsoft.com/office/drawing/2014/main" val="565528139"/>
                  </a:ext>
                </a:extLst>
              </a:tr>
              <a:tr h="599017">
                <a:tc>
                  <a:txBody>
                    <a:bodyPr/>
                    <a:lstStyle/>
                    <a:p>
                      <a:pPr fontAlgn="t"/>
                      <a:r>
                        <a:rPr lang="cs-CZ" sz="3100">
                          <a:effectLst/>
                        </a:rPr>
                        <a:t> </a:t>
                      </a:r>
                      <a:endParaRPr lang="cs-CZ" sz="3100">
                        <a:solidFill>
                          <a:srgbClr val="555555"/>
                        </a:solidFill>
                        <a:effectLst/>
                      </a:endParaRPr>
                    </a:p>
                  </a:txBody>
                  <a:tcPr marL="163487" marR="163487" marT="32697" marB="32697"/>
                </a:tc>
                <a:tc>
                  <a:txBody>
                    <a:bodyPr/>
                    <a:lstStyle/>
                    <a:p>
                      <a:pPr fontAlgn="t"/>
                      <a:endParaRPr lang="cs-CZ" sz="3100">
                        <a:solidFill>
                          <a:srgbClr val="555555"/>
                        </a:solidFill>
                        <a:effectLst/>
                      </a:endParaRPr>
                    </a:p>
                  </a:txBody>
                  <a:tcPr marL="163487" marR="163487" marT="32697" marB="32697"/>
                </a:tc>
                <a:extLst>
                  <a:ext uri="{0D108BD9-81ED-4DB2-BD59-A6C34878D82A}">
                    <a16:rowId xmlns:a16="http://schemas.microsoft.com/office/drawing/2014/main" val="1121351681"/>
                  </a:ext>
                </a:extLst>
              </a:tr>
              <a:tr h="599017">
                <a:tc>
                  <a:txBody>
                    <a:bodyPr/>
                    <a:lstStyle/>
                    <a:p>
                      <a:pPr fontAlgn="t"/>
                      <a:r>
                        <a:rPr lang="cs-CZ" sz="3100">
                          <a:effectLst/>
                        </a:rPr>
                        <a:t> </a:t>
                      </a:r>
                      <a:endParaRPr lang="cs-CZ" sz="3100">
                        <a:solidFill>
                          <a:srgbClr val="555555"/>
                        </a:solidFill>
                        <a:effectLst/>
                      </a:endParaRPr>
                    </a:p>
                  </a:txBody>
                  <a:tcPr marL="163487" marR="163487" marT="32697" marB="32697"/>
                </a:tc>
                <a:tc>
                  <a:txBody>
                    <a:bodyPr/>
                    <a:lstStyle/>
                    <a:p>
                      <a:pPr fontAlgn="t"/>
                      <a:endParaRPr lang="cs-CZ" sz="3100">
                        <a:solidFill>
                          <a:srgbClr val="555555"/>
                        </a:solidFill>
                        <a:effectLst/>
                      </a:endParaRPr>
                    </a:p>
                  </a:txBody>
                  <a:tcPr marL="163487" marR="163487" marT="32697" marB="32697"/>
                </a:tc>
                <a:extLst>
                  <a:ext uri="{0D108BD9-81ED-4DB2-BD59-A6C34878D82A}">
                    <a16:rowId xmlns:a16="http://schemas.microsoft.com/office/drawing/2014/main" val="1582307837"/>
                  </a:ext>
                </a:extLst>
              </a:tr>
              <a:tr h="599017">
                <a:tc>
                  <a:txBody>
                    <a:bodyPr/>
                    <a:lstStyle/>
                    <a:p>
                      <a:pPr fontAlgn="t"/>
                      <a:r>
                        <a:rPr lang="cs-CZ" sz="3100">
                          <a:effectLst/>
                        </a:rPr>
                        <a:t> </a:t>
                      </a:r>
                      <a:endParaRPr lang="cs-CZ" sz="3100">
                        <a:solidFill>
                          <a:srgbClr val="555555"/>
                        </a:solidFill>
                        <a:effectLst/>
                      </a:endParaRPr>
                    </a:p>
                  </a:txBody>
                  <a:tcPr marL="163487" marR="163487" marT="32697" marB="32697"/>
                </a:tc>
                <a:tc>
                  <a:txBody>
                    <a:bodyPr/>
                    <a:lstStyle/>
                    <a:p>
                      <a:pPr fontAlgn="t"/>
                      <a:endParaRPr lang="cs-CZ" sz="3100">
                        <a:solidFill>
                          <a:srgbClr val="555555"/>
                        </a:solidFill>
                        <a:effectLst/>
                      </a:endParaRPr>
                    </a:p>
                  </a:txBody>
                  <a:tcPr marL="163487" marR="163487" marT="32697" marB="32697"/>
                </a:tc>
                <a:extLst>
                  <a:ext uri="{0D108BD9-81ED-4DB2-BD59-A6C34878D82A}">
                    <a16:rowId xmlns:a16="http://schemas.microsoft.com/office/drawing/2014/main" val="26672944"/>
                  </a:ext>
                </a:extLst>
              </a:tr>
              <a:tr h="599017">
                <a:tc>
                  <a:txBody>
                    <a:bodyPr/>
                    <a:lstStyle/>
                    <a:p>
                      <a:pPr fontAlgn="t"/>
                      <a:r>
                        <a:rPr lang="cs-CZ" sz="3100">
                          <a:effectLst/>
                        </a:rPr>
                        <a:t> </a:t>
                      </a:r>
                      <a:endParaRPr lang="cs-CZ" sz="3100">
                        <a:solidFill>
                          <a:srgbClr val="555555"/>
                        </a:solidFill>
                        <a:effectLst/>
                      </a:endParaRPr>
                    </a:p>
                  </a:txBody>
                  <a:tcPr marL="163487" marR="163487" marT="32697" marB="32697"/>
                </a:tc>
                <a:tc>
                  <a:txBody>
                    <a:bodyPr/>
                    <a:lstStyle/>
                    <a:p>
                      <a:pPr fontAlgn="t"/>
                      <a:endParaRPr lang="cs-CZ" sz="3100">
                        <a:solidFill>
                          <a:srgbClr val="555555"/>
                        </a:solidFill>
                        <a:effectLst/>
                      </a:endParaRPr>
                    </a:p>
                  </a:txBody>
                  <a:tcPr marL="163487" marR="163487" marT="32697" marB="32697"/>
                </a:tc>
                <a:extLst>
                  <a:ext uri="{0D108BD9-81ED-4DB2-BD59-A6C34878D82A}">
                    <a16:rowId xmlns:a16="http://schemas.microsoft.com/office/drawing/2014/main" val="3818112636"/>
                  </a:ext>
                </a:extLst>
              </a:tr>
              <a:tr h="599017">
                <a:tc>
                  <a:txBody>
                    <a:bodyPr/>
                    <a:lstStyle/>
                    <a:p>
                      <a:pPr fontAlgn="t"/>
                      <a:r>
                        <a:rPr lang="cs-CZ" sz="3100">
                          <a:effectLst/>
                        </a:rPr>
                        <a:t> </a:t>
                      </a:r>
                      <a:endParaRPr lang="cs-CZ" sz="3100">
                        <a:solidFill>
                          <a:srgbClr val="555555"/>
                        </a:solidFill>
                        <a:effectLst/>
                      </a:endParaRPr>
                    </a:p>
                  </a:txBody>
                  <a:tcPr marL="163487" marR="163487" marT="32697" marB="32697"/>
                </a:tc>
                <a:tc>
                  <a:txBody>
                    <a:bodyPr/>
                    <a:lstStyle/>
                    <a:p>
                      <a:pPr fontAlgn="t"/>
                      <a:endParaRPr lang="cs-CZ" sz="3100">
                        <a:solidFill>
                          <a:srgbClr val="555555"/>
                        </a:solidFill>
                        <a:effectLst/>
                      </a:endParaRPr>
                    </a:p>
                  </a:txBody>
                  <a:tcPr marL="163487" marR="163487" marT="32697" marB="32697"/>
                </a:tc>
                <a:extLst>
                  <a:ext uri="{0D108BD9-81ED-4DB2-BD59-A6C34878D82A}">
                    <a16:rowId xmlns:a16="http://schemas.microsoft.com/office/drawing/2014/main" val="4032940159"/>
                  </a:ext>
                </a:extLst>
              </a:tr>
            </a:tbl>
          </a:graphicData>
        </a:graphic>
      </p:graphicFrame>
    </p:spTree>
    <p:extLst>
      <p:ext uri="{BB962C8B-B14F-4D97-AF65-F5344CB8AC3E}">
        <p14:creationId xmlns:p14="http://schemas.microsoft.com/office/powerpoint/2010/main" val="2813376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2C3B48-99E5-4B5C-8E49-15C2A9552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0DC80846-ED54-824B-AFBB-0913E9DD0245}"/>
              </a:ext>
            </a:extLst>
          </p:cNvPr>
          <p:cNvSpPr>
            <a:spLocks noGrp="1"/>
          </p:cNvSpPr>
          <p:nvPr>
            <p:ph type="title"/>
          </p:nvPr>
        </p:nvSpPr>
        <p:spPr>
          <a:xfrm>
            <a:off x="8050787" y="482321"/>
            <a:ext cx="3656581" cy="5571625"/>
          </a:xfrm>
        </p:spPr>
        <p:txBody>
          <a:bodyPr anchor="ctr">
            <a:normAutofit/>
          </a:bodyPr>
          <a:lstStyle/>
          <a:p>
            <a:r>
              <a:rPr lang="cs-CZ" sz="5100"/>
              <a:t>Selektivní pozornost</a:t>
            </a:r>
          </a:p>
        </p:txBody>
      </p:sp>
      <p:sp>
        <p:nvSpPr>
          <p:cNvPr id="12" name="Freeform 10">
            <a:extLst>
              <a:ext uri="{FF2B5EF4-FFF2-40B4-BE49-F238E27FC236}">
                <a16:creationId xmlns:a16="http://schemas.microsoft.com/office/drawing/2014/main" id="{C67B4E51-3288-4A1F-A92C-87C9401EDE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14" name="Rectangle 13">
            <a:extLst>
              <a:ext uri="{FF2B5EF4-FFF2-40B4-BE49-F238E27FC236}">
                <a16:creationId xmlns:a16="http://schemas.microsoft.com/office/drawing/2014/main" id="{D3E95A6B-F840-413C-9E78-C33C02FFA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98404CD4-9DC3-4B23-87AB-648F69CC79A1}"/>
              </a:ext>
            </a:extLst>
          </p:cNvPr>
          <p:cNvGraphicFramePr>
            <a:graphicFrameLocks noGrp="1"/>
          </p:cNvGraphicFramePr>
          <p:nvPr>
            <p:ph idx="1"/>
            <p:extLst>
              <p:ext uri="{D42A27DB-BD31-4B8C-83A1-F6EECF244321}">
                <p14:modId xmlns:p14="http://schemas.microsoft.com/office/powerpoint/2010/main" val="3168382269"/>
              </p:ext>
            </p:extLst>
          </p:nvPr>
        </p:nvGraphicFramePr>
        <p:xfrm>
          <a:off x="765175" y="481013"/>
          <a:ext cx="6305550" cy="5573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4187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67A0E-379B-9046-8009-BF0C6539D0DB}"/>
              </a:ext>
            </a:extLst>
          </p:cNvPr>
          <p:cNvSpPr>
            <a:spLocks noGrp="1"/>
          </p:cNvSpPr>
          <p:nvPr>
            <p:ph type="title"/>
          </p:nvPr>
        </p:nvSpPr>
        <p:spPr/>
        <p:txBody>
          <a:bodyPr/>
          <a:lstStyle/>
          <a:p>
            <a:pPr algn="ctr"/>
            <a:r>
              <a:rPr lang="cs-CZ" dirty="0"/>
              <a:t>Otázky z minulé přednášky</a:t>
            </a:r>
          </a:p>
        </p:txBody>
      </p:sp>
      <p:sp>
        <p:nvSpPr>
          <p:cNvPr id="3" name="Content Placeholder 2">
            <a:extLst>
              <a:ext uri="{FF2B5EF4-FFF2-40B4-BE49-F238E27FC236}">
                <a16:creationId xmlns:a16="http://schemas.microsoft.com/office/drawing/2014/main" id="{8E9339F6-6B92-F742-9EC3-B8326505CAF6}"/>
              </a:ext>
            </a:extLst>
          </p:cNvPr>
          <p:cNvSpPr>
            <a:spLocks noGrp="1"/>
          </p:cNvSpPr>
          <p:nvPr>
            <p:ph idx="1"/>
          </p:nvPr>
        </p:nvSpPr>
        <p:spPr>
          <a:xfrm>
            <a:off x="1251678" y="1625601"/>
            <a:ext cx="10178322" cy="4253992"/>
          </a:xfrm>
        </p:spPr>
        <p:txBody>
          <a:bodyPr>
            <a:normAutofit/>
          </a:bodyPr>
          <a:lstStyle/>
          <a:p>
            <a:r>
              <a:rPr lang="cs-CZ" dirty="0"/>
              <a:t>Napište 2 aplikované psychologické obory</a:t>
            </a:r>
          </a:p>
          <a:p>
            <a:r>
              <a:rPr lang="cs-CZ" dirty="0"/>
              <a:t>Kdo je označován za zakladatele psychologie</a:t>
            </a:r>
          </a:p>
          <a:p>
            <a:r>
              <a:rPr lang="cs-CZ" dirty="0"/>
              <a:t>Jak vypadá strukturální model struktury osobnosti dle Freuda</a:t>
            </a:r>
          </a:p>
          <a:p>
            <a:r>
              <a:rPr lang="cs-CZ" dirty="0"/>
              <a:t>S jakým jménem je spojováno operantní podmiňování</a:t>
            </a:r>
          </a:p>
          <a:p>
            <a:r>
              <a:rPr lang="cs-CZ" dirty="0"/>
              <a:t>Vyjmenujte fáze paměti</a:t>
            </a:r>
          </a:p>
          <a:p>
            <a:r>
              <a:rPr lang="cs-CZ" dirty="0"/>
              <a:t>Jaká je kapacita krátkodobé paměti</a:t>
            </a:r>
          </a:p>
          <a:p>
            <a:r>
              <a:rPr lang="cs-CZ" dirty="0"/>
              <a:t>Kdo je spojován s křivkou zapomínání</a:t>
            </a:r>
          </a:p>
          <a:p>
            <a:r>
              <a:rPr lang="cs-CZ" dirty="0"/>
              <a:t>Jaký je rozdíl mezi strachem a úzkostí</a:t>
            </a:r>
          </a:p>
          <a:p>
            <a:r>
              <a:rPr lang="cs-CZ" dirty="0"/>
              <a:t>Popište osobu s depresí</a:t>
            </a:r>
          </a:p>
          <a:p>
            <a:endParaRPr lang="cs-CZ" dirty="0"/>
          </a:p>
        </p:txBody>
      </p:sp>
      <p:pic>
        <p:nvPicPr>
          <p:cNvPr id="4" name="Picture 3">
            <a:extLst>
              <a:ext uri="{FF2B5EF4-FFF2-40B4-BE49-F238E27FC236}">
                <a16:creationId xmlns:a16="http://schemas.microsoft.com/office/drawing/2014/main" id="{57E328AF-4800-5B44-A700-C352B344F212}"/>
              </a:ext>
            </a:extLst>
          </p:cNvPr>
          <p:cNvPicPr>
            <a:picLocks noChangeAspect="1"/>
          </p:cNvPicPr>
          <p:nvPr/>
        </p:nvPicPr>
        <p:blipFill>
          <a:blip r:embed="rId2"/>
          <a:stretch>
            <a:fillRect/>
          </a:stretch>
        </p:blipFill>
        <p:spPr>
          <a:xfrm>
            <a:off x="8023977" y="1474213"/>
            <a:ext cx="3821946" cy="4253992"/>
          </a:xfrm>
          <a:prstGeom prst="rect">
            <a:avLst/>
          </a:prstGeom>
        </p:spPr>
      </p:pic>
    </p:spTree>
    <p:extLst>
      <p:ext uri="{BB962C8B-B14F-4D97-AF65-F5344CB8AC3E}">
        <p14:creationId xmlns:p14="http://schemas.microsoft.com/office/powerpoint/2010/main" val="1772578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20ED5-D689-D44E-AE1C-D7798A2005F8}"/>
              </a:ext>
            </a:extLst>
          </p:cNvPr>
          <p:cNvSpPr>
            <a:spLocks noGrp="1"/>
          </p:cNvSpPr>
          <p:nvPr>
            <p:ph type="title"/>
          </p:nvPr>
        </p:nvSpPr>
        <p:spPr/>
        <p:txBody>
          <a:bodyPr/>
          <a:lstStyle/>
          <a:p>
            <a:pPr algn="ctr"/>
            <a:r>
              <a:rPr lang="cs-CZ" dirty="0"/>
              <a:t>Cvičení</a:t>
            </a:r>
          </a:p>
        </p:txBody>
      </p:sp>
      <p:sp>
        <p:nvSpPr>
          <p:cNvPr id="3" name="Content Placeholder 2">
            <a:extLst>
              <a:ext uri="{FF2B5EF4-FFF2-40B4-BE49-F238E27FC236}">
                <a16:creationId xmlns:a16="http://schemas.microsoft.com/office/drawing/2014/main" id="{ABB42126-008F-7344-81DD-1B42E4D89F9D}"/>
              </a:ext>
            </a:extLst>
          </p:cNvPr>
          <p:cNvSpPr>
            <a:spLocks noGrp="1"/>
          </p:cNvSpPr>
          <p:nvPr>
            <p:ph idx="1"/>
          </p:nvPr>
        </p:nvSpPr>
        <p:spPr/>
        <p:txBody>
          <a:bodyPr/>
          <a:lstStyle/>
          <a:p>
            <a:r>
              <a:rPr lang="cs-CZ" dirty="0"/>
              <a:t>Při provádění takovýchto experimentů má z hlediska </a:t>
            </a:r>
            <a:r>
              <a:rPr lang="cs-CZ" dirty="0">
                <a:solidFill>
                  <a:srgbClr val="0070C0"/>
                </a:solidFill>
              </a:rPr>
              <a:t>muž </a:t>
            </a:r>
            <a:r>
              <a:rPr lang="cs-CZ" dirty="0"/>
              <a:t>pozornosti </a:t>
            </a:r>
            <a:r>
              <a:rPr lang="cs-CZ" dirty="0">
                <a:solidFill>
                  <a:srgbClr val="0070C0"/>
                </a:solidFill>
              </a:rPr>
              <a:t>auto</a:t>
            </a:r>
            <a:r>
              <a:rPr lang="cs-CZ" dirty="0"/>
              <a:t> rozhodující </a:t>
            </a:r>
            <a:r>
              <a:rPr lang="cs-CZ" dirty="0">
                <a:solidFill>
                  <a:srgbClr val="0070C0"/>
                </a:solidFill>
              </a:rPr>
              <a:t>chlapec</a:t>
            </a:r>
            <a:r>
              <a:rPr lang="cs-CZ" dirty="0"/>
              <a:t> význam </a:t>
            </a:r>
            <a:r>
              <a:rPr lang="cs-CZ" dirty="0">
                <a:solidFill>
                  <a:srgbClr val="0070C0"/>
                </a:solidFill>
              </a:rPr>
              <a:t>klobouk</a:t>
            </a:r>
            <a:r>
              <a:rPr lang="cs-CZ" dirty="0"/>
              <a:t> to </a:t>
            </a:r>
            <a:r>
              <a:rPr lang="cs-CZ" dirty="0">
                <a:solidFill>
                  <a:srgbClr val="0070C0"/>
                </a:solidFill>
              </a:rPr>
              <a:t>špendlík</a:t>
            </a:r>
            <a:r>
              <a:rPr lang="cs-CZ" dirty="0"/>
              <a:t>, že </a:t>
            </a:r>
            <a:r>
              <a:rPr lang="cs-CZ" dirty="0">
                <a:solidFill>
                  <a:srgbClr val="0070C0"/>
                </a:solidFill>
              </a:rPr>
              <a:t>bonbón </a:t>
            </a:r>
            <a:r>
              <a:rPr lang="cs-CZ" dirty="0"/>
              <a:t>text </a:t>
            </a:r>
            <a:r>
              <a:rPr lang="cs-CZ" dirty="0">
                <a:solidFill>
                  <a:srgbClr val="0070C0"/>
                </a:solidFill>
              </a:rPr>
              <a:t>starý</a:t>
            </a:r>
            <a:r>
              <a:rPr lang="cs-CZ" dirty="0"/>
              <a:t>, který </a:t>
            </a:r>
            <a:r>
              <a:rPr lang="cs-CZ" dirty="0">
                <a:solidFill>
                  <a:srgbClr val="0070C0"/>
                </a:solidFill>
              </a:rPr>
              <a:t>kůň</a:t>
            </a:r>
            <a:r>
              <a:rPr lang="cs-CZ" dirty="0"/>
              <a:t> osoba </a:t>
            </a:r>
            <a:r>
              <a:rPr lang="cs-CZ" dirty="0">
                <a:solidFill>
                  <a:srgbClr val="0070C0"/>
                </a:solidFill>
              </a:rPr>
              <a:t>strom</a:t>
            </a:r>
            <a:r>
              <a:rPr lang="cs-CZ" dirty="0"/>
              <a:t> čte </a:t>
            </a:r>
            <a:r>
              <a:rPr lang="cs-CZ" dirty="0">
                <a:solidFill>
                  <a:srgbClr val="0070C0"/>
                </a:solidFill>
              </a:rPr>
              <a:t>pero,</a:t>
            </a:r>
            <a:r>
              <a:rPr lang="cs-CZ" dirty="0"/>
              <a:t> je </a:t>
            </a:r>
            <a:r>
              <a:rPr lang="cs-CZ" dirty="0">
                <a:solidFill>
                  <a:srgbClr val="0070C0"/>
                </a:solidFill>
              </a:rPr>
              <a:t>telefon</a:t>
            </a:r>
            <a:r>
              <a:rPr lang="cs-CZ" dirty="0"/>
              <a:t> smysluplný </a:t>
            </a:r>
            <a:r>
              <a:rPr lang="cs-CZ" dirty="0">
                <a:solidFill>
                  <a:srgbClr val="0070C0"/>
                </a:solidFill>
              </a:rPr>
              <a:t>kráva</a:t>
            </a:r>
            <a:r>
              <a:rPr lang="cs-CZ" dirty="0"/>
              <a:t> a gramaticky </a:t>
            </a:r>
            <a:r>
              <a:rPr lang="cs-CZ" dirty="0">
                <a:solidFill>
                  <a:srgbClr val="0070C0"/>
                </a:solidFill>
              </a:rPr>
              <a:t>kniha</a:t>
            </a:r>
            <a:r>
              <a:rPr lang="cs-CZ" dirty="0"/>
              <a:t> správný </a:t>
            </a:r>
            <a:r>
              <a:rPr lang="cs-CZ" dirty="0">
                <a:solidFill>
                  <a:srgbClr val="0070C0"/>
                </a:solidFill>
              </a:rPr>
              <a:t>pásek</a:t>
            </a:r>
            <a:r>
              <a:rPr lang="cs-CZ" dirty="0"/>
              <a:t>. Díky </a:t>
            </a:r>
            <a:r>
              <a:rPr lang="cs-CZ" dirty="0">
                <a:solidFill>
                  <a:srgbClr val="0070C0"/>
                </a:solidFill>
              </a:rPr>
              <a:t>muž</a:t>
            </a:r>
            <a:r>
              <a:rPr lang="cs-CZ" dirty="0"/>
              <a:t> tomu </a:t>
            </a:r>
            <a:r>
              <a:rPr lang="cs-CZ" dirty="0">
                <a:solidFill>
                  <a:srgbClr val="0070C0"/>
                </a:solidFill>
              </a:rPr>
              <a:t>auto</a:t>
            </a:r>
            <a:r>
              <a:rPr lang="cs-CZ" dirty="0"/>
              <a:t> je </a:t>
            </a:r>
            <a:r>
              <a:rPr lang="cs-CZ" dirty="0">
                <a:solidFill>
                  <a:srgbClr val="0070C0"/>
                </a:solidFill>
              </a:rPr>
              <a:t>chlapec</a:t>
            </a:r>
            <a:r>
              <a:rPr lang="cs-CZ" dirty="0"/>
              <a:t> text </a:t>
            </a:r>
            <a:r>
              <a:rPr lang="cs-CZ" dirty="0">
                <a:solidFill>
                  <a:srgbClr val="0070C0"/>
                </a:solidFill>
              </a:rPr>
              <a:t>klobouk</a:t>
            </a:r>
            <a:r>
              <a:rPr lang="cs-CZ" dirty="0"/>
              <a:t> natolik </a:t>
            </a:r>
            <a:r>
              <a:rPr lang="cs-CZ" dirty="0">
                <a:solidFill>
                  <a:srgbClr val="0070C0"/>
                </a:solidFill>
              </a:rPr>
              <a:t>špendlík</a:t>
            </a:r>
            <a:r>
              <a:rPr lang="cs-CZ" dirty="0"/>
              <a:t> snadný </a:t>
            </a:r>
            <a:r>
              <a:rPr lang="cs-CZ" dirty="0">
                <a:solidFill>
                  <a:srgbClr val="0070C0"/>
                </a:solidFill>
              </a:rPr>
              <a:t>bonbón</a:t>
            </a:r>
            <a:r>
              <a:rPr lang="cs-CZ" dirty="0"/>
              <a:t>, že </a:t>
            </a:r>
            <a:r>
              <a:rPr lang="cs-CZ" dirty="0">
                <a:solidFill>
                  <a:srgbClr val="0070C0"/>
                </a:solidFill>
              </a:rPr>
              <a:t>starý</a:t>
            </a:r>
            <a:r>
              <a:rPr lang="cs-CZ" dirty="0"/>
              <a:t> jeho </a:t>
            </a:r>
            <a:r>
              <a:rPr lang="cs-CZ" dirty="0">
                <a:solidFill>
                  <a:srgbClr val="0070C0"/>
                </a:solidFill>
              </a:rPr>
              <a:t>kůň </a:t>
            </a:r>
            <a:r>
              <a:rPr lang="cs-CZ" dirty="0"/>
              <a:t>čtení </a:t>
            </a:r>
            <a:r>
              <a:rPr lang="cs-CZ" dirty="0">
                <a:solidFill>
                  <a:srgbClr val="0070C0"/>
                </a:solidFill>
              </a:rPr>
              <a:t>strom</a:t>
            </a:r>
            <a:r>
              <a:rPr lang="cs-CZ" dirty="0"/>
              <a:t> není </a:t>
            </a:r>
            <a:r>
              <a:rPr lang="cs-CZ" dirty="0">
                <a:solidFill>
                  <a:srgbClr val="0070C0"/>
                </a:solidFill>
              </a:rPr>
              <a:t>pero</a:t>
            </a:r>
            <a:r>
              <a:rPr lang="cs-CZ" dirty="0"/>
              <a:t> příliš </a:t>
            </a:r>
            <a:r>
              <a:rPr lang="cs-CZ" dirty="0">
                <a:solidFill>
                  <a:srgbClr val="0070C0"/>
                </a:solidFill>
              </a:rPr>
              <a:t>telefon</a:t>
            </a:r>
            <a:r>
              <a:rPr lang="cs-CZ" dirty="0"/>
              <a:t> obtížné </a:t>
            </a:r>
            <a:r>
              <a:rPr lang="cs-CZ" dirty="0">
                <a:solidFill>
                  <a:srgbClr val="0070C0"/>
                </a:solidFill>
              </a:rPr>
              <a:t>kráva</a:t>
            </a:r>
            <a:r>
              <a:rPr lang="cs-CZ" dirty="0"/>
              <a:t> a nevyžaduje </a:t>
            </a:r>
            <a:r>
              <a:rPr lang="cs-CZ" dirty="0">
                <a:solidFill>
                  <a:srgbClr val="0070C0"/>
                </a:solidFill>
              </a:rPr>
              <a:t>kniha</a:t>
            </a:r>
            <a:r>
              <a:rPr lang="cs-CZ" dirty="0"/>
              <a:t> soustředěnou </a:t>
            </a:r>
            <a:r>
              <a:rPr lang="cs-CZ" dirty="0">
                <a:solidFill>
                  <a:srgbClr val="0070C0"/>
                </a:solidFill>
              </a:rPr>
              <a:t>pásek </a:t>
            </a:r>
            <a:r>
              <a:rPr lang="cs-CZ" dirty="0"/>
              <a:t>pozornost. </a:t>
            </a:r>
          </a:p>
        </p:txBody>
      </p:sp>
    </p:spTree>
    <p:extLst>
      <p:ext uri="{BB962C8B-B14F-4D97-AF65-F5344CB8AC3E}">
        <p14:creationId xmlns:p14="http://schemas.microsoft.com/office/powerpoint/2010/main" val="2228194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B9C5D-A571-D041-B505-8C94C85AFF84}"/>
              </a:ext>
            </a:extLst>
          </p:cNvPr>
          <p:cNvSpPr>
            <a:spLocks noGrp="1"/>
          </p:cNvSpPr>
          <p:nvPr>
            <p:ph type="title"/>
          </p:nvPr>
        </p:nvSpPr>
        <p:spPr>
          <a:xfrm>
            <a:off x="1251679" y="645106"/>
            <a:ext cx="3384329" cy="5421435"/>
          </a:xfrm>
        </p:spPr>
        <p:txBody>
          <a:bodyPr anchor="ctr">
            <a:normAutofit/>
          </a:bodyPr>
          <a:lstStyle/>
          <a:p>
            <a:r>
              <a:rPr lang="cs-CZ" sz="4000"/>
              <a:t>Teorie selektivní pozornosti</a:t>
            </a:r>
          </a:p>
        </p:txBody>
      </p:sp>
      <p:graphicFrame>
        <p:nvGraphicFramePr>
          <p:cNvPr id="5" name="Content Placeholder 2">
            <a:extLst>
              <a:ext uri="{FF2B5EF4-FFF2-40B4-BE49-F238E27FC236}">
                <a16:creationId xmlns:a16="http://schemas.microsoft.com/office/drawing/2014/main" id="{58114900-F3CD-4A36-A3A2-F748479DE911}"/>
              </a:ext>
            </a:extLst>
          </p:cNvPr>
          <p:cNvGraphicFramePr>
            <a:graphicFrameLocks noGrp="1"/>
          </p:cNvGraphicFramePr>
          <p:nvPr>
            <p:ph idx="1"/>
            <p:extLst>
              <p:ext uri="{D42A27DB-BD31-4B8C-83A1-F6EECF244321}">
                <p14:modId xmlns:p14="http://schemas.microsoft.com/office/powerpoint/2010/main" val="4293942482"/>
              </p:ext>
            </p:extLst>
          </p:nvPr>
        </p:nvGraphicFramePr>
        <p:xfrm>
          <a:off x="5280025" y="644525"/>
          <a:ext cx="5994400" cy="54094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02675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6" name="Rectangle 10">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89868916-58B2-48F0-B6C8-D995E89772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
            <a:extLst>
              <a:ext uri="{FF2B5EF4-FFF2-40B4-BE49-F238E27FC236}">
                <a16:creationId xmlns:a16="http://schemas.microsoft.com/office/drawing/2014/main" id="{ECD3B458-11AD-40E0-AC23-428BCE5B6D02}"/>
              </a:ext>
            </a:extLst>
          </p:cNvPr>
          <p:cNvPicPr>
            <a:picLocks noChangeAspect="1"/>
          </p:cNvPicPr>
          <p:nvPr/>
        </p:nvPicPr>
        <p:blipFill rotWithShape="1">
          <a:blip r:embed="rId2"/>
          <a:srcRect l="21161" r="41570" b="-1"/>
          <a:stretch/>
        </p:blipFill>
        <p:spPr>
          <a:xfrm>
            <a:off x="8362943" y="10"/>
            <a:ext cx="3829057" cy="6857990"/>
          </a:xfrm>
          <a:prstGeom prst="rect">
            <a:avLst/>
          </a:prstGeom>
        </p:spPr>
      </p:pic>
      <p:sp>
        <p:nvSpPr>
          <p:cNvPr id="15" name="Freeform 13">
            <a:extLst>
              <a:ext uri="{FF2B5EF4-FFF2-40B4-BE49-F238E27FC236}">
                <a16:creationId xmlns:a16="http://schemas.microsoft.com/office/drawing/2014/main" id="{BB82496C-9AD4-4916-BAB7-FF3CC04B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0" y="0"/>
            <a:ext cx="9807836"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sp>
      <p:sp>
        <p:nvSpPr>
          <p:cNvPr id="2" name="Title 1">
            <a:extLst>
              <a:ext uri="{FF2B5EF4-FFF2-40B4-BE49-F238E27FC236}">
                <a16:creationId xmlns:a16="http://schemas.microsoft.com/office/drawing/2014/main" id="{01D40375-990E-6D44-942D-1AF236699FFA}"/>
              </a:ext>
            </a:extLst>
          </p:cNvPr>
          <p:cNvSpPr>
            <a:spLocks noGrp="1"/>
          </p:cNvSpPr>
          <p:nvPr>
            <p:ph type="title"/>
          </p:nvPr>
        </p:nvSpPr>
        <p:spPr>
          <a:xfrm>
            <a:off x="544403" y="1098388"/>
            <a:ext cx="7818540" cy="4394988"/>
          </a:xfrm>
        </p:spPr>
        <p:txBody>
          <a:bodyPr vert="horz" lIns="91440" tIns="45720" rIns="91440" bIns="45720" rtlCol="0" anchor="ctr">
            <a:normAutofit/>
          </a:bodyPr>
          <a:lstStyle/>
          <a:p>
            <a:r>
              <a:rPr lang="en-US" sz="10000" kern="1200" cap="all" spc="800" baseline="0">
                <a:solidFill>
                  <a:schemeClr val="tx2"/>
                </a:solidFill>
                <a:latin typeface="+mj-lt"/>
                <a:ea typeface="+mj-ea"/>
                <a:cs typeface="+mj-cs"/>
              </a:rPr>
              <a:t>Test selektivity pozornosti</a:t>
            </a:r>
          </a:p>
        </p:txBody>
      </p:sp>
      <p:sp>
        <p:nvSpPr>
          <p:cNvPr id="3" name="Content Placeholder 2">
            <a:extLst>
              <a:ext uri="{FF2B5EF4-FFF2-40B4-BE49-F238E27FC236}">
                <a16:creationId xmlns:a16="http://schemas.microsoft.com/office/drawing/2014/main" id="{38C072D7-6CA2-284C-905E-9C78057F2446}"/>
              </a:ext>
            </a:extLst>
          </p:cNvPr>
          <p:cNvSpPr>
            <a:spLocks noGrp="1"/>
          </p:cNvSpPr>
          <p:nvPr>
            <p:ph idx="1"/>
          </p:nvPr>
        </p:nvSpPr>
        <p:spPr>
          <a:xfrm>
            <a:off x="544403" y="5563388"/>
            <a:ext cx="7818540" cy="742279"/>
          </a:xfrm>
        </p:spPr>
        <p:txBody>
          <a:bodyPr vert="horz" lIns="91440" tIns="45720" rIns="91440" bIns="45720" rtlCol="0" anchor="t">
            <a:normAutofit/>
          </a:bodyPr>
          <a:lstStyle/>
          <a:p>
            <a:pPr marL="0" indent="0">
              <a:lnSpc>
                <a:spcPct val="100000"/>
              </a:lnSpc>
              <a:buNone/>
            </a:pPr>
            <a:r>
              <a:rPr lang="en-US" sz="2000" b="1" i="0" kern="1200" cap="all" spc="400" baseline="0" dirty="0">
                <a:solidFill>
                  <a:schemeClr val="bg2"/>
                </a:solidFill>
                <a:latin typeface="+mn-lt"/>
                <a:ea typeface="+mn-ea"/>
                <a:cs typeface="+mn-cs"/>
              </a:rPr>
              <a:t>https://</a:t>
            </a:r>
            <a:r>
              <a:rPr lang="en-US" sz="2000" b="1" i="0" kern="1200" cap="all" spc="400" baseline="0" dirty="0" err="1">
                <a:solidFill>
                  <a:schemeClr val="bg2"/>
                </a:solidFill>
                <a:latin typeface="+mn-lt"/>
                <a:ea typeface="+mn-ea"/>
                <a:cs typeface="+mn-cs"/>
              </a:rPr>
              <a:t>www.youtube.com</a:t>
            </a:r>
            <a:r>
              <a:rPr lang="en-US" sz="2000" b="1" i="0" kern="1200" cap="all" spc="400" baseline="0" dirty="0">
                <a:solidFill>
                  <a:schemeClr val="bg2"/>
                </a:solidFill>
                <a:latin typeface="+mn-lt"/>
                <a:ea typeface="+mn-ea"/>
                <a:cs typeface="+mn-cs"/>
              </a:rPr>
              <a:t>/</a:t>
            </a:r>
            <a:r>
              <a:rPr lang="en-US" sz="2000" b="1" i="0" kern="1200" cap="all" spc="400" baseline="0" dirty="0" err="1">
                <a:solidFill>
                  <a:schemeClr val="bg2"/>
                </a:solidFill>
                <a:latin typeface="+mn-lt"/>
                <a:ea typeface="+mn-ea"/>
                <a:cs typeface="+mn-cs"/>
              </a:rPr>
              <a:t>watch?v</a:t>
            </a:r>
            <a:r>
              <a:rPr lang="en-US" sz="2000" b="1" i="0" kern="1200" cap="all" spc="400" baseline="0" dirty="0">
                <a:solidFill>
                  <a:schemeClr val="bg2"/>
                </a:solidFill>
                <a:latin typeface="+mn-lt"/>
                <a:ea typeface="+mn-ea"/>
                <a:cs typeface="+mn-cs"/>
              </a:rPr>
              <a:t>=vJG698U2Mvo</a:t>
            </a:r>
          </a:p>
        </p:txBody>
      </p:sp>
      <p:sp>
        <p:nvSpPr>
          <p:cNvPr id="17" name="Rectangle 16">
            <a:extLst>
              <a:ext uri="{FF2B5EF4-FFF2-40B4-BE49-F238E27FC236}">
                <a16:creationId xmlns:a16="http://schemas.microsoft.com/office/drawing/2014/main" id="{517C1286-B472-4907-9B47-E8C9FE290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Freeform 16">
            <a:extLst>
              <a:ext uri="{FF2B5EF4-FFF2-40B4-BE49-F238E27FC236}">
                <a16:creationId xmlns:a16="http://schemas.microsoft.com/office/drawing/2014/main" id="{28B35564-38A4-457A-BD01-15D6F1659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33061"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bg2"/>
          </a:solidFill>
          <a:ln w="0">
            <a:noFill/>
            <a:prstDash val="solid"/>
            <a:round/>
            <a:headEnd/>
            <a:tailEnd/>
          </a:ln>
        </p:spPr>
      </p:sp>
    </p:spTree>
    <p:extLst>
      <p:ext uri="{BB962C8B-B14F-4D97-AF65-F5344CB8AC3E}">
        <p14:creationId xmlns:p14="http://schemas.microsoft.com/office/powerpoint/2010/main" val="307284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34D9B-C44C-0C43-8A0A-15DF4D59AC94}"/>
              </a:ext>
            </a:extLst>
          </p:cNvPr>
          <p:cNvSpPr>
            <a:spLocks noGrp="1"/>
          </p:cNvSpPr>
          <p:nvPr>
            <p:ph type="title"/>
          </p:nvPr>
        </p:nvSpPr>
        <p:spPr>
          <a:xfrm>
            <a:off x="1251677" y="645105"/>
            <a:ext cx="4357499" cy="1320855"/>
          </a:xfrm>
        </p:spPr>
        <p:txBody>
          <a:bodyPr>
            <a:normAutofit/>
          </a:bodyPr>
          <a:lstStyle/>
          <a:p>
            <a:r>
              <a:rPr lang="cs-CZ" sz="2800"/>
              <a:t>Řízené a automatické zpracování informací</a:t>
            </a:r>
          </a:p>
        </p:txBody>
      </p:sp>
      <p:sp>
        <p:nvSpPr>
          <p:cNvPr id="3" name="Content Placeholder 2">
            <a:extLst>
              <a:ext uri="{FF2B5EF4-FFF2-40B4-BE49-F238E27FC236}">
                <a16:creationId xmlns:a16="http://schemas.microsoft.com/office/drawing/2014/main" id="{332373C1-A51A-E640-BBFE-9C260C68B052}"/>
              </a:ext>
            </a:extLst>
          </p:cNvPr>
          <p:cNvSpPr>
            <a:spLocks noGrp="1"/>
          </p:cNvSpPr>
          <p:nvPr>
            <p:ph idx="1"/>
          </p:nvPr>
        </p:nvSpPr>
        <p:spPr>
          <a:xfrm>
            <a:off x="1251678" y="2286001"/>
            <a:ext cx="4363595" cy="3593591"/>
          </a:xfrm>
        </p:spPr>
        <p:txBody>
          <a:bodyPr>
            <a:normAutofit/>
          </a:bodyPr>
          <a:lstStyle/>
          <a:p>
            <a:r>
              <a:rPr lang="cs-CZ" dirty="0">
                <a:solidFill>
                  <a:schemeClr val="tx1"/>
                </a:solidFill>
              </a:rPr>
              <a:t>Záměrné zpracování informací je pomalé</a:t>
            </a:r>
          </a:p>
          <a:p>
            <a:r>
              <a:rPr lang="cs-CZ" dirty="0">
                <a:solidFill>
                  <a:schemeClr val="tx1"/>
                </a:solidFill>
              </a:rPr>
              <a:t>Bezděčné (automatické)  probíhá rychle a téměř bez námahy</a:t>
            </a:r>
          </a:p>
          <a:p>
            <a:r>
              <a:rPr lang="cs-CZ" dirty="0">
                <a:solidFill>
                  <a:schemeClr val="tx1"/>
                </a:solidFill>
              </a:rPr>
              <a:t>Bezděčné (automatické) a záměrné zpracování informací probíhá souběžně a simultánně ovlivňuje chování i prožívání</a:t>
            </a:r>
          </a:p>
          <a:p>
            <a:r>
              <a:rPr lang="cs-CZ" dirty="0" err="1">
                <a:solidFill>
                  <a:schemeClr val="tx1"/>
                </a:solidFill>
              </a:rPr>
              <a:t>Stroopův</a:t>
            </a:r>
            <a:r>
              <a:rPr lang="cs-CZ" dirty="0">
                <a:solidFill>
                  <a:schemeClr val="tx1"/>
                </a:solidFill>
              </a:rPr>
              <a:t> test</a:t>
            </a:r>
          </a:p>
        </p:txBody>
      </p:sp>
      <p:pic>
        <p:nvPicPr>
          <p:cNvPr id="4" name="Picture 3">
            <a:extLst>
              <a:ext uri="{FF2B5EF4-FFF2-40B4-BE49-F238E27FC236}">
                <a16:creationId xmlns:a16="http://schemas.microsoft.com/office/drawing/2014/main" id="{94481F06-35B5-C544-BCD3-749A65DD7B6E}"/>
              </a:ext>
            </a:extLst>
          </p:cNvPr>
          <p:cNvPicPr>
            <a:picLocks noChangeAspect="1"/>
          </p:cNvPicPr>
          <p:nvPr/>
        </p:nvPicPr>
        <p:blipFill>
          <a:blip r:embed="rId2"/>
          <a:stretch>
            <a:fillRect/>
          </a:stretch>
        </p:blipFill>
        <p:spPr>
          <a:xfrm>
            <a:off x="6098193" y="1526734"/>
            <a:ext cx="5176744" cy="3830790"/>
          </a:xfrm>
          <a:prstGeom prst="rect">
            <a:avLst/>
          </a:prstGeom>
        </p:spPr>
      </p:pic>
    </p:spTree>
    <p:extLst>
      <p:ext uri="{BB962C8B-B14F-4D97-AF65-F5344CB8AC3E}">
        <p14:creationId xmlns:p14="http://schemas.microsoft.com/office/powerpoint/2010/main" val="2618251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9C8AA-7541-1442-AD19-8199816D8435}"/>
              </a:ext>
            </a:extLst>
          </p:cNvPr>
          <p:cNvSpPr>
            <a:spLocks noGrp="1"/>
          </p:cNvSpPr>
          <p:nvPr>
            <p:ph type="title"/>
          </p:nvPr>
        </p:nvSpPr>
        <p:spPr>
          <a:xfrm>
            <a:off x="1251678" y="382385"/>
            <a:ext cx="10178322" cy="1492132"/>
          </a:xfrm>
        </p:spPr>
        <p:txBody>
          <a:bodyPr>
            <a:normAutofit/>
          </a:bodyPr>
          <a:lstStyle/>
          <a:p>
            <a:r>
              <a:rPr lang="cs-CZ" dirty="0"/>
              <a:t>Poruchy pozornosti</a:t>
            </a:r>
            <a:endParaRPr lang="cs-CZ"/>
          </a:p>
        </p:txBody>
      </p:sp>
      <p:sp>
        <p:nvSpPr>
          <p:cNvPr id="3" name="Content Placeholder 2">
            <a:extLst>
              <a:ext uri="{FF2B5EF4-FFF2-40B4-BE49-F238E27FC236}">
                <a16:creationId xmlns:a16="http://schemas.microsoft.com/office/drawing/2014/main" id="{CDEAE6DF-492B-2B45-A7ED-A3683F1838AE}"/>
              </a:ext>
            </a:extLst>
          </p:cNvPr>
          <p:cNvSpPr>
            <a:spLocks noGrp="1"/>
          </p:cNvSpPr>
          <p:nvPr>
            <p:ph idx="1"/>
          </p:nvPr>
        </p:nvSpPr>
        <p:spPr>
          <a:xfrm>
            <a:off x="1125092" y="1414464"/>
            <a:ext cx="6818757" cy="5231664"/>
          </a:xfrm>
        </p:spPr>
        <p:txBody>
          <a:bodyPr>
            <a:normAutofit/>
          </a:bodyPr>
          <a:lstStyle/>
          <a:p>
            <a:pPr>
              <a:lnSpc>
                <a:spcPct val="100000"/>
              </a:lnSpc>
            </a:pPr>
            <a:r>
              <a:rPr lang="cs-CZ" dirty="0"/>
              <a:t>Roztržitost</a:t>
            </a:r>
          </a:p>
          <a:p>
            <a:pPr>
              <a:lnSpc>
                <a:spcPct val="100000"/>
              </a:lnSpc>
            </a:pPr>
            <a:r>
              <a:rPr lang="cs-CZ" dirty="0"/>
              <a:t>Nadměrná fluktuace- těkavost</a:t>
            </a:r>
          </a:p>
          <a:p>
            <a:pPr>
              <a:lnSpc>
                <a:spcPct val="100000"/>
              </a:lnSpc>
            </a:pPr>
            <a:r>
              <a:rPr lang="cs-CZ" dirty="0"/>
              <a:t>LMD,AHDH,ADD</a:t>
            </a:r>
          </a:p>
          <a:p>
            <a:pPr>
              <a:lnSpc>
                <a:spcPct val="100000"/>
              </a:lnSpc>
            </a:pPr>
            <a:r>
              <a:rPr lang="cs-CZ" dirty="0"/>
              <a:t>zúžená pozornost neboli tunelové vidění - panika</a:t>
            </a:r>
          </a:p>
          <a:p>
            <a:pPr>
              <a:lnSpc>
                <a:spcPct val="100000"/>
              </a:lnSpc>
            </a:pPr>
            <a:r>
              <a:rPr lang="cs-CZ" dirty="0" err="1"/>
              <a:t>Aprosexie</a:t>
            </a:r>
            <a:endParaRPr lang="cs-CZ" dirty="0"/>
          </a:p>
          <a:p>
            <a:pPr>
              <a:lnSpc>
                <a:spcPct val="100000"/>
              </a:lnSpc>
            </a:pPr>
            <a:r>
              <a:rPr lang="cs-CZ" dirty="0" err="1"/>
              <a:t>Hypoprosexie</a:t>
            </a:r>
            <a:endParaRPr lang="cs-CZ" dirty="0"/>
          </a:p>
          <a:p>
            <a:pPr>
              <a:lnSpc>
                <a:spcPct val="100000"/>
              </a:lnSpc>
            </a:pPr>
            <a:r>
              <a:rPr lang="cs-CZ" dirty="0" err="1"/>
              <a:t>Hyperprosexie</a:t>
            </a:r>
            <a:endParaRPr lang="cs-CZ" dirty="0"/>
          </a:p>
          <a:p>
            <a:pPr>
              <a:lnSpc>
                <a:spcPct val="100000"/>
              </a:lnSpc>
            </a:pPr>
            <a:r>
              <a:rPr lang="cs-CZ" dirty="0" err="1"/>
              <a:t>Paraprosexie</a:t>
            </a:r>
            <a:r>
              <a:rPr lang="cs-CZ" dirty="0"/>
              <a:t> (Dochází k předčasnému reagování nebo naopak opoždění reakce po podnětu následkem vnitřní tenze)</a:t>
            </a:r>
          </a:p>
          <a:p>
            <a:pPr>
              <a:lnSpc>
                <a:spcPct val="100000"/>
              </a:lnSpc>
            </a:pPr>
            <a:endParaRPr lang="cs-CZ" sz="1700" dirty="0"/>
          </a:p>
        </p:txBody>
      </p:sp>
      <p:pic>
        <p:nvPicPr>
          <p:cNvPr id="4" name="Picture 3">
            <a:extLst>
              <a:ext uri="{FF2B5EF4-FFF2-40B4-BE49-F238E27FC236}">
                <a16:creationId xmlns:a16="http://schemas.microsoft.com/office/drawing/2014/main" id="{350D835B-3467-664B-B79B-47E9C20BBD98}"/>
              </a:ext>
            </a:extLst>
          </p:cNvPr>
          <p:cNvPicPr>
            <a:picLocks noChangeAspect="1"/>
          </p:cNvPicPr>
          <p:nvPr/>
        </p:nvPicPr>
        <p:blipFill rotWithShape="1">
          <a:blip r:embed="rId2"/>
          <a:srcRect l="25585" r="7584"/>
          <a:stretch/>
        </p:blipFill>
        <p:spPr>
          <a:xfrm>
            <a:off x="7809097" y="978850"/>
            <a:ext cx="3860171" cy="3855489"/>
          </a:xfrm>
          <a:custGeom>
            <a:avLst/>
            <a:gdLst>
              <a:gd name="connsiteX0" fmla="*/ 1930086 w 3860171"/>
              <a:gd name="connsiteY0" fmla="*/ 0 h 3855489"/>
              <a:gd name="connsiteX1" fmla="*/ 1967540 w 3860171"/>
              <a:gd name="connsiteY1" fmla="*/ 3511 h 3855489"/>
              <a:gd name="connsiteX2" fmla="*/ 2003824 w 3860171"/>
              <a:gd name="connsiteY2" fmla="*/ 12875 h 3855489"/>
              <a:gd name="connsiteX3" fmla="*/ 2038938 w 3860171"/>
              <a:gd name="connsiteY3" fmla="*/ 26920 h 3855489"/>
              <a:gd name="connsiteX4" fmla="*/ 2075222 w 3860171"/>
              <a:gd name="connsiteY4" fmla="*/ 44477 h 3855489"/>
              <a:gd name="connsiteX5" fmla="*/ 2109166 w 3860171"/>
              <a:gd name="connsiteY5" fmla="*/ 64375 h 3855489"/>
              <a:gd name="connsiteX6" fmla="*/ 2144279 w 3860171"/>
              <a:gd name="connsiteY6" fmla="*/ 85443 h 3855489"/>
              <a:gd name="connsiteX7" fmla="*/ 2179393 w 3860171"/>
              <a:gd name="connsiteY7" fmla="*/ 104171 h 3855489"/>
              <a:gd name="connsiteX8" fmla="*/ 2214507 w 3860171"/>
              <a:gd name="connsiteY8" fmla="*/ 122898 h 3855489"/>
              <a:gd name="connsiteX9" fmla="*/ 2248450 w 3860171"/>
              <a:gd name="connsiteY9" fmla="*/ 136943 h 3855489"/>
              <a:gd name="connsiteX10" fmla="*/ 2285905 w 3860171"/>
              <a:gd name="connsiteY10" fmla="*/ 146307 h 3855489"/>
              <a:gd name="connsiteX11" fmla="*/ 2322189 w 3860171"/>
              <a:gd name="connsiteY11" fmla="*/ 150989 h 3855489"/>
              <a:gd name="connsiteX12" fmla="*/ 2360814 w 3860171"/>
              <a:gd name="connsiteY12" fmla="*/ 150989 h 3855489"/>
              <a:gd name="connsiteX13" fmla="*/ 2400610 w 3860171"/>
              <a:gd name="connsiteY13" fmla="*/ 148648 h 3855489"/>
              <a:gd name="connsiteX14" fmla="*/ 2440405 w 3860171"/>
              <a:gd name="connsiteY14" fmla="*/ 143966 h 3855489"/>
              <a:gd name="connsiteX15" fmla="*/ 2480201 w 3860171"/>
              <a:gd name="connsiteY15" fmla="*/ 138114 h 3855489"/>
              <a:gd name="connsiteX16" fmla="*/ 2519996 w 3860171"/>
              <a:gd name="connsiteY16" fmla="*/ 133432 h 3855489"/>
              <a:gd name="connsiteX17" fmla="*/ 2559792 w 3860171"/>
              <a:gd name="connsiteY17" fmla="*/ 129921 h 3855489"/>
              <a:gd name="connsiteX18" fmla="*/ 2597247 w 3860171"/>
              <a:gd name="connsiteY18" fmla="*/ 131091 h 3855489"/>
              <a:gd name="connsiteX19" fmla="*/ 2633531 w 3860171"/>
              <a:gd name="connsiteY19" fmla="*/ 135773 h 3855489"/>
              <a:gd name="connsiteX20" fmla="*/ 2668644 w 3860171"/>
              <a:gd name="connsiteY20" fmla="*/ 146307 h 3855489"/>
              <a:gd name="connsiteX21" fmla="*/ 2697906 w 3860171"/>
              <a:gd name="connsiteY21" fmla="*/ 161523 h 3855489"/>
              <a:gd name="connsiteX22" fmla="*/ 2725997 w 3860171"/>
              <a:gd name="connsiteY22" fmla="*/ 181421 h 3855489"/>
              <a:gd name="connsiteX23" fmla="*/ 2750577 w 3860171"/>
              <a:gd name="connsiteY23" fmla="*/ 204830 h 3855489"/>
              <a:gd name="connsiteX24" fmla="*/ 2775156 w 3860171"/>
              <a:gd name="connsiteY24" fmla="*/ 231750 h 3855489"/>
              <a:gd name="connsiteX25" fmla="*/ 2797395 w 3860171"/>
              <a:gd name="connsiteY25" fmla="*/ 259841 h 3855489"/>
              <a:gd name="connsiteX26" fmla="*/ 2819634 w 3860171"/>
              <a:gd name="connsiteY26" fmla="*/ 289103 h 3855489"/>
              <a:gd name="connsiteX27" fmla="*/ 2841872 w 3860171"/>
              <a:gd name="connsiteY27" fmla="*/ 318364 h 3855489"/>
              <a:gd name="connsiteX28" fmla="*/ 2864111 w 3860171"/>
              <a:gd name="connsiteY28" fmla="*/ 346455 h 3855489"/>
              <a:gd name="connsiteX29" fmla="*/ 2887520 w 3860171"/>
              <a:gd name="connsiteY29" fmla="*/ 373376 h 3855489"/>
              <a:gd name="connsiteX30" fmla="*/ 2914441 w 3860171"/>
              <a:gd name="connsiteY30" fmla="*/ 396785 h 3855489"/>
              <a:gd name="connsiteX31" fmla="*/ 2940191 w 3860171"/>
              <a:gd name="connsiteY31" fmla="*/ 417853 h 3855489"/>
              <a:gd name="connsiteX32" fmla="*/ 2969452 w 3860171"/>
              <a:gd name="connsiteY32" fmla="*/ 434240 h 3855489"/>
              <a:gd name="connsiteX33" fmla="*/ 3001055 w 3860171"/>
              <a:gd name="connsiteY33" fmla="*/ 448285 h 3855489"/>
              <a:gd name="connsiteX34" fmla="*/ 3034998 w 3860171"/>
              <a:gd name="connsiteY34" fmla="*/ 459990 h 3855489"/>
              <a:gd name="connsiteX35" fmla="*/ 3070112 w 3860171"/>
              <a:gd name="connsiteY35" fmla="*/ 470524 h 3855489"/>
              <a:gd name="connsiteX36" fmla="*/ 3105226 w 3860171"/>
              <a:gd name="connsiteY36" fmla="*/ 479888 h 3855489"/>
              <a:gd name="connsiteX37" fmla="*/ 3141510 w 3860171"/>
              <a:gd name="connsiteY37" fmla="*/ 489251 h 3855489"/>
              <a:gd name="connsiteX38" fmla="*/ 3175453 w 3860171"/>
              <a:gd name="connsiteY38" fmla="*/ 499785 h 3855489"/>
              <a:gd name="connsiteX39" fmla="*/ 3209396 w 3860171"/>
              <a:gd name="connsiteY39" fmla="*/ 511490 h 3855489"/>
              <a:gd name="connsiteX40" fmla="*/ 3240999 w 3860171"/>
              <a:gd name="connsiteY40" fmla="*/ 525535 h 3855489"/>
              <a:gd name="connsiteX41" fmla="*/ 3269090 w 3860171"/>
              <a:gd name="connsiteY41" fmla="*/ 543092 h 3855489"/>
              <a:gd name="connsiteX42" fmla="*/ 3294840 w 3860171"/>
              <a:gd name="connsiteY42" fmla="*/ 564161 h 3855489"/>
              <a:gd name="connsiteX43" fmla="*/ 3315908 w 3860171"/>
              <a:gd name="connsiteY43" fmla="*/ 589911 h 3855489"/>
              <a:gd name="connsiteX44" fmla="*/ 3333465 w 3860171"/>
              <a:gd name="connsiteY44" fmla="*/ 618002 h 3855489"/>
              <a:gd name="connsiteX45" fmla="*/ 3347510 w 3860171"/>
              <a:gd name="connsiteY45" fmla="*/ 649604 h 3855489"/>
              <a:gd name="connsiteX46" fmla="*/ 3359215 w 3860171"/>
              <a:gd name="connsiteY46" fmla="*/ 683547 h 3855489"/>
              <a:gd name="connsiteX47" fmla="*/ 3369749 w 3860171"/>
              <a:gd name="connsiteY47" fmla="*/ 717491 h 3855489"/>
              <a:gd name="connsiteX48" fmla="*/ 3379113 w 3860171"/>
              <a:gd name="connsiteY48" fmla="*/ 753775 h 3855489"/>
              <a:gd name="connsiteX49" fmla="*/ 3388476 w 3860171"/>
              <a:gd name="connsiteY49" fmla="*/ 788889 h 3855489"/>
              <a:gd name="connsiteX50" fmla="*/ 3399010 w 3860171"/>
              <a:gd name="connsiteY50" fmla="*/ 824002 h 3855489"/>
              <a:gd name="connsiteX51" fmla="*/ 3410715 w 3860171"/>
              <a:gd name="connsiteY51" fmla="*/ 857946 h 3855489"/>
              <a:gd name="connsiteX52" fmla="*/ 3424760 w 3860171"/>
              <a:gd name="connsiteY52" fmla="*/ 889548 h 3855489"/>
              <a:gd name="connsiteX53" fmla="*/ 3441147 w 3860171"/>
              <a:gd name="connsiteY53" fmla="*/ 918809 h 3855489"/>
              <a:gd name="connsiteX54" fmla="*/ 3462215 w 3860171"/>
              <a:gd name="connsiteY54" fmla="*/ 944560 h 3855489"/>
              <a:gd name="connsiteX55" fmla="*/ 3485624 w 3860171"/>
              <a:gd name="connsiteY55" fmla="*/ 971480 h 3855489"/>
              <a:gd name="connsiteX56" fmla="*/ 3512545 w 3860171"/>
              <a:gd name="connsiteY56" fmla="*/ 994889 h 3855489"/>
              <a:gd name="connsiteX57" fmla="*/ 3540636 w 3860171"/>
              <a:gd name="connsiteY57" fmla="*/ 1017128 h 3855489"/>
              <a:gd name="connsiteX58" fmla="*/ 3571068 w 3860171"/>
              <a:gd name="connsiteY58" fmla="*/ 1039367 h 3855489"/>
              <a:gd name="connsiteX59" fmla="*/ 3600329 w 3860171"/>
              <a:gd name="connsiteY59" fmla="*/ 1061605 h 3855489"/>
              <a:gd name="connsiteX60" fmla="*/ 3628420 w 3860171"/>
              <a:gd name="connsiteY60" fmla="*/ 1083844 h 3855489"/>
              <a:gd name="connsiteX61" fmla="*/ 3655341 w 3860171"/>
              <a:gd name="connsiteY61" fmla="*/ 1108424 h 3855489"/>
              <a:gd name="connsiteX62" fmla="*/ 3678750 w 3860171"/>
              <a:gd name="connsiteY62" fmla="*/ 1133003 h 3855489"/>
              <a:gd name="connsiteX63" fmla="*/ 3698648 w 3860171"/>
              <a:gd name="connsiteY63" fmla="*/ 1161094 h 3855489"/>
              <a:gd name="connsiteX64" fmla="*/ 3713864 w 3860171"/>
              <a:gd name="connsiteY64" fmla="*/ 1190356 h 3855489"/>
              <a:gd name="connsiteX65" fmla="*/ 3724398 w 3860171"/>
              <a:gd name="connsiteY65" fmla="*/ 1225469 h 3855489"/>
              <a:gd name="connsiteX66" fmla="*/ 3729080 w 3860171"/>
              <a:gd name="connsiteY66" fmla="*/ 1261754 h 3855489"/>
              <a:gd name="connsiteX67" fmla="*/ 3730250 w 3860171"/>
              <a:gd name="connsiteY67" fmla="*/ 1299208 h 3855489"/>
              <a:gd name="connsiteX68" fmla="*/ 3726739 w 3860171"/>
              <a:gd name="connsiteY68" fmla="*/ 1339004 h 3855489"/>
              <a:gd name="connsiteX69" fmla="*/ 3722057 w 3860171"/>
              <a:gd name="connsiteY69" fmla="*/ 1378799 h 3855489"/>
              <a:gd name="connsiteX70" fmla="*/ 3716205 w 3860171"/>
              <a:gd name="connsiteY70" fmla="*/ 1418595 h 3855489"/>
              <a:gd name="connsiteX71" fmla="*/ 3711523 w 3860171"/>
              <a:gd name="connsiteY71" fmla="*/ 1458391 h 3855489"/>
              <a:gd name="connsiteX72" fmla="*/ 3709182 w 3860171"/>
              <a:gd name="connsiteY72" fmla="*/ 1498186 h 3855489"/>
              <a:gd name="connsiteX73" fmla="*/ 3709182 w 3860171"/>
              <a:gd name="connsiteY73" fmla="*/ 1536811 h 3855489"/>
              <a:gd name="connsiteX74" fmla="*/ 3713864 w 3860171"/>
              <a:gd name="connsiteY74" fmla="*/ 1573096 h 3855489"/>
              <a:gd name="connsiteX75" fmla="*/ 3723228 w 3860171"/>
              <a:gd name="connsiteY75" fmla="*/ 1609380 h 3855489"/>
              <a:gd name="connsiteX76" fmla="*/ 3737273 w 3860171"/>
              <a:gd name="connsiteY76" fmla="*/ 1643323 h 3855489"/>
              <a:gd name="connsiteX77" fmla="*/ 3756000 w 3860171"/>
              <a:gd name="connsiteY77" fmla="*/ 1678437 h 3855489"/>
              <a:gd name="connsiteX78" fmla="*/ 3774728 w 3860171"/>
              <a:gd name="connsiteY78" fmla="*/ 1713550 h 3855489"/>
              <a:gd name="connsiteX79" fmla="*/ 3795796 w 3860171"/>
              <a:gd name="connsiteY79" fmla="*/ 1748664 h 3855489"/>
              <a:gd name="connsiteX80" fmla="*/ 3815694 w 3860171"/>
              <a:gd name="connsiteY80" fmla="*/ 1782608 h 3855489"/>
              <a:gd name="connsiteX81" fmla="*/ 3833250 w 3860171"/>
              <a:gd name="connsiteY81" fmla="*/ 1818892 h 3855489"/>
              <a:gd name="connsiteX82" fmla="*/ 3847296 w 3860171"/>
              <a:gd name="connsiteY82" fmla="*/ 1854005 h 3855489"/>
              <a:gd name="connsiteX83" fmla="*/ 3856660 w 3860171"/>
              <a:gd name="connsiteY83" fmla="*/ 1890290 h 3855489"/>
              <a:gd name="connsiteX84" fmla="*/ 3860171 w 3860171"/>
              <a:gd name="connsiteY84" fmla="*/ 1927744 h 3855489"/>
              <a:gd name="connsiteX85" fmla="*/ 3856660 w 3860171"/>
              <a:gd name="connsiteY85" fmla="*/ 1965199 h 3855489"/>
              <a:gd name="connsiteX86" fmla="*/ 3847296 w 3860171"/>
              <a:gd name="connsiteY86" fmla="*/ 2001483 h 3855489"/>
              <a:gd name="connsiteX87" fmla="*/ 3833250 w 3860171"/>
              <a:gd name="connsiteY87" fmla="*/ 2036597 h 3855489"/>
              <a:gd name="connsiteX88" fmla="*/ 3815694 w 3860171"/>
              <a:gd name="connsiteY88" fmla="*/ 2072881 h 3855489"/>
              <a:gd name="connsiteX89" fmla="*/ 3795796 w 3860171"/>
              <a:gd name="connsiteY89" fmla="*/ 2106824 h 3855489"/>
              <a:gd name="connsiteX90" fmla="*/ 3774728 w 3860171"/>
              <a:gd name="connsiteY90" fmla="*/ 2141938 h 3855489"/>
              <a:gd name="connsiteX91" fmla="*/ 3756000 w 3860171"/>
              <a:gd name="connsiteY91" fmla="*/ 2177052 h 3855489"/>
              <a:gd name="connsiteX92" fmla="*/ 3737273 w 3860171"/>
              <a:gd name="connsiteY92" fmla="*/ 2212166 h 3855489"/>
              <a:gd name="connsiteX93" fmla="*/ 3723228 w 3860171"/>
              <a:gd name="connsiteY93" fmla="*/ 2246109 h 3855489"/>
              <a:gd name="connsiteX94" fmla="*/ 3713864 w 3860171"/>
              <a:gd name="connsiteY94" fmla="*/ 2282393 h 3855489"/>
              <a:gd name="connsiteX95" fmla="*/ 3709182 w 3860171"/>
              <a:gd name="connsiteY95" fmla="*/ 2318677 h 3855489"/>
              <a:gd name="connsiteX96" fmla="*/ 3709182 w 3860171"/>
              <a:gd name="connsiteY96" fmla="*/ 2357302 h 3855489"/>
              <a:gd name="connsiteX97" fmla="*/ 3711523 w 3860171"/>
              <a:gd name="connsiteY97" fmla="*/ 2397098 h 3855489"/>
              <a:gd name="connsiteX98" fmla="*/ 3716205 w 3860171"/>
              <a:gd name="connsiteY98" fmla="*/ 2436894 h 3855489"/>
              <a:gd name="connsiteX99" fmla="*/ 3722057 w 3860171"/>
              <a:gd name="connsiteY99" fmla="*/ 2476689 h 3855489"/>
              <a:gd name="connsiteX100" fmla="*/ 3726739 w 3860171"/>
              <a:gd name="connsiteY100" fmla="*/ 2516485 h 3855489"/>
              <a:gd name="connsiteX101" fmla="*/ 3730250 w 3860171"/>
              <a:gd name="connsiteY101" fmla="*/ 2556280 h 3855489"/>
              <a:gd name="connsiteX102" fmla="*/ 3729080 w 3860171"/>
              <a:gd name="connsiteY102" fmla="*/ 2593735 h 3855489"/>
              <a:gd name="connsiteX103" fmla="*/ 3724398 w 3860171"/>
              <a:gd name="connsiteY103" fmla="*/ 2630019 h 3855489"/>
              <a:gd name="connsiteX104" fmla="*/ 3713864 w 3860171"/>
              <a:gd name="connsiteY104" fmla="*/ 2665133 h 3855489"/>
              <a:gd name="connsiteX105" fmla="*/ 3698648 w 3860171"/>
              <a:gd name="connsiteY105" fmla="*/ 2694394 h 3855489"/>
              <a:gd name="connsiteX106" fmla="*/ 3678750 w 3860171"/>
              <a:gd name="connsiteY106" fmla="*/ 2722485 h 3855489"/>
              <a:gd name="connsiteX107" fmla="*/ 3655341 w 3860171"/>
              <a:gd name="connsiteY107" fmla="*/ 2747065 h 3855489"/>
              <a:gd name="connsiteX108" fmla="*/ 3628420 w 3860171"/>
              <a:gd name="connsiteY108" fmla="*/ 2771645 h 3855489"/>
              <a:gd name="connsiteX109" fmla="*/ 3600329 w 3860171"/>
              <a:gd name="connsiteY109" fmla="*/ 2793883 h 3855489"/>
              <a:gd name="connsiteX110" fmla="*/ 3571068 w 3860171"/>
              <a:gd name="connsiteY110" fmla="*/ 2816122 h 3855489"/>
              <a:gd name="connsiteX111" fmla="*/ 3540636 w 3860171"/>
              <a:gd name="connsiteY111" fmla="*/ 2838361 h 3855489"/>
              <a:gd name="connsiteX112" fmla="*/ 3512545 w 3860171"/>
              <a:gd name="connsiteY112" fmla="*/ 2860599 h 3855489"/>
              <a:gd name="connsiteX113" fmla="*/ 3485624 w 3860171"/>
              <a:gd name="connsiteY113" fmla="*/ 2884009 h 3855489"/>
              <a:gd name="connsiteX114" fmla="*/ 3462215 w 3860171"/>
              <a:gd name="connsiteY114" fmla="*/ 2910929 h 3855489"/>
              <a:gd name="connsiteX115" fmla="*/ 3441147 w 3860171"/>
              <a:gd name="connsiteY115" fmla="*/ 2936679 h 3855489"/>
              <a:gd name="connsiteX116" fmla="*/ 3424760 w 3860171"/>
              <a:gd name="connsiteY116" fmla="*/ 2965941 h 3855489"/>
              <a:gd name="connsiteX117" fmla="*/ 3410715 w 3860171"/>
              <a:gd name="connsiteY117" fmla="*/ 2997543 h 3855489"/>
              <a:gd name="connsiteX118" fmla="*/ 3399010 w 3860171"/>
              <a:gd name="connsiteY118" fmla="*/ 3031486 h 3855489"/>
              <a:gd name="connsiteX119" fmla="*/ 3388476 w 3860171"/>
              <a:gd name="connsiteY119" fmla="*/ 3066600 h 3855489"/>
              <a:gd name="connsiteX120" fmla="*/ 3379113 w 3860171"/>
              <a:gd name="connsiteY120" fmla="*/ 3101714 h 3855489"/>
              <a:gd name="connsiteX121" fmla="*/ 3369749 w 3860171"/>
              <a:gd name="connsiteY121" fmla="*/ 3137998 h 3855489"/>
              <a:gd name="connsiteX122" fmla="*/ 3359215 w 3860171"/>
              <a:gd name="connsiteY122" fmla="*/ 3171941 h 3855489"/>
              <a:gd name="connsiteX123" fmla="*/ 3347510 w 3860171"/>
              <a:gd name="connsiteY123" fmla="*/ 3205885 h 3855489"/>
              <a:gd name="connsiteX124" fmla="*/ 3333465 w 3860171"/>
              <a:gd name="connsiteY124" fmla="*/ 3237487 h 3855489"/>
              <a:gd name="connsiteX125" fmla="*/ 3315908 w 3860171"/>
              <a:gd name="connsiteY125" fmla="*/ 3265578 h 3855489"/>
              <a:gd name="connsiteX126" fmla="*/ 3294840 w 3860171"/>
              <a:gd name="connsiteY126" fmla="*/ 3291328 h 3855489"/>
              <a:gd name="connsiteX127" fmla="*/ 3269090 w 3860171"/>
              <a:gd name="connsiteY127" fmla="*/ 3312396 h 3855489"/>
              <a:gd name="connsiteX128" fmla="*/ 3240999 w 3860171"/>
              <a:gd name="connsiteY128" fmla="*/ 3329953 h 3855489"/>
              <a:gd name="connsiteX129" fmla="*/ 3209396 w 3860171"/>
              <a:gd name="connsiteY129" fmla="*/ 3343999 h 3855489"/>
              <a:gd name="connsiteX130" fmla="*/ 3175453 w 3860171"/>
              <a:gd name="connsiteY130" fmla="*/ 3355703 h 3855489"/>
              <a:gd name="connsiteX131" fmla="*/ 3141510 w 3860171"/>
              <a:gd name="connsiteY131" fmla="*/ 3366237 h 3855489"/>
              <a:gd name="connsiteX132" fmla="*/ 3105226 w 3860171"/>
              <a:gd name="connsiteY132" fmla="*/ 3375601 h 3855489"/>
              <a:gd name="connsiteX133" fmla="*/ 3070112 w 3860171"/>
              <a:gd name="connsiteY133" fmla="*/ 3384965 h 3855489"/>
              <a:gd name="connsiteX134" fmla="*/ 3034998 w 3860171"/>
              <a:gd name="connsiteY134" fmla="*/ 3395499 h 3855489"/>
              <a:gd name="connsiteX135" fmla="*/ 3001055 w 3860171"/>
              <a:gd name="connsiteY135" fmla="*/ 3407203 h 3855489"/>
              <a:gd name="connsiteX136" fmla="*/ 2969452 w 3860171"/>
              <a:gd name="connsiteY136" fmla="*/ 3421249 h 3855489"/>
              <a:gd name="connsiteX137" fmla="*/ 2940191 w 3860171"/>
              <a:gd name="connsiteY137" fmla="*/ 3437635 h 3855489"/>
              <a:gd name="connsiteX138" fmla="*/ 2914441 w 3860171"/>
              <a:gd name="connsiteY138" fmla="*/ 3458704 h 3855489"/>
              <a:gd name="connsiteX139" fmla="*/ 2887520 w 3860171"/>
              <a:gd name="connsiteY139" fmla="*/ 3482113 h 3855489"/>
              <a:gd name="connsiteX140" fmla="*/ 2864111 w 3860171"/>
              <a:gd name="connsiteY140" fmla="*/ 3509033 h 3855489"/>
              <a:gd name="connsiteX141" fmla="*/ 2841872 w 3860171"/>
              <a:gd name="connsiteY141" fmla="*/ 3537124 h 3855489"/>
              <a:gd name="connsiteX142" fmla="*/ 2819634 w 3860171"/>
              <a:gd name="connsiteY142" fmla="*/ 3566386 h 3855489"/>
              <a:gd name="connsiteX143" fmla="*/ 2797395 w 3860171"/>
              <a:gd name="connsiteY143" fmla="*/ 3595647 h 3855489"/>
              <a:gd name="connsiteX144" fmla="*/ 2775156 w 3860171"/>
              <a:gd name="connsiteY144" fmla="*/ 3623738 h 3855489"/>
              <a:gd name="connsiteX145" fmla="*/ 2750577 w 3860171"/>
              <a:gd name="connsiteY145" fmla="*/ 3650659 h 3855489"/>
              <a:gd name="connsiteX146" fmla="*/ 2725997 w 3860171"/>
              <a:gd name="connsiteY146" fmla="*/ 3674068 h 3855489"/>
              <a:gd name="connsiteX147" fmla="*/ 2697906 w 3860171"/>
              <a:gd name="connsiteY147" fmla="*/ 3693966 h 3855489"/>
              <a:gd name="connsiteX148" fmla="*/ 2668644 w 3860171"/>
              <a:gd name="connsiteY148" fmla="*/ 3709182 h 3855489"/>
              <a:gd name="connsiteX149" fmla="*/ 2633531 w 3860171"/>
              <a:gd name="connsiteY149" fmla="*/ 3719716 h 3855489"/>
              <a:gd name="connsiteX150" fmla="*/ 2597247 w 3860171"/>
              <a:gd name="connsiteY150" fmla="*/ 3724398 h 3855489"/>
              <a:gd name="connsiteX151" fmla="*/ 2559792 w 3860171"/>
              <a:gd name="connsiteY151" fmla="*/ 3725568 h 3855489"/>
              <a:gd name="connsiteX152" fmla="*/ 2519996 w 3860171"/>
              <a:gd name="connsiteY152" fmla="*/ 3722057 h 3855489"/>
              <a:gd name="connsiteX153" fmla="*/ 2480201 w 3860171"/>
              <a:gd name="connsiteY153" fmla="*/ 3717375 h 3855489"/>
              <a:gd name="connsiteX154" fmla="*/ 2440405 w 3860171"/>
              <a:gd name="connsiteY154" fmla="*/ 3711523 h 3855489"/>
              <a:gd name="connsiteX155" fmla="*/ 2400610 w 3860171"/>
              <a:gd name="connsiteY155" fmla="*/ 3706841 h 3855489"/>
              <a:gd name="connsiteX156" fmla="*/ 2360814 w 3860171"/>
              <a:gd name="connsiteY156" fmla="*/ 3704500 h 3855489"/>
              <a:gd name="connsiteX157" fmla="*/ 2322189 w 3860171"/>
              <a:gd name="connsiteY157" fmla="*/ 3704500 h 3855489"/>
              <a:gd name="connsiteX158" fmla="*/ 2285905 w 3860171"/>
              <a:gd name="connsiteY158" fmla="*/ 3709182 h 3855489"/>
              <a:gd name="connsiteX159" fmla="*/ 2248450 w 3860171"/>
              <a:gd name="connsiteY159" fmla="*/ 3718545 h 3855489"/>
              <a:gd name="connsiteX160" fmla="*/ 2214507 w 3860171"/>
              <a:gd name="connsiteY160" fmla="*/ 3732591 h 3855489"/>
              <a:gd name="connsiteX161" fmla="*/ 2179393 w 3860171"/>
              <a:gd name="connsiteY161" fmla="*/ 3751318 h 3855489"/>
              <a:gd name="connsiteX162" fmla="*/ 2144279 w 3860171"/>
              <a:gd name="connsiteY162" fmla="*/ 3770045 h 3855489"/>
              <a:gd name="connsiteX163" fmla="*/ 2109166 w 3860171"/>
              <a:gd name="connsiteY163" fmla="*/ 3791114 h 3855489"/>
              <a:gd name="connsiteX164" fmla="*/ 2075222 w 3860171"/>
              <a:gd name="connsiteY164" fmla="*/ 3811011 h 3855489"/>
              <a:gd name="connsiteX165" fmla="*/ 2038938 w 3860171"/>
              <a:gd name="connsiteY165" fmla="*/ 3828568 h 3855489"/>
              <a:gd name="connsiteX166" fmla="*/ 2003824 w 3860171"/>
              <a:gd name="connsiteY166" fmla="*/ 3842614 h 3855489"/>
              <a:gd name="connsiteX167" fmla="*/ 1967540 w 3860171"/>
              <a:gd name="connsiteY167" fmla="*/ 3851978 h 3855489"/>
              <a:gd name="connsiteX168" fmla="*/ 1930086 w 3860171"/>
              <a:gd name="connsiteY168" fmla="*/ 3855489 h 3855489"/>
              <a:gd name="connsiteX169" fmla="*/ 1892631 w 3860171"/>
              <a:gd name="connsiteY169" fmla="*/ 3851978 h 3855489"/>
              <a:gd name="connsiteX170" fmla="*/ 1856347 w 3860171"/>
              <a:gd name="connsiteY170" fmla="*/ 3842614 h 3855489"/>
              <a:gd name="connsiteX171" fmla="*/ 1821233 w 3860171"/>
              <a:gd name="connsiteY171" fmla="*/ 3828568 h 3855489"/>
              <a:gd name="connsiteX172" fmla="*/ 1784949 w 3860171"/>
              <a:gd name="connsiteY172" fmla="*/ 3811011 h 3855489"/>
              <a:gd name="connsiteX173" fmla="*/ 1751005 w 3860171"/>
              <a:gd name="connsiteY173" fmla="*/ 3791114 h 3855489"/>
              <a:gd name="connsiteX174" fmla="*/ 1715892 w 3860171"/>
              <a:gd name="connsiteY174" fmla="*/ 3770045 h 3855489"/>
              <a:gd name="connsiteX175" fmla="*/ 1680778 w 3860171"/>
              <a:gd name="connsiteY175" fmla="*/ 3751318 h 3855489"/>
              <a:gd name="connsiteX176" fmla="*/ 1645664 w 3860171"/>
              <a:gd name="connsiteY176" fmla="*/ 3732591 h 3855489"/>
              <a:gd name="connsiteX177" fmla="*/ 1610550 w 3860171"/>
              <a:gd name="connsiteY177" fmla="*/ 3718545 h 3855489"/>
              <a:gd name="connsiteX178" fmla="*/ 1574266 w 3860171"/>
              <a:gd name="connsiteY178" fmla="*/ 3709182 h 3855489"/>
              <a:gd name="connsiteX179" fmla="*/ 1537982 w 3860171"/>
              <a:gd name="connsiteY179" fmla="*/ 3704500 h 3855489"/>
              <a:gd name="connsiteX180" fmla="*/ 1499357 w 3860171"/>
              <a:gd name="connsiteY180" fmla="*/ 3704500 h 3855489"/>
              <a:gd name="connsiteX181" fmla="*/ 1459561 w 3860171"/>
              <a:gd name="connsiteY181" fmla="*/ 3706841 h 3855489"/>
              <a:gd name="connsiteX182" fmla="*/ 1419766 w 3860171"/>
              <a:gd name="connsiteY182" fmla="*/ 3711523 h 3855489"/>
              <a:gd name="connsiteX183" fmla="*/ 1379970 w 3860171"/>
              <a:gd name="connsiteY183" fmla="*/ 3717375 h 3855489"/>
              <a:gd name="connsiteX184" fmla="*/ 1340175 w 3860171"/>
              <a:gd name="connsiteY184" fmla="*/ 3722057 h 3855489"/>
              <a:gd name="connsiteX185" fmla="*/ 1300379 w 3860171"/>
              <a:gd name="connsiteY185" fmla="*/ 3725568 h 3855489"/>
              <a:gd name="connsiteX186" fmla="*/ 1262924 w 3860171"/>
              <a:gd name="connsiteY186" fmla="*/ 3724398 h 3855489"/>
              <a:gd name="connsiteX187" fmla="*/ 1226640 w 3860171"/>
              <a:gd name="connsiteY187" fmla="*/ 3719716 h 3855489"/>
              <a:gd name="connsiteX188" fmla="*/ 1191526 w 3860171"/>
              <a:gd name="connsiteY188" fmla="*/ 3709182 h 3855489"/>
              <a:gd name="connsiteX189" fmla="*/ 1162265 w 3860171"/>
              <a:gd name="connsiteY189" fmla="*/ 3693966 h 3855489"/>
              <a:gd name="connsiteX190" fmla="*/ 1134174 w 3860171"/>
              <a:gd name="connsiteY190" fmla="*/ 3674068 h 3855489"/>
              <a:gd name="connsiteX191" fmla="*/ 1109594 w 3860171"/>
              <a:gd name="connsiteY191" fmla="*/ 3650659 h 3855489"/>
              <a:gd name="connsiteX192" fmla="*/ 1085015 w 3860171"/>
              <a:gd name="connsiteY192" fmla="*/ 3623738 h 3855489"/>
              <a:gd name="connsiteX193" fmla="*/ 1062776 w 3860171"/>
              <a:gd name="connsiteY193" fmla="*/ 3595647 h 3855489"/>
              <a:gd name="connsiteX194" fmla="*/ 1040537 w 3860171"/>
              <a:gd name="connsiteY194" fmla="*/ 3566386 h 3855489"/>
              <a:gd name="connsiteX195" fmla="*/ 1018299 w 3860171"/>
              <a:gd name="connsiteY195" fmla="*/ 3537124 h 3855489"/>
              <a:gd name="connsiteX196" fmla="*/ 996060 w 3860171"/>
              <a:gd name="connsiteY196" fmla="*/ 3509033 h 3855489"/>
              <a:gd name="connsiteX197" fmla="*/ 972651 w 3860171"/>
              <a:gd name="connsiteY197" fmla="*/ 3482113 h 3855489"/>
              <a:gd name="connsiteX198" fmla="*/ 945730 w 3860171"/>
              <a:gd name="connsiteY198" fmla="*/ 3458704 h 3855489"/>
              <a:gd name="connsiteX199" fmla="*/ 919980 w 3860171"/>
              <a:gd name="connsiteY199" fmla="*/ 3437635 h 3855489"/>
              <a:gd name="connsiteX200" fmla="*/ 890719 w 3860171"/>
              <a:gd name="connsiteY200" fmla="*/ 3421249 h 3855489"/>
              <a:gd name="connsiteX201" fmla="*/ 859116 w 3860171"/>
              <a:gd name="connsiteY201" fmla="*/ 3407203 h 3855489"/>
              <a:gd name="connsiteX202" fmla="*/ 825173 w 3860171"/>
              <a:gd name="connsiteY202" fmla="*/ 3395499 h 3855489"/>
              <a:gd name="connsiteX203" fmla="*/ 790059 w 3860171"/>
              <a:gd name="connsiteY203" fmla="*/ 3384965 h 3855489"/>
              <a:gd name="connsiteX204" fmla="*/ 754946 w 3860171"/>
              <a:gd name="connsiteY204" fmla="*/ 3375601 h 3855489"/>
              <a:gd name="connsiteX205" fmla="*/ 718662 w 3860171"/>
              <a:gd name="connsiteY205" fmla="*/ 3366237 h 3855489"/>
              <a:gd name="connsiteX206" fmla="*/ 684718 w 3860171"/>
              <a:gd name="connsiteY206" fmla="*/ 3355703 h 3855489"/>
              <a:gd name="connsiteX207" fmla="*/ 650775 w 3860171"/>
              <a:gd name="connsiteY207" fmla="*/ 3343999 h 3855489"/>
              <a:gd name="connsiteX208" fmla="*/ 619173 w 3860171"/>
              <a:gd name="connsiteY208" fmla="*/ 3329953 h 3855489"/>
              <a:gd name="connsiteX209" fmla="*/ 591082 w 3860171"/>
              <a:gd name="connsiteY209" fmla="*/ 3312396 h 3855489"/>
              <a:gd name="connsiteX210" fmla="*/ 565332 w 3860171"/>
              <a:gd name="connsiteY210" fmla="*/ 3291328 h 3855489"/>
              <a:gd name="connsiteX211" fmla="*/ 544263 w 3860171"/>
              <a:gd name="connsiteY211" fmla="*/ 3265578 h 3855489"/>
              <a:gd name="connsiteX212" fmla="*/ 526706 w 3860171"/>
              <a:gd name="connsiteY212" fmla="*/ 3237487 h 3855489"/>
              <a:gd name="connsiteX213" fmla="*/ 512661 w 3860171"/>
              <a:gd name="connsiteY213" fmla="*/ 3205885 h 3855489"/>
              <a:gd name="connsiteX214" fmla="*/ 500956 w 3860171"/>
              <a:gd name="connsiteY214" fmla="*/ 3171941 h 3855489"/>
              <a:gd name="connsiteX215" fmla="*/ 490422 w 3860171"/>
              <a:gd name="connsiteY215" fmla="*/ 3137998 h 3855489"/>
              <a:gd name="connsiteX216" fmla="*/ 481059 w 3860171"/>
              <a:gd name="connsiteY216" fmla="*/ 3101714 h 3855489"/>
              <a:gd name="connsiteX217" fmla="*/ 471695 w 3860171"/>
              <a:gd name="connsiteY217" fmla="*/ 3066600 h 3855489"/>
              <a:gd name="connsiteX218" fmla="*/ 461161 w 3860171"/>
              <a:gd name="connsiteY218" fmla="*/ 3031486 h 3855489"/>
              <a:gd name="connsiteX219" fmla="*/ 449456 w 3860171"/>
              <a:gd name="connsiteY219" fmla="*/ 2997543 h 3855489"/>
              <a:gd name="connsiteX220" fmla="*/ 435411 w 3860171"/>
              <a:gd name="connsiteY220" fmla="*/ 2965941 h 3855489"/>
              <a:gd name="connsiteX221" fmla="*/ 419024 w 3860171"/>
              <a:gd name="connsiteY221" fmla="*/ 2936679 h 3855489"/>
              <a:gd name="connsiteX222" fmla="*/ 397956 w 3860171"/>
              <a:gd name="connsiteY222" fmla="*/ 2910929 h 3855489"/>
              <a:gd name="connsiteX223" fmla="*/ 374547 w 3860171"/>
              <a:gd name="connsiteY223" fmla="*/ 2884009 h 3855489"/>
              <a:gd name="connsiteX224" fmla="*/ 347626 w 3860171"/>
              <a:gd name="connsiteY224" fmla="*/ 2860599 h 3855489"/>
              <a:gd name="connsiteX225" fmla="*/ 318365 w 3860171"/>
              <a:gd name="connsiteY225" fmla="*/ 2838361 h 3855489"/>
              <a:gd name="connsiteX226" fmla="*/ 289103 w 3860171"/>
              <a:gd name="connsiteY226" fmla="*/ 2816122 h 3855489"/>
              <a:gd name="connsiteX227" fmla="*/ 259842 w 3860171"/>
              <a:gd name="connsiteY227" fmla="*/ 2793883 h 3855489"/>
              <a:gd name="connsiteX228" fmla="*/ 231751 w 3860171"/>
              <a:gd name="connsiteY228" fmla="*/ 2771645 h 3855489"/>
              <a:gd name="connsiteX229" fmla="*/ 204830 w 3860171"/>
              <a:gd name="connsiteY229" fmla="*/ 2747065 h 3855489"/>
              <a:gd name="connsiteX230" fmla="*/ 181421 w 3860171"/>
              <a:gd name="connsiteY230" fmla="*/ 2722485 h 3855489"/>
              <a:gd name="connsiteX231" fmla="*/ 161523 w 3860171"/>
              <a:gd name="connsiteY231" fmla="*/ 2694394 h 3855489"/>
              <a:gd name="connsiteX232" fmla="*/ 146308 w 3860171"/>
              <a:gd name="connsiteY232" fmla="*/ 2665133 h 3855489"/>
              <a:gd name="connsiteX233" fmla="*/ 135773 w 3860171"/>
              <a:gd name="connsiteY233" fmla="*/ 2630019 h 3855489"/>
              <a:gd name="connsiteX234" fmla="*/ 131092 w 3860171"/>
              <a:gd name="connsiteY234" fmla="*/ 2593735 h 3855489"/>
              <a:gd name="connsiteX235" fmla="*/ 129921 w 3860171"/>
              <a:gd name="connsiteY235" fmla="*/ 2556280 h 3855489"/>
              <a:gd name="connsiteX236" fmla="*/ 133432 w 3860171"/>
              <a:gd name="connsiteY236" fmla="*/ 2516485 h 3855489"/>
              <a:gd name="connsiteX237" fmla="*/ 138114 w 3860171"/>
              <a:gd name="connsiteY237" fmla="*/ 2476689 h 3855489"/>
              <a:gd name="connsiteX238" fmla="*/ 143967 w 3860171"/>
              <a:gd name="connsiteY238" fmla="*/ 2436894 h 3855489"/>
              <a:gd name="connsiteX239" fmla="*/ 148648 w 3860171"/>
              <a:gd name="connsiteY239" fmla="*/ 2397098 h 3855489"/>
              <a:gd name="connsiteX240" fmla="*/ 150989 w 3860171"/>
              <a:gd name="connsiteY240" fmla="*/ 2357302 h 3855489"/>
              <a:gd name="connsiteX241" fmla="*/ 150989 w 3860171"/>
              <a:gd name="connsiteY241" fmla="*/ 2318677 h 3855489"/>
              <a:gd name="connsiteX242" fmla="*/ 146308 w 3860171"/>
              <a:gd name="connsiteY242" fmla="*/ 2282393 h 3855489"/>
              <a:gd name="connsiteX243" fmla="*/ 136944 w 3860171"/>
              <a:gd name="connsiteY243" fmla="*/ 2246109 h 3855489"/>
              <a:gd name="connsiteX244" fmla="*/ 122898 w 3860171"/>
              <a:gd name="connsiteY244" fmla="*/ 2212166 h 3855489"/>
              <a:gd name="connsiteX245" fmla="*/ 105341 w 3860171"/>
              <a:gd name="connsiteY245" fmla="*/ 2177052 h 3855489"/>
              <a:gd name="connsiteX246" fmla="*/ 85444 w 3860171"/>
              <a:gd name="connsiteY246" fmla="*/ 2141938 h 3855489"/>
              <a:gd name="connsiteX247" fmla="*/ 64375 w 3860171"/>
              <a:gd name="connsiteY247" fmla="*/ 2106824 h 3855489"/>
              <a:gd name="connsiteX248" fmla="*/ 44478 w 3860171"/>
              <a:gd name="connsiteY248" fmla="*/ 2072881 h 3855489"/>
              <a:gd name="connsiteX249" fmla="*/ 26921 w 3860171"/>
              <a:gd name="connsiteY249" fmla="*/ 2036597 h 3855489"/>
              <a:gd name="connsiteX250" fmla="*/ 12875 w 3860171"/>
              <a:gd name="connsiteY250" fmla="*/ 2001483 h 3855489"/>
              <a:gd name="connsiteX251" fmla="*/ 3512 w 3860171"/>
              <a:gd name="connsiteY251" fmla="*/ 1965199 h 3855489"/>
              <a:gd name="connsiteX252" fmla="*/ 0 w 3860171"/>
              <a:gd name="connsiteY252" fmla="*/ 1927744 h 3855489"/>
              <a:gd name="connsiteX253" fmla="*/ 3512 w 3860171"/>
              <a:gd name="connsiteY253" fmla="*/ 1890290 h 3855489"/>
              <a:gd name="connsiteX254" fmla="*/ 12875 w 3860171"/>
              <a:gd name="connsiteY254" fmla="*/ 1854005 h 3855489"/>
              <a:gd name="connsiteX255" fmla="*/ 26921 w 3860171"/>
              <a:gd name="connsiteY255" fmla="*/ 1818892 h 3855489"/>
              <a:gd name="connsiteX256" fmla="*/ 44478 w 3860171"/>
              <a:gd name="connsiteY256" fmla="*/ 1782608 h 3855489"/>
              <a:gd name="connsiteX257" fmla="*/ 64375 w 3860171"/>
              <a:gd name="connsiteY257" fmla="*/ 1748664 h 3855489"/>
              <a:gd name="connsiteX258" fmla="*/ 85444 w 3860171"/>
              <a:gd name="connsiteY258" fmla="*/ 1713550 h 3855489"/>
              <a:gd name="connsiteX259" fmla="*/ 105341 w 3860171"/>
              <a:gd name="connsiteY259" fmla="*/ 1678437 h 3855489"/>
              <a:gd name="connsiteX260" fmla="*/ 122898 w 3860171"/>
              <a:gd name="connsiteY260" fmla="*/ 1643323 h 3855489"/>
              <a:gd name="connsiteX261" fmla="*/ 136944 w 3860171"/>
              <a:gd name="connsiteY261" fmla="*/ 1609380 h 3855489"/>
              <a:gd name="connsiteX262" fmla="*/ 146308 w 3860171"/>
              <a:gd name="connsiteY262" fmla="*/ 1573096 h 3855489"/>
              <a:gd name="connsiteX263" fmla="*/ 150989 w 3860171"/>
              <a:gd name="connsiteY263" fmla="*/ 1536811 h 3855489"/>
              <a:gd name="connsiteX264" fmla="*/ 150989 w 3860171"/>
              <a:gd name="connsiteY264" fmla="*/ 1498186 h 3855489"/>
              <a:gd name="connsiteX265" fmla="*/ 148648 w 3860171"/>
              <a:gd name="connsiteY265" fmla="*/ 1458391 h 3855489"/>
              <a:gd name="connsiteX266" fmla="*/ 143967 w 3860171"/>
              <a:gd name="connsiteY266" fmla="*/ 1418595 h 3855489"/>
              <a:gd name="connsiteX267" fmla="*/ 138114 w 3860171"/>
              <a:gd name="connsiteY267" fmla="*/ 1378799 h 3855489"/>
              <a:gd name="connsiteX268" fmla="*/ 133432 w 3860171"/>
              <a:gd name="connsiteY268" fmla="*/ 1339004 h 3855489"/>
              <a:gd name="connsiteX269" fmla="*/ 129921 w 3860171"/>
              <a:gd name="connsiteY269" fmla="*/ 1299208 h 3855489"/>
              <a:gd name="connsiteX270" fmla="*/ 131092 w 3860171"/>
              <a:gd name="connsiteY270" fmla="*/ 1261754 h 3855489"/>
              <a:gd name="connsiteX271" fmla="*/ 135773 w 3860171"/>
              <a:gd name="connsiteY271" fmla="*/ 1225469 h 3855489"/>
              <a:gd name="connsiteX272" fmla="*/ 146308 w 3860171"/>
              <a:gd name="connsiteY272" fmla="*/ 1190356 h 3855489"/>
              <a:gd name="connsiteX273" fmla="*/ 161523 w 3860171"/>
              <a:gd name="connsiteY273" fmla="*/ 1161094 h 3855489"/>
              <a:gd name="connsiteX274" fmla="*/ 181421 w 3860171"/>
              <a:gd name="connsiteY274" fmla="*/ 1133003 h 3855489"/>
              <a:gd name="connsiteX275" fmla="*/ 204830 w 3860171"/>
              <a:gd name="connsiteY275" fmla="*/ 1108424 h 3855489"/>
              <a:gd name="connsiteX276" fmla="*/ 231751 w 3860171"/>
              <a:gd name="connsiteY276" fmla="*/ 1083844 h 3855489"/>
              <a:gd name="connsiteX277" fmla="*/ 259842 w 3860171"/>
              <a:gd name="connsiteY277" fmla="*/ 1061605 h 3855489"/>
              <a:gd name="connsiteX278" fmla="*/ 289103 w 3860171"/>
              <a:gd name="connsiteY278" fmla="*/ 1039367 h 3855489"/>
              <a:gd name="connsiteX279" fmla="*/ 318365 w 3860171"/>
              <a:gd name="connsiteY279" fmla="*/ 1017128 h 3855489"/>
              <a:gd name="connsiteX280" fmla="*/ 347626 w 3860171"/>
              <a:gd name="connsiteY280" fmla="*/ 994889 h 3855489"/>
              <a:gd name="connsiteX281" fmla="*/ 374547 w 3860171"/>
              <a:gd name="connsiteY281" fmla="*/ 971480 h 3855489"/>
              <a:gd name="connsiteX282" fmla="*/ 397956 w 3860171"/>
              <a:gd name="connsiteY282" fmla="*/ 944560 h 3855489"/>
              <a:gd name="connsiteX283" fmla="*/ 419024 w 3860171"/>
              <a:gd name="connsiteY283" fmla="*/ 918809 h 3855489"/>
              <a:gd name="connsiteX284" fmla="*/ 435411 w 3860171"/>
              <a:gd name="connsiteY284" fmla="*/ 889548 h 3855489"/>
              <a:gd name="connsiteX285" fmla="*/ 449456 w 3860171"/>
              <a:gd name="connsiteY285" fmla="*/ 857946 h 3855489"/>
              <a:gd name="connsiteX286" fmla="*/ 461161 w 3860171"/>
              <a:gd name="connsiteY286" fmla="*/ 824002 h 3855489"/>
              <a:gd name="connsiteX287" fmla="*/ 471695 w 3860171"/>
              <a:gd name="connsiteY287" fmla="*/ 788889 h 3855489"/>
              <a:gd name="connsiteX288" fmla="*/ 481059 w 3860171"/>
              <a:gd name="connsiteY288" fmla="*/ 753775 h 3855489"/>
              <a:gd name="connsiteX289" fmla="*/ 490422 w 3860171"/>
              <a:gd name="connsiteY289" fmla="*/ 717491 h 3855489"/>
              <a:gd name="connsiteX290" fmla="*/ 500956 w 3860171"/>
              <a:gd name="connsiteY290" fmla="*/ 683547 h 3855489"/>
              <a:gd name="connsiteX291" fmla="*/ 512661 w 3860171"/>
              <a:gd name="connsiteY291" fmla="*/ 649604 h 3855489"/>
              <a:gd name="connsiteX292" fmla="*/ 526706 w 3860171"/>
              <a:gd name="connsiteY292" fmla="*/ 618002 h 3855489"/>
              <a:gd name="connsiteX293" fmla="*/ 544263 w 3860171"/>
              <a:gd name="connsiteY293" fmla="*/ 589911 h 3855489"/>
              <a:gd name="connsiteX294" fmla="*/ 565332 w 3860171"/>
              <a:gd name="connsiteY294" fmla="*/ 564161 h 3855489"/>
              <a:gd name="connsiteX295" fmla="*/ 591082 w 3860171"/>
              <a:gd name="connsiteY295" fmla="*/ 543092 h 3855489"/>
              <a:gd name="connsiteX296" fmla="*/ 619173 w 3860171"/>
              <a:gd name="connsiteY296" fmla="*/ 525535 h 3855489"/>
              <a:gd name="connsiteX297" fmla="*/ 650775 w 3860171"/>
              <a:gd name="connsiteY297" fmla="*/ 511490 h 3855489"/>
              <a:gd name="connsiteX298" fmla="*/ 684718 w 3860171"/>
              <a:gd name="connsiteY298" fmla="*/ 499785 h 3855489"/>
              <a:gd name="connsiteX299" fmla="*/ 718662 w 3860171"/>
              <a:gd name="connsiteY299" fmla="*/ 489251 h 3855489"/>
              <a:gd name="connsiteX300" fmla="*/ 754946 w 3860171"/>
              <a:gd name="connsiteY300" fmla="*/ 479888 h 3855489"/>
              <a:gd name="connsiteX301" fmla="*/ 790059 w 3860171"/>
              <a:gd name="connsiteY301" fmla="*/ 470524 h 3855489"/>
              <a:gd name="connsiteX302" fmla="*/ 825173 w 3860171"/>
              <a:gd name="connsiteY302" fmla="*/ 459990 h 3855489"/>
              <a:gd name="connsiteX303" fmla="*/ 859116 w 3860171"/>
              <a:gd name="connsiteY303" fmla="*/ 448285 h 3855489"/>
              <a:gd name="connsiteX304" fmla="*/ 890719 w 3860171"/>
              <a:gd name="connsiteY304" fmla="*/ 434240 h 3855489"/>
              <a:gd name="connsiteX305" fmla="*/ 919980 w 3860171"/>
              <a:gd name="connsiteY305" fmla="*/ 417853 h 3855489"/>
              <a:gd name="connsiteX306" fmla="*/ 945730 w 3860171"/>
              <a:gd name="connsiteY306" fmla="*/ 396785 h 3855489"/>
              <a:gd name="connsiteX307" fmla="*/ 972651 w 3860171"/>
              <a:gd name="connsiteY307" fmla="*/ 373376 h 3855489"/>
              <a:gd name="connsiteX308" fmla="*/ 996060 w 3860171"/>
              <a:gd name="connsiteY308" fmla="*/ 346455 h 3855489"/>
              <a:gd name="connsiteX309" fmla="*/ 1018299 w 3860171"/>
              <a:gd name="connsiteY309" fmla="*/ 318364 h 3855489"/>
              <a:gd name="connsiteX310" fmla="*/ 1040537 w 3860171"/>
              <a:gd name="connsiteY310" fmla="*/ 289103 h 3855489"/>
              <a:gd name="connsiteX311" fmla="*/ 1062776 w 3860171"/>
              <a:gd name="connsiteY311" fmla="*/ 259841 h 3855489"/>
              <a:gd name="connsiteX312" fmla="*/ 1085015 w 3860171"/>
              <a:gd name="connsiteY312" fmla="*/ 231750 h 3855489"/>
              <a:gd name="connsiteX313" fmla="*/ 1109594 w 3860171"/>
              <a:gd name="connsiteY313" fmla="*/ 204830 h 3855489"/>
              <a:gd name="connsiteX314" fmla="*/ 1134174 w 3860171"/>
              <a:gd name="connsiteY314" fmla="*/ 181421 h 3855489"/>
              <a:gd name="connsiteX315" fmla="*/ 1162265 w 3860171"/>
              <a:gd name="connsiteY315" fmla="*/ 161523 h 3855489"/>
              <a:gd name="connsiteX316" fmla="*/ 1191526 w 3860171"/>
              <a:gd name="connsiteY316" fmla="*/ 146307 h 3855489"/>
              <a:gd name="connsiteX317" fmla="*/ 1226640 w 3860171"/>
              <a:gd name="connsiteY317" fmla="*/ 135773 h 3855489"/>
              <a:gd name="connsiteX318" fmla="*/ 1262924 w 3860171"/>
              <a:gd name="connsiteY318" fmla="*/ 131091 h 3855489"/>
              <a:gd name="connsiteX319" fmla="*/ 1300379 w 3860171"/>
              <a:gd name="connsiteY319" fmla="*/ 129921 h 3855489"/>
              <a:gd name="connsiteX320" fmla="*/ 1340175 w 3860171"/>
              <a:gd name="connsiteY320" fmla="*/ 133432 h 3855489"/>
              <a:gd name="connsiteX321" fmla="*/ 1379970 w 3860171"/>
              <a:gd name="connsiteY321" fmla="*/ 138114 h 3855489"/>
              <a:gd name="connsiteX322" fmla="*/ 1419766 w 3860171"/>
              <a:gd name="connsiteY322" fmla="*/ 143966 h 3855489"/>
              <a:gd name="connsiteX323" fmla="*/ 1459561 w 3860171"/>
              <a:gd name="connsiteY323" fmla="*/ 148648 h 3855489"/>
              <a:gd name="connsiteX324" fmla="*/ 1499357 w 3860171"/>
              <a:gd name="connsiteY324" fmla="*/ 150989 h 3855489"/>
              <a:gd name="connsiteX325" fmla="*/ 1537982 w 3860171"/>
              <a:gd name="connsiteY325" fmla="*/ 150989 h 3855489"/>
              <a:gd name="connsiteX326" fmla="*/ 1574266 w 3860171"/>
              <a:gd name="connsiteY326" fmla="*/ 146307 h 3855489"/>
              <a:gd name="connsiteX327" fmla="*/ 1610550 w 3860171"/>
              <a:gd name="connsiteY327" fmla="*/ 136943 h 3855489"/>
              <a:gd name="connsiteX328" fmla="*/ 1645664 w 3860171"/>
              <a:gd name="connsiteY328" fmla="*/ 122898 h 3855489"/>
              <a:gd name="connsiteX329" fmla="*/ 1680778 w 3860171"/>
              <a:gd name="connsiteY329" fmla="*/ 104171 h 3855489"/>
              <a:gd name="connsiteX330" fmla="*/ 1715892 w 3860171"/>
              <a:gd name="connsiteY330" fmla="*/ 85443 h 3855489"/>
              <a:gd name="connsiteX331" fmla="*/ 1751005 w 3860171"/>
              <a:gd name="connsiteY331" fmla="*/ 64375 h 3855489"/>
              <a:gd name="connsiteX332" fmla="*/ 1784949 w 3860171"/>
              <a:gd name="connsiteY332" fmla="*/ 44477 h 3855489"/>
              <a:gd name="connsiteX333" fmla="*/ 1821233 w 3860171"/>
              <a:gd name="connsiteY333" fmla="*/ 26920 h 3855489"/>
              <a:gd name="connsiteX334" fmla="*/ 1856347 w 3860171"/>
              <a:gd name="connsiteY334" fmla="*/ 12875 h 3855489"/>
              <a:gd name="connsiteX335" fmla="*/ 1892631 w 3860171"/>
              <a:gd name="connsiteY335" fmla="*/ 3511 h 385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p:spPr>
      </p:pic>
    </p:spTree>
    <p:extLst>
      <p:ext uri="{BB962C8B-B14F-4D97-AF65-F5344CB8AC3E}">
        <p14:creationId xmlns:p14="http://schemas.microsoft.com/office/powerpoint/2010/main" val="28533759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99870-CA7C-EC47-B450-36EA4C639FD1}"/>
              </a:ext>
            </a:extLst>
          </p:cNvPr>
          <p:cNvSpPr>
            <a:spLocks noGrp="1"/>
          </p:cNvSpPr>
          <p:nvPr>
            <p:ph type="title"/>
          </p:nvPr>
        </p:nvSpPr>
        <p:spPr/>
        <p:txBody>
          <a:bodyPr/>
          <a:lstStyle/>
          <a:p>
            <a:r>
              <a:rPr lang="cs-CZ" dirty="0" err="1"/>
              <a:t>adhd</a:t>
            </a:r>
            <a:endParaRPr lang="cs-CZ" dirty="0"/>
          </a:p>
        </p:txBody>
      </p:sp>
      <p:sp>
        <p:nvSpPr>
          <p:cNvPr id="3" name="Content Placeholder 2">
            <a:extLst>
              <a:ext uri="{FF2B5EF4-FFF2-40B4-BE49-F238E27FC236}">
                <a16:creationId xmlns:a16="http://schemas.microsoft.com/office/drawing/2014/main" id="{5C1ED82A-69AD-F540-B0AD-381AED3F9AA5}"/>
              </a:ext>
            </a:extLst>
          </p:cNvPr>
          <p:cNvSpPr>
            <a:spLocks noGrp="1"/>
          </p:cNvSpPr>
          <p:nvPr>
            <p:ph idx="1"/>
          </p:nvPr>
        </p:nvSpPr>
        <p:spPr/>
        <p:txBody>
          <a:bodyPr/>
          <a:lstStyle/>
          <a:p>
            <a:r>
              <a:rPr lang="cs-CZ" dirty="0"/>
              <a:t>https://</a:t>
            </a:r>
            <a:r>
              <a:rPr lang="cs-CZ" dirty="0" err="1"/>
              <a:t>www.youtube.com</a:t>
            </a:r>
            <a:r>
              <a:rPr lang="cs-CZ" dirty="0"/>
              <a:t>/</a:t>
            </a:r>
            <a:r>
              <a:rPr lang="cs-CZ" dirty="0" err="1"/>
              <a:t>watch?v</a:t>
            </a:r>
            <a:r>
              <a:rPr lang="cs-CZ" dirty="0"/>
              <a:t>=T4Dtp1wcnjk</a:t>
            </a:r>
          </a:p>
        </p:txBody>
      </p:sp>
    </p:spTree>
    <p:extLst>
      <p:ext uri="{BB962C8B-B14F-4D97-AF65-F5344CB8AC3E}">
        <p14:creationId xmlns:p14="http://schemas.microsoft.com/office/powerpoint/2010/main" val="3049690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92E48-6647-9B48-8978-918C866F3733}"/>
              </a:ext>
            </a:extLst>
          </p:cNvPr>
          <p:cNvSpPr>
            <a:spLocks noGrp="1"/>
          </p:cNvSpPr>
          <p:nvPr>
            <p:ph type="title"/>
          </p:nvPr>
        </p:nvSpPr>
        <p:spPr>
          <a:xfrm>
            <a:off x="382280" y="484632"/>
            <a:ext cx="6743844" cy="1609344"/>
          </a:xfrm>
        </p:spPr>
        <p:txBody>
          <a:bodyPr>
            <a:normAutofit/>
          </a:bodyPr>
          <a:lstStyle/>
          <a:p>
            <a:pPr algn="ctr"/>
            <a:r>
              <a:rPr lang="cs-CZ" sz="4800" dirty="0"/>
              <a:t>Otázky </a:t>
            </a:r>
          </a:p>
        </p:txBody>
      </p:sp>
      <p:sp>
        <p:nvSpPr>
          <p:cNvPr id="3" name="Content Placeholder 2">
            <a:extLst>
              <a:ext uri="{FF2B5EF4-FFF2-40B4-BE49-F238E27FC236}">
                <a16:creationId xmlns:a16="http://schemas.microsoft.com/office/drawing/2014/main" id="{E5A725CB-4BE5-9A4B-A3BA-FA6E4462565D}"/>
              </a:ext>
            </a:extLst>
          </p:cNvPr>
          <p:cNvSpPr>
            <a:spLocks noGrp="1"/>
          </p:cNvSpPr>
          <p:nvPr>
            <p:ph idx="1"/>
          </p:nvPr>
        </p:nvSpPr>
        <p:spPr>
          <a:xfrm>
            <a:off x="924146" y="1579541"/>
            <a:ext cx="6743845" cy="4050792"/>
          </a:xfrm>
        </p:spPr>
        <p:txBody>
          <a:bodyPr>
            <a:normAutofit/>
          </a:bodyPr>
          <a:lstStyle/>
          <a:p>
            <a:r>
              <a:rPr lang="cs-CZ" sz="2500" dirty="0">
                <a:latin typeface="Calibri" panose="020F0502020204030204" pitchFamily="34" charset="0"/>
                <a:cs typeface="Calibri" panose="020F0502020204030204" pitchFamily="34" charset="0"/>
              </a:rPr>
              <a:t>Co je LDE?</a:t>
            </a:r>
          </a:p>
          <a:p>
            <a:r>
              <a:rPr lang="cs-CZ" sz="2500" dirty="0">
                <a:latin typeface="Calibri" panose="020F0502020204030204" pitchFamily="34" charset="0"/>
                <a:cs typeface="Calibri" panose="020F0502020204030204" pitchFamily="34" charset="0"/>
              </a:rPr>
              <a:t>Co je LMD?</a:t>
            </a:r>
          </a:p>
          <a:p>
            <a:r>
              <a:rPr lang="cs-CZ" sz="2500" dirty="0">
                <a:latin typeface="Calibri" panose="020F0502020204030204" pitchFamily="34" charset="0"/>
                <a:cs typeface="Calibri" panose="020F0502020204030204" pitchFamily="34" charset="0"/>
              </a:rPr>
              <a:t>Jak vzniká ADHD?</a:t>
            </a:r>
          </a:p>
          <a:p>
            <a:r>
              <a:rPr lang="cs-CZ" sz="2500" dirty="0">
                <a:latin typeface="Calibri" panose="020F0502020204030204" pitchFamily="34" charset="0"/>
                <a:cs typeface="Calibri" panose="020F0502020204030204" pitchFamily="34" charset="0"/>
              </a:rPr>
              <a:t>Je ADHD způsobeno nesprávnou výživou?</a:t>
            </a:r>
          </a:p>
          <a:p>
            <a:r>
              <a:rPr lang="cs-CZ" sz="2500" dirty="0">
                <a:latin typeface="Calibri" panose="020F0502020204030204" pitchFamily="34" charset="0"/>
                <a:cs typeface="Calibri" panose="020F0502020204030204" pitchFamily="34" charset="0"/>
              </a:rPr>
              <a:t>Výskyt ADHD u dětí-procentuálně- kolik v populaci</a:t>
            </a:r>
          </a:p>
          <a:p>
            <a:r>
              <a:rPr lang="cs-CZ" sz="2500" dirty="0">
                <a:latin typeface="Calibri" panose="020F0502020204030204" pitchFamily="34" charset="0"/>
                <a:cs typeface="Calibri" panose="020F0502020204030204" pitchFamily="34" charset="0"/>
              </a:rPr>
              <a:t>Jakou paměť krátkodobou nebo dlouhodobou budou mít děti s ADHD lepší?</a:t>
            </a:r>
          </a:p>
          <a:p>
            <a:endParaRPr lang="cs-CZ" sz="1800" dirty="0"/>
          </a:p>
        </p:txBody>
      </p:sp>
      <p:pic>
        <p:nvPicPr>
          <p:cNvPr id="4" name="Picture 3">
            <a:extLst>
              <a:ext uri="{FF2B5EF4-FFF2-40B4-BE49-F238E27FC236}">
                <a16:creationId xmlns:a16="http://schemas.microsoft.com/office/drawing/2014/main" id="{CCA35977-65D9-CC43-A717-8D3EF3FCB23F}"/>
              </a:ext>
            </a:extLst>
          </p:cNvPr>
          <p:cNvPicPr>
            <a:picLocks noChangeAspect="1"/>
          </p:cNvPicPr>
          <p:nvPr/>
        </p:nvPicPr>
        <p:blipFill rotWithShape="1">
          <a:blip r:embed="rId2"/>
          <a:srcRect l="15915" r="2696"/>
          <a:stretch/>
        </p:blipFill>
        <p:spPr>
          <a:xfrm>
            <a:off x="7545274" y="10"/>
            <a:ext cx="4646726" cy="6857990"/>
          </a:xfrm>
          <a:prstGeom prst="rect">
            <a:avLst/>
          </a:prstGeom>
        </p:spPr>
      </p:pic>
    </p:spTree>
    <p:extLst>
      <p:ext uri="{BB962C8B-B14F-4D97-AF65-F5344CB8AC3E}">
        <p14:creationId xmlns:p14="http://schemas.microsoft.com/office/powerpoint/2010/main" val="3101720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7C814-06E5-CC49-9DFF-AEEB161F6CC7}"/>
              </a:ext>
            </a:extLst>
          </p:cNvPr>
          <p:cNvSpPr>
            <a:spLocks noGrp="1"/>
          </p:cNvSpPr>
          <p:nvPr>
            <p:ph type="title"/>
          </p:nvPr>
        </p:nvSpPr>
        <p:spPr/>
        <p:txBody>
          <a:bodyPr/>
          <a:lstStyle/>
          <a:p>
            <a:r>
              <a:rPr lang="cs-CZ" dirty="0"/>
              <a:t>TYPY</a:t>
            </a:r>
          </a:p>
        </p:txBody>
      </p:sp>
      <p:sp>
        <p:nvSpPr>
          <p:cNvPr id="3" name="Content Placeholder 2">
            <a:extLst>
              <a:ext uri="{FF2B5EF4-FFF2-40B4-BE49-F238E27FC236}">
                <a16:creationId xmlns:a16="http://schemas.microsoft.com/office/drawing/2014/main" id="{FD9D4B39-8A99-C840-A09C-F3A538161C52}"/>
              </a:ext>
            </a:extLst>
          </p:cNvPr>
          <p:cNvSpPr>
            <a:spLocks noGrp="1"/>
          </p:cNvSpPr>
          <p:nvPr>
            <p:ph idx="1"/>
          </p:nvPr>
        </p:nvSpPr>
        <p:spPr/>
        <p:txBody>
          <a:bodyPr/>
          <a:lstStyle/>
          <a:p>
            <a:r>
              <a:rPr lang="cs-CZ" dirty="0"/>
              <a:t>ADHD s převažující poruchou pozornosti</a:t>
            </a:r>
          </a:p>
          <a:p>
            <a:r>
              <a:rPr lang="cs-CZ" dirty="0"/>
              <a:t>ADHD s převažující motorickou hyperaktivitou a impulzivitou</a:t>
            </a:r>
          </a:p>
          <a:p>
            <a:r>
              <a:rPr lang="cs-CZ" dirty="0"/>
              <a:t>Kombinovaný typ</a:t>
            </a:r>
          </a:p>
          <a:p>
            <a:endParaRPr lang="cs-CZ" dirty="0"/>
          </a:p>
        </p:txBody>
      </p:sp>
      <p:pic>
        <p:nvPicPr>
          <p:cNvPr id="4" name="Picture 3">
            <a:extLst>
              <a:ext uri="{FF2B5EF4-FFF2-40B4-BE49-F238E27FC236}">
                <a16:creationId xmlns:a16="http://schemas.microsoft.com/office/drawing/2014/main" id="{8B481BF9-E58D-3047-95F0-EF12481E2A70}"/>
              </a:ext>
            </a:extLst>
          </p:cNvPr>
          <p:cNvPicPr>
            <a:picLocks noChangeAspect="1"/>
          </p:cNvPicPr>
          <p:nvPr/>
        </p:nvPicPr>
        <p:blipFill>
          <a:blip r:embed="rId2"/>
          <a:stretch>
            <a:fillRect/>
          </a:stretch>
        </p:blipFill>
        <p:spPr>
          <a:xfrm>
            <a:off x="5887720" y="3223260"/>
            <a:ext cx="4587240" cy="2948940"/>
          </a:xfrm>
          <a:prstGeom prst="rect">
            <a:avLst/>
          </a:prstGeom>
        </p:spPr>
      </p:pic>
    </p:spTree>
    <p:extLst>
      <p:ext uri="{BB962C8B-B14F-4D97-AF65-F5344CB8AC3E}">
        <p14:creationId xmlns:p14="http://schemas.microsoft.com/office/powerpoint/2010/main" val="16847019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5DA04-204F-274B-9B08-9E9A05B2AFE3}"/>
              </a:ext>
            </a:extLst>
          </p:cNvPr>
          <p:cNvSpPr>
            <a:spLocks noGrp="1"/>
          </p:cNvSpPr>
          <p:nvPr>
            <p:ph type="title"/>
          </p:nvPr>
        </p:nvSpPr>
        <p:spPr>
          <a:xfrm>
            <a:off x="6330738" y="171119"/>
            <a:ext cx="5299586" cy="1609344"/>
          </a:xfrm>
          <a:ln>
            <a:noFill/>
          </a:ln>
        </p:spPr>
        <p:txBody>
          <a:bodyPr>
            <a:normAutofit/>
          </a:bodyPr>
          <a:lstStyle/>
          <a:p>
            <a:pPr algn="ctr"/>
            <a:r>
              <a:rPr lang="cs-CZ" sz="4000" dirty="0"/>
              <a:t>VZNIK</a:t>
            </a:r>
          </a:p>
        </p:txBody>
      </p:sp>
      <p:pic>
        <p:nvPicPr>
          <p:cNvPr id="4" name="Picture 3">
            <a:extLst>
              <a:ext uri="{FF2B5EF4-FFF2-40B4-BE49-F238E27FC236}">
                <a16:creationId xmlns:a16="http://schemas.microsoft.com/office/drawing/2014/main" id="{E695BFC5-AA39-2B4C-AFDC-4234622B88EB}"/>
              </a:ext>
            </a:extLst>
          </p:cNvPr>
          <p:cNvPicPr>
            <a:picLocks noChangeAspect="1"/>
          </p:cNvPicPr>
          <p:nvPr/>
        </p:nvPicPr>
        <p:blipFill rotWithShape="1">
          <a:blip r:embed="rId2"/>
          <a:srcRect r="2" b="1933"/>
          <a:stretch/>
        </p:blipFill>
        <p:spPr>
          <a:xfrm>
            <a:off x="1" y="10"/>
            <a:ext cx="6066502" cy="6857989"/>
          </a:xfrm>
          <a:prstGeom prst="rect">
            <a:avLst/>
          </a:prstGeom>
        </p:spPr>
      </p:pic>
      <p:sp>
        <p:nvSpPr>
          <p:cNvPr id="3" name="Content Placeholder 2">
            <a:extLst>
              <a:ext uri="{FF2B5EF4-FFF2-40B4-BE49-F238E27FC236}">
                <a16:creationId xmlns:a16="http://schemas.microsoft.com/office/drawing/2014/main" id="{909772FB-655E-CB40-BD77-74ED935104F4}"/>
              </a:ext>
            </a:extLst>
          </p:cNvPr>
          <p:cNvSpPr>
            <a:spLocks noGrp="1"/>
          </p:cNvSpPr>
          <p:nvPr>
            <p:ph idx="1"/>
          </p:nvPr>
        </p:nvSpPr>
        <p:spPr>
          <a:xfrm>
            <a:off x="6400799" y="2121408"/>
            <a:ext cx="5299585" cy="4050792"/>
          </a:xfrm>
        </p:spPr>
        <p:txBody>
          <a:bodyPr>
            <a:normAutofit lnSpcReduction="10000"/>
          </a:bodyPr>
          <a:lstStyle/>
          <a:p>
            <a:r>
              <a:rPr lang="cs-CZ" sz="2300" dirty="0">
                <a:latin typeface="Calibri" panose="020F0502020204030204" pitchFamily="34" charset="0"/>
                <a:cs typeface="Calibri" panose="020F0502020204030204" pitchFamily="34" charset="0"/>
              </a:rPr>
              <a:t>Vrozený </a:t>
            </a:r>
            <a:r>
              <a:rPr lang="cs-CZ" sz="2300" dirty="0" err="1">
                <a:latin typeface="Calibri" panose="020F0502020204030204" pitchFamily="34" charset="0"/>
                <a:cs typeface="Calibri" panose="020F0502020204030204" pitchFamily="34" charset="0"/>
              </a:rPr>
              <a:t>neurovývojový</a:t>
            </a:r>
            <a:r>
              <a:rPr lang="cs-CZ" sz="2300" dirty="0">
                <a:latin typeface="Calibri" panose="020F0502020204030204" pitchFamily="34" charset="0"/>
                <a:cs typeface="Calibri" panose="020F0502020204030204" pitchFamily="34" charset="0"/>
              </a:rPr>
              <a:t> syndrom</a:t>
            </a:r>
          </a:p>
          <a:p>
            <a:r>
              <a:rPr lang="cs-CZ" sz="2300" dirty="0">
                <a:latin typeface="Calibri" panose="020F0502020204030204" pitchFamily="34" charset="0"/>
                <a:cs typeface="Calibri" panose="020F0502020204030204" pitchFamily="34" charset="0"/>
              </a:rPr>
              <a:t>Drobné difuzní poškození CNS vznikající v období vývoje a zrání CNS</a:t>
            </a:r>
          </a:p>
          <a:p>
            <a:pPr lvl="1"/>
            <a:r>
              <a:rPr lang="cs-CZ" sz="2300" dirty="0">
                <a:latin typeface="Calibri" panose="020F0502020204030204" pitchFamily="34" charset="0"/>
                <a:cs typeface="Calibri" panose="020F0502020204030204" pitchFamily="34" charset="0"/>
              </a:rPr>
              <a:t>Způsobeno nedostatkem kyslíku</a:t>
            </a:r>
          </a:p>
          <a:p>
            <a:r>
              <a:rPr lang="cs-CZ" sz="2300" dirty="0">
                <a:latin typeface="Calibri" panose="020F0502020204030204" pitchFamily="34" charset="0"/>
                <a:cs typeface="Calibri" panose="020F0502020204030204" pitchFamily="34" charset="0"/>
              </a:rPr>
              <a:t>Velký podíl genetických faktorů</a:t>
            </a:r>
          </a:p>
          <a:p>
            <a:r>
              <a:rPr lang="cs-CZ" sz="2300" dirty="0">
                <a:latin typeface="Calibri" panose="020F0502020204030204" pitchFamily="34" charset="0"/>
                <a:cs typeface="Calibri" panose="020F0502020204030204" pitchFamily="34" charset="0"/>
              </a:rPr>
              <a:t>Snížená aktivita dopaminu, noradrenalinu a z části i serotoninu</a:t>
            </a:r>
          </a:p>
          <a:p>
            <a:r>
              <a:rPr lang="cs-CZ" sz="2300" dirty="0">
                <a:latin typeface="Calibri" panose="020F0502020204030204" pitchFamily="34" charset="0"/>
                <a:cs typeface="Calibri" panose="020F0502020204030204" pitchFamily="34" charset="0"/>
              </a:rPr>
              <a:t>4-19 % výskyt v populaci</a:t>
            </a:r>
          </a:p>
          <a:p>
            <a:r>
              <a:rPr lang="cs-CZ" sz="2300" dirty="0">
                <a:latin typeface="Calibri" panose="020F0502020204030204" pitchFamily="34" charset="0"/>
                <a:cs typeface="Calibri" panose="020F0502020204030204" pitchFamily="34" charset="0"/>
              </a:rPr>
              <a:t>Ve 40-50 % přetrvává do dospělosti</a:t>
            </a:r>
          </a:p>
        </p:txBody>
      </p:sp>
    </p:spTree>
    <p:extLst>
      <p:ext uri="{BB962C8B-B14F-4D97-AF65-F5344CB8AC3E}">
        <p14:creationId xmlns:p14="http://schemas.microsoft.com/office/powerpoint/2010/main" val="13884833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35368-FF2F-6F41-A971-3E8C3DB7E85A}"/>
              </a:ext>
            </a:extLst>
          </p:cNvPr>
          <p:cNvSpPr>
            <a:spLocks noGrp="1"/>
          </p:cNvSpPr>
          <p:nvPr>
            <p:ph type="title"/>
          </p:nvPr>
        </p:nvSpPr>
        <p:spPr>
          <a:xfrm>
            <a:off x="8156350" y="484632"/>
            <a:ext cx="3544035" cy="1609344"/>
          </a:xfrm>
          <a:ln>
            <a:noFill/>
          </a:ln>
        </p:spPr>
        <p:txBody>
          <a:bodyPr>
            <a:normAutofit/>
          </a:bodyPr>
          <a:lstStyle/>
          <a:p>
            <a:endParaRPr lang="cs-CZ" sz="3200"/>
          </a:p>
        </p:txBody>
      </p:sp>
      <p:pic>
        <p:nvPicPr>
          <p:cNvPr id="4" name="Picture 3">
            <a:extLst>
              <a:ext uri="{FF2B5EF4-FFF2-40B4-BE49-F238E27FC236}">
                <a16:creationId xmlns:a16="http://schemas.microsoft.com/office/drawing/2014/main" id="{453F7331-068B-6C45-9994-755FDD830598}"/>
              </a:ext>
            </a:extLst>
          </p:cNvPr>
          <p:cNvPicPr>
            <a:picLocks noChangeAspect="1"/>
          </p:cNvPicPr>
          <p:nvPr/>
        </p:nvPicPr>
        <p:blipFill>
          <a:blip r:embed="rId2"/>
          <a:stretch>
            <a:fillRect/>
          </a:stretch>
        </p:blipFill>
        <p:spPr>
          <a:xfrm>
            <a:off x="1144045" y="640080"/>
            <a:ext cx="5862176" cy="5588101"/>
          </a:xfrm>
          <a:prstGeom prst="rect">
            <a:avLst/>
          </a:prstGeom>
        </p:spPr>
      </p:pic>
      <p:sp>
        <p:nvSpPr>
          <p:cNvPr id="3" name="Content Placeholder 2">
            <a:extLst>
              <a:ext uri="{FF2B5EF4-FFF2-40B4-BE49-F238E27FC236}">
                <a16:creationId xmlns:a16="http://schemas.microsoft.com/office/drawing/2014/main" id="{C6EDB37D-00E1-6A45-9EB2-12EB1E5BAAA3}"/>
              </a:ext>
            </a:extLst>
          </p:cNvPr>
          <p:cNvSpPr>
            <a:spLocks noGrp="1"/>
          </p:cNvSpPr>
          <p:nvPr>
            <p:ph idx="1"/>
          </p:nvPr>
        </p:nvSpPr>
        <p:spPr>
          <a:xfrm>
            <a:off x="8156351" y="2121408"/>
            <a:ext cx="3544034" cy="4050792"/>
          </a:xfrm>
        </p:spPr>
        <p:txBody>
          <a:bodyPr>
            <a:normAutofit/>
          </a:bodyPr>
          <a:lstStyle/>
          <a:p>
            <a:r>
              <a:rPr lang="cs-CZ" sz="1500"/>
              <a:t>Pozornost</a:t>
            </a:r>
          </a:p>
          <a:p>
            <a:pPr lvl="1"/>
            <a:r>
              <a:rPr lang="cs-CZ" sz="1500"/>
              <a:t>Rotěkanost, nesoustředěnost, nepozornost</a:t>
            </a:r>
          </a:p>
          <a:p>
            <a:pPr lvl="1"/>
            <a:r>
              <a:rPr lang="cs-CZ" sz="1500"/>
              <a:t>Nevýběrová pozornost</a:t>
            </a:r>
          </a:p>
          <a:p>
            <a:r>
              <a:rPr lang="cs-CZ" sz="1500"/>
              <a:t>Hyperaktivita</a:t>
            </a:r>
          </a:p>
          <a:p>
            <a:r>
              <a:rPr lang="cs-CZ" sz="1500"/>
              <a:t>Impulzivita</a:t>
            </a:r>
          </a:p>
          <a:p>
            <a:endParaRPr lang="cs-CZ" sz="1500"/>
          </a:p>
          <a:p>
            <a:r>
              <a:rPr lang="cs-CZ" sz="1500"/>
              <a:t>Poruchy motoriky</a:t>
            </a:r>
          </a:p>
          <a:p>
            <a:r>
              <a:rPr lang="cs-CZ" sz="1500"/>
              <a:t>Poruchy percepčních funkcí</a:t>
            </a:r>
          </a:p>
          <a:p>
            <a:r>
              <a:rPr lang="cs-CZ" sz="1500"/>
              <a:t>Poruchy v oblasti myšlení a řeči</a:t>
            </a:r>
          </a:p>
          <a:p>
            <a:r>
              <a:rPr lang="cs-CZ" sz="1500"/>
              <a:t>Emoční poruchy</a:t>
            </a:r>
          </a:p>
          <a:p>
            <a:r>
              <a:rPr lang="cs-CZ" sz="1500"/>
              <a:t>Poruchy chování</a:t>
            </a:r>
          </a:p>
          <a:p>
            <a:pPr marL="0" indent="0">
              <a:buNone/>
            </a:pPr>
            <a:endParaRPr lang="cs-CZ" sz="1500"/>
          </a:p>
        </p:txBody>
      </p:sp>
    </p:spTree>
    <p:extLst>
      <p:ext uri="{BB962C8B-B14F-4D97-AF65-F5344CB8AC3E}">
        <p14:creationId xmlns:p14="http://schemas.microsoft.com/office/powerpoint/2010/main" val="1125233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F2335D68-52E3-FA44-9560-DB6B7DCA769E}"/>
              </a:ext>
            </a:extLst>
          </p:cNvPr>
          <p:cNvSpPr/>
          <p:nvPr/>
        </p:nvSpPr>
        <p:spPr>
          <a:xfrm>
            <a:off x="777766" y="496612"/>
            <a:ext cx="3731171" cy="3697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Box 4">
            <a:extLst>
              <a:ext uri="{FF2B5EF4-FFF2-40B4-BE49-F238E27FC236}">
                <a16:creationId xmlns:a16="http://schemas.microsoft.com/office/drawing/2014/main" id="{EFDB7277-05F2-E647-B437-C6FCEEC30283}"/>
              </a:ext>
            </a:extLst>
          </p:cNvPr>
          <p:cNvSpPr txBox="1"/>
          <p:nvPr/>
        </p:nvSpPr>
        <p:spPr>
          <a:xfrm>
            <a:off x="1523999" y="921970"/>
            <a:ext cx="2154621" cy="3139321"/>
          </a:xfrm>
          <a:prstGeom prst="rect">
            <a:avLst/>
          </a:prstGeom>
          <a:noFill/>
        </p:spPr>
        <p:txBody>
          <a:bodyPr wrap="square" rtlCol="0">
            <a:spAutoFit/>
          </a:bodyPr>
          <a:lstStyle/>
          <a:p>
            <a:r>
              <a:rPr lang="cs-CZ" sz="2000" dirty="0"/>
              <a:t>1) Elementární typ učení, který se projevuje tím, že živé organismy postupně přestávají reagovat na podněty, které nejsou ani užitečné ani škodlivé</a:t>
            </a:r>
          </a:p>
          <a:p>
            <a:endParaRPr lang="cs-CZ" dirty="0"/>
          </a:p>
        </p:txBody>
      </p:sp>
      <p:sp>
        <p:nvSpPr>
          <p:cNvPr id="6" name="Oval 5">
            <a:extLst>
              <a:ext uri="{FF2B5EF4-FFF2-40B4-BE49-F238E27FC236}">
                <a16:creationId xmlns:a16="http://schemas.microsoft.com/office/drawing/2014/main" id="{AA35C62C-2831-7B4E-9030-D57DBCE35037}"/>
              </a:ext>
            </a:extLst>
          </p:cNvPr>
          <p:cNvSpPr/>
          <p:nvPr/>
        </p:nvSpPr>
        <p:spPr>
          <a:xfrm>
            <a:off x="7136523" y="244265"/>
            <a:ext cx="4151587" cy="30389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Box 6">
            <a:extLst>
              <a:ext uri="{FF2B5EF4-FFF2-40B4-BE49-F238E27FC236}">
                <a16:creationId xmlns:a16="http://schemas.microsoft.com/office/drawing/2014/main" id="{9918F112-7565-A745-85D2-A2175819DA30}"/>
              </a:ext>
            </a:extLst>
          </p:cNvPr>
          <p:cNvSpPr txBox="1"/>
          <p:nvPr/>
        </p:nvSpPr>
        <p:spPr>
          <a:xfrm>
            <a:off x="7612590" y="921970"/>
            <a:ext cx="3373820" cy="1600438"/>
          </a:xfrm>
          <a:prstGeom prst="rect">
            <a:avLst/>
          </a:prstGeom>
          <a:noFill/>
        </p:spPr>
        <p:txBody>
          <a:bodyPr wrap="square" rtlCol="0">
            <a:spAutoFit/>
          </a:bodyPr>
          <a:lstStyle/>
          <a:p>
            <a:r>
              <a:rPr lang="cs-CZ" sz="2000" dirty="0"/>
              <a:t>2) Opakované působení určitého podnětu vede k postupnému narůstání reakce vůči tomuto podnětu</a:t>
            </a:r>
          </a:p>
          <a:p>
            <a:endParaRPr lang="cs-CZ" dirty="0"/>
          </a:p>
        </p:txBody>
      </p:sp>
      <p:sp>
        <p:nvSpPr>
          <p:cNvPr id="8" name="Oval 7">
            <a:extLst>
              <a:ext uri="{FF2B5EF4-FFF2-40B4-BE49-F238E27FC236}">
                <a16:creationId xmlns:a16="http://schemas.microsoft.com/office/drawing/2014/main" id="{DDA5EFE8-0969-B744-A952-259073BCFA5F}"/>
              </a:ext>
            </a:extLst>
          </p:cNvPr>
          <p:cNvSpPr/>
          <p:nvPr/>
        </p:nvSpPr>
        <p:spPr>
          <a:xfrm>
            <a:off x="4172606" y="3283181"/>
            <a:ext cx="5002925" cy="35748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TextBox 8">
            <a:extLst>
              <a:ext uri="{FF2B5EF4-FFF2-40B4-BE49-F238E27FC236}">
                <a16:creationId xmlns:a16="http://schemas.microsoft.com/office/drawing/2014/main" id="{24E400B7-A76D-3046-BCE8-71CD6A30D4CA}"/>
              </a:ext>
            </a:extLst>
          </p:cNvPr>
          <p:cNvSpPr txBox="1"/>
          <p:nvPr/>
        </p:nvSpPr>
        <p:spPr>
          <a:xfrm>
            <a:off x="5171089" y="3767552"/>
            <a:ext cx="3342290" cy="2554545"/>
          </a:xfrm>
          <a:prstGeom prst="rect">
            <a:avLst/>
          </a:prstGeom>
          <a:noFill/>
        </p:spPr>
        <p:txBody>
          <a:bodyPr wrap="square" rtlCol="0">
            <a:spAutoFit/>
          </a:bodyPr>
          <a:lstStyle/>
          <a:p>
            <a:r>
              <a:rPr lang="cs-CZ" sz="2000" dirty="0"/>
              <a:t>3) Jediná expozice určitého klíčového podnětu postačí k tomu, aby si živočich jeho obraz natrvalo uložil do paměti. Jedná se o učení bez opakování a bez posilování. Probíhá v raném dětství- v senzitivní kritické vývojové fázi</a:t>
            </a:r>
          </a:p>
        </p:txBody>
      </p:sp>
      <p:sp>
        <p:nvSpPr>
          <p:cNvPr id="10" name="Rounded Rectangle 9">
            <a:extLst>
              <a:ext uri="{FF2B5EF4-FFF2-40B4-BE49-F238E27FC236}">
                <a16:creationId xmlns:a16="http://schemas.microsoft.com/office/drawing/2014/main" id="{BA52AA59-B693-DC4B-8F2C-A903F2209619}"/>
              </a:ext>
            </a:extLst>
          </p:cNvPr>
          <p:cNvSpPr/>
          <p:nvPr/>
        </p:nvSpPr>
        <p:spPr>
          <a:xfrm>
            <a:off x="4692867" y="367353"/>
            <a:ext cx="2259725" cy="152254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Rounded Rectangle 10">
            <a:extLst>
              <a:ext uri="{FF2B5EF4-FFF2-40B4-BE49-F238E27FC236}">
                <a16:creationId xmlns:a16="http://schemas.microsoft.com/office/drawing/2014/main" id="{A4E24FDB-671D-ED4C-A806-A57DA6D2947E}"/>
              </a:ext>
            </a:extLst>
          </p:cNvPr>
          <p:cNvSpPr/>
          <p:nvPr/>
        </p:nvSpPr>
        <p:spPr>
          <a:xfrm>
            <a:off x="1252025" y="4618986"/>
            <a:ext cx="2258429" cy="160299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Rounded Rectangle 11">
            <a:extLst>
              <a:ext uri="{FF2B5EF4-FFF2-40B4-BE49-F238E27FC236}">
                <a16:creationId xmlns:a16="http://schemas.microsoft.com/office/drawing/2014/main" id="{F0A6C670-074D-8A46-84D0-5AAA383FB3E5}"/>
              </a:ext>
            </a:extLst>
          </p:cNvPr>
          <p:cNvSpPr/>
          <p:nvPr/>
        </p:nvSpPr>
        <p:spPr>
          <a:xfrm>
            <a:off x="9669518" y="4193628"/>
            <a:ext cx="1993326" cy="125366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TextBox 12">
            <a:extLst>
              <a:ext uri="{FF2B5EF4-FFF2-40B4-BE49-F238E27FC236}">
                <a16:creationId xmlns:a16="http://schemas.microsoft.com/office/drawing/2014/main" id="{DFC19429-39A5-824D-B2FB-D597657AA06F}"/>
              </a:ext>
            </a:extLst>
          </p:cNvPr>
          <p:cNvSpPr txBox="1"/>
          <p:nvPr/>
        </p:nvSpPr>
        <p:spPr>
          <a:xfrm>
            <a:off x="4973966" y="701894"/>
            <a:ext cx="1759758" cy="1015663"/>
          </a:xfrm>
          <a:prstGeom prst="rect">
            <a:avLst/>
          </a:prstGeom>
          <a:noFill/>
        </p:spPr>
        <p:txBody>
          <a:bodyPr wrap="square" rtlCol="0">
            <a:spAutoFit/>
          </a:bodyPr>
          <a:lstStyle/>
          <a:p>
            <a:pPr marL="457200" indent="-457200">
              <a:buAutoNum type="alphaUcParenR"/>
            </a:pPr>
            <a:r>
              <a:rPr lang="cs-CZ" sz="2000" dirty="0" err="1"/>
              <a:t>Imprintace</a:t>
            </a:r>
            <a:r>
              <a:rPr lang="cs-CZ" sz="2000" dirty="0"/>
              <a:t> (vtiskován)</a:t>
            </a:r>
          </a:p>
          <a:p>
            <a:endParaRPr lang="cs-CZ" sz="2000" dirty="0"/>
          </a:p>
        </p:txBody>
      </p:sp>
      <p:sp>
        <p:nvSpPr>
          <p:cNvPr id="14" name="TextBox 13">
            <a:extLst>
              <a:ext uri="{FF2B5EF4-FFF2-40B4-BE49-F238E27FC236}">
                <a16:creationId xmlns:a16="http://schemas.microsoft.com/office/drawing/2014/main" id="{1ED2A230-4603-6347-ABFF-BD7928CD8992}"/>
              </a:ext>
            </a:extLst>
          </p:cNvPr>
          <p:cNvSpPr txBox="1"/>
          <p:nvPr/>
        </p:nvSpPr>
        <p:spPr>
          <a:xfrm>
            <a:off x="1523999" y="5070590"/>
            <a:ext cx="1709143" cy="984885"/>
          </a:xfrm>
          <a:prstGeom prst="rect">
            <a:avLst/>
          </a:prstGeom>
          <a:noFill/>
        </p:spPr>
        <p:txBody>
          <a:bodyPr wrap="square" rtlCol="0">
            <a:spAutoFit/>
          </a:bodyPr>
          <a:lstStyle/>
          <a:p>
            <a:r>
              <a:rPr lang="cs-CZ" sz="2000" dirty="0"/>
              <a:t>B)Senzibilizace (zcitlivění)</a:t>
            </a:r>
          </a:p>
          <a:p>
            <a:endParaRPr lang="cs-CZ" dirty="0"/>
          </a:p>
        </p:txBody>
      </p:sp>
      <p:sp>
        <p:nvSpPr>
          <p:cNvPr id="15" name="TextBox 14">
            <a:extLst>
              <a:ext uri="{FF2B5EF4-FFF2-40B4-BE49-F238E27FC236}">
                <a16:creationId xmlns:a16="http://schemas.microsoft.com/office/drawing/2014/main" id="{1B14E459-4AAE-FC43-B7AA-702B4E131535}"/>
              </a:ext>
            </a:extLst>
          </p:cNvPr>
          <p:cNvSpPr txBox="1"/>
          <p:nvPr/>
        </p:nvSpPr>
        <p:spPr>
          <a:xfrm>
            <a:off x="9880573" y="4523958"/>
            <a:ext cx="1571215" cy="984885"/>
          </a:xfrm>
          <a:prstGeom prst="rect">
            <a:avLst/>
          </a:prstGeom>
          <a:noFill/>
        </p:spPr>
        <p:txBody>
          <a:bodyPr wrap="square" rtlCol="0">
            <a:spAutoFit/>
          </a:bodyPr>
          <a:lstStyle/>
          <a:p>
            <a:r>
              <a:rPr lang="cs-CZ" sz="2000" dirty="0"/>
              <a:t>C)Habituace (přivykání)</a:t>
            </a:r>
          </a:p>
          <a:p>
            <a:endParaRPr lang="cs-CZ" dirty="0"/>
          </a:p>
        </p:txBody>
      </p:sp>
      <p:sp>
        <p:nvSpPr>
          <p:cNvPr id="16" name="TextBox 15">
            <a:extLst>
              <a:ext uri="{FF2B5EF4-FFF2-40B4-BE49-F238E27FC236}">
                <a16:creationId xmlns:a16="http://schemas.microsoft.com/office/drawing/2014/main" id="{D88BD769-C522-CF4B-A190-20C78E57C160}"/>
              </a:ext>
            </a:extLst>
          </p:cNvPr>
          <p:cNvSpPr txBox="1"/>
          <p:nvPr/>
        </p:nvSpPr>
        <p:spPr>
          <a:xfrm>
            <a:off x="4726079" y="1471336"/>
            <a:ext cx="2226513" cy="400110"/>
          </a:xfrm>
          <a:prstGeom prst="rect">
            <a:avLst/>
          </a:prstGeom>
          <a:noFill/>
        </p:spPr>
        <p:txBody>
          <a:bodyPr wrap="square" rtlCol="0">
            <a:spAutoFit/>
          </a:bodyPr>
          <a:lstStyle/>
          <a:p>
            <a:r>
              <a:rPr lang="cs-CZ" sz="1000" dirty="0"/>
              <a:t>https://</a:t>
            </a:r>
            <a:r>
              <a:rPr lang="cs-CZ" sz="1000" dirty="0" err="1"/>
              <a:t>www.youtube.com</a:t>
            </a:r>
            <a:r>
              <a:rPr lang="cs-CZ" sz="1000" dirty="0"/>
              <a:t>/</a:t>
            </a:r>
            <a:r>
              <a:rPr lang="cs-CZ" sz="1000" dirty="0" err="1"/>
              <a:t>watch?v</a:t>
            </a:r>
            <a:r>
              <a:rPr lang="cs-CZ" sz="1000" dirty="0"/>
              <a:t>=JGyfcBfSj4M</a:t>
            </a:r>
          </a:p>
        </p:txBody>
      </p:sp>
    </p:spTree>
    <p:extLst>
      <p:ext uri="{BB962C8B-B14F-4D97-AF65-F5344CB8AC3E}">
        <p14:creationId xmlns:p14="http://schemas.microsoft.com/office/powerpoint/2010/main" val="31752131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E0C184-6E81-2144-BF19-026059C16502}"/>
              </a:ext>
            </a:extLst>
          </p:cNvPr>
          <p:cNvPicPr>
            <a:picLocks noChangeAspect="1"/>
          </p:cNvPicPr>
          <p:nvPr/>
        </p:nvPicPr>
        <p:blipFill>
          <a:blip r:embed="rId2"/>
          <a:stretch>
            <a:fillRect/>
          </a:stretch>
        </p:blipFill>
        <p:spPr>
          <a:xfrm>
            <a:off x="4283855" y="1895006"/>
            <a:ext cx="3624289" cy="3624289"/>
          </a:xfrm>
          <a:prstGeom prst="rect">
            <a:avLst/>
          </a:prstGeom>
        </p:spPr>
      </p:pic>
    </p:spTree>
    <p:extLst>
      <p:ext uri="{BB962C8B-B14F-4D97-AF65-F5344CB8AC3E}">
        <p14:creationId xmlns:p14="http://schemas.microsoft.com/office/powerpoint/2010/main" val="34056832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46595-3B65-F24A-8F15-2731397C6D9B}"/>
              </a:ext>
            </a:extLst>
          </p:cNvPr>
          <p:cNvSpPr>
            <a:spLocks noGrp="1"/>
          </p:cNvSpPr>
          <p:nvPr>
            <p:ph type="title"/>
          </p:nvPr>
        </p:nvSpPr>
        <p:spPr/>
        <p:txBody>
          <a:bodyPr/>
          <a:lstStyle/>
          <a:p>
            <a:pPr algn="ctr"/>
            <a:r>
              <a:rPr lang="cs-CZ" dirty="0"/>
              <a:t>MYŠLENÍ</a:t>
            </a:r>
          </a:p>
        </p:txBody>
      </p:sp>
      <p:graphicFrame>
        <p:nvGraphicFramePr>
          <p:cNvPr id="5" name="Content Placeholder 4">
            <a:extLst>
              <a:ext uri="{FF2B5EF4-FFF2-40B4-BE49-F238E27FC236}">
                <a16:creationId xmlns:a16="http://schemas.microsoft.com/office/drawing/2014/main" id="{D93A26F8-71C3-EA46-9BB6-2A4F487B8E51}"/>
              </a:ext>
            </a:extLst>
          </p:cNvPr>
          <p:cNvGraphicFramePr>
            <a:graphicFrameLocks noGrp="1"/>
          </p:cNvGraphicFramePr>
          <p:nvPr>
            <p:ph idx="1"/>
          </p:nvPr>
        </p:nvGraphicFramePr>
        <p:xfrm>
          <a:off x="1251678" y="2286001"/>
          <a:ext cx="10178322" cy="3593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933934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90928-F48C-2547-BA45-32B5A622DFDE}"/>
              </a:ext>
            </a:extLst>
          </p:cNvPr>
          <p:cNvSpPr>
            <a:spLocks noGrp="1"/>
          </p:cNvSpPr>
          <p:nvPr>
            <p:ph type="title"/>
          </p:nvPr>
        </p:nvSpPr>
        <p:spPr>
          <a:xfrm>
            <a:off x="917062" y="260252"/>
            <a:ext cx="5514881" cy="1640894"/>
          </a:xfrm>
        </p:spPr>
        <p:txBody>
          <a:bodyPr anchor="t">
            <a:normAutofit/>
          </a:bodyPr>
          <a:lstStyle/>
          <a:p>
            <a:r>
              <a:rPr lang="cs-CZ" sz="4000" dirty="0"/>
              <a:t>Myšlenkové operace</a:t>
            </a:r>
          </a:p>
        </p:txBody>
      </p:sp>
      <p:sp>
        <p:nvSpPr>
          <p:cNvPr id="3" name="Content Placeholder 2">
            <a:extLst>
              <a:ext uri="{FF2B5EF4-FFF2-40B4-BE49-F238E27FC236}">
                <a16:creationId xmlns:a16="http://schemas.microsoft.com/office/drawing/2014/main" id="{2D3C2644-97BE-944B-BF2F-5B63A15B0CFE}"/>
              </a:ext>
            </a:extLst>
          </p:cNvPr>
          <p:cNvSpPr>
            <a:spLocks noGrp="1"/>
          </p:cNvSpPr>
          <p:nvPr>
            <p:ph idx="1"/>
          </p:nvPr>
        </p:nvSpPr>
        <p:spPr>
          <a:xfrm>
            <a:off x="917062" y="1659989"/>
            <a:ext cx="4513067" cy="4937760"/>
          </a:xfrm>
        </p:spPr>
        <p:txBody>
          <a:bodyPr>
            <a:normAutofit/>
          </a:bodyPr>
          <a:lstStyle/>
          <a:p>
            <a:pPr>
              <a:lnSpc>
                <a:spcPct val="100000"/>
              </a:lnSpc>
            </a:pPr>
            <a:r>
              <a:rPr lang="cs-CZ" dirty="0"/>
              <a:t>Logické- přesná pravidla</a:t>
            </a:r>
          </a:p>
          <a:p>
            <a:pPr lvl="1">
              <a:lnSpc>
                <a:spcPct val="100000"/>
              </a:lnSpc>
            </a:pPr>
            <a:r>
              <a:rPr lang="cs-CZ" dirty="0"/>
              <a:t>Správné vs. Nesprávné</a:t>
            </a:r>
          </a:p>
          <a:p>
            <a:pPr lvl="1">
              <a:lnSpc>
                <a:spcPct val="100000"/>
              </a:lnSpc>
            </a:pPr>
            <a:r>
              <a:rPr lang="cs-CZ" dirty="0"/>
              <a:t>Pravdivé vs. Nepravdivé</a:t>
            </a:r>
          </a:p>
          <a:p>
            <a:pPr lvl="1">
              <a:lnSpc>
                <a:spcPct val="100000"/>
              </a:lnSpc>
            </a:pPr>
            <a:r>
              <a:rPr lang="cs-CZ" dirty="0"/>
              <a:t>algoritmy</a:t>
            </a:r>
          </a:p>
          <a:p>
            <a:pPr>
              <a:lnSpc>
                <a:spcPct val="100000"/>
              </a:lnSpc>
            </a:pPr>
            <a:r>
              <a:rPr lang="cs-CZ" dirty="0"/>
              <a:t>Heuristické</a:t>
            </a:r>
          </a:p>
          <a:p>
            <a:pPr lvl="1">
              <a:lnSpc>
                <a:spcPct val="100000"/>
              </a:lnSpc>
            </a:pPr>
            <a:r>
              <a:rPr lang="cs-CZ" dirty="0"/>
              <a:t>Zkrácené myšlenkové postupy</a:t>
            </a:r>
          </a:p>
          <a:p>
            <a:pPr lvl="1">
              <a:lnSpc>
                <a:spcPct val="100000"/>
              </a:lnSpc>
            </a:pPr>
            <a:r>
              <a:rPr lang="cs-CZ" dirty="0"/>
              <a:t>Pravidla „od oka“ „baj očko“</a:t>
            </a:r>
          </a:p>
          <a:p>
            <a:pPr lvl="1">
              <a:lnSpc>
                <a:spcPct val="100000"/>
              </a:lnSpc>
            </a:pPr>
            <a:r>
              <a:rPr lang="cs-CZ" dirty="0"/>
              <a:t>Vhodné vs. Nevhodné</a:t>
            </a:r>
          </a:p>
          <a:p>
            <a:pPr lvl="1">
              <a:lnSpc>
                <a:spcPct val="100000"/>
              </a:lnSpc>
            </a:pPr>
            <a:r>
              <a:rPr lang="cs-CZ" dirty="0"/>
              <a:t>Vyhovující vs.  nevyhovující</a:t>
            </a:r>
          </a:p>
          <a:p>
            <a:pPr>
              <a:lnSpc>
                <a:spcPct val="100000"/>
              </a:lnSpc>
            </a:pPr>
            <a:endParaRPr lang="cs-CZ" dirty="0"/>
          </a:p>
        </p:txBody>
      </p:sp>
      <p:pic>
        <p:nvPicPr>
          <p:cNvPr id="5" name="Picture 4">
            <a:extLst>
              <a:ext uri="{FF2B5EF4-FFF2-40B4-BE49-F238E27FC236}">
                <a16:creationId xmlns:a16="http://schemas.microsoft.com/office/drawing/2014/main" id="{EA86D25A-CF39-3A4B-A62E-C9E400433B81}"/>
              </a:ext>
            </a:extLst>
          </p:cNvPr>
          <p:cNvPicPr>
            <a:picLocks noChangeAspect="1"/>
          </p:cNvPicPr>
          <p:nvPr/>
        </p:nvPicPr>
        <p:blipFill rotWithShape="1">
          <a:blip r:embed="rId2"/>
          <a:srcRect l="19303" r="9424" b="-1"/>
          <a:stretch/>
        </p:blipFill>
        <p:spPr>
          <a:xfrm>
            <a:off x="5528603" y="877558"/>
            <a:ext cx="5746334" cy="5361596"/>
          </a:xfrm>
          <a:prstGeom prst="rect">
            <a:avLst/>
          </a:prstGeom>
        </p:spPr>
      </p:pic>
    </p:spTree>
    <p:extLst>
      <p:ext uri="{BB962C8B-B14F-4D97-AF65-F5344CB8AC3E}">
        <p14:creationId xmlns:p14="http://schemas.microsoft.com/office/powerpoint/2010/main" val="35588264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10B2C-8284-784E-BDE2-440B2CE78683}"/>
              </a:ext>
            </a:extLst>
          </p:cNvPr>
          <p:cNvSpPr>
            <a:spLocks noGrp="1"/>
          </p:cNvSpPr>
          <p:nvPr>
            <p:ph type="title"/>
          </p:nvPr>
        </p:nvSpPr>
        <p:spPr>
          <a:xfrm>
            <a:off x="1251677" y="645105"/>
            <a:ext cx="4357499" cy="1320855"/>
          </a:xfrm>
        </p:spPr>
        <p:txBody>
          <a:bodyPr>
            <a:normAutofit/>
          </a:bodyPr>
          <a:lstStyle/>
          <a:p>
            <a:r>
              <a:rPr lang="cs-CZ" sz="4400"/>
              <a:t>Usuzování</a:t>
            </a:r>
          </a:p>
        </p:txBody>
      </p:sp>
      <p:sp>
        <p:nvSpPr>
          <p:cNvPr id="3" name="Content Placeholder 2">
            <a:extLst>
              <a:ext uri="{FF2B5EF4-FFF2-40B4-BE49-F238E27FC236}">
                <a16:creationId xmlns:a16="http://schemas.microsoft.com/office/drawing/2014/main" id="{9168C0D6-059A-424D-9650-3AFA4B9F2B5D}"/>
              </a:ext>
            </a:extLst>
          </p:cNvPr>
          <p:cNvSpPr>
            <a:spLocks noGrp="1"/>
          </p:cNvSpPr>
          <p:nvPr>
            <p:ph idx="1"/>
          </p:nvPr>
        </p:nvSpPr>
        <p:spPr>
          <a:xfrm>
            <a:off x="1251678" y="2286001"/>
            <a:ext cx="4363595" cy="3593591"/>
          </a:xfrm>
        </p:spPr>
        <p:txBody>
          <a:bodyPr>
            <a:normAutofit/>
          </a:bodyPr>
          <a:lstStyle/>
          <a:p>
            <a:r>
              <a:rPr lang="cs-CZ">
                <a:solidFill>
                  <a:schemeClr val="tx1"/>
                </a:solidFill>
              </a:rPr>
              <a:t>a)  1,7,13,19,? </a:t>
            </a:r>
          </a:p>
          <a:p>
            <a:r>
              <a:rPr lang="cs-CZ">
                <a:solidFill>
                  <a:schemeClr val="tx1"/>
                </a:solidFill>
              </a:rPr>
              <a:t>b)  1,5,25,125,? </a:t>
            </a:r>
          </a:p>
          <a:p>
            <a:r>
              <a:rPr lang="cs-CZ">
                <a:solidFill>
                  <a:schemeClr val="tx1"/>
                </a:solidFill>
              </a:rPr>
              <a:t>c)  5,10,?,20,25 </a:t>
            </a:r>
          </a:p>
          <a:p>
            <a:r>
              <a:rPr lang="cs-CZ">
                <a:solidFill>
                  <a:schemeClr val="tx1"/>
                </a:solidFill>
              </a:rPr>
              <a:t>d)  1,1,2,3,3,5,4,7,?,?</a:t>
            </a:r>
          </a:p>
          <a:p>
            <a:r>
              <a:rPr lang="cs-CZ">
                <a:solidFill>
                  <a:schemeClr val="tx1"/>
                </a:solidFill>
              </a:rPr>
              <a:t>e)  1,2,4,7,11,? </a:t>
            </a:r>
          </a:p>
          <a:p>
            <a:endParaRPr lang="cs-CZ">
              <a:solidFill>
                <a:schemeClr val="tx1"/>
              </a:solidFill>
            </a:endParaRPr>
          </a:p>
          <a:p>
            <a:endParaRPr lang="cs-CZ">
              <a:solidFill>
                <a:schemeClr val="tx1"/>
              </a:solidFill>
            </a:endParaRPr>
          </a:p>
        </p:txBody>
      </p:sp>
      <p:pic>
        <p:nvPicPr>
          <p:cNvPr id="4" name="Picture 3">
            <a:extLst>
              <a:ext uri="{FF2B5EF4-FFF2-40B4-BE49-F238E27FC236}">
                <a16:creationId xmlns:a16="http://schemas.microsoft.com/office/drawing/2014/main" id="{C28E1246-480A-ED49-8F95-56956ADFD741}"/>
              </a:ext>
            </a:extLst>
          </p:cNvPr>
          <p:cNvPicPr>
            <a:picLocks noChangeAspect="1"/>
          </p:cNvPicPr>
          <p:nvPr/>
        </p:nvPicPr>
        <p:blipFill>
          <a:blip r:embed="rId2"/>
          <a:stretch>
            <a:fillRect/>
          </a:stretch>
        </p:blipFill>
        <p:spPr>
          <a:xfrm>
            <a:off x="6098193" y="1714391"/>
            <a:ext cx="5176744" cy="3455476"/>
          </a:xfrm>
          <a:prstGeom prst="rect">
            <a:avLst/>
          </a:prstGeom>
        </p:spPr>
      </p:pic>
    </p:spTree>
    <p:extLst>
      <p:ext uri="{BB962C8B-B14F-4D97-AF65-F5344CB8AC3E}">
        <p14:creationId xmlns:p14="http://schemas.microsoft.com/office/powerpoint/2010/main" val="28230028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D2FB3-1EF5-7442-A89B-DC625FD4A0D9}"/>
              </a:ext>
            </a:extLst>
          </p:cNvPr>
          <p:cNvSpPr>
            <a:spLocks noGrp="1"/>
          </p:cNvSpPr>
          <p:nvPr>
            <p:ph type="title"/>
          </p:nvPr>
        </p:nvSpPr>
        <p:spPr>
          <a:xfrm>
            <a:off x="761996" y="382385"/>
            <a:ext cx="10668004" cy="1113295"/>
          </a:xfrm>
        </p:spPr>
        <p:txBody>
          <a:bodyPr anchor="b">
            <a:normAutofit/>
          </a:bodyPr>
          <a:lstStyle/>
          <a:p>
            <a:pPr algn="ctr"/>
            <a:r>
              <a:rPr lang="cs-CZ" sz="2400"/>
              <a:t>Nejprve induktivně nalezneme obecný princip, který platí pro celou sekvenci, a pak s pomocí dedukce odvodíme další pokračování</a:t>
            </a:r>
          </a:p>
        </p:txBody>
      </p:sp>
      <p:sp>
        <p:nvSpPr>
          <p:cNvPr id="3" name="Content Placeholder 2">
            <a:extLst>
              <a:ext uri="{FF2B5EF4-FFF2-40B4-BE49-F238E27FC236}">
                <a16:creationId xmlns:a16="http://schemas.microsoft.com/office/drawing/2014/main" id="{3FD6394B-F893-024D-8285-FA4B450D5CC8}"/>
              </a:ext>
            </a:extLst>
          </p:cNvPr>
          <p:cNvSpPr>
            <a:spLocks noGrp="1"/>
          </p:cNvSpPr>
          <p:nvPr>
            <p:ph idx="1"/>
          </p:nvPr>
        </p:nvSpPr>
        <p:spPr>
          <a:xfrm>
            <a:off x="761996" y="1785257"/>
            <a:ext cx="10668004" cy="3440539"/>
          </a:xfrm>
        </p:spPr>
        <p:txBody>
          <a:bodyPr>
            <a:normAutofit/>
          </a:bodyPr>
          <a:lstStyle/>
          <a:p>
            <a:r>
              <a:rPr lang="cs-CZ" sz="2400"/>
              <a:t>a)  1,7,13,19,25–přičítá se 6</a:t>
            </a:r>
          </a:p>
          <a:p>
            <a:r>
              <a:rPr lang="cs-CZ" sz="2400"/>
              <a:t>b)  1,5,25,125,625–násobí se 5</a:t>
            </a:r>
          </a:p>
          <a:p>
            <a:r>
              <a:rPr lang="cs-CZ" sz="2400"/>
              <a:t>c)  5,10,15,20,25–přičítá se 5</a:t>
            </a:r>
          </a:p>
          <a:p>
            <a:r>
              <a:rPr lang="cs-CZ" sz="2400"/>
              <a:t>d)  1,1,2,3,3,5,4,7,5,9– 2 řady, jedna přičítá 1, druhá 2</a:t>
            </a:r>
          </a:p>
          <a:p>
            <a:r>
              <a:rPr lang="cs-CZ" sz="2400"/>
              <a:t>e)  1,2,4,7,11,16–postupně se přičítá 1,2,3,4,5</a:t>
            </a:r>
          </a:p>
          <a:p>
            <a:endParaRPr lang="cs-CZ" sz="2400"/>
          </a:p>
        </p:txBody>
      </p:sp>
    </p:spTree>
    <p:extLst>
      <p:ext uri="{BB962C8B-B14F-4D97-AF65-F5344CB8AC3E}">
        <p14:creationId xmlns:p14="http://schemas.microsoft.com/office/powerpoint/2010/main" val="2771135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86A2C-064C-084A-BCB4-49CF8572CB45}"/>
              </a:ext>
            </a:extLst>
          </p:cNvPr>
          <p:cNvSpPr>
            <a:spLocks noGrp="1"/>
          </p:cNvSpPr>
          <p:nvPr>
            <p:ph type="title"/>
          </p:nvPr>
        </p:nvSpPr>
        <p:spPr/>
        <p:txBody>
          <a:bodyPr/>
          <a:lstStyle/>
          <a:p>
            <a:pPr algn="ctr"/>
            <a:r>
              <a:rPr lang="cs-CZ" dirty="0"/>
              <a:t>Konfirmační zkreslení</a:t>
            </a:r>
          </a:p>
        </p:txBody>
      </p:sp>
      <p:sp>
        <p:nvSpPr>
          <p:cNvPr id="3" name="Content Placeholder 2">
            <a:extLst>
              <a:ext uri="{FF2B5EF4-FFF2-40B4-BE49-F238E27FC236}">
                <a16:creationId xmlns:a16="http://schemas.microsoft.com/office/drawing/2014/main" id="{45E93808-2AE9-3343-9187-B8BF2D3A824C}"/>
              </a:ext>
            </a:extLst>
          </p:cNvPr>
          <p:cNvSpPr>
            <a:spLocks noGrp="1"/>
          </p:cNvSpPr>
          <p:nvPr>
            <p:ph idx="1"/>
          </p:nvPr>
        </p:nvSpPr>
        <p:spPr/>
        <p:txBody>
          <a:bodyPr/>
          <a:lstStyle/>
          <a:p>
            <a:r>
              <a:rPr lang="cs-CZ" dirty="0"/>
              <a:t>Zaměření pozornosti na taková data, která jsou v souladu s jejich výchozím stanoviskem, případně je aktivně vyhledává</a:t>
            </a:r>
          </a:p>
          <a:p>
            <a:r>
              <a:rPr lang="cs-CZ" dirty="0"/>
              <a:t>Výjimka potvrzuje pravidlo (Pravidlo platí i tehdy, když se objevily případy, které ho nepotvrzují.)</a:t>
            </a:r>
          </a:p>
          <a:p>
            <a:pPr lvl="1"/>
            <a:r>
              <a:rPr lang="cs-CZ" dirty="0"/>
              <a:t>Původní význam: výjimky prověřují pravidlo</a:t>
            </a:r>
          </a:p>
        </p:txBody>
      </p:sp>
      <p:pic>
        <p:nvPicPr>
          <p:cNvPr id="4" name="Picture 3">
            <a:extLst>
              <a:ext uri="{FF2B5EF4-FFF2-40B4-BE49-F238E27FC236}">
                <a16:creationId xmlns:a16="http://schemas.microsoft.com/office/drawing/2014/main" id="{402ECCBB-FCB9-DB45-9091-A3EDBB720EA4}"/>
              </a:ext>
            </a:extLst>
          </p:cNvPr>
          <p:cNvPicPr>
            <a:picLocks noChangeAspect="1"/>
          </p:cNvPicPr>
          <p:nvPr/>
        </p:nvPicPr>
        <p:blipFill>
          <a:blip r:embed="rId2"/>
          <a:stretch>
            <a:fillRect/>
          </a:stretch>
        </p:blipFill>
        <p:spPr>
          <a:xfrm>
            <a:off x="7408203" y="3791066"/>
            <a:ext cx="4021797" cy="2684549"/>
          </a:xfrm>
          <a:prstGeom prst="rect">
            <a:avLst/>
          </a:prstGeom>
        </p:spPr>
      </p:pic>
    </p:spTree>
    <p:extLst>
      <p:ext uri="{BB962C8B-B14F-4D97-AF65-F5344CB8AC3E}">
        <p14:creationId xmlns:p14="http://schemas.microsoft.com/office/powerpoint/2010/main" val="8971534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425AA-ACA4-DE43-82C5-A50680F8800C}"/>
              </a:ext>
            </a:extLst>
          </p:cNvPr>
          <p:cNvSpPr>
            <a:spLocks noGrp="1"/>
          </p:cNvSpPr>
          <p:nvPr>
            <p:ph type="title"/>
          </p:nvPr>
        </p:nvSpPr>
        <p:spPr>
          <a:xfrm>
            <a:off x="1237610" y="2682934"/>
            <a:ext cx="10178322" cy="1492132"/>
          </a:xfrm>
        </p:spPr>
        <p:txBody>
          <a:bodyPr/>
          <a:lstStyle/>
          <a:p>
            <a:pPr algn="ctr"/>
            <a:r>
              <a:rPr lang="cs-CZ" dirty="0"/>
              <a:t>heuristiky</a:t>
            </a:r>
          </a:p>
        </p:txBody>
      </p:sp>
    </p:spTree>
    <p:extLst>
      <p:ext uri="{BB962C8B-B14F-4D97-AF65-F5344CB8AC3E}">
        <p14:creationId xmlns:p14="http://schemas.microsoft.com/office/powerpoint/2010/main" val="15744415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F222AE-E50D-7740-B9CA-8A9985FCDB25}"/>
              </a:ext>
            </a:extLst>
          </p:cNvPr>
          <p:cNvSpPr>
            <a:spLocks noGrp="1"/>
          </p:cNvSpPr>
          <p:nvPr>
            <p:ph idx="1"/>
          </p:nvPr>
        </p:nvSpPr>
        <p:spPr>
          <a:xfrm>
            <a:off x="1350152" y="907367"/>
            <a:ext cx="10178322" cy="3593591"/>
          </a:xfrm>
        </p:spPr>
        <p:txBody>
          <a:bodyPr/>
          <a:lstStyle/>
          <a:p>
            <a:r>
              <a:rPr lang="cs-CZ" dirty="0"/>
              <a:t>Představte si, že jste poprvé potkali vašeho nového souseda. Během krátkého rozhovoru jste si všimli, že se konzervativně obléká, je pečlivě upravený, má bohatou slovní zásobu, zřejmě hodně čte a je poněkud plachý. Je podle vašeho názoru pravděpodobnější, že je zaměstnancem obchodní firmy, zubařem, knihovníkem nebo číšníkem?</a:t>
            </a:r>
          </a:p>
        </p:txBody>
      </p:sp>
      <p:pic>
        <p:nvPicPr>
          <p:cNvPr id="4" name="Picture 3">
            <a:extLst>
              <a:ext uri="{FF2B5EF4-FFF2-40B4-BE49-F238E27FC236}">
                <a16:creationId xmlns:a16="http://schemas.microsoft.com/office/drawing/2014/main" id="{3B0470A8-8C5C-6247-A8DE-91B47A10DB35}"/>
              </a:ext>
            </a:extLst>
          </p:cNvPr>
          <p:cNvPicPr>
            <a:picLocks noChangeAspect="1"/>
          </p:cNvPicPr>
          <p:nvPr/>
        </p:nvPicPr>
        <p:blipFill>
          <a:blip r:embed="rId2"/>
          <a:stretch>
            <a:fillRect/>
          </a:stretch>
        </p:blipFill>
        <p:spPr>
          <a:xfrm>
            <a:off x="7751299" y="2761649"/>
            <a:ext cx="3529428" cy="3529428"/>
          </a:xfrm>
          <a:prstGeom prst="rect">
            <a:avLst/>
          </a:prstGeom>
        </p:spPr>
      </p:pic>
    </p:spTree>
    <p:extLst>
      <p:ext uri="{BB962C8B-B14F-4D97-AF65-F5344CB8AC3E}">
        <p14:creationId xmlns:p14="http://schemas.microsoft.com/office/powerpoint/2010/main" val="42427340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71FCE-204E-2C4C-91E7-039AE816C2DA}"/>
              </a:ext>
            </a:extLst>
          </p:cNvPr>
          <p:cNvSpPr>
            <a:spLocks noGrp="1"/>
          </p:cNvSpPr>
          <p:nvPr>
            <p:ph type="title"/>
          </p:nvPr>
        </p:nvSpPr>
        <p:spPr>
          <a:xfrm>
            <a:off x="761996" y="1153287"/>
            <a:ext cx="3570566" cy="4551426"/>
          </a:xfrm>
        </p:spPr>
        <p:txBody>
          <a:bodyPr anchor="ctr">
            <a:normAutofit/>
          </a:bodyPr>
          <a:lstStyle/>
          <a:p>
            <a:pPr algn="r"/>
            <a:r>
              <a:rPr lang="cs-CZ" sz="2700"/>
              <a:t>Heuristika reprezentativnosti</a:t>
            </a:r>
          </a:p>
        </p:txBody>
      </p:sp>
      <p:sp>
        <p:nvSpPr>
          <p:cNvPr id="3" name="Content Placeholder 2">
            <a:extLst>
              <a:ext uri="{FF2B5EF4-FFF2-40B4-BE49-F238E27FC236}">
                <a16:creationId xmlns:a16="http://schemas.microsoft.com/office/drawing/2014/main" id="{4DCA86A6-76E4-614F-A33D-AC33DE6CB235}"/>
              </a:ext>
            </a:extLst>
          </p:cNvPr>
          <p:cNvSpPr>
            <a:spLocks noGrp="1"/>
          </p:cNvSpPr>
          <p:nvPr>
            <p:ph idx="1"/>
          </p:nvPr>
        </p:nvSpPr>
        <p:spPr>
          <a:xfrm>
            <a:off x="4976031" y="1153287"/>
            <a:ext cx="6453969" cy="4551426"/>
          </a:xfrm>
        </p:spPr>
        <p:txBody>
          <a:bodyPr anchor="ctr">
            <a:normAutofit/>
          </a:bodyPr>
          <a:lstStyle/>
          <a:p>
            <a:r>
              <a:rPr lang="cs-CZ" sz="1600"/>
              <a:t>Lidé se řídí pravidlem: Čím víc se daná událost, objekt nebo osoba podobá typickému příkladu dané kategorie, tím větší je pravděpodobnost, že do ní patří</a:t>
            </a:r>
          </a:p>
          <a:p>
            <a:r>
              <a:rPr lang="cs-CZ" sz="1600"/>
              <a:t>Ignorujeme poměrný výskyt</a:t>
            </a:r>
          </a:p>
        </p:txBody>
      </p:sp>
    </p:spTree>
    <p:extLst>
      <p:ext uri="{BB962C8B-B14F-4D97-AF65-F5344CB8AC3E}">
        <p14:creationId xmlns:p14="http://schemas.microsoft.com/office/powerpoint/2010/main" val="12602924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746D70-AE88-CB45-9A76-C71CF1E0D159}"/>
              </a:ext>
            </a:extLst>
          </p:cNvPr>
          <p:cNvPicPr>
            <a:picLocks noChangeAspect="1"/>
          </p:cNvPicPr>
          <p:nvPr/>
        </p:nvPicPr>
        <p:blipFill rotWithShape="1">
          <a:blip r:embed="rId2"/>
          <a:srcRect l="17725" r="11190"/>
          <a:stretch/>
        </p:blipFill>
        <p:spPr>
          <a:xfrm>
            <a:off x="7338646" y="10"/>
            <a:ext cx="4853354" cy="6857990"/>
          </a:xfrm>
          <a:prstGeom prst="rect">
            <a:avLst/>
          </a:prstGeom>
        </p:spPr>
      </p:pic>
      <p:sp>
        <p:nvSpPr>
          <p:cNvPr id="3" name="Content Placeholder 2">
            <a:extLst>
              <a:ext uri="{FF2B5EF4-FFF2-40B4-BE49-F238E27FC236}">
                <a16:creationId xmlns:a16="http://schemas.microsoft.com/office/drawing/2014/main" id="{2A43A1D6-E441-944F-BEE4-6A3A14F84E39}"/>
              </a:ext>
            </a:extLst>
          </p:cNvPr>
          <p:cNvSpPr>
            <a:spLocks noGrp="1"/>
          </p:cNvSpPr>
          <p:nvPr>
            <p:ph idx="1"/>
          </p:nvPr>
        </p:nvSpPr>
        <p:spPr>
          <a:xfrm>
            <a:off x="765051" y="2286001"/>
            <a:ext cx="6015897" cy="3593591"/>
          </a:xfrm>
        </p:spPr>
        <p:txBody>
          <a:bodyPr>
            <a:normAutofit/>
          </a:bodyPr>
          <a:lstStyle/>
          <a:p>
            <a:r>
              <a:rPr lang="cs-CZ" dirty="0"/>
              <a:t>Vyskytuje se písmeno </a:t>
            </a:r>
            <a:r>
              <a:rPr lang="cs-CZ" dirty="0" err="1"/>
              <a:t>R</a:t>
            </a:r>
            <a:r>
              <a:rPr lang="cs-CZ" dirty="0"/>
              <a:t> ve slovech častěji na prvním nebo na třetím místě?</a:t>
            </a:r>
          </a:p>
        </p:txBody>
      </p:sp>
    </p:spTree>
    <p:extLst>
      <p:ext uri="{BB962C8B-B14F-4D97-AF65-F5344CB8AC3E}">
        <p14:creationId xmlns:p14="http://schemas.microsoft.com/office/powerpoint/2010/main" val="3030870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7B30A-5AFF-E242-AB64-0EDC8EAB85D3}"/>
              </a:ext>
            </a:extLst>
          </p:cNvPr>
          <p:cNvSpPr>
            <a:spLocks noGrp="1"/>
          </p:cNvSpPr>
          <p:nvPr>
            <p:ph type="title"/>
          </p:nvPr>
        </p:nvSpPr>
        <p:spPr/>
        <p:txBody>
          <a:bodyPr/>
          <a:lstStyle/>
          <a:p>
            <a:endParaRPr lang="cs-CZ"/>
          </a:p>
        </p:txBody>
      </p:sp>
      <p:sp>
        <p:nvSpPr>
          <p:cNvPr id="3" name="Content Placeholder 2">
            <a:extLst>
              <a:ext uri="{FF2B5EF4-FFF2-40B4-BE49-F238E27FC236}">
                <a16:creationId xmlns:a16="http://schemas.microsoft.com/office/drawing/2014/main" id="{EED4FAEC-A18A-9C44-98C6-A2B38B0357F2}"/>
              </a:ext>
            </a:extLst>
          </p:cNvPr>
          <p:cNvSpPr>
            <a:spLocks noGrp="1"/>
          </p:cNvSpPr>
          <p:nvPr>
            <p:ph idx="1"/>
          </p:nvPr>
        </p:nvSpPr>
        <p:spPr/>
        <p:txBody>
          <a:bodyPr/>
          <a:lstStyle/>
          <a:p>
            <a:pPr marL="0" indent="0">
              <a:buNone/>
            </a:pPr>
            <a:r>
              <a:rPr lang="cs-CZ" b="1" dirty="0"/>
              <a:t>V čem spočívá progresivní svalová relaxace?</a:t>
            </a:r>
            <a:endParaRPr lang="cs-CZ" dirty="0"/>
          </a:p>
          <a:p>
            <a:r>
              <a:rPr lang="cs-CZ" dirty="0"/>
              <a:t>:r1 spočívá v rychlém střídání dlouhého nádechu a krátkého výdechu</a:t>
            </a:r>
          </a:p>
          <a:p>
            <a:r>
              <a:rPr lang="cs-CZ" dirty="0"/>
              <a:t>:r2 spočívá v postupném přesouvání pozornosti na jednotlivé svaly těla</a:t>
            </a:r>
          </a:p>
          <a:p>
            <a:r>
              <a:rPr lang="cs-CZ" dirty="0"/>
              <a:t>:r3 spočívá v rychlém zahřátí, co největšího počtu svalů a následnému uklidnění</a:t>
            </a:r>
          </a:p>
          <a:p>
            <a:r>
              <a:rPr lang="cs-CZ" dirty="0"/>
              <a:t>:r4 spočívá ve střídání napínání a uvolňování hybného svalstva</a:t>
            </a:r>
          </a:p>
          <a:p>
            <a:endParaRPr lang="cs-CZ" dirty="0"/>
          </a:p>
        </p:txBody>
      </p:sp>
    </p:spTree>
    <p:extLst>
      <p:ext uri="{BB962C8B-B14F-4D97-AF65-F5344CB8AC3E}">
        <p14:creationId xmlns:p14="http://schemas.microsoft.com/office/powerpoint/2010/main" val="10174500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F0E8B-2128-0847-88C4-EBA792505C7C}"/>
              </a:ext>
            </a:extLst>
          </p:cNvPr>
          <p:cNvSpPr>
            <a:spLocks noGrp="1"/>
          </p:cNvSpPr>
          <p:nvPr>
            <p:ph type="title"/>
          </p:nvPr>
        </p:nvSpPr>
        <p:spPr>
          <a:xfrm>
            <a:off x="1251679" y="644525"/>
            <a:ext cx="3384329" cy="5408866"/>
          </a:xfrm>
        </p:spPr>
        <p:txBody>
          <a:bodyPr anchor="ctr">
            <a:normAutofit/>
          </a:bodyPr>
          <a:lstStyle/>
          <a:p>
            <a:r>
              <a:rPr lang="cs-CZ" sz="4000"/>
              <a:t>Heuristika založená na dostupných informacích</a:t>
            </a:r>
          </a:p>
        </p:txBody>
      </p:sp>
      <p:graphicFrame>
        <p:nvGraphicFramePr>
          <p:cNvPr id="5" name="Content Placeholder 2">
            <a:extLst>
              <a:ext uri="{FF2B5EF4-FFF2-40B4-BE49-F238E27FC236}">
                <a16:creationId xmlns:a16="http://schemas.microsoft.com/office/drawing/2014/main" id="{EE3884D7-E729-41FF-9960-5778A627567F}"/>
              </a:ext>
            </a:extLst>
          </p:cNvPr>
          <p:cNvGraphicFramePr>
            <a:graphicFrameLocks noGrp="1"/>
          </p:cNvGraphicFramePr>
          <p:nvPr>
            <p:ph idx="1"/>
          </p:nvPr>
        </p:nvGraphicFramePr>
        <p:xfrm>
          <a:off x="5175250" y="644525"/>
          <a:ext cx="6254750" cy="54088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62920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3083C-465C-714F-8C07-8E513DEF7669}"/>
              </a:ext>
            </a:extLst>
          </p:cNvPr>
          <p:cNvSpPr>
            <a:spLocks noGrp="1"/>
          </p:cNvSpPr>
          <p:nvPr>
            <p:ph type="title"/>
          </p:nvPr>
        </p:nvSpPr>
        <p:spPr/>
        <p:txBody>
          <a:bodyPr/>
          <a:lstStyle/>
          <a:p>
            <a:r>
              <a:rPr lang="cs-CZ" dirty="0"/>
              <a:t>Do 5 sekund odhadněte výsledek úlohy</a:t>
            </a:r>
          </a:p>
        </p:txBody>
      </p:sp>
      <p:sp>
        <p:nvSpPr>
          <p:cNvPr id="3" name="Content Placeholder 2">
            <a:extLst>
              <a:ext uri="{FF2B5EF4-FFF2-40B4-BE49-F238E27FC236}">
                <a16:creationId xmlns:a16="http://schemas.microsoft.com/office/drawing/2014/main" id="{B31AD7F3-6493-1B4A-8E3A-9B2E4A6B7417}"/>
              </a:ext>
            </a:extLst>
          </p:cNvPr>
          <p:cNvSpPr>
            <a:spLocks noGrp="1"/>
          </p:cNvSpPr>
          <p:nvPr>
            <p:ph idx="1"/>
          </p:nvPr>
        </p:nvSpPr>
        <p:spPr/>
        <p:txBody>
          <a:bodyPr/>
          <a:lstStyle/>
          <a:p>
            <a:r>
              <a:rPr lang="cs-CZ" dirty="0"/>
              <a:t>A: 8X7X6X5X4X3X2X1=</a:t>
            </a:r>
          </a:p>
        </p:txBody>
      </p:sp>
    </p:spTree>
    <p:extLst>
      <p:ext uri="{BB962C8B-B14F-4D97-AF65-F5344CB8AC3E}">
        <p14:creationId xmlns:p14="http://schemas.microsoft.com/office/powerpoint/2010/main" val="13446330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15AB7-6C5D-524C-8D48-820676986E02}"/>
              </a:ext>
            </a:extLst>
          </p:cNvPr>
          <p:cNvSpPr>
            <a:spLocks noGrp="1"/>
          </p:cNvSpPr>
          <p:nvPr>
            <p:ph type="title"/>
          </p:nvPr>
        </p:nvSpPr>
        <p:spPr/>
        <p:txBody>
          <a:bodyPr/>
          <a:lstStyle/>
          <a:p>
            <a:r>
              <a:rPr lang="cs-CZ" dirty="0"/>
              <a:t>Do 5 sekund odhadněte výsledek úlohy</a:t>
            </a:r>
          </a:p>
        </p:txBody>
      </p:sp>
      <p:sp>
        <p:nvSpPr>
          <p:cNvPr id="3" name="Content Placeholder 2">
            <a:extLst>
              <a:ext uri="{FF2B5EF4-FFF2-40B4-BE49-F238E27FC236}">
                <a16:creationId xmlns:a16="http://schemas.microsoft.com/office/drawing/2014/main" id="{45CBBA70-0317-C14B-911B-1CAAD542F4E6}"/>
              </a:ext>
            </a:extLst>
          </p:cNvPr>
          <p:cNvSpPr>
            <a:spLocks noGrp="1"/>
          </p:cNvSpPr>
          <p:nvPr>
            <p:ph idx="1"/>
          </p:nvPr>
        </p:nvSpPr>
        <p:spPr/>
        <p:txBody>
          <a:bodyPr/>
          <a:lstStyle/>
          <a:p>
            <a:r>
              <a:rPr lang="cs-CZ" dirty="0"/>
              <a:t>B:1X2X3X4X5X6X7X8=</a:t>
            </a:r>
          </a:p>
        </p:txBody>
      </p:sp>
    </p:spTree>
    <p:extLst>
      <p:ext uri="{BB962C8B-B14F-4D97-AF65-F5344CB8AC3E}">
        <p14:creationId xmlns:p14="http://schemas.microsoft.com/office/powerpoint/2010/main" val="23979803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E3D7C-B7B2-6F42-8736-14EEE87930FB}"/>
              </a:ext>
            </a:extLst>
          </p:cNvPr>
          <p:cNvSpPr>
            <a:spLocks noGrp="1"/>
          </p:cNvSpPr>
          <p:nvPr>
            <p:ph type="title"/>
          </p:nvPr>
        </p:nvSpPr>
        <p:spPr>
          <a:xfrm>
            <a:off x="1251679" y="644525"/>
            <a:ext cx="3384329" cy="5408866"/>
          </a:xfrm>
        </p:spPr>
        <p:txBody>
          <a:bodyPr anchor="ctr">
            <a:normAutofit/>
          </a:bodyPr>
          <a:lstStyle/>
          <a:p>
            <a:r>
              <a:rPr lang="cs-CZ" sz="4000"/>
              <a:t>Heuristika ukotvení a přizpůsobení</a:t>
            </a:r>
          </a:p>
        </p:txBody>
      </p:sp>
      <p:graphicFrame>
        <p:nvGraphicFramePr>
          <p:cNvPr id="5" name="Content Placeholder 2">
            <a:extLst>
              <a:ext uri="{FF2B5EF4-FFF2-40B4-BE49-F238E27FC236}">
                <a16:creationId xmlns:a16="http://schemas.microsoft.com/office/drawing/2014/main" id="{6AD0B816-BD78-43A6-BE02-6E18092DF282}"/>
              </a:ext>
            </a:extLst>
          </p:cNvPr>
          <p:cNvGraphicFramePr>
            <a:graphicFrameLocks noGrp="1"/>
          </p:cNvGraphicFramePr>
          <p:nvPr>
            <p:ph idx="1"/>
          </p:nvPr>
        </p:nvGraphicFramePr>
        <p:xfrm>
          <a:off x="5175250" y="644525"/>
          <a:ext cx="6254750" cy="54088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62766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4E77F-5B4A-9048-986F-283A9575EB0C}"/>
              </a:ext>
            </a:extLst>
          </p:cNvPr>
          <p:cNvSpPr>
            <a:spLocks noGrp="1"/>
          </p:cNvSpPr>
          <p:nvPr>
            <p:ph type="title"/>
          </p:nvPr>
        </p:nvSpPr>
        <p:spPr>
          <a:xfrm>
            <a:off x="1251678" y="382385"/>
            <a:ext cx="10178322" cy="1492132"/>
          </a:xfrm>
        </p:spPr>
        <p:txBody>
          <a:bodyPr anchor="ctr">
            <a:normAutofit/>
          </a:bodyPr>
          <a:lstStyle/>
          <a:p>
            <a:endParaRPr lang="cs-CZ"/>
          </a:p>
        </p:txBody>
      </p:sp>
      <p:graphicFrame>
        <p:nvGraphicFramePr>
          <p:cNvPr id="5" name="Content Placeholder 2">
            <a:extLst>
              <a:ext uri="{FF2B5EF4-FFF2-40B4-BE49-F238E27FC236}">
                <a16:creationId xmlns:a16="http://schemas.microsoft.com/office/drawing/2014/main" id="{A67BE40A-BA09-4DA2-BF99-8961AB1D0BF1}"/>
              </a:ext>
            </a:extLst>
          </p:cNvPr>
          <p:cNvGraphicFramePr>
            <a:graphicFrameLocks noGrp="1"/>
          </p:cNvGraphicFramePr>
          <p:nvPr>
            <p:ph idx="1"/>
          </p:nvPr>
        </p:nvGraphicFramePr>
        <p:xfrm>
          <a:off x="1250950" y="2286000"/>
          <a:ext cx="10179050" cy="3594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13636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12C89-EC08-B04A-9C3D-1E5C45A54B06}"/>
              </a:ext>
            </a:extLst>
          </p:cNvPr>
          <p:cNvSpPr>
            <a:spLocks noGrp="1"/>
          </p:cNvSpPr>
          <p:nvPr>
            <p:ph type="title"/>
          </p:nvPr>
        </p:nvSpPr>
        <p:spPr>
          <a:xfrm>
            <a:off x="1251679" y="644525"/>
            <a:ext cx="3384329" cy="5408866"/>
          </a:xfrm>
        </p:spPr>
        <p:txBody>
          <a:bodyPr anchor="ctr">
            <a:normAutofit/>
          </a:bodyPr>
          <a:lstStyle/>
          <a:p>
            <a:r>
              <a:rPr lang="cs-CZ" sz="4000"/>
              <a:t>Efekt kognitivního rámce</a:t>
            </a:r>
          </a:p>
        </p:txBody>
      </p:sp>
      <p:graphicFrame>
        <p:nvGraphicFramePr>
          <p:cNvPr id="5" name="Content Placeholder 2">
            <a:extLst>
              <a:ext uri="{FF2B5EF4-FFF2-40B4-BE49-F238E27FC236}">
                <a16:creationId xmlns:a16="http://schemas.microsoft.com/office/drawing/2014/main" id="{5FB1F588-6447-4CAE-89F8-73C35441A3F7}"/>
              </a:ext>
            </a:extLst>
          </p:cNvPr>
          <p:cNvGraphicFramePr>
            <a:graphicFrameLocks noGrp="1"/>
          </p:cNvGraphicFramePr>
          <p:nvPr>
            <p:ph idx="1"/>
          </p:nvPr>
        </p:nvGraphicFramePr>
        <p:xfrm>
          <a:off x="5175250" y="644525"/>
          <a:ext cx="6254750" cy="54088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16451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C8250-201C-2647-94E0-99932CFD0F82}"/>
              </a:ext>
            </a:extLst>
          </p:cNvPr>
          <p:cNvSpPr>
            <a:spLocks noGrp="1"/>
          </p:cNvSpPr>
          <p:nvPr>
            <p:ph type="title"/>
          </p:nvPr>
        </p:nvSpPr>
        <p:spPr>
          <a:xfrm>
            <a:off x="1251678" y="382385"/>
            <a:ext cx="10178322" cy="1854378"/>
          </a:xfrm>
        </p:spPr>
        <p:txBody>
          <a:bodyPr>
            <a:normAutofit fontScale="90000"/>
          </a:bodyPr>
          <a:lstStyle/>
          <a:p>
            <a:r>
              <a:rPr lang="cs-CZ" dirty="0"/>
              <a:t>Spojit 9 bodů uspořádaných do čtverce 4 úsečkami a přitom nezvednout tužku od papíru</a:t>
            </a:r>
          </a:p>
        </p:txBody>
      </p:sp>
      <p:pic>
        <p:nvPicPr>
          <p:cNvPr id="4" name="Content Placeholder 3">
            <a:extLst>
              <a:ext uri="{FF2B5EF4-FFF2-40B4-BE49-F238E27FC236}">
                <a16:creationId xmlns:a16="http://schemas.microsoft.com/office/drawing/2014/main" id="{D17CCE94-9D6F-1946-8076-0D6B41948075}"/>
              </a:ext>
            </a:extLst>
          </p:cNvPr>
          <p:cNvPicPr>
            <a:picLocks noGrp="1" noChangeAspect="1"/>
          </p:cNvPicPr>
          <p:nvPr>
            <p:ph idx="1"/>
          </p:nvPr>
        </p:nvPicPr>
        <p:blipFill>
          <a:blip r:embed="rId2"/>
          <a:stretch>
            <a:fillRect/>
          </a:stretch>
        </p:blipFill>
        <p:spPr>
          <a:xfrm>
            <a:off x="3277772" y="3035300"/>
            <a:ext cx="5158203" cy="2579102"/>
          </a:xfrm>
          <a:prstGeom prst="rect">
            <a:avLst/>
          </a:prstGeom>
        </p:spPr>
      </p:pic>
    </p:spTree>
    <p:extLst>
      <p:ext uri="{BB962C8B-B14F-4D97-AF65-F5344CB8AC3E}">
        <p14:creationId xmlns:p14="http://schemas.microsoft.com/office/powerpoint/2010/main" val="24870207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A85FB1D-D59B-AE48-94DB-C6AC2D66DFCE}"/>
              </a:ext>
            </a:extLst>
          </p:cNvPr>
          <p:cNvPicPr>
            <a:picLocks noGrp="1" noChangeAspect="1"/>
          </p:cNvPicPr>
          <p:nvPr>
            <p:ph idx="1"/>
          </p:nvPr>
        </p:nvPicPr>
        <p:blipFill>
          <a:blip r:embed="rId2"/>
          <a:stretch>
            <a:fillRect/>
          </a:stretch>
        </p:blipFill>
        <p:spPr>
          <a:xfrm>
            <a:off x="1459815" y="1852050"/>
            <a:ext cx="5255163" cy="2335628"/>
          </a:xfrm>
          <a:prstGeom prst="rect">
            <a:avLst/>
          </a:prstGeom>
        </p:spPr>
      </p:pic>
      <p:pic>
        <p:nvPicPr>
          <p:cNvPr id="5" name="Picture 4">
            <a:extLst>
              <a:ext uri="{FF2B5EF4-FFF2-40B4-BE49-F238E27FC236}">
                <a16:creationId xmlns:a16="http://schemas.microsoft.com/office/drawing/2014/main" id="{B79E9D94-552D-B94F-B6C2-276A61DD72EB}"/>
              </a:ext>
            </a:extLst>
          </p:cNvPr>
          <p:cNvPicPr>
            <a:picLocks noChangeAspect="1"/>
          </p:cNvPicPr>
          <p:nvPr/>
        </p:nvPicPr>
        <p:blipFill>
          <a:blip r:embed="rId3"/>
          <a:stretch>
            <a:fillRect/>
          </a:stretch>
        </p:blipFill>
        <p:spPr>
          <a:xfrm>
            <a:off x="7577210" y="1596389"/>
            <a:ext cx="2846950" cy="2846950"/>
          </a:xfrm>
          <a:prstGeom prst="rect">
            <a:avLst/>
          </a:prstGeom>
        </p:spPr>
      </p:pic>
      <p:sp>
        <p:nvSpPr>
          <p:cNvPr id="6" name="TextBox 5">
            <a:extLst>
              <a:ext uri="{FF2B5EF4-FFF2-40B4-BE49-F238E27FC236}">
                <a16:creationId xmlns:a16="http://schemas.microsoft.com/office/drawing/2014/main" id="{ABA599DA-74F5-1A43-B0CA-15C7812D8D32}"/>
              </a:ext>
            </a:extLst>
          </p:cNvPr>
          <p:cNvSpPr txBox="1"/>
          <p:nvPr/>
        </p:nvSpPr>
        <p:spPr>
          <a:xfrm>
            <a:off x="1688123" y="5247249"/>
            <a:ext cx="9523828" cy="646331"/>
          </a:xfrm>
          <a:prstGeom prst="rect">
            <a:avLst/>
          </a:prstGeom>
          <a:noFill/>
        </p:spPr>
        <p:txBody>
          <a:bodyPr wrap="square" rtlCol="0">
            <a:spAutoFit/>
          </a:bodyPr>
          <a:lstStyle/>
          <a:p>
            <a:r>
              <a:rPr lang="cs-CZ" dirty="0"/>
              <a:t>Mentální nastavení- lpění na osvědčených myšlenkových postupech. Člověk na danou situaci aplikuje vyzkoušený postup. Projevuje se rigidním, rutinním používáním obvyklých metod řešení problému. </a:t>
            </a:r>
          </a:p>
        </p:txBody>
      </p:sp>
    </p:spTree>
    <p:extLst>
      <p:ext uri="{BB962C8B-B14F-4D97-AF65-F5344CB8AC3E}">
        <p14:creationId xmlns:p14="http://schemas.microsoft.com/office/powerpoint/2010/main" val="5869150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E0A1A-EAFF-1F45-AA8A-1301EC9EF7DE}"/>
              </a:ext>
            </a:extLst>
          </p:cNvPr>
          <p:cNvSpPr>
            <a:spLocks noGrp="1"/>
          </p:cNvSpPr>
          <p:nvPr>
            <p:ph type="title"/>
          </p:nvPr>
        </p:nvSpPr>
        <p:spPr/>
        <p:txBody>
          <a:bodyPr>
            <a:normAutofit fontScale="90000"/>
          </a:bodyPr>
          <a:lstStyle/>
          <a:p>
            <a:r>
              <a:rPr lang="cs-CZ" sz="3300" dirty="0"/>
              <a:t>Vaším úkolem je umístit svíčku na korkovou stěnu tak, aby když se zapálí, vosk nekapal na stůl. Jak to uděláte?</a:t>
            </a:r>
            <a:r>
              <a:rPr lang="cs-CZ" dirty="0"/>
              <a:t> </a:t>
            </a:r>
          </a:p>
        </p:txBody>
      </p:sp>
      <p:pic>
        <p:nvPicPr>
          <p:cNvPr id="4" name="Content Placeholder 3">
            <a:extLst>
              <a:ext uri="{FF2B5EF4-FFF2-40B4-BE49-F238E27FC236}">
                <a16:creationId xmlns:a16="http://schemas.microsoft.com/office/drawing/2014/main" id="{7F0DE658-2A63-5344-99A7-DEF83B60E4F0}"/>
              </a:ext>
            </a:extLst>
          </p:cNvPr>
          <p:cNvPicPr>
            <a:picLocks noGrp="1" noChangeAspect="1"/>
          </p:cNvPicPr>
          <p:nvPr>
            <p:ph idx="1"/>
          </p:nvPr>
        </p:nvPicPr>
        <p:blipFill>
          <a:blip r:embed="rId2"/>
          <a:stretch>
            <a:fillRect/>
          </a:stretch>
        </p:blipFill>
        <p:spPr>
          <a:xfrm>
            <a:off x="3685735" y="1644383"/>
            <a:ext cx="7142045" cy="5047045"/>
          </a:xfrm>
          <a:prstGeom prst="rect">
            <a:avLst/>
          </a:prstGeom>
        </p:spPr>
      </p:pic>
    </p:spTree>
    <p:extLst>
      <p:ext uri="{BB962C8B-B14F-4D97-AF65-F5344CB8AC3E}">
        <p14:creationId xmlns:p14="http://schemas.microsoft.com/office/powerpoint/2010/main" val="5624140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2F8FA2C-8EC5-5646-91CE-2952D8153DA1}"/>
              </a:ext>
            </a:extLst>
          </p:cNvPr>
          <p:cNvPicPr>
            <a:picLocks noGrp="1" noChangeAspect="1"/>
          </p:cNvPicPr>
          <p:nvPr>
            <p:ph idx="1"/>
          </p:nvPr>
        </p:nvPicPr>
        <p:blipFill>
          <a:blip r:embed="rId2"/>
          <a:stretch>
            <a:fillRect/>
          </a:stretch>
        </p:blipFill>
        <p:spPr>
          <a:xfrm>
            <a:off x="2349304" y="555850"/>
            <a:ext cx="7891975" cy="6023557"/>
          </a:xfrm>
          <a:prstGeom prst="rect">
            <a:avLst/>
          </a:prstGeom>
        </p:spPr>
      </p:pic>
    </p:spTree>
    <p:extLst>
      <p:ext uri="{BB962C8B-B14F-4D97-AF65-F5344CB8AC3E}">
        <p14:creationId xmlns:p14="http://schemas.microsoft.com/office/powerpoint/2010/main" val="3183760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F7DAB-0D45-154A-92C2-A20B80DB4A05}"/>
              </a:ext>
            </a:extLst>
          </p:cNvPr>
          <p:cNvSpPr>
            <a:spLocks noGrp="1"/>
          </p:cNvSpPr>
          <p:nvPr>
            <p:ph type="title"/>
          </p:nvPr>
        </p:nvSpPr>
        <p:spPr/>
        <p:txBody>
          <a:bodyPr/>
          <a:lstStyle/>
          <a:p>
            <a:r>
              <a:rPr lang="cs-CZ" dirty="0"/>
              <a:t>Čemu bychom se tu měli věnovat</a:t>
            </a:r>
          </a:p>
        </p:txBody>
      </p:sp>
      <p:sp>
        <p:nvSpPr>
          <p:cNvPr id="3" name="Content Placeholder 2">
            <a:extLst>
              <a:ext uri="{FF2B5EF4-FFF2-40B4-BE49-F238E27FC236}">
                <a16:creationId xmlns:a16="http://schemas.microsoft.com/office/drawing/2014/main" id="{41AEE3B3-C893-DC4F-B4EE-20A12CAB28DE}"/>
              </a:ext>
            </a:extLst>
          </p:cNvPr>
          <p:cNvSpPr>
            <a:spLocks noGrp="1"/>
          </p:cNvSpPr>
          <p:nvPr>
            <p:ph idx="1"/>
          </p:nvPr>
        </p:nvSpPr>
        <p:spPr/>
        <p:txBody>
          <a:bodyPr/>
          <a:lstStyle/>
          <a:p>
            <a:r>
              <a:rPr lang="cs-CZ" dirty="0"/>
              <a:t> </a:t>
            </a:r>
            <a:r>
              <a:rPr lang="cs-CZ" dirty="0">
                <a:latin typeface="+mj-lt"/>
              </a:rPr>
              <a:t>Psychologické disciplíny, základní psychologická literatura, vývoj psychologie</a:t>
            </a:r>
            <a:br>
              <a:rPr lang="cs-CZ" dirty="0">
                <a:latin typeface="+mj-lt"/>
              </a:rPr>
            </a:br>
            <a:r>
              <a:rPr lang="cs-CZ" dirty="0">
                <a:latin typeface="+mj-lt"/>
              </a:rPr>
              <a:t>• Předmět a cíle psychologie. Metody zkoumání lidské psychiky a diagnostické metody v psychologii.</a:t>
            </a:r>
            <a:br>
              <a:rPr lang="cs-CZ" dirty="0">
                <a:latin typeface="+mj-lt"/>
              </a:rPr>
            </a:br>
            <a:r>
              <a:rPr lang="cs-CZ" dirty="0">
                <a:latin typeface="+mj-lt"/>
              </a:rPr>
              <a:t>• Pojem psychika – psychické stavy a procesy (kognitivní, emoční a volní procesy)</a:t>
            </a:r>
          </a:p>
          <a:p>
            <a:r>
              <a:rPr lang="cs-CZ" dirty="0">
                <a:latin typeface="+mj-lt"/>
              </a:rPr>
              <a:t>Základní pojmy z psychologie osobnosti, struktura osobnosti, vybrané teorie osobnosti. </a:t>
            </a:r>
          </a:p>
          <a:p>
            <a:r>
              <a:rPr lang="cs-CZ" dirty="0">
                <a:latin typeface="+mj-lt"/>
              </a:rPr>
              <a:t>Okrajově psychopatologie</a:t>
            </a:r>
          </a:p>
        </p:txBody>
      </p:sp>
    </p:spTree>
    <p:extLst>
      <p:ext uri="{BB962C8B-B14F-4D97-AF65-F5344CB8AC3E}">
        <p14:creationId xmlns:p14="http://schemas.microsoft.com/office/powerpoint/2010/main" val="32678790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D3DF5-3A12-FF40-AB62-135D74E62027}"/>
              </a:ext>
            </a:extLst>
          </p:cNvPr>
          <p:cNvSpPr>
            <a:spLocks noGrp="1"/>
          </p:cNvSpPr>
          <p:nvPr>
            <p:ph type="title"/>
          </p:nvPr>
        </p:nvSpPr>
        <p:spPr>
          <a:xfrm>
            <a:off x="1251679" y="645107"/>
            <a:ext cx="3384329" cy="1640894"/>
          </a:xfrm>
        </p:spPr>
        <p:txBody>
          <a:bodyPr anchor="t">
            <a:normAutofit/>
          </a:bodyPr>
          <a:lstStyle/>
          <a:p>
            <a:pPr algn="ctr"/>
            <a:r>
              <a:rPr lang="cs-CZ" sz="4000" dirty="0"/>
              <a:t>Kreativita</a:t>
            </a:r>
          </a:p>
        </p:txBody>
      </p:sp>
      <p:sp>
        <p:nvSpPr>
          <p:cNvPr id="3" name="Content Placeholder 2">
            <a:extLst>
              <a:ext uri="{FF2B5EF4-FFF2-40B4-BE49-F238E27FC236}">
                <a16:creationId xmlns:a16="http://schemas.microsoft.com/office/drawing/2014/main" id="{8A478C4B-02A5-E147-905A-7E50C9297CD8}"/>
              </a:ext>
            </a:extLst>
          </p:cNvPr>
          <p:cNvSpPr>
            <a:spLocks noGrp="1"/>
          </p:cNvSpPr>
          <p:nvPr>
            <p:ph idx="1"/>
          </p:nvPr>
        </p:nvSpPr>
        <p:spPr>
          <a:xfrm>
            <a:off x="1251679" y="2286001"/>
            <a:ext cx="3384330" cy="3940844"/>
          </a:xfrm>
        </p:spPr>
        <p:txBody>
          <a:bodyPr>
            <a:normAutofit/>
          </a:bodyPr>
          <a:lstStyle/>
          <a:p>
            <a:r>
              <a:rPr lang="cs-CZ" dirty="0"/>
              <a:t>Karl </a:t>
            </a:r>
            <a:r>
              <a:rPr lang="cs-CZ" dirty="0" err="1"/>
              <a:t>Duncker</a:t>
            </a:r>
            <a:r>
              <a:rPr lang="cs-CZ" dirty="0"/>
              <a:t>- funkční fixace- druh mentálního nastavení</a:t>
            </a:r>
          </a:p>
          <a:p>
            <a:r>
              <a:rPr lang="cs-CZ" dirty="0" err="1"/>
              <a:t>Wertheimer</a:t>
            </a:r>
            <a:r>
              <a:rPr lang="cs-CZ" dirty="0"/>
              <a:t>- reproduktivní a produktivní myšlení</a:t>
            </a:r>
          </a:p>
          <a:p>
            <a:r>
              <a:rPr lang="cs-CZ" dirty="0" err="1"/>
              <a:t>Guilford</a:t>
            </a:r>
            <a:r>
              <a:rPr lang="cs-CZ" dirty="0"/>
              <a:t>- konvergentní a divergentní myšlení</a:t>
            </a:r>
          </a:p>
          <a:p>
            <a:endParaRPr lang="cs-CZ" dirty="0"/>
          </a:p>
        </p:txBody>
      </p:sp>
      <p:pic>
        <p:nvPicPr>
          <p:cNvPr id="4" name="Picture 3">
            <a:extLst>
              <a:ext uri="{FF2B5EF4-FFF2-40B4-BE49-F238E27FC236}">
                <a16:creationId xmlns:a16="http://schemas.microsoft.com/office/drawing/2014/main" id="{BC108485-8D6E-3545-BEAC-D33BC3B88FFF}"/>
              </a:ext>
            </a:extLst>
          </p:cNvPr>
          <p:cNvPicPr>
            <a:picLocks noChangeAspect="1"/>
          </p:cNvPicPr>
          <p:nvPr/>
        </p:nvPicPr>
        <p:blipFill>
          <a:blip r:embed="rId2"/>
          <a:stretch>
            <a:fillRect/>
          </a:stretch>
        </p:blipFill>
        <p:spPr>
          <a:xfrm>
            <a:off x="5279472" y="2138117"/>
            <a:ext cx="5995465" cy="2608027"/>
          </a:xfrm>
          <a:prstGeom prst="rect">
            <a:avLst/>
          </a:prstGeom>
        </p:spPr>
      </p:pic>
    </p:spTree>
    <p:extLst>
      <p:ext uri="{BB962C8B-B14F-4D97-AF65-F5344CB8AC3E}">
        <p14:creationId xmlns:p14="http://schemas.microsoft.com/office/powerpoint/2010/main" val="9118846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2DA29-4723-364B-8AAC-394DBC19793E}"/>
              </a:ext>
            </a:extLst>
          </p:cNvPr>
          <p:cNvSpPr>
            <a:spLocks noGrp="1"/>
          </p:cNvSpPr>
          <p:nvPr>
            <p:ph type="title"/>
          </p:nvPr>
        </p:nvSpPr>
        <p:spPr/>
        <p:txBody>
          <a:bodyPr/>
          <a:lstStyle/>
          <a:p>
            <a:r>
              <a:rPr lang="cs-CZ" dirty="0"/>
              <a:t>Poruchy myšlení</a:t>
            </a:r>
          </a:p>
        </p:txBody>
      </p:sp>
      <p:sp>
        <p:nvSpPr>
          <p:cNvPr id="3" name="Content Placeholder 2">
            <a:extLst>
              <a:ext uri="{FF2B5EF4-FFF2-40B4-BE49-F238E27FC236}">
                <a16:creationId xmlns:a16="http://schemas.microsoft.com/office/drawing/2014/main" id="{3F24014E-65BD-BD49-A02F-1556606EF07F}"/>
              </a:ext>
            </a:extLst>
          </p:cNvPr>
          <p:cNvSpPr>
            <a:spLocks noGrp="1"/>
          </p:cNvSpPr>
          <p:nvPr>
            <p:ph idx="1"/>
          </p:nvPr>
        </p:nvSpPr>
        <p:spPr/>
        <p:txBody>
          <a:bodyPr/>
          <a:lstStyle/>
          <a:p>
            <a:r>
              <a:rPr lang="cs-CZ" dirty="0"/>
              <a:t>Kvantitativní</a:t>
            </a:r>
          </a:p>
          <a:p>
            <a:pPr lvl="1"/>
            <a:r>
              <a:rPr lang="cs-CZ" dirty="0"/>
              <a:t>Zpomalené (útlum myšlení)</a:t>
            </a:r>
          </a:p>
          <a:p>
            <a:pPr lvl="1"/>
            <a:r>
              <a:rPr lang="cs-CZ" dirty="0"/>
              <a:t>Myšlenkový záraz (blok)</a:t>
            </a:r>
          </a:p>
          <a:p>
            <a:pPr lvl="1"/>
            <a:r>
              <a:rPr lang="cs-CZ" dirty="0"/>
              <a:t>Zrychlené, překotné myšlení</a:t>
            </a:r>
          </a:p>
          <a:p>
            <a:pPr lvl="1"/>
            <a:r>
              <a:rPr lang="cs-CZ" dirty="0"/>
              <a:t>Roztržité myšlení</a:t>
            </a:r>
          </a:p>
          <a:p>
            <a:pPr lvl="1"/>
            <a:r>
              <a:rPr lang="cs-CZ" dirty="0" err="1"/>
              <a:t>Zabíhavé</a:t>
            </a:r>
            <a:r>
              <a:rPr lang="cs-CZ" dirty="0"/>
              <a:t> myšlení</a:t>
            </a:r>
          </a:p>
          <a:p>
            <a:pPr lvl="1"/>
            <a:r>
              <a:rPr lang="cs-CZ" dirty="0"/>
              <a:t>Nevýpravné myšlení </a:t>
            </a:r>
          </a:p>
          <a:p>
            <a:pPr lvl="1"/>
            <a:r>
              <a:rPr lang="cs-CZ" dirty="0"/>
              <a:t>Ulpívavé myšlení (perseverace)</a:t>
            </a:r>
          </a:p>
        </p:txBody>
      </p:sp>
    </p:spTree>
    <p:extLst>
      <p:ext uri="{BB962C8B-B14F-4D97-AF65-F5344CB8AC3E}">
        <p14:creationId xmlns:p14="http://schemas.microsoft.com/office/powerpoint/2010/main" val="13301225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73F8E-5366-494E-BABA-06A33EA499EE}"/>
              </a:ext>
            </a:extLst>
          </p:cNvPr>
          <p:cNvSpPr>
            <a:spLocks noGrp="1"/>
          </p:cNvSpPr>
          <p:nvPr>
            <p:ph type="title"/>
          </p:nvPr>
        </p:nvSpPr>
        <p:spPr/>
        <p:txBody>
          <a:bodyPr/>
          <a:lstStyle/>
          <a:p>
            <a:r>
              <a:rPr lang="cs-CZ" dirty="0"/>
              <a:t>Poruchy myšlení</a:t>
            </a:r>
          </a:p>
        </p:txBody>
      </p:sp>
      <p:sp>
        <p:nvSpPr>
          <p:cNvPr id="3" name="Content Placeholder 2">
            <a:extLst>
              <a:ext uri="{FF2B5EF4-FFF2-40B4-BE49-F238E27FC236}">
                <a16:creationId xmlns:a16="http://schemas.microsoft.com/office/drawing/2014/main" id="{B0DFEC71-6078-1D49-8CA2-FBF434533B6D}"/>
              </a:ext>
            </a:extLst>
          </p:cNvPr>
          <p:cNvSpPr>
            <a:spLocks noGrp="1"/>
          </p:cNvSpPr>
          <p:nvPr>
            <p:ph idx="1"/>
          </p:nvPr>
        </p:nvSpPr>
        <p:spPr>
          <a:xfrm>
            <a:off x="1251678" y="1494263"/>
            <a:ext cx="10178322" cy="4861932"/>
          </a:xfrm>
        </p:spPr>
        <p:txBody>
          <a:bodyPr>
            <a:normAutofit fontScale="92500" lnSpcReduction="10000"/>
          </a:bodyPr>
          <a:lstStyle/>
          <a:p>
            <a:r>
              <a:rPr lang="cs-CZ" dirty="0"/>
              <a:t>Kvalitativní poruchy myšlení</a:t>
            </a:r>
          </a:p>
          <a:p>
            <a:pPr lvl="1"/>
            <a:r>
              <a:rPr lang="cs-CZ" dirty="0"/>
              <a:t>Allogenní (podvržené) myšlenky</a:t>
            </a:r>
          </a:p>
          <a:p>
            <a:pPr lvl="1"/>
            <a:r>
              <a:rPr lang="cs-CZ" dirty="0"/>
              <a:t>Autistické (dereistické) myšlení</a:t>
            </a:r>
          </a:p>
          <a:p>
            <a:pPr lvl="1"/>
            <a:r>
              <a:rPr lang="cs-CZ" dirty="0" err="1"/>
              <a:t>Katatymní</a:t>
            </a:r>
            <a:r>
              <a:rPr lang="cs-CZ" dirty="0"/>
              <a:t> (</a:t>
            </a:r>
            <a:r>
              <a:rPr lang="cs-CZ" dirty="0" err="1"/>
              <a:t>holotymní</a:t>
            </a:r>
            <a:r>
              <a:rPr lang="cs-CZ" dirty="0"/>
              <a:t>, </a:t>
            </a:r>
            <a:r>
              <a:rPr lang="cs-CZ" dirty="0" err="1"/>
              <a:t>epitymní</a:t>
            </a:r>
            <a:r>
              <a:rPr lang="cs-CZ" dirty="0"/>
              <a:t>) myšlení</a:t>
            </a:r>
          </a:p>
          <a:p>
            <a:pPr lvl="1"/>
            <a:r>
              <a:rPr lang="cs-CZ" dirty="0"/>
              <a:t>Plané mudrování, šroubované myšlení, </a:t>
            </a:r>
            <a:r>
              <a:rPr lang="cs-CZ" dirty="0" err="1"/>
              <a:t>rezonérství</a:t>
            </a:r>
            <a:endParaRPr lang="cs-CZ" dirty="0"/>
          </a:p>
          <a:p>
            <a:pPr lvl="1"/>
            <a:r>
              <a:rPr lang="cs-CZ" dirty="0"/>
              <a:t>Dominující myšlenka (představa)</a:t>
            </a:r>
          </a:p>
          <a:p>
            <a:pPr lvl="1"/>
            <a:r>
              <a:rPr lang="cs-CZ" dirty="0"/>
              <a:t>Vztahovačné (paranoidní) myšlení</a:t>
            </a:r>
          </a:p>
          <a:p>
            <a:pPr lvl="1"/>
            <a:r>
              <a:rPr lang="cs-CZ" dirty="0"/>
              <a:t>Tangenciální myšlení</a:t>
            </a:r>
          </a:p>
          <a:p>
            <a:pPr lvl="1"/>
            <a:r>
              <a:rPr lang="cs-CZ" dirty="0" err="1"/>
              <a:t>Paralogikcé</a:t>
            </a:r>
            <a:r>
              <a:rPr lang="cs-CZ" dirty="0"/>
              <a:t> (</a:t>
            </a:r>
            <a:r>
              <a:rPr lang="cs-CZ" dirty="0" err="1"/>
              <a:t>dyslogické</a:t>
            </a:r>
            <a:r>
              <a:rPr lang="cs-CZ" dirty="0"/>
              <a:t>) myšlení</a:t>
            </a:r>
          </a:p>
          <a:p>
            <a:pPr lvl="1"/>
            <a:r>
              <a:rPr lang="cs-CZ" dirty="0"/>
              <a:t>Inkoherentní (nesouvislé) myšlení</a:t>
            </a:r>
          </a:p>
          <a:p>
            <a:pPr lvl="1"/>
            <a:r>
              <a:rPr lang="cs-CZ" dirty="0"/>
              <a:t>Magické (symbolické) myšlení</a:t>
            </a:r>
          </a:p>
          <a:p>
            <a:pPr lvl="1"/>
            <a:r>
              <a:rPr lang="cs-CZ" dirty="0"/>
              <a:t>Obsedantní myšlenky </a:t>
            </a:r>
          </a:p>
          <a:p>
            <a:pPr lvl="1"/>
            <a:r>
              <a:rPr lang="cs-CZ" dirty="0"/>
              <a:t>Bludy</a:t>
            </a:r>
          </a:p>
        </p:txBody>
      </p:sp>
    </p:spTree>
    <p:extLst>
      <p:ext uri="{BB962C8B-B14F-4D97-AF65-F5344CB8AC3E}">
        <p14:creationId xmlns:p14="http://schemas.microsoft.com/office/powerpoint/2010/main" val="32930191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20BD-8ACA-2D4E-80BE-9A5817BAF6D9}"/>
              </a:ext>
            </a:extLst>
          </p:cNvPr>
          <p:cNvSpPr>
            <a:spLocks noGrp="1"/>
          </p:cNvSpPr>
          <p:nvPr>
            <p:ph type="title"/>
          </p:nvPr>
        </p:nvSpPr>
        <p:spPr/>
        <p:txBody>
          <a:bodyPr/>
          <a:lstStyle/>
          <a:p>
            <a:r>
              <a:rPr lang="cs-CZ" dirty="0"/>
              <a:t>Poruchy inteligence</a:t>
            </a:r>
          </a:p>
        </p:txBody>
      </p:sp>
      <p:sp>
        <p:nvSpPr>
          <p:cNvPr id="3" name="Content Placeholder 2">
            <a:extLst>
              <a:ext uri="{FF2B5EF4-FFF2-40B4-BE49-F238E27FC236}">
                <a16:creationId xmlns:a16="http://schemas.microsoft.com/office/drawing/2014/main" id="{5F7C8269-3DD7-E440-869F-12C4A6CAC159}"/>
              </a:ext>
            </a:extLst>
          </p:cNvPr>
          <p:cNvSpPr>
            <a:spLocks noGrp="1"/>
          </p:cNvSpPr>
          <p:nvPr>
            <p:ph idx="1"/>
          </p:nvPr>
        </p:nvSpPr>
        <p:spPr/>
        <p:txBody>
          <a:bodyPr/>
          <a:lstStyle/>
          <a:p>
            <a:r>
              <a:rPr lang="cs-CZ" dirty="0"/>
              <a:t>Mentální retardace</a:t>
            </a:r>
          </a:p>
          <a:p>
            <a:r>
              <a:rPr lang="cs-CZ" dirty="0"/>
              <a:t>Demence</a:t>
            </a:r>
          </a:p>
          <a:p>
            <a:r>
              <a:rPr lang="cs-CZ" dirty="0"/>
              <a:t>Sociální zanedbanost</a:t>
            </a:r>
          </a:p>
        </p:txBody>
      </p:sp>
    </p:spTree>
    <p:extLst>
      <p:ext uri="{BB962C8B-B14F-4D97-AF65-F5344CB8AC3E}">
        <p14:creationId xmlns:p14="http://schemas.microsoft.com/office/powerpoint/2010/main" val="30784669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9" name="Rectangle 10">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0" name="Rectangle 12">
            <a:extLst>
              <a:ext uri="{FF2B5EF4-FFF2-40B4-BE49-F238E27FC236}">
                <a16:creationId xmlns:a16="http://schemas.microsoft.com/office/drawing/2014/main" id="{0E624BD9-62FB-467A-ACDC-4836ADC5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Freeform 13">
            <a:extLst>
              <a:ext uri="{FF2B5EF4-FFF2-40B4-BE49-F238E27FC236}">
                <a16:creationId xmlns:a16="http://schemas.microsoft.com/office/drawing/2014/main" id="{4C973920-672E-443D-8D2E-2D1E3853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41730" y="0"/>
            <a:ext cx="7789615"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sp>
      <p:sp>
        <p:nvSpPr>
          <p:cNvPr id="2" name="Title 1">
            <a:extLst>
              <a:ext uri="{FF2B5EF4-FFF2-40B4-BE49-F238E27FC236}">
                <a16:creationId xmlns:a16="http://schemas.microsoft.com/office/drawing/2014/main" id="{7AC6C7CB-9ECA-774B-9C43-529973C24927}"/>
              </a:ext>
            </a:extLst>
          </p:cNvPr>
          <p:cNvSpPr>
            <a:spLocks noGrp="1"/>
          </p:cNvSpPr>
          <p:nvPr>
            <p:ph type="title"/>
          </p:nvPr>
        </p:nvSpPr>
        <p:spPr>
          <a:xfrm>
            <a:off x="926927" y="1231894"/>
            <a:ext cx="5490143" cy="4339177"/>
          </a:xfrm>
        </p:spPr>
        <p:txBody>
          <a:bodyPr vert="horz" lIns="91440" tIns="45720" rIns="91440" bIns="45720" rtlCol="0" anchor="ctr">
            <a:normAutofit/>
          </a:bodyPr>
          <a:lstStyle/>
          <a:p>
            <a:r>
              <a:rPr lang="en-US" sz="8800" kern="1200" cap="all" spc="800" baseline="0">
                <a:solidFill>
                  <a:srgbClr val="2A1A00"/>
                </a:solidFill>
                <a:latin typeface="+mj-lt"/>
                <a:ea typeface="+mj-ea"/>
                <a:cs typeface="+mj-cs"/>
              </a:rPr>
              <a:t>Spánek</a:t>
            </a:r>
          </a:p>
        </p:txBody>
      </p:sp>
      <p:sp>
        <p:nvSpPr>
          <p:cNvPr id="3" name="Content Placeholder 2">
            <a:extLst>
              <a:ext uri="{FF2B5EF4-FFF2-40B4-BE49-F238E27FC236}">
                <a16:creationId xmlns:a16="http://schemas.microsoft.com/office/drawing/2014/main" id="{B7B9D7D8-F7D0-8145-892E-28F4C7D1A305}"/>
              </a:ext>
            </a:extLst>
          </p:cNvPr>
          <p:cNvSpPr>
            <a:spLocks noGrp="1"/>
          </p:cNvSpPr>
          <p:nvPr>
            <p:ph idx="1"/>
          </p:nvPr>
        </p:nvSpPr>
        <p:spPr>
          <a:xfrm>
            <a:off x="926927" y="5660572"/>
            <a:ext cx="6020627" cy="785904"/>
          </a:xfrm>
        </p:spPr>
        <p:txBody>
          <a:bodyPr vert="horz" lIns="91440" tIns="45720" rIns="91440" bIns="45720" rtlCol="0" anchor="ctr">
            <a:normAutofit/>
          </a:bodyPr>
          <a:lstStyle/>
          <a:p>
            <a:pPr marL="0" indent="0">
              <a:lnSpc>
                <a:spcPct val="90000"/>
              </a:lnSpc>
              <a:buNone/>
            </a:pPr>
            <a:r>
              <a:rPr lang="en-US" sz="1300" b="1" i="0" kern="1200" cap="all" spc="400" baseline="0">
                <a:solidFill>
                  <a:srgbClr val="F3F3F2"/>
                </a:solidFill>
                <a:latin typeface="+mn-lt"/>
                <a:ea typeface="+mn-ea"/>
                <a:cs typeface="+mn-cs"/>
              </a:rPr>
              <a:t>https://www.ceskatelevize.cz/porady/10214731958-zahady-duse/210572231050005-zahada-spanku/video/</a:t>
            </a:r>
          </a:p>
        </p:txBody>
      </p:sp>
      <p:sp>
        <p:nvSpPr>
          <p:cNvPr id="17" name="Rectangle 16">
            <a:extLst>
              <a:ext uri="{FF2B5EF4-FFF2-40B4-BE49-F238E27FC236}">
                <a16:creationId xmlns:a16="http://schemas.microsoft.com/office/drawing/2014/main" id="{4363DD75-42D3-453C-A84D-D18B4215C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rgbClr val="2A1A00"/>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DAD98F3C-CEAF-EA4B-AD9B-A7F16A4C5DF7}"/>
              </a:ext>
            </a:extLst>
          </p:cNvPr>
          <p:cNvPicPr>
            <a:picLocks noChangeAspect="1"/>
          </p:cNvPicPr>
          <p:nvPr/>
        </p:nvPicPr>
        <p:blipFill>
          <a:blip r:embed="rId2"/>
          <a:stretch>
            <a:fillRect/>
          </a:stretch>
        </p:blipFill>
        <p:spPr>
          <a:xfrm>
            <a:off x="8122423" y="1291472"/>
            <a:ext cx="2856633" cy="4279600"/>
          </a:xfrm>
          <a:prstGeom prst="rect">
            <a:avLst/>
          </a:prstGeom>
        </p:spPr>
      </p:pic>
    </p:spTree>
    <p:extLst>
      <p:ext uri="{BB962C8B-B14F-4D97-AF65-F5344CB8AC3E}">
        <p14:creationId xmlns:p14="http://schemas.microsoft.com/office/powerpoint/2010/main" val="25320442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4CF8C-0FA6-BB4D-96ED-7E3089D7C2BB}"/>
              </a:ext>
            </a:extLst>
          </p:cNvPr>
          <p:cNvSpPr>
            <a:spLocks noGrp="1"/>
          </p:cNvSpPr>
          <p:nvPr>
            <p:ph type="title"/>
          </p:nvPr>
        </p:nvSpPr>
        <p:spPr/>
        <p:txBody>
          <a:bodyPr/>
          <a:lstStyle/>
          <a:p>
            <a:r>
              <a:rPr lang="cs-CZ" dirty="0"/>
              <a:t>Osobnost-porucha osobnosti</a:t>
            </a:r>
          </a:p>
        </p:txBody>
      </p:sp>
      <p:sp>
        <p:nvSpPr>
          <p:cNvPr id="3" name="Content Placeholder 2">
            <a:extLst>
              <a:ext uri="{FF2B5EF4-FFF2-40B4-BE49-F238E27FC236}">
                <a16:creationId xmlns:a16="http://schemas.microsoft.com/office/drawing/2014/main" id="{29A2204E-6CC3-6A48-BF66-3567C471E8C1}"/>
              </a:ext>
            </a:extLst>
          </p:cNvPr>
          <p:cNvSpPr>
            <a:spLocks noGrp="1"/>
          </p:cNvSpPr>
          <p:nvPr>
            <p:ph idx="1"/>
          </p:nvPr>
        </p:nvSpPr>
        <p:spPr/>
        <p:txBody>
          <a:bodyPr/>
          <a:lstStyle/>
          <a:p>
            <a:r>
              <a:rPr lang="cs-CZ" dirty="0">
                <a:hlinkClick r:id="rId2"/>
              </a:rPr>
              <a:t>https://www.ceskatelevize.cz/ivysilani/10214731958-zahady-duse/209572231050006-zahada-osobnosti/titulky#t=16m29s</a:t>
            </a:r>
            <a:endParaRPr lang="cs-CZ" dirty="0"/>
          </a:p>
          <a:p>
            <a:endParaRPr lang="cs-CZ" dirty="0"/>
          </a:p>
        </p:txBody>
      </p:sp>
    </p:spTree>
    <p:extLst>
      <p:ext uri="{BB962C8B-B14F-4D97-AF65-F5344CB8AC3E}">
        <p14:creationId xmlns:p14="http://schemas.microsoft.com/office/powerpoint/2010/main" val="14562359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815AC-CC63-9C46-8B24-E90B9DD87130}"/>
              </a:ext>
            </a:extLst>
          </p:cNvPr>
          <p:cNvSpPr>
            <a:spLocks noGrp="1"/>
          </p:cNvSpPr>
          <p:nvPr>
            <p:ph type="title"/>
          </p:nvPr>
        </p:nvSpPr>
        <p:spPr/>
        <p:txBody>
          <a:bodyPr/>
          <a:lstStyle/>
          <a:p>
            <a:endParaRPr lang="cs-CZ"/>
          </a:p>
        </p:txBody>
      </p:sp>
      <p:pic>
        <p:nvPicPr>
          <p:cNvPr id="5" name="Content Placeholder 4">
            <a:extLst>
              <a:ext uri="{FF2B5EF4-FFF2-40B4-BE49-F238E27FC236}">
                <a16:creationId xmlns:a16="http://schemas.microsoft.com/office/drawing/2014/main" id="{0F1E974B-0F63-BD48-9427-5F53D0689F73}"/>
              </a:ext>
            </a:extLst>
          </p:cNvPr>
          <p:cNvPicPr>
            <a:picLocks noGrp="1" noChangeAspect="1"/>
          </p:cNvPicPr>
          <p:nvPr>
            <p:ph idx="1"/>
          </p:nvPr>
        </p:nvPicPr>
        <p:blipFill>
          <a:blip r:embed="rId2"/>
          <a:stretch>
            <a:fillRect/>
          </a:stretch>
        </p:blipFill>
        <p:spPr>
          <a:xfrm>
            <a:off x="5077559" y="2008820"/>
            <a:ext cx="6173047" cy="2840359"/>
          </a:xfrm>
          <a:prstGeom prst="rect">
            <a:avLst/>
          </a:prstGeom>
        </p:spPr>
      </p:pic>
      <p:pic>
        <p:nvPicPr>
          <p:cNvPr id="4" name="Picture 3">
            <a:extLst>
              <a:ext uri="{FF2B5EF4-FFF2-40B4-BE49-F238E27FC236}">
                <a16:creationId xmlns:a16="http://schemas.microsoft.com/office/drawing/2014/main" id="{781D2D82-0076-254E-90EE-2349E6201CD4}"/>
              </a:ext>
            </a:extLst>
          </p:cNvPr>
          <p:cNvPicPr>
            <a:picLocks noChangeAspect="1"/>
          </p:cNvPicPr>
          <p:nvPr/>
        </p:nvPicPr>
        <p:blipFill>
          <a:blip r:embed="rId3"/>
          <a:stretch>
            <a:fillRect/>
          </a:stretch>
        </p:blipFill>
        <p:spPr>
          <a:xfrm>
            <a:off x="1251678" y="1128451"/>
            <a:ext cx="3646488" cy="5310419"/>
          </a:xfrm>
          <a:prstGeom prst="rect">
            <a:avLst/>
          </a:prstGeom>
        </p:spPr>
      </p:pic>
    </p:spTree>
    <p:extLst>
      <p:ext uri="{BB962C8B-B14F-4D97-AF65-F5344CB8AC3E}">
        <p14:creationId xmlns:p14="http://schemas.microsoft.com/office/powerpoint/2010/main" val="31507930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16AFE-2556-0D4C-BC50-144D3D43AD36}"/>
              </a:ext>
            </a:extLst>
          </p:cNvPr>
          <p:cNvSpPr>
            <a:spLocks noGrp="1"/>
          </p:cNvSpPr>
          <p:nvPr>
            <p:ph type="title"/>
          </p:nvPr>
        </p:nvSpPr>
        <p:spPr/>
        <p:txBody>
          <a:bodyPr/>
          <a:lstStyle/>
          <a:p>
            <a:pPr algn="ctr"/>
            <a:r>
              <a:rPr lang="cs-CZ" dirty="0"/>
              <a:t>OCD</a:t>
            </a:r>
          </a:p>
        </p:txBody>
      </p:sp>
      <p:sp>
        <p:nvSpPr>
          <p:cNvPr id="3" name="Content Placeholder 2">
            <a:extLst>
              <a:ext uri="{FF2B5EF4-FFF2-40B4-BE49-F238E27FC236}">
                <a16:creationId xmlns:a16="http://schemas.microsoft.com/office/drawing/2014/main" id="{4548E52C-5050-DB48-AD53-F953A2BD618C}"/>
              </a:ext>
            </a:extLst>
          </p:cNvPr>
          <p:cNvSpPr>
            <a:spLocks noGrp="1"/>
          </p:cNvSpPr>
          <p:nvPr>
            <p:ph idx="1"/>
          </p:nvPr>
        </p:nvSpPr>
        <p:spPr/>
        <p:txBody>
          <a:bodyPr/>
          <a:lstStyle/>
          <a:p>
            <a:r>
              <a:rPr lang="cs-CZ" dirty="0">
                <a:hlinkClick r:id="rId2"/>
              </a:rPr>
              <a:t>https://www.youtube.com/watch?v=oAK0FmZbsu8</a:t>
            </a:r>
            <a:endParaRPr lang="cs-CZ" dirty="0"/>
          </a:p>
          <a:p>
            <a:endParaRPr lang="cs-CZ" dirty="0"/>
          </a:p>
        </p:txBody>
      </p:sp>
    </p:spTree>
    <p:extLst>
      <p:ext uri="{BB962C8B-B14F-4D97-AF65-F5344CB8AC3E}">
        <p14:creationId xmlns:p14="http://schemas.microsoft.com/office/powerpoint/2010/main" val="36350939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4AACC-39A8-EE42-9304-434298BE26DE}"/>
              </a:ext>
            </a:extLst>
          </p:cNvPr>
          <p:cNvSpPr>
            <a:spLocks noGrp="1"/>
          </p:cNvSpPr>
          <p:nvPr>
            <p:ph type="title"/>
          </p:nvPr>
        </p:nvSpPr>
        <p:spPr>
          <a:xfrm>
            <a:off x="1069848" y="484632"/>
            <a:ext cx="10058400" cy="1609344"/>
          </a:xfrm>
        </p:spPr>
        <p:txBody>
          <a:bodyPr>
            <a:normAutofit/>
          </a:bodyPr>
          <a:lstStyle/>
          <a:p>
            <a:r>
              <a:rPr lang="cs-CZ" sz="5400"/>
              <a:t>Příčiny OCD</a:t>
            </a:r>
          </a:p>
        </p:txBody>
      </p:sp>
      <p:pic>
        <p:nvPicPr>
          <p:cNvPr id="4" name="Picture 3">
            <a:extLst>
              <a:ext uri="{FF2B5EF4-FFF2-40B4-BE49-F238E27FC236}">
                <a16:creationId xmlns:a16="http://schemas.microsoft.com/office/drawing/2014/main" id="{9240D47A-8295-244F-9E11-DE9EE138ADD5}"/>
              </a:ext>
            </a:extLst>
          </p:cNvPr>
          <p:cNvPicPr>
            <a:picLocks noChangeAspect="1"/>
          </p:cNvPicPr>
          <p:nvPr/>
        </p:nvPicPr>
        <p:blipFill rotWithShape="1">
          <a:blip r:embed="rId2"/>
          <a:srcRect l="16527" r="10211" b="-1"/>
          <a:stretch/>
        </p:blipFill>
        <p:spPr>
          <a:xfrm>
            <a:off x="1007196" y="2265037"/>
            <a:ext cx="5088800" cy="3907158"/>
          </a:xfrm>
          <a:prstGeom prst="rect">
            <a:avLst/>
          </a:prstGeom>
        </p:spPr>
      </p:pic>
      <p:sp>
        <p:nvSpPr>
          <p:cNvPr id="3" name="Content Placeholder 2">
            <a:extLst>
              <a:ext uri="{FF2B5EF4-FFF2-40B4-BE49-F238E27FC236}">
                <a16:creationId xmlns:a16="http://schemas.microsoft.com/office/drawing/2014/main" id="{FA4D29D2-8872-4B4F-876C-894B30CD2AF5}"/>
              </a:ext>
            </a:extLst>
          </p:cNvPr>
          <p:cNvSpPr>
            <a:spLocks noGrp="1"/>
          </p:cNvSpPr>
          <p:nvPr>
            <p:ph idx="1"/>
          </p:nvPr>
        </p:nvSpPr>
        <p:spPr>
          <a:xfrm>
            <a:off x="6496216" y="2320412"/>
            <a:ext cx="4632031" cy="3851787"/>
          </a:xfrm>
        </p:spPr>
        <p:txBody>
          <a:bodyPr anchor="ctr">
            <a:normAutofit/>
          </a:bodyPr>
          <a:lstStyle/>
          <a:p>
            <a:r>
              <a:rPr lang="cs-CZ"/>
              <a:t>Multifaktoriální příčina</a:t>
            </a:r>
          </a:p>
          <a:p>
            <a:pPr lvl="1"/>
            <a:r>
              <a:rPr lang="cs-CZ">
                <a:latin typeface="Calibri" panose="020F0502020204030204" pitchFamily="34" charset="0"/>
                <a:cs typeface="Calibri" panose="020F0502020204030204" pitchFamily="34" charset="0"/>
              </a:rPr>
              <a:t>Způsob výchovy v rodině- přílišný důraz na čistotu, pořádek, uspořádání</a:t>
            </a:r>
          </a:p>
          <a:p>
            <a:pPr lvl="1"/>
            <a:r>
              <a:rPr lang="cs-CZ">
                <a:latin typeface="Calibri" panose="020F0502020204030204" pitchFamily="34" charset="0"/>
                <a:cs typeface="Calibri" panose="020F0502020204030204" pitchFamily="34" charset="0"/>
              </a:rPr>
              <a:t>Úzkostné ladění rodičů</a:t>
            </a:r>
          </a:p>
          <a:p>
            <a:pPr lvl="1"/>
            <a:r>
              <a:rPr lang="cs-CZ">
                <a:latin typeface="Calibri" panose="020F0502020204030204" pitchFamily="34" charset="0"/>
                <a:cs typeface="Calibri" panose="020F0502020204030204" pitchFamily="34" charset="0"/>
              </a:rPr>
              <a:t>Nerovnováha serotoninu</a:t>
            </a:r>
          </a:p>
          <a:p>
            <a:pPr lvl="1"/>
            <a:r>
              <a:rPr lang="cs-CZ">
                <a:latin typeface="Calibri" panose="020F0502020204030204" pitchFamily="34" charset="0"/>
                <a:cs typeface="Calibri" panose="020F0502020204030204" pitchFamily="34" charset="0"/>
              </a:rPr>
              <a:t>Vliv genetiky</a:t>
            </a:r>
          </a:p>
          <a:p>
            <a:pPr lvl="2"/>
            <a:r>
              <a:rPr lang="cs-CZ">
                <a:latin typeface="Calibri" panose="020F0502020204030204" pitchFamily="34" charset="0"/>
                <a:cs typeface="Calibri" panose="020F0502020204030204" pitchFamily="34" charset="0"/>
              </a:rPr>
              <a:t>Dědičná emocionální přecitlivělost, neurotické ladění</a:t>
            </a:r>
          </a:p>
        </p:txBody>
      </p:sp>
    </p:spTree>
    <p:extLst>
      <p:ext uri="{BB962C8B-B14F-4D97-AF65-F5344CB8AC3E}">
        <p14:creationId xmlns:p14="http://schemas.microsoft.com/office/powerpoint/2010/main" val="28368463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C86E9-EE23-0B41-A483-6625A43A05B7}"/>
              </a:ext>
            </a:extLst>
          </p:cNvPr>
          <p:cNvSpPr>
            <a:spLocks noGrp="1"/>
          </p:cNvSpPr>
          <p:nvPr>
            <p:ph type="title"/>
          </p:nvPr>
        </p:nvSpPr>
        <p:spPr>
          <a:xfrm>
            <a:off x="1069848" y="484632"/>
            <a:ext cx="10058400" cy="1609344"/>
          </a:xfrm>
        </p:spPr>
        <p:txBody>
          <a:bodyPr>
            <a:normAutofit/>
          </a:bodyPr>
          <a:lstStyle/>
          <a:p>
            <a:r>
              <a:rPr lang="cs-CZ" sz="5400"/>
              <a:t>Výskyt</a:t>
            </a:r>
          </a:p>
        </p:txBody>
      </p:sp>
      <p:pic>
        <p:nvPicPr>
          <p:cNvPr id="4" name="Picture 3">
            <a:extLst>
              <a:ext uri="{FF2B5EF4-FFF2-40B4-BE49-F238E27FC236}">
                <a16:creationId xmlns:a16="http://schemas.microsoft.com/office/drawing/2014/main" id="{895421E4-EE28-DB47-8C0C-6357FD4D3F9E}"/>
              </a:ext>
            </a:extLst>
          </p:cNvPr>
          <p:cNvPicPr>
            <a:picLocks noChangeAspect="1"/>
          </p:cNvPicPr>
          <p:nvPr/>
        </p:nvPicPr>
        <p:blipFill rotWithShape="1">
          <a:blip r:embed="rId2"/>
          <a:srcRect r="2319" b="1"/>
          <a:stretch/>
        </p:blipFill>
        <p:spPr>
          <a:xfrm>
            <a:off x="1007196" y="2265037"/>
            <a:ext cx="5088800" cy="3907158"/>
          </a:xfrm>
          <a:prstGeom prst="rect">
            <a:avLst/>
          </a:prstGeom>
        </p:spPr>
      </p:pic>
      <p:sp>
        <p:nvSpPr>
          <p:cNvPr id="3" name="Content Placeholder 2">
            <a:extLst>
              <a:ext uri="{FF2B5EF4-FFF2-40B4-BE49-F238E27FC236}">
                <a16:creationId xmlns:a16="http://schemas.microsoft.com/office/drawing/2014/main" id="{61963B6A-9233-D845-BFFF-8F650B290870}"/>
              </a:ext>
            </a:extLst>
          </p:cNvPr>
          <p:cNvSpPr>
            <a:spLocks noGrp="1"/>
          </p:cNvSpPr>
          <p:nvPr>
            <p:ph idx="1"/>
          </p:nvPr>
        </p:nvSpPr>
        <p:spPr>
          <a:xfrm>
            <a:off x="6496216" y="2320412"/>
            <a:ext cx="4632031" cy="3851787"/>
          </a:xfrm>
        </p:spPr>
        <p:txBody>
          <a:bodyPr anchor="ctr">
            <a:normAutofit lnSpcReduction="10000"/>
          </a:bodyPr>
          <a:lstStyle/>
          <a:p>
            <a:r>
              <a:rPr lang="cs-CZ" sz="1700">
                <a:latin typeface="Calibri" panose="020F0502020204030204" pitchFamily="34" charset="0"/>
                <a:cs typeface="Calibri" panose="020F0502020204030204" pitchFamily="34" charset="0"/>
              </a:rPr>
              <a:t>OCD se často objevuje v období výrazného emočního stresu</a:t>
            </a:r>
          </a:p>
          <a:p>
            <a:r>
              <a:rPr lang="cs-CZ" sz="1700">
                <a:latin typeface="Calibri" panose="020F0502020204030204" pitchFamily="34" charset="0"/>
                <a:cs typeface="Calibri" panose="020F0502020204030204" pitchFamily="34" charset="0"/>
              </a:rPr>
              <a:t>V dospělé populaci tímto onemocněním trpí 1 člověk ze 100</a:t>
            </a:r>
          </a:p>
          <a:p>
            <a:r>
              <a:rPr lang="cs-CZ" sz="1700">
                <a:latin typeface="Calibri" panose="020F0502020204030204" pitchFamily="34" charset="0"/>
                <a:cs typeface="Calibri" panose="020F0502020204030204" pitchFamily="34" charset="0"/>
              </a:rPr>
              <a:t>U dětí 1 dítě z 200</a:t>
            </a:r>
          </a:p>
          <a:p>
            <a:r>
              <a:rPr lang="cs-CZ" sz="1700">
                <a:latin typeface="Calibri" panose="020F0502020204030204" pitchFamily="34" charset="0"/>
                <a:cs typeface="Calibri" panose="020F0502020204030204" pitchFamily="34" charset="0"/>
              </a:rPr>
              <a:t>Výskyt OCD u dětí je téměř stejný jako výskyt dětské cukrovky</a:t>
            </a:r>
          </a:p>
          <a:p>
            <a:r>
              <a:rPr lang="cs-CZ" sz="1700">
                <a:latin typeface="Calibri" panose="020F0502020204030204" pitchFamily="34" charset="0"/>
                <a:cs typeface="Calibri" panose="020F0502020204030204" pitchFamily="34" charset="0"/>
              </a:rPr>
              <a:t>Nejčastěji je nástup onemocnění zaznamenán mezi 7.-12. rokem věku dítěte a dále v počátku rané dospělosti mezi 20.-22. rokem věku</a:t>
            </a:r>
          </a:p>
          <a:p>
            <a:r>
              <a:rPr lang="cs-CZ" sz="1700">
                <a:latin typeface="Calibri" panose="020F0502020204030204" pitchFamily="34" charset="0"/>
                <a:cs typeface="Calibri" panose="020F0502020204030204" pitchFamily="34" charset="0"/>
              </a:rPr>
              <a:t>V dětském věku převažují chlapci nad dívkami v poměru 3:2 (v dospělosti se poměr vyrovnává)</a:t>
            </a:r>
          </a:p>
        </p:txBody>
      </p:sp>
    </p:spTree>
    <p:extLst>
      <p:ext uri="{BB962C8B-B14F-4D97-AF65-F5344CB8AC3E}">
        <p14:creationId xmlns:p14="http://schemas.microsoft.com/office/powerpoint/2010/main" val="4167318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91EF7-1C65-B945-8C28-4BBAED706543}"/>
              </a:ext>
            </a:extLst>
          </p:cNvPr>
          <p:cNvSpPr>
            <a:spLocks noGrp="1"/>
          </p:cNvSpPr>
          <p:nvPr>
            <p:ph type="title"/>
          </p:nvPr>
        </p:nvSpPr>
        <p:spPr/>
        <p:txBody>
          <a:bodyPr/>
          <a:lstStyle/>
          <a:p>
            <a:endParaRPr lang="cs-CZ"/>
          </a:p>
        </p:txBody>
      </p:sp>
      <p:pic>
        <p:nvPicPr>
          <p:cNvPr id="5" name="Content Placeholder 4">
            <a:extLst>
              <a:ext uri="{FF2B5EF4-FFF2-40B4-BE49-F238E27FC236}">
                <a16:creationId xmlns:a16="http://schemas.microsoft.com/office/drawing/2014/main" id="{C64ACC5E-0D0A-794E-972B-30207FD62F50}"/>
              </a:ext>
            </a:extLst>
          </p:cNvPr>
          <p:cNvPicPr>
            <a:picLocks noGrp="1" noChangeAspect="1"/>
          </p:cNvPicPr>
          <p:nvPr>
            <p:ph idx="1"/>
          </p:nvPr>
        </p:nvPicPr>
        <p:blipFill>
          <a:blip r:embed="rId2"/>
          <a:stretch>
            <a:fillRect/>
          </a:stretch>
        </p:blipFill>
        <p:spPr>
          <a:xfrm>
            <a:off x="1580738" y="382385"/>
            <a:ext cx="9520201" cy="5941686"/>
          </a:xfrm>
        </p:spPr>
      </p:pic>
    </p:spTree>
    <p:extLst>
      <p:ext uri="{BB962C8B-B14F-4D97-AF65-F5344CB8AC3E}">
        <p14:creationId xmlns:p14="http://schemas.microsoft.com/office/powerpoint/2010/main" val="22108151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6CB45-2086-5546-AFB7-C83878505BC3}"/>
              </a:ext>
            </a:extLst>
          </p:cNvPr>
          <p:cNvSpPr>
            <a:spLocks noGrp="1"/>
          </p:cNvSpPr>
          <p:nvPr>
            <p:ph type="title"/>
          </p:nvPr>
        </p:nvSpPr>
        <p:spPr>
          <a:xfrm>
            <a:off x="1069848" y="484632"/>
            <a:ext cx="10058400" cy="1609344"/>
          </a:xfrm>
        </p:spPr>
        <p:txBody>
          <a:bodyPr>
            <a:normAutofit/>
          </a:bodyPr>
          <a:lstStyle/>
          <a:p>
            <a:r>
              <a:rPr lang="cs-CZ" sz="5400" err="1"/>
              <a:t>Kazustiky</a:t>
            </a:r>
            <a:endParaRPr lang="cs-CZ" sz="5400"/>
          </a:p>
        </p:txBody>
      </p:sp>
      <p:pic>
        <p:nvPicPr>
          <p:cNvPr id="4" name="Picture 3">
            <a:extLst>
              <a:ext uri="{FF2B5EF4-FFF2-40B4-BE49-F238E27FC236}">
                <a16:creationId xmlns:a16="http://schemas.microsoft.com/office/drawing/2014/main" id="{30E15016-A960-1143-9BF3-30AE788599DC}"/>
              </a:ext>
            </a:extLst>
          </p:cNvPr>
          <p:cNvPicPr>
            <a:picLocks noChangeAspect="1"/>
          </p:cNvPicPr>
          <p:nvPr/>
        </p:nvPicPr>
        <p:blipFill rotWithShape="1">
          <a:blip r:embed="rId2"/>
          <a:srcRect t="193" r="-1" b="27442"/>
          <a:stretch/>
        </p:blipFill>
        <p:spPr>
          <a:xfrm>
            <a:off x="1007196" y="2265037"/>
            <a:ext cx="5088800" cy="3907158"/>
          </a:xfrm>
          <a:prstGeom prst="rect">
            <a:avLst/>
          </a:prstGeom>
        </p:spPr>
      </p:pic>
      <p:sp>
        <p:nvSpPr>
          <p:cNvPr id="3" name="Content Placeholder 2">
            <a:extLst>
              <a:ext uri="{FF2B5EF4-FFF2-40B4-BE49-F238E27FC236}">
                <a16:creationId xmlns:a16="http://schemas.microsoft.com/office/drawing/2014/main" id="{7493CB67-F576-DC43-9F3F-9AFE07176A55}"/>
              </a:ext>
            </a:extLst>
          </p:cNvPr>
          <p:cNvSpPr>
            <a:spLocks noGrp="1"/>
          </p:cNvSpPr>
          <p:nvPr>
            <p:ph idx="1"/>
          </p:nvPr>
        </p:nvSpPr>
        <p:spPr>
          <a:xfrm>
            <a:off x="6496216" y="2320412"/>
            <a:ext cx="4632031" cy="3851787"/>
          </a:xfrm>
        </p:spPr>
        <p:txBody>
          <a:bodyPr anchor="ctr">
            <a:normAutofit fontScale="92500" lnSpcReduction="10000"/>
          </a:bodyPr>
          <a:lstStyle/>
          <a:p>
            <a:r>
              <a:rPr lang="cs-CZ" sz="2000">
                <a:latin typeface="Calibri" panose="020F0502020204030204" pitchFamily="34" charset="0"/>
                <a:cs typeface="Calibri" panose="020F0502020204030204" pitchFamily="34" charset="0"/>
              </a:rPr>
              <a:t>Elišku napadaly nepříjemné myšlenky, že bude jednou „postižená“ (bude sedět na invalidním vozíku a nebude moci chodit), vždy když se setkala s něčím, co jí to připomnělo- viděla lidi na invalidním vozíku, viděla značku „parkování pro invalidy“. </a:t>
            </a:r>
          </a:p>
          <a:p>
            <a:r>
              <a:rPr lang="cs-CZ" sz="2000">
                <a:latin typeface="Calibri" panose="020F0502020204030204" pitchFamily="34" charset="0"/>
                <a:cs typeface="Calibri" panose="020F0502020204030204" pitchFamily="34" charset="0"/>
              </a:rPr>
              <a:t>Musela vždy v duchu odříkat modlitbu, aby zahnala myšlenky na to, že bude „postižená“, když viděla lidi na invalidním vozíku. Modlitbu musela v duchu </a:t>
            </a:r>
            <a:r>
              <a:rPr lang="cs-CZ" sz="2000" err="1">
                <a:latin typeface="Calibri" panose="020F0502020204030204" pitchFamily="34" charset="0"/>
                <a:cs typeface="Calibri" panose="020F0502020204030204" pitchFamily="34" charset="0"/>
              </a:rPr>
              <a:t>řícit</a:t>
            </a:r>
            <a:r>
              <a:rPr lang="cs-CZ" sz="2000">
                <a:latin typeface="Calibri" panose="020F0502020204030204" pitchFamily="34" charset="0"/>
                <a:cs typeface="Calibri" panose="020F0502020204030204" pitchFamily="34" charset="0"/>
              </a:rPr>
              <a:t> vždy osmkrát po sobě, protože jí bylo 8 let.</a:t>
            </a:r>
          </a:p>
        </p:txBody>
      </p:sp>
    </p:spTree>
    <p:extLst>
      <p:ext uri="{BB962C8B-B14F-4D97-AF65-F5344CB8AC3E}">
        <p14:creationId xmlns:p14="http://schemas.microsoft.com/office/powerpoint/2010/main" val="12004914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ABCC2-7ED8-7F4C-9F8B-7D940F291A39}"/>
              </a:ext>
            </a:extLst>
          </p:cNvPr>
          <p:cNvSpPr>
            <a:spLocks noGrp="1"/>
          </p:cNvSpPr>
          <p:nvPr>
            <p:ph type="title"/>
          </p:nvPr>
        </p:nvSpPr>
        <p:spPr>
          <a:xfrm>
            <a:off x="1069848" y="484632"/>
            <a:ext cx="10058400" cy="1609344"/>
          </a:xfrm>
        </p:spPr>
        <p:txBody>
          <a:bodyPr>
            <a:normAutofit/>
          </a:bodyPr>
          <a:lstStyle/>
          <a:p>
            <a:r>
              <a:rPr lang="cs-CZ" sz="5400" dirty="0"/>
              <a:t>Kazuistika</a:t>
            </a:r>
          </a:p>
        </p:txBody>
      </p:sp>
      <p:pic>
        <p:nvPicPr>
          <p:cNvPr id="4" name="Picture 3">
            <a:extLst>
              <a:ext uri="{FF2B5EF4-FFF2-40B4-BE49-F238E27FC236}">
                <a16:creationId xmlns:a16="http://schemas.microsoft.com/office/drawing/2014/main" id="{66903543-DABF-E940-B1E6-5D4A0B60739D}"/>
              </a:ext>
            </a:extLst>
          </p:cNvPr>
          <p:cNvPicPr>
            <a:picLocks noChangeAspect="1"/>
          </p:cNvPicPr>
          <p:nvPr/>
        </p:nvPicPr>
        <p:blipFill rotWithShape="1">
          <a:blip r:embed="rId2"/>
          <a:srcRect l="16387" r="15885" b="-2"/>
          <a:stretch/>
        </p:blipFill>
        <p:spPr>
          <a:xfrm>
            <a:off x="1007196" y="2265037"/>
            <a:ext cx="5088800" cy="3907158"/>
          </a:xfrm>
          <a:prstGeom prst="rect">
            <a:avLst/>
          </a:prstGeom>
        </p:spPr>
      </p:pic>
      <p:sp>
        <p:nvSpPr>
          <p:cNvPr id="3" name="Content Placeholder 2">
            <a:extLst>
              <a:ext uri="{FF2B5EF4-FFF2-40B4-BE49-F238E27FC236}">
                <a16:creationId xmlns:a16="http://schemas.microsoft.com/office/drawing/2014/main" id="{AB34E5D0-63DA-8246-959D-5E5642CE3D5D}"/>
              </a:ext>
            </a:extLst>
          </p:cNvPr>
          <p:cNvSpPr>
            <a:spLocks noGrp="1"/>
          </p:cNvSpPr>
          <p:nvPr>
            <p:ph idx="1"/>
          </p:nvPr>
        </p:nvSpPr>
        <p:spPr>
          <a:xfrm>
            <a:off x="6496216" y="2320412"/>
            <a:ext cx="4632031" cy="3851787"/>
          </a:xfrm>
        </p:spPr>
        <p:txBody>
          <a:bodyPr anchor="ctr">
            <a:noAutofit/>
          </a:bodyPr>
          <a:lstStyle/>
          <a:p>
            <a:r>
              <a:rPr lang="cs-CZ" dirty="0">
                <a:latin typeface="Calibri" panose="020F0502020204030204" pitchFamily="34" charset="0"/>
                <a:cs typeface="Calibri" panose="020F0502020204030204" pitchFamily="34" charset="0"/>
              </a:rPr>
              <a:t>Klárku přepadaly myšlenky na to, že ji budou ovládat staré dřevěné loutky, vždy když je viděla v obchodě za výlohou, na obrázku, četla o nich v knížkách, slyšela, že do města přijede loutkové divadlo.</a:t>
            </a:r>
          </a:p>
          <a:p>
            <a:r>
              <a:rPr lang="cs-CZ" dirty="0">
                <a:latin typeface="Calibri" panose="020F0502020204030204" pitchFamily="34" charset="0"/>
                <a:cs typeface="Calibri" panose="020F0502020204030204" pitchFamily="34" charset="0"/>
              </a:rPr>
              <a:t>Klárka si musela umýt několikrát obličej a ruce, celá se převléci do čistých šatů, ty staré hned dala do pračky a čtyřikrát se musela zatočit kolem své osy dokola nejprve na pravou stranu, pak na levou stranu, aby se očistila od možného sledování starou loutkou, kterou viděla v obchodě. </a:t>
            </a:r>
          </a:p>
        </p:txBody>
      </p:sp>
    </p:spTree>
    <p:extLst>
      <p:ext uri="{BB962C8B-B14F-4D97-AF65-F5344CB8AC3E}">
        <p14:creationId xmlns:p14="http://schemas.microsoft.com/office/powerpoint/2010/main" val="36040386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47A38-4F18-3140-9807-1601712048B1}"/>
              </a:ext>
            </a:extLst>
          </p:cNvPr>
          <p:cNvSpPr>
            <a:spLocks noGrp="1"/>
          </p:cNvSpPr>
          <p:nvPr>
            <p:ph type="title"/>
          </p:nvPr>
        </p:nvSpPr>
        <p:spPr>
          <a:xfrm>
            <a:off x="1069848" y="484632"/>
            <a:ext cx="10058400" cy="1609344"/>
          </a:xfrm>
        </p:spPr>
        <p:txBody>
          <a:bodyPr>
            <a:normAutofit/>
          </a:bodyPr>
          <a:lstStyle/>
          <a:p>
            <a:r>
              <a:rPr lang="cs-CZ" dirty="0"/>
              <a:t>Ujištění</a:t>
            </a:r>
          </a:p>
        </p:txBody>
      </p:sp>
      <p:pic>
        <p:nvPicPr>
          <p:cNvPr id="4" name="Picture 3">
            <a:extLst>
              <a:ext uri="{FF2B5EF4-FFF2-40B4-BE49-F238E27FC236}">
                <a16:creationId xmlns:a16="http://schemas.microsoft.com/office/drawing/2014/main" id="{9BF181BB-3002-7D41-8370-1F3A593FAE28}"/>
              </a:ext>
            </a:extLst>
          </p:cNvPr>
          <p:cNvPicPr>
            <a:picLocks noChangeAspect="1"/>
          </p:cNvPicPr>
          <p:nvPr/>
        </p:nvPicPr>
        <p:blipFill rotWithShape="1">
          <a:blip r:embed="rId2"/>
          <a:srcRect t="15318" b="7902"/>
          <a:stretch/>
        </p:blipFill>
        <p:spPr>
          <a:xfrm>
            <a:off x="1007196" y="2265037"/>
            <a:ext cx="5088800" cy="3907158"/>
          </a:xfrm>
          <a:prstGeom prst="rect">
            <a:avLst/>
          </a:prstGeom>
        </p:spPr>
      </p:pic>
      <p:sp>
        <p:nvSpPr>
          <p:cNvPr id="3" name="Content Placeholder 2">
            <a:extLst>
              <a:ext uri="{FF2B5EF4-FFF2-40B4-BE49-F238E27FC236}">
                <a16:creationId xmlns:a16="http://schemas.microsoft.com/office/drawing/2014/main" id="{9D79DDF9-B48E-7F47-B6DC-5548849A7FA9}"/>
              </a:ext>
            </a:extLst>
          </p:cNvPr>
          <p:cNvSpPr>
            <a:spLocks noGrp="1"/>
          </p:cNvSpPr>
          <p:nvPr>
            <p:ph idx="1"/>
          </p:nvPr>
        </p:nvSpPr>
        <p:spPr>
          <a:xfrm>
            <a:off x="6496216" y="2320412"/>
            <a:ext cx="4632031" cy="3851787"/>
          </a:xfrm>
        </p:spPr>
        <p:txBody>
          <a:bodyPr anchor="ctr">
            <a:normAutofit/>
          </a:bodyPr>
          <a:lstStyle/>
          <a:p>
            <a:r>
              <a:rPr lang="cs-CZ" sz="2300" dirty="0">
                <a:latin typeface="Calibri" panose="020F0502020204030204" pitchFamily="34" charset="0"/>
                <a:cs typeface="Calibri" panose="020F0502020204030204" pitchFamily="34" charset="0"/>
              </a:rPr>
              <a:t>Jistým druhem kompulze je i ujišťování, kdy se dítě opakovaně ptá svých blízkých, zda například zamkli dveře, zda nebyl někdo v jeho pokoji atd. </a:t>
            </a:r>
          </a:p>
          <a:p>
            <a:r>
              <a:rPr lang="cs-CZ" sz="2300" dirty="0">
                <a:latin typeface="Calibri" panose="020F0502020204030204" pitchFamily="34" charset="0"/>
                <a:cs typeface="Calibri" panose="020F0502020204030204" pitchFamily="34" charset="0"/>
              </a:rPr>
              <a:t>Ujištění okolí na chvíli úzkost dítěte sníží, po čase se však dítě ptá znovu a naléhá, dokud nedostane odpovídající odpověď</a:t>
            </a:r>
          </a:p>
        </p:txBody>
      </p:sp>
    </p:spTree>
    <p:extLst>
      <p:ext uri="{BB962C8B-B14F-4D97-AF65-F5344CB8AC3E}">
        <p14:creationId xmlns:p14="http://schemas.microsoft.com/office/powerpoint/2010/main" val="26964674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EF36D-8A4C-E84A-AB77-3441ACE35712}"/>
              </a:ext>
            </a:extLst>
          </p:cNvPr>
          <p:cNvSpPr>
            <a:spLocks noGrp="1"/>
          </p:cNvSpPr>
          <p:nvPr>
            <p:ph type="title"/>
          </p:nvPr>
        </p:nvSpPr>
        <p:spPr>
          <a:xfrm>
            <a:off x="7883612" y="484632"/>
            <a:ext cx="3816774" cy="1609344"/>
          </a:xfrm>
          <a:ln>
            <a:noFill/>
          </a:ln>
        </p:spPr>
        <p:txBody>
          <a:bodyPr>
            <a:normAutofit/>
          </a:bodyPr>
          <a:lstStyle/>
          <a:p>
            <a:r>
              <a:rPr lang="cs-CZ" sz="3200"/>
              <a:t>Podoby ocd</a:t>
            </a:r>
          </a:p>
        </p:txBody>
      </p:sp>
      <p:pic>
        <p:nvPicPr>
          <p:cNvPr id="4" name="Picture 3">
            <a:extLst>
              <a:ext uri="{FF2B5EF4-FFF2-40B4-BE49-F238E27FC236}">
                <a16:creationId xmlns:a16="http://schemas.microsoft.com/office/drawing/2014/main" id="{B87BE558-9414-5949-A0B6-7EC988568DAE}"/>
              </a:ext>
            </a:extLst>
          </p:cNvPr>
          <p:cNvPicPr>
            <a:picLocks noChangeAspect="1"/>
          </p:cNvPicPr>
          <p:nvPr/>
        </p:nvPicPr>
        <p:blipFill rotWithShape="1">
          <a:blip r:embed="rId2"/>
          <a:srcRect l="8597" r="8847"/>
          <a:stretch/>
        </p:blipFill>
        <p:spPr>
          <a:xfrm>
            <a:off x="3343" y="10"/>
            <a:ext cx="7548923" cy="6857990"/>
          </a:xfrm>
          <a:prstGeom prst="rect">
            <a:avLst/>
          </a:prstGeom>
        </p:spPr>
      </p:pic>
      <p:sp>
        <p:nvSpPr>
          <p:cNvPr id="3" name="Content Placeholder 2">
            <a:extLst>
              <a:ext uri="{FF2B5EF4-FFF2-40B4-BE49-F238E27FC236}">
                <a16:creationId xmlns:a16="http://schemas.microsoft.com/office/drawing/2014/main" id="{4BF6423A-7D93-1642-82AA-EE24EF243A9B}"/>
              </a:ext>
            </a:extLst>
          </p:cNvPr>
          <p:cNvSpPr>
            <a:spLocks noGrp="1"/>
          </p:cNvSpPr>
          <p:nvPr>
            <p:ph idx="1"/>
          </p:nvPr>
        </p:nvSpPr>
        <p:spPr>
          <a:xfrm>
            <a:off x="7883611" y="2121408"/>
            <a:ext cx="3816774" cy="4050792"/>
          </a:xfrm>
        </p:spPr>
        <p:txBody>
          <a:bodyPr>
            <a:normAutofit/>
          </a:bodyPr>
          <a:lstStyle/>
          <a:p>
            <a:r>
              <a:rPr lang="cs-CZ" sz="2300" dirty="0">
                <a:latin typeface="Calibri" panose="020F0502020204030204" pitchFamily="34" charset="0"/>
                <a:cs typeface="Calibri" panose="020F0502020204030204" pitchFamily="34" charset="0"/>
              </a:rPr>
              <a:t>Obsese (vtíravé myšlenky) a kompulze (nutkavé neutralizující chování)</a:t>
            </a:r>
          </a:p>
          <a:p>
            <a:r>
              <a:rPr lang="cs-CZ" sz="2300" dirty="0">
                <a:latin typeface="Calibri" panose="020F0502020204030204" pitchFamily="34" charset="0"/>
                <a:cs typeface="Calibri" panose="020F0502020204030204" pitchFamily="34" charset="0"/>
              </a:rPr>
              <a:t>Převažují jen obsese</a:t>
            </a:r>
          </a:p>
          <a:p>
            <a:r>
              <a:rPr lang="cs-CZ" sz="2300" dirty="0">
                <a:latin typeface="Calibri" panose="020F0502020204030204" pitchFamily="34" charset="0"/>
                <a:cs typeface="Calibri" panose="020F0502020204030204" pitchFamily="34" charset="0"/>
              </a:rPr>
              <a:t>Převažují pouze kompulze (jen pohled na ostré hrany předmětů-stolu, kostek…, jej nutí se jich dotýkat)</a:t>
            </a:r>
          </a:p>
        </p:txBody>
      </p:sp>
    </p:spTree>
    <p:extLst>
      <p:ext uri="{BB962C8B-B14F-4D97-AF65-F5344CB8AC3E}">
        <p14:creationId xmlns:p14="http://schemas.microsoft.com/office/powerpoint/2010/main" val="11018935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90C72B-2A57-1845-9637-76B742F768A1}"/>
              </a:ext>
            </a:extLst>
          </p:cNvPr>
          <p:cNvSpPr>
            <a:spLocks noGrp="1"/>
          </p:cNvSpPr>
          <p:nvPr>
            <p:ph idx="1"/>
          </p:nvPr>
        </p:nvSpPr>
        <p:spPr>
          <a:xfrm>
            <a:off x="213360" y="792480"/>
            <a:ext cx="5615940" cy="5379720"/>
          </a:xfrm>
        </p:spPr>
        <p:txBody>
          <a:bodyPr>
            <a:normAutofit/>
          </a:bodyPr>
          <a:lstStyle/>
          <a:p>
            <a:r>
              <a:rPr lang="cs-CZ" sz="1900" dirty="0">
                <a:latin typeface="Calibri" panose="020F0502020204030204" pitchFamily="34" charset="0"/>
                <a:cs typeface="Calibri" panose="020F0502020204030204" pitchFamily="34" charset="0"/>
              </a:rPr>
              <a:t>Dítě se tak nechová, protože by si to přálo, bavilo ho to, či by tímto způsobem chtělo terorizovat, provokovat okolí</a:t>
            </a:r>
          </a:p>
          <a:p>
            <a:r>
              <a:rPr lang="cs-CZ" sz="1900" dirty="0">
                <a:latin typeface="Calibri" panose="020F0502020204030204" pitchFamily="34" charset="0"/>
                <a:cs typeface="Calibri" panose="020F0502020204030204" pitchFamily="34" charset="0"/>
              </a:rPr>
              <a:t>Samo si nemůže pomoci a provádění kompulzí ho rozhodně netěší</a:t>
            </a:r>
          </a:p>
          <a:p>
            <a:r>
              <a:rPr lang="cs-CZ" sz="1900" dirty="0">
                <a:latin typeface="Calibri" panose="020F0502020204030204" pitchFamily="34" charset="0"/>
                <a:cs typeface="Calibri" panose="020F0502020204030204" pitchFamily="34" charset="0"/>
              </a:rPr>
              <a:t>Pokud na něj bude okolí přísné, bude ho za jeho chování kárat, zakazovat mu to, aniž by rozumělo, proč se tak dítě chová, zapříčiní ještě větší úzkostnost dítěte, zhorší vzájemný vztah a i to, že by si dítě mohlo snažit najít jiné skrytější formy kompulzivního jednání</a:t>
            </a:r>
          </a:p>
          <a:p>
            <a:r>
              <a:rPr lang="cs-CZ" sz="1900" dirty="0">
                <a:latin typeface="Calibri" panose="020F0502020204030204" pitchFamily="34" charset="0"/>
                <a:cs typeface="Calibri" panose="020F0502020204030204" pitchFamily="34" charset="0"/>
              </a:rPr>
              <a:t>Dítě potřebuje zažít pocit přijetí i se svými „podivnostmi“</a:t>
            </a:r>
          </a:p>
        </p:txBody>
      </p:sp>
      <p:pic>
        <p:nvPicPr>
          <p:cNvPr id="4" name="Picture 3">
            <a:extLst>
              <a:ext uri="{FF2B5EF4-FFF2-40B4-BE49-F238E27FC236}">
                <a16:creationId xmlns:a16="http://schemas.microsoft.com/office/drawing/2014/main" id="{2D400C05-CF9F-3A49-8A05-C8AB10D5C1F1}"/>
              </a:ext>
            </a:extLst>
          </p:cNvPr>
          <p:cNvPicPr>
            <a:picLocks noChangeAspect="1"/>
          </p:cNvPicPr>
          <p:nvPr/>
        </p:nvPicPr>
        <p:blipFill rotWithShape="1">
          <a:blip r:embed="rId2"/>
          <a:srcRect l="8295" r="11966"/>
          <a:stretch/>
        </p:blipFill>
        <p:spPr>
          <a:xfrm>
            <a:off x="6726873" y="1232916"/>
            <a:ext cx="4773168" cy="3980688"/>
          </a:xfrm>
          <a:prstGeom prst="rect">
            <a:avLst/>
          </a:prstGeom>
        </p:spPr>
      </p:pic>
    </p:spTree>
    <p:extLst>
      <p:ext uri="{BB962C8B-B14F-4D97-AF65-F5344CB8AC3E}">
        <p14:creationId xmlns:p14="http://schemas.microsoft.com/office/powerpoint/2010/main" val="21767687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A4918A-8963-294F-8F88-3BBFAC3EFAA2}"/>
              </a:ext>
            </a:extLst>
          </p:cNvPr>
          <p:cNvPicPr>
            <a:picLocks noChangeAspect="1"/>
          </p:cNvPicPr>
          <p:nvPr/>
        </p:nvPicPr>
        <p:blipFill rotWithShape="1">
          <a:blip r:embed="rId2"/>
          <a:srcRect r="1" b="8716"/>
          <a:stretch/>
        </p:blipFill>
        <p:spPr>
          <a:xfrm>
            <a:off x="1" y="10"/>
            <a:ext cx="6066502" cy="6857989"/>
          </a:xfrm>
          <a:prstGeom prst="rect">
            <a:avLst/>
          </a:prstGeom>
        </p:spPr>
      </p:pic>
      <p:sp>
        <p:nvSpPr>
          <p:cNvPr id="3" name="Content Placeholder 2">
            <a:extLst>
              <a:ext uri="{FF2B5EF4-FFF2-40B4-BE49-F238E27FC236}">
                <a16:creationId xmlns:a16="http://schemas.microsoft.com/office/drawing/2014/main" id="{B3C9DF21-C9B4-6248-AFB8-CD157232E800}"/>
              </a:ext>
            </a:extLst>
          </p:cNvPr>
          <p:cNvSpPr>
            <a:spLocks noGrp="1"/>
          </p:cNvSpPr>
          <p:nvPr>
            <p:ph idx="1"/>
          </p:nvPr>
        </p:nvSpPr>
        <p:spPr>
          <a:xfrm>
            <a:off x="6400799" y="1240874"/>
            <a:ext cx="5299585" cy="4050792"/>
          </a:xfrm>
        </p:spPr>
        <p:txBody>
          <a:bodyPr>
            <a:normAutofit lnSpcReduction="10000"/>
          </a:bodyPr>
          <a:lstStyle/>
          <a:p>
            <a:r>
              <a:rPr lang="cs-CZ" sz="2400" dirty="0">
                <a:latin typeface="Calibri" panose="020F0502020204030204" pitchFamily="34" charset="0"/>
                <a:cs typeface="Calibri" panose="020F0502020204030204" pitchFamily="34" charset="0"/>
              </a:rPr>
              <a:t>Dítě potřebuje pochopit co se mu děje</a:t>
            </a:r>
          </a:p>
          <a:p>
            <a:r>
              <a:rPr lang="cs-CZ" sz="2400" dirty="0" err="1">
                <a:latin typeface="Calibri" panose="020F0502020204030204" pitchFamily="34" charset="0"/>
                <a:cs typeface="Calibri" panose="020F0502020204030204" pitchFamily="34" charset="0"/>
              </a:rPr>
              <a:t>Externalizace</a:t>
            </a:r>
            <a:r>
              <a:rPr lang="cs-CZ" sz="2400" dirty="0">
                <a:latin typeface="Calibri" panose="020F0502020204030204" pitchFamily="34" charset="0"/>
                <a:cs typeface="Calibri" panose="020F0502020204030204" pitchFamily="34" charset="0"/>
              </a:rPr>
              <a:t> </a:t>
            </a:r>
          </a:p>
          <a:p>
            <a:pPr lvl="1"/>
            <a:r>
              <a:rPr lang="cs-CZ" sz="2400" dirty="0" err="1">
                <a:latin typeface="Calibri" panose="020F0502020204030204" pitchFamily="34" charset="0"/>
                <a:cs typeface="Calibri" panose="020F0502020204030204" pitchFamily="34" charset="0"/>
              </a:rPr>
              <a:t>Nutilka</a:t>
            </a:r>
            <a:endParaRPr lang="cs-CZ" sz="2400" dirty="0">
              <a:latin typeface="Calibri" panose="020F0502020204030204" pitchFamily="34" charset="0"/>
              <a:cs typeface="Calibri" panose="020F0502020204030204" pitchFamily="34" charset="0"/>
            </a:endParaRPr>
          </a:p>
          <a:p>
            <a:pPr lvl="1"/>
            <a:r>
              <a:rPr lang="cs-CZ" sz="2400" dirty="0">
                <a:latin typeface="Calibri" panose="020F0502020204030204" pitchFamily="34" charset="0"/>
                <a:cs typeface="Calibri" panose="020F0502020204030204" pitchFamily="34" charset="0"/>
              </a:rPr>
              <a:t>Kompulze- bojové chování proti úzkostem</a:t>
            </a:r>
          </a:p>
          <a:p>
            <a:r>
              <a:rPr lang="cs-CZ" sz="2400" dirty="0">
                <a:latin typeface="Calibri" panose="020F0502020204030204" pitchFamily="34" charset="0"/>
                <a:cs typeface="Calibri" panose="020F0502020204030204" pitchFamily="34" charset="0"/>
              </a:rPr>
              <a:t>Díky tomu, že nepříjemné myšlenky zaháníme různým bojovým chováním, nemáme možnost zjistit, že by nás tyto myšlenky později opustili samy</a:t>
            </a:r>
          </a:p>
          <a:p>
            <a:pPr lvl="1"/>
            <a:endParaRPr lang="cs-CZ" sz="1800" dirty="0"/>
          </a:p>
          <a:p>
            <a:pPr lvl="1"/>
            <a:endParaRPr lang="cs-CZ" sz="1800" dirty="0"/>
          </a:p>
        </p:txBody>
      </p:sp>
    </p:spTree>
    <p:extLst>
      <p:ext uri="{BB962C8B-B14F-4D97-AF65-F5344CB8AC3E}">
        <p14:creationId xmlns:p14="http://schemas.microsoft.com/office/powerpoint/2010/main" val="13208842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BFACA-8897-3C47-B674-C30626FF0384}"/>
              </a:ext>
            </a:extLst>
          </p:cNvPr>
          <p:cNvSpPr>
            <a:spLocks noGrp="1"/>
          </p:cNvSpPr>
          <p:nvPr>
            <p:ph type="title"/>
          </p:nvPr>
        </p:nvSpPr>
        <p:spPr/>
        <p:txBody>
          <a:bodyPr/>
          <a:lstStyle/>
          <a:p>
            <a:r>
              <a:rPr lang="cs-CZ" dirty="0"/>
              <a:t>Vyhýbavé a zabezpečovací chování</a:t>
            </a:r>
          </a:p>
        </p:txBody>
      </p:sp>
      <p:sp>
        <p:nvSpPr>
          <p:cNvPr id="3" name="Content Placeholder 2">
            <a:extLst>
              <a:ext uri="{FF2B5EF4-FFF2-40B4-BE49-F238E27FC236}">
                <a16:creationId xmlns:a16="http://schemas.microsoft.com/office/drawing/2014/main" id="{40AD8FDB-AD40-3F41-BC90-54CDC8B386A9}"/>
              </a:ext>
            </a:extLst>
          </p:cNvPr>
          <p:cNvSpPr>
            <a:spLocks noGrp="1"/>
          </p:cNvSpPr>
          <p:nvPr>
            <p:ph idx="1"/>
          </p:nvPr>
        </p:nvSpPr>
        <p:spPr/>
        <p:txBody>
          <a:bodyPr>
            <a:normAutofit fontScale="85000" lnSpcReduction="10000"/>
          </a:bodyPr>
          <a:lstStyle/>
          <a:p>
            <a:r>
              <a:rPr lang="cs-CZ" dirty="0">
                <a:latin typeface="Calibri" panose="020F0502020204030204" pitchFamily="34" charset="0"/>
                <a:cs typeface="Calibri" panose="020F0502020204030204" pitchFamily="34" charset="0"/>
              </a:rPr>
              <a:t>Filipovi se vtírala myšlenka poté, co sáhl na kliku, že je od kliky zašpiněn a nakažen bacily, které na klice byly.</a:t>
            </a:r>
          </a:p>
          <a:p>
            <a:pPr lvl="1"/>
            <a:r>
              <a:rPr lang="cs-CZ" sz="2000" dirty="0">
                <a:latin typeface="Calibri" panose="020F0502020204030204" pitchFamily="34" charset="0"/>
                <a:cs typeface="Calibri" panose="020F0502020204030204" pitchFamily="34" charset="0"/>
              </a:rPr>
              <a:t>Filip přestal chodit odpoledne ven, přestal chodit na kroužky. Čekal, až otevře někdo jiný, aby je nemusel otevírat on a sahat na kliku</a:t>
            </a:r>
          </a:p>
          <a:p>
            <a:r>
              <a:rPr lang="cs-CZ" dirty="0">
                <a:latin typeface="Calibri" panose="020F0502020204030204" pitchFamily="34" charset="0"/>
                <a:cs typeface="Calibri" panose="020F0502020204030204" pitchFamily="34" charset="0"/>
              </a:rPr>
              <a:t>Jáchym se bál nákazy, znečištění. </a:t>
            </a:r>
          </a:p>
          <a:p>
            <a:pPr lvl="1"/>
            <a:r>
              <a:rPr lang="cs-CZ" sz="2000" dirty="0">
                <a:latin typeface="Calibri" panose="020F0502020204030204" pitchFamily="34" charset="0"/>
                <a:cs typeface="Calibri" panose="020F0502020204030204" pitchFamily="34" charset="0"/>
              </a:rPr>
              <a:t>Odmítal chodit na hodiny tělesné výchovy, neboť se při cvičení museli dotýkat podlahy tělocvičny, lehat si na žíněnky atd. Jáchym se vymlouval na bolesti břicha, hlavy.</a:t>
            </a:r>
          </a:p>
          <a:p>
            <a:r>
              <a:rPr lang="cs-CZ" dirty="0">
                <a:latin typeface="Calibri" panose="020F0502020204030204" pitchFamily="34" charset="0"/>
                <a:cs typeface="Calibri" panose="020F0502020204030204" pitchFamily="34" charset="0"/>
              </a:rPr>
              <a:t>Petr se bál špíny.</a:t>
            </a:r>
          </a:p>
          <a:p>
            <a:pPr lvl="1"/>
            <a:r>
              <a:rPr lang="cs-CZ" sz="2000" dirty="0">
                <a:latin typeface="Calibri" panose="020F0502020204030204" pitchFamily="34" charset="0"/>
                <a:cs typeface="Calibri" panose="020F0502020204030204" pitchFamily="34" charset="0"/>
              </a:rPr>
              <a:t>Nutil své rodiče, aby si ihned po příchodu domů převlékli oblečení, které smělo být jen v určité části bytu, umyli si ruce. Bratrovi ztropil scénu, kdykoli si chtěl pozvat někoho ze svých přátel domů na návštěvu. Zamykal si svůj pokoj, aby do něj nemohl někdo vejít a „znečistit“ mu jeho prostředí. Nikdo z rodiny si nesměl sednout na jeho židli u stolu. </a:t>
            </a:r>
          </a:p>
        </p:txBody>
      </p:sp>
    </p:spTree>
    <p:extLst>
      <p:ext uri="{BB962C8B-B14F-4D97-AF65-F5344CB8AC3E}">
        <p14:creationId xmlns:p14="http://schemas.microsoft.com/office/powerpoint/2010/main" val="4104233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53285-5A87-EB48-91BA-176828BC04CC}"/>
              </a:ext>
            </a:extLst>
          </p:cNvPr>
          <p:cNvSpPr>
            <a:spLocks noGrp="1"/>
          </p:cNvSpPr>
          <p:nvPr>
            <p:ph type="title"/>
          </p:nvPr>
        </p:nvSpPr>
        <p:spPr>
          <a:xfrm>
            <a:off x="719892" y="3114944"/>
            <a:ext cx="10058400" cy="1609344"/>
          </a:xfrm>
        </p:spPr>
        <p:txBody>
          <a:bodyPr/>
          <a:lstStyle/>
          <a:p>
            <a:pPr algn="ctr"/>
            <a:r>
              <a:rPr lang="cs-CZ" dirty="0"/>
              <a:t>Úzkost v těle</a:t>
            </a:r>
          </a:p>
        </p:txBody>
      </p:sp>
    </p:spTree>
    <p:extLst>
      <p:ext uri="{BB962C8B-B14F-4D97-AF65-F5344CB8AC3E}">
        <p14:creationId xmlns:p14="http://schemas.microsoft.com/office/powerpoint/2010/main" val="21954391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65BF2-3F61-FC42-8E57-635D0E892B2D}"/>
              </a:ext>
            </a:extLst>
          </p:cNvPr>
          <p:cNvSpPr>
            <a:spLocks noGrp="1"/>
          </p:cNvSpPr>
          <p:nvPr>
            <p:ph type="title"/>
          </p:nvPr>
        </p:nvSpPr>
        <p:spPr/>
        <p:txBody>
          <a:bodyPr/>
          <a:lstStyle/>
          <a:p>
            <a:endParaRPr lang="cs-CZ" dirty="0"/>
          </a:p>
        </p:txBody>
      </p:sp>
      <p:pic>
        <p:nvPicPr>
          <p:cNvPr id="7" name="Content Placeholder 4">
            <a:extLst>
              <a:ext uri="{FF2B5EF4-FFF2-40B4-BE49-F238E27FC236}">
                <a16:creationId xmlns:a16="http://schemas.microsoft.com/office/drawing/2014/main" id="{5E52E4A3-E7AA-C84D-8BAA-5D3AFAA7E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167563" y="-2018165"/>
            <a:ext cx="5014849" cy="10894329"/>
          </a:xfrm>
          <a:prstGeom prst="rect">
            <a:avLst/>
          </a:prstGeom>
        </p:spPr>
      </p:pic>
    </p:spTree>
    <p:extLst>
      <p:ext uri="{BB962C8B-B14F-4D97-AF65-F5344CB8AC3E}">
        <p14:creationId xmlns:p14="http://schemas.microsoft.com/office/powerpoint/2010/main" val="41045362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D71CA-D311-E74D-8454-7278965982B3}"/>
              </a:ext>
            </a:extLst>
          </p:cNvPr>
          <p:cNvSpPr>
            <a:spLocks noGrp="1"/>
          </p:cNvSpPr>
          <p:nvPr>
            <p:ph type="title"/>
          </p:nvPr>
        </p:nvSpPr>
        <p:spPr/>
        <p:txBody>
          <a:bodyPr/>
          <a:lstStyle/>
          <a:p>
            <a:endParaRPr lang="cs-CZ"/>
          </a:p>
        </p:txBody>
      </p:sp>
      <p:pic>
        <p:nvPicPr>
          <p:cNvPr id="5" name="Content Placeholder 4">
            <a:extLst>
              <a:ext uri="{FF2B5EF4-FFF2-40B4-BE49-F238E27FC236}">
                <a16:creationId xmlns:a16="http://schemas.microsoft.com/office/drawing/2014/main" id="{42539608-9DE4-C54E-986E-BF30A284E2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6077" y="796615"/>
            <a:ext cx="10599845" cy="4889810"/>
          </a:xfrm>
        </p:spPr>
      </p:pic>
    </p:spTree>
    <p:extLst>
      <p:ext uri="{BB962C8B-B14F-4D97-AF65-F5344CB8AC3E}">
        <p14:creationId xmlns:p14="http://schemas.microsoft.com/office/powerpoint/2010/main" val="384555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794A9-FB91-D246-AF9F-09EF0F4ACC17}"/>
              </a:ext>
            </a:extLst>
          </p:cNvPr>
          <p:cNvSpPr>
            <a:spLocks noGrp="1"/>
          </p:cNvSpPr>
          <p:nvPr>
            <p:ph type="title"/>
          </p:nvPr>
        </p:nvSpPr>
        <p:spPr>
          <a:xfrm>
            <a:off x="1511323" y="3035274"/>
            <a:ext cx="10178322" cy="1492132"/>
          </a:xfrm>
        </p:spPr>
        <p:txBody>
          <a:bodyPr/>
          <a:lstStyle/>
          <a:p>
            <a:pPr algn="ctr"/>
            <a:r>
              <a:rPr lang="cs-CZ" dirty="0"/>
              <a:t>Vaše dotazy z minulé hodiny: </a:t>
            </a:r>
          </a:p>
        </p:txBody>
      </p:sp>
    </p:spTree>
    <p:extLst>
      <p:ext uri="{BB962C8B-B14F-4D97-AF65-F5344CB8AC3E}">
        <p14:creationId xmlns:p14="http://schemas.microsoft.com/office/powerpoint/2010/main" val="6988724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FB808-C962-FD40-87B7-2C586FB6D80C}"/>
              </a:ext>
            </a:extLst>
          </p:cNvPr>
          <p:cNvSpPr>
            <a:spLocks noGrp="1"/>
          </p:cNvSpPr>
          <p:nvPr>
            <p:ph type="title"/>
          </p:nvPr>
        </p:nvSpPr>
        <p:spPr>
          <a:xfrm>
            <a:off x="2132584" y="233115"/>
            <a:ext cx="10058400" cy="1609344"/>
          </a:xfrm>
        </p:spPr>
        <p:txBody>
          <a:bodyPr>
            <a:normAutofit/>
          </a:bodyPr>
          <a:lstStyle/>
          <a:p>
            <a:r>
              <a:rPr lang="cs-CZ" sz="5400" dirty="0"/>
              <a:t>Prognóza</a:t>
            </a:r>
          </a:p>
        </p:txBody>
      </p:sp>
      <p:sp>
        <p:nvSpPr>
          <p:cNvPr id="3" name="Content Placeholder 2">
            <a:extLst>
              <a:ext uri="{FF2B5EF4-FFF2-40B4-BE49-F238E27FC236}">
                <a16:creationId xmlns:a16="http://schemas.microsoft.com/office/drawing/2014/main" id="{035748C5-C9BC-2444-8F17-E897D0C404D1}"/>
              </a:ext>
            </a:extLst>
          </p:cNvPr>
          <p:cNvSpPr>
            <a:spLocks noGrp="1"/>
          </p:cNvSpPr>
          <p:nvPr>
            <p:ph idx="1"/>
          </p:nvPr>
        </p:nvSpPr>
        <p:spPr>
          <a:xfrm>
            <a:off x="776337" y="1398919"/>
            <a:ext cx="6493708" cy="4251960"/>
          </a:xfrm>
        </p:spPr>
        <p:txBody>
          <a:bodyPr>
            <a:noAutofit/>
          </a:bodyPr>
          <a:lstStyle/>
          <a:p>
            <a:r>
              <a:rPr lang="cs-CZ" sz="2200" dirty="0">
                <a:latin typeface="Calibri" panose="020F0502020204030204" pitchFamily="34" charset="0"/>
                <a:cs typeface="Calibri" panose="020F0502020204030204" pitchFamily="34" charset="0"/>
              </a:rPr>
              <a:t>Okolo 85-90 % případů je schopno se svých příznaků zbavit, někdy zcela, jindy s částečným oslabením sociálního fungování či mírným výskytem symptomů, které však neblokují nemocného v jeho běžném životě</a:t>
            </a:r>
          </a:p>
          <a:p>
            <a:r>
              <a:rPr lang="cs-CZ" sz="2200" dirty="0">
                <a:latin typeface="Calibri" panose="020F0502020204030204" pitchFamily="34" charset="0"/>
                <a:cs typeface="Calibri" panose="020F0502020204030204" pitchFamily="34" charset="0"/>
              </a:rPr>
              <a:t>Zbývajících 10-15 % případů má chronický průběh s výrazným zhoršením v oblasti sociálních vztahů, začlenění se do běžné společnosti, s celkovým zhoršením kvality života a možnosti začlenění se (studium, zaměstnání, volný čas…)</a:t>
            </a:r>
          </a:p>
          <a:p>
            <a:r>
              <a:rPr lang="cs-CZ" sz="2200" dirty="0">
                <a:latin typeface="Calibri" panose="020F0502020204030204" pitchFamily="34" charset="0"/>
                <a:cs typeface="Calibri" panose="020F0502020204030204" pitchFamily="34" charset="0"/>
              </a:rPr>
              <a:t>Faktorem, který zhoršuje prognózu, je výskyt OCD v rodině</a:t>
            </a:r>
          </a:p>
          <a:p>
            <a:r>
              <a:rPr lang="cs-CZ" sz="2200" dirty="0">
                <a:latin typeface="Calibri" panose="020F0502020204030204" pitchFamily="34" charset="0"/>
                <a:cs typeface="Calibri" panose="020F0502020204030204" pitchFamily="34" charset="0"/>
              </a:rPr>
              <a:t>Příznaky OCD rovněž zhoršuje stres a přítomnost deprese</a:t>
            </a:r>
          </a:p>
        </p:txBody>
      </p:sp>
      <p:pic>
        <p:nvPicPr>
          <p:cNvPr id="4" name="Picture 3">
            <a:extLst>
              <a:ext uri="{FF2B5EF4-FFF2-40B4-BE49-F238E27FC236}">
                <a16:creationId xmlns:a16="http://schemas.microsoft.com/office/drawing/2014/main" id="{B9C94A3E-7BEC-6141-81CF-98F927710915}"/>
              </a:ext>
            </a:extLst>
          </p:cNvPr>
          <p:cNvPicPr>
            <a:picLocks noChangeAspect="1"/>
          </p:cNvPicPr>
          <p:nvPr/>
        </p:nvPicPr>
        <p:blipFill rotWithShape="1">
          <a:blip r:embed="rId2"/>
          <a:srcRect l="10069"/>
          <a:stretch/>
        </p:blipFill>
        <p:spPr>
          <a:xfrm>
            <a:off x="7161784" y="2249480"/>
            <a:ext cx="4773168" cy="3980688"/>
          </a:xfrm>
          <a:prstGeom prst="rect">
            <a:avLst/>
          </a:prstGeom>
        </p:spPr>
      </p:pic>
    </p:spTree>
    <p:extLst>
      <p:ext uri="{BB962C8B-B14F-4D97-AF65-F5344CB8AC3E}">
        <p14:creationId xmlns:p14="http://schemas.microsoft.com/office/powerpoint/2010/main" val="42859124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7F40D-78C4-D148-A460-426636CBC8CE}"/>
              </a:ext>
            </a:extLst>
          </p:cNvPr>
          <p:cNvSpPr>
            <a:spLocks noGrp="1"/>
          </p:cNvSpPr>
          <p:nvPr>
            <p:ph type="title"/>
          </p:nvPr>
        </p:nvSpPr>
        <p:spPr/>
        <p:txBody>
          <a:bodyPr/>
          <a:lstStyle/>
          <a:p>
            <a:pPr algn="ctr"/>
            <a:r>
              <a:rPr lang="cs-CZ" dirty="0"/>
              <a:t>Zásady zdravé komunikace</a:t>
            </a:r>
          </a:p>
        </p:txBody>
      </p:sp>
      <p:sp>
        <p:nvSpPr>
          <p:cNvPr id="3" name="Content Placeholder 2">
            <a:extLst>
              <a:ext uri="{FF2B5EF4-FFF2-40B4-BE49-F238E27FC236}">
                <a16:creationId xmlns:a16="http://schemas.microsoft.com/office/drawing/2014/main" id="{86609B86-86EC-E349-9745-0362009445E8}"/>
              </a:ext>
            </a:extLst>
          </p:cNvPr>
          <p:cNvSpPr>
            <a:spLocks noGrp="1"/>
          </p:cNvSpPr>
          <p:nvPr>
            <p:ph idx="1"/>
          </p:nvPr>
        </p:nvSpPr>
        <p:spPr/>
        <p:txBody>
          <a:bodyPr/>
          <a:lstStyle/>
          <a:p>
            <a:r>
              <a:rPr lang="cs-CZ" dirty="0"/>
              <a:t>Já výrok (jak se cítím, co je příčinou, co potřebuji)</a:t>
            </a:r>
          </a:p>
          <a:p>
            <a:r>
              <a:rPr lang="cs-CZ" dirty="0"/>
              <a:t>Empatická reakce- pojmenování pocitů  (používáme slova asi, možná) a očekávání druhé osoby</a:t>
            </a:r>
          </a:p>
          <a:p>
            <a:r>
              <a:rPr lang="cs-CZ" dirty="0"/>
              <a:t>Vyjádření podpory</a:t>
            </a:r>
          </a:p>
          <a:p>
            <a:r>
              <a:rPr lang="cs-CZ" dirty="0"/>
              <a:t>Respekt pocitů dítěte</a:t>
            </a:r>
          </a:p>
          <a:p>
            <a:endParaRPr lang="cs-CZ" dirty="0"/>
          </a:p>
        </p:txBody>
      </p:sp>
      <p:pic>
        <p:nvPicPr>
          <p:cNvPr id="4" name="Picture 3">
            <a:extLst>
              <a:ext uri="{FF2B5EF4-FFF2-40B4-BE49-F238E27FC236}">
                <a16:creationId xmlns:a16="http://schemas.microsoft.com/office/drawing/2014/main" id="{2EC91BF5-D26F-6349-A190-B3D3A4647603}"/>
              </a:ext>
            </a:extLst>
          </p:cNvPr>
          <p:cNvPicPr>
            <a:picLocks noChangeAspect="1"/>
          </p:cNvPicPr>
          <p:nvPr/>
        </p:nvPicPr>
        <p:blipFill>
          <a:blip r:embed="rId2"/>
          <a:stretch>
            <a:fillRect/>
          </a:stretch>
        </p:blipFill>
        <p:spPr>
          <a:xfrm>
            <a:off x="5892800" y="3429000"/>
            <a:ext cx="4375150" cy="2922781"/>
          </a:xfrm>
          <a:prstGeom prst="rect">
            <a:avLst/>
          </a:prstGeom>
        </p:spPr>
      </p:pic>
    </p:spTree>
    <p:extLst>
      <p:ext uri="{BB962C8B-B14F-4D97-AF65-F5344CB8AC3E}">
        <p14:creationId xmlns:p14="http://schemas.microsoft.com/office/powerpoint/2010/main" val="18496642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FDAF4-9E7B-D140-AFB9-064EFAD38002}"/>
              </a:ext>
            </a:extLst>
          </p:cNvPr>
          <p:cNvSpPr>
            <a:spLocks noGrp="1"/>
          </p:cNvSpPr>
          <p:nvPr>
            <p:ph type="title"/>
          </p:nvPr>
        </p:nvSpPr>
        <p:spPr/>
        <p:txBody>
          <a:bodyPr/>
          <a:lstStyle/>
          <a:p>
            <a:pPr algn="ctr"/>
            <a:r>
              <a:rPr lang="cs-CZ" dirty="0"/>
              <a:t>Komunikace</a:t>
            </a:r>
          </a:p>
        </p:txBody>
      </p:sp>
      <p:sp>
        <p:nvSpPr>
          <p:cNvPr id="3" name="Content Placeholder 2">
            <a:extLst>
              <a:ext uri="{FF2B5EF4-FFF2-40B4-BE49-F238E27FC236}">
                <a16:creationId xmlns:a16="http://schemas.microsoft.com/office/drawing/2014/main" id="{C85BF6D6-4198-F04D-9808-F459B834001E}"/>
              </a:ext>
            </a:extLst>
          </p:cNvPr>
          <p:cNvSpPr>
            <a:spLocks noGrp="1"/>
          </p:cNvSpPr>
          <p:nvPr>
            <p:ph idx="1"/>
          </p:nvPr>
        </p:nvSpPr>
        <p:spPr/>
        <p:txBody>
          <a:bodyPr/>
          <a:lstStyle/>
          <a:p>
            <a:r>
              <a:rPr lang="cs-CZ" dirty="0"/>
              <a:t>Přestaň se rozčilovat. 				Moc by si tu zmrzlinu chtěl, já tě slyším</a:t>
            </a:r>
          </a:p>
          <a:p>
            <a:r>
              <a:rPr lang="cs-CZ" dirty="0"/>
              <a:t>Uklidni se.					Dnes se nedaří, viď, chápu, že se zlobíš.</a:t>
            </a:r>
          </a:p>
          <a:p>
            <a:r>
              <a:rPr lang="cs-CZ" dirty="0"/>
              <a:t>Nic se ti nestalo. 				Rozumím, že ti není dobře.</a:t>
            </a:r>
          </a:p>
          <a:p>
            <a:r>
              <a:rPr lang="cs-CZ" dirty="0"/>
              <a:t>To si teda vyprošuji takovéto chování		Cítím se naštvaně, když na mě křičíš.</a:t>
            </a:r>
          </a:p>
          <a:p>
            <a:r>
              <a:rPr lang="cs-CZ" dirty="0"/>
              <a:t>Nech toho					Chápu, že tě něco trápí, jsem tu pro tebe. </a:t>
            </a:r>
          </a:p>
          <a:p>
            <a:r>
              <a:rPr lang="cs-CZ" dirty="0"/>
              <a:t>Chováš se jako puberťák			Jsem naštvaná, když mi odsekáváš. </a:t>
            </a:r>
          </a:p>
        </p:txBody>
      </p:sp>
    </p:spTree>
    <p:extLst>
      <p:ext uri="{BB962C8B-B14F-4D97-AF65-F5344CB8AC3E}">
        <p14:creationId xmlns:p14="http://schemas.microsoft.com/office/powerpoint/2010/main" val="7334144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3729B-6ED1-2540-886D-12C3351A4766}"/>
              </a:ext>
            </a:extLst>
          </p:cNvPr>
          <p:cNvSpPr>
            <a:spLocks noGrp="1"/>
          </p:cNvSpPr>
          <p:nvPr>
            <p:ph type="title"/>
          </p:nvPr>
        </p:nvSpPr>
        <p:spPr/>
        <p:txBody>
          <a:bodyPr/>
          <a:lstStyle/>
          <a:p>
            <a:r>
              <a:rPr lang="cs-CZ" dirty="0"/>
              <a:t>komunikační zlozvyky</a:t>
            </a:r>
          </a:p>
        </p:txBody>
      </p:sp>
      <p:sp>
        <p:nvSpPr>
          <p:cNvPr id="3" name="Content Placeholder 2">
            <a:extLst>
              <a:ext uri="{FF2B5EF4-FFF2-40B4-BE49-F238E27FC236}">
                <a16:creationId xmlns:a16="http://schemas.microsoft.com/office/drawing/2014/main" id="{9E8D5247-D910-3147-8E70-A14296001B6F}"/>
              </a:ext>
            </a:extLst>
          </p:cNvPr>
          <p:cNvSpPr>
            <a:spLocks noGrp="1"/>
          </p:cNvSpPr>
          <p:nvPr>
            <p:ph idx="1"/>
          </p:nvPr>
        </p:nvSpPr>
        <p:spPr/>
        <p:txBody>
          <a:bodyPr/>
          <a:lstStyle/>
          <a:p>
            <a:r>
              <a:rPr lang="cs-CZ" dirty="0"/>
              <a:t>Na které věty, které ve vás zanechaly negativní pocity si vzpomínáte ze školy? </a:t>
            </a:r>
          </a:p>
          <a:p>
            <a:pPr marL="0" indent="0">
              <a:buNone/>
            </a:pPr>
            <a:endParaRPr lang="cs-CZ" dirty="0"/>
          </a:p>
          <a:p>
            <a:r>
              <a:rPr lang="cs-CZ" dirty="0"/>
              <a:t>Značkování</a:t>
            </a:r>
          </a:p>
          <a:p>
            <a:r>
              <a:rPr lang="cs-CZ" dirty="0"/>
              <a:t>Nadměrné zobecňování</a:t>
            </a:r>
          </a:p>
          <a:p>
            <a:r>
              <a:rPr lang="cs-CZ" dirty="0"/>
              <a:t>Připisování úmyslu</a:t>
            </a:r>
          </a:p>
          <a:p>
            <a:r>
              <a:rPr lang="cs-CZ" dirty="0"/>
              <a:t>Překrucování skutečnosti</a:t>
            </a:r>
          </a:p>
          <a:p>
            <a:endParaRPr lang="cs-CZ" dirty="0"/>
          </a:p>
          <a:p>
            <a:r>
              <a:rPr lang="cs-CZ" dirty="0"/>
              <a:t>Zkuste si vypsat vlastní komunikační zlozvyky a pak si je přeformulovat tak, aby vám zněly lépe. </a:t>
            </a:r>
          </a:p>
          <a:p>
            <a:endParaRPr lang="cs-CZ" dirty="0"/>
          </a:p>
          <a:p>
            <a:endParaRPr lang="cs-CZ" dirty="0"/>
          </a:p>
        </p:txBody>
      </p:sp>
      <p:pic>
        <p:nvPicPr>
          <p:cNvPr id="4" name="Picture 3">
            <a:extLst>
              <a:ext uri="{FF2B5EF4-FFF2-40B4-BE49-F238E27FC236}">
                <a16:creationId xmlns:a16="http://schemas.microsoft.com/office/drawing/2014/main" id="{508FA836-2229-1541-B384-949553823109}"/>
              </a:ext>
            </a:extLst>
          </p:cNvPr>
          <p:cNvPicPr>
            <a:picLocks noChangeAspect="1"/>
          </p:cNvPicPr>
          <p:nvPr/>
        </p:nvPicPr>
        <p:blipFill>
          <a:blip r:embed="rId2"/>
          <a:stretch>
            <a:fillRect/>
          </a:stretch>
        </p:blipFill>
        <p:spPr>
          <a:xfrm>
            <a:off x="8318500" y="175259"/>
            <a:ext cx="3111500" cy="1905000"/>
          </a:xfrm>
          <a:prstGeom prst="rect">
            <a:avLst/>
          </a:prstGeom>
        </p:spPr>
      </p:pic>
      <p:pic>
        <p:nvPicPr>
          <p:cNvPr id="5" name="Picture 4">
            <a:extLst>
              <a:ext uri="{FF2B5EF4-FFF2-40B4-BE49-F238E27FC236}">
                <a16:creationId xmlns:a16="http://schemas.microsoft.com/office/drawing/2014/main" id="{EB18998F-3DBA-DB4C-A5D8-21F784B819F9}"/>
              </a:ext>
            </a:extLst>
          </p:cNvPr>
          <p:cNvPicPr>
            <a:picLocks noChangeAspect="1"/>
          </p:cNvPicPr>
          <p:nvPr/>
        </p:nvPicPr>
        <p:blipFill>
          <a:blip r:embed="rId3"/>
          <a:stretch>
            <a:fillRect/>
          </a:stretch>
        </p:blipFill>
        <p:spPr>
          <a:xfrm>
            <a:off x="5257801" y="2863850"/>
            <a:ext cx="5111750" cy="2295696"/>
          </a:xfrm>
          <a:prstGeom prst="rect">
            <a:avLst/>
          </a:prstGeom>
        </p:spPr>
      </p:pic>
    </p:spTree>
    <p:extLst>
      <p:ext uri="{BB962C8B-B14F-4D97-AF65-F5344CB8AC3E}">
        <p14:creationId xmlns:p14="http://schemas.microsoft.com/office/powerpoint/2010/main" val="210941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3E316-DD87-C249-B499-4EA7A40BFA33}"/>
              </a:ext>
            </a:extLst>
          </p:cNvPr>
          <p:cNvSpPr>
            <a:spLocks noGrp="1"/>
          </p:cNvSpPr>
          <p:nvPr>
            <p:ph type="title"/>
          </p:nvPr>
        </p:nvSpPr>
        <p:spPr/>
        <p:txBody>
          <a:bodyPr>
            <a:normAutofit/>
          </a:bodyPr>
          <a:lstStyle/>
          <a:p>
            <a:r>
              <a:rPr lang="cs-CZ" sz="4500" dirty="0"/>
              <a:t>Diskuze nad videem z TEDU</a:t>
            </a:r>
          </a:p>
        </p:txBody>
      </p:sp>
      <p:sp>
        <p:nvSpPr>
          <p:cNvPr id="3" name="Content Placeholder 2">
            <a:extLst>
              <a:ext uri="{FF2B5EF4-FFF2-40B4-BE49-F238E27FC236}">
                <a16:creationId xmlns:a16="http://schemas.microsoft.com/office/drawing/2014/main" id="{F355E457-292B-E646-9C7E-C686743270B2}"/>
              </a:ext>
            </a:extLst>
          </p:cNvPr>
          <p:cNvSpPr>
            <a:spLocks noGrp="1"/>
          </p:cNvSpPr>
          <p:nvPr>
            <p:ph idx="1"/>
          </p:nvPr>
        </p:nvSpPr>
        <p:spPr/>
        <p:txBody>
          <a:bodyPr/>
          <a:lstStyle/>
          <a:p>
            <a:r>
              <a:rPr lang="cs-CZ" dirty="0">
                <a:hlinkClick r:id="rId2"/>
              </a:rPr>
              <a:t>https://www.ted.com/talks/susan_david_the_gift_and_power_of_emotional_courage#t-988066</a:t>
            </a:r>
            <a:endParaRPr lang="cs-CZ" dirty="0"/>
          </a:p>
          <a:p>
            <a:endParaRPr lang="cs-CZ" dirty="0"/>
          </a:p>
          <a:p>
            <a:endParaRPr lang="cs-CZ" dirty="0"/>
          </a:p>
        </p:txBody>
      </p:sp>
    </p:spTree>
    <p:extLst>
      <p:ext uri="{BB962C8B-B14F-4D97-AF65-F5344CB8AC3E}">
        <p14:creationId xmlns:p14="http://schemas.microsoft.com/office/powerpoint/2010/main" val="12098961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BAE9D-5F22-4D4A-8B85-5A545B7A9588}"/>
              </a:ext>
            </a:extLst>
          </p:cNvPr>
          <p:cNvSpPr>
            <a:spLocks noGrp="1"/>
          </p:cNvSpPr>
          <p:nvPr>
            <p:ph type="title"/>
          </p:nvPr>
        </p:nvSpPr>
        <p:spPr/>
        <p:txBody>
          <a:bodyPr/>
          <a:lstStyle/>
          <a:p>
            <a:r>
              <a:rPr lang="cs-CZ" dirty="0"/>
              <a:t>Otázky k domácímu úkolu</a:t>
            </a:r>
          </a:p>
        </p:txBody>
      </p:sp>
      <p:sp>
        <p:nvSpPr>
          <p:cNvPr id="4" name="Rectangle 3">
            <a:extLst>
              <a:ext uri="{FF2B5EF4-FFF2-40B4-BE49-F238E27FC236}">
                <a16:creationId xmlns:a16="http://schemas.microsoft.com/office/drawing/2014/main" id="{594893B9-E23B-C64E-BB04-96315EBC3B89}"/>
              </a:ext>
            </a:extLst>
          </p:cNvPr>
          <p:cNvSpPr/>
          <p:nvPr/>
        </p:nvSpPr>
        <p:spPr>
          <a:xfrm>
            <a:off x="1251678" y="2189970"/>
            <a:ext cx="9256889" cy="4247317"/>
          </a:xfrm>
          <a:prstGeom prst="rect">
            <a:avLst/>
          </a:prstGeom>
        </p:spPr>
        <p:txBody>
          <a:bodyPr wrap="square">
            <a:spAutoFit/>
          </a:bodyPr>
          <a:lstStyle/>
          <a:p>
            <a:r>
              <a:rPr lang="cs-CZ" sz="3000" dirty="0">
                <a:latin typeface="system-ui"/>
              </a:rPr>
              <a:t>1. Zkuste vymyslet název pro video. </a:t>
            </a:r>
          </a:p>
          <a:p>
            <a:r>
              <a:rPr lang="cs-CZ" sz="3000" dirty="0">
                <a:latin typeface="system-ui"/>
              </a:rPr>
              <a:t>2. Co je rizikem falešné pozitivity. </a:t>
            </a:r>
          </a:p>
          <a:p>
            <a:r>
              <a:rPr lang="cs-CZ" sz="3000" dirty="0">
                <a:latin typeface="system-ui"/>
              </a:rPr>
              <a:t>3. Co je ve videu myšleno strnulým pohledem na emoce?</a:t>
            </a:r>
          </a:p>
          <a:p>
            <a:r>
              <a:rPr lang="cs-CZ" sz="3000" dirty="0">
                <a:latin typeface="system-ui"/>
              </a:rPr>
              <a:t>4. Co je amplifikace v souvislosti s emocemi a kdy k ní dochází? </a:t>
            </a:r>
          </a:p>
          <a:p>
            <a:r>
              <a:rPr lang="cs-CZ" sz="3000" dirty="0">
                <a:latin typeface="system-ui"/>
              </a:rPr>
              <a:t>5. Co nám může přinést pojmenování našich emocí?</a:t>
            </a:r>
          </a:p>
          <a:p>
            <a:r>
              <a:rPr lang="cs-CZ" sz="3000" dirty="0">
                <a:latin typeface="system-ui"/>
              </a:rPr>
              <a:t>6. Jaký je rozdíl mezi větami Já jsem smutná X Cítím se smutná </a:t>
            </a:r>
          </a:p>
          <a:p>
            <a:r>
              <a:rPr lang="cs-CZ" sz="3000" dirty="0">
                <a:latin typeface="system-ui"/>
              </a:rPr>
              <a:t>7. Co je emoční agilita?</a:t>
            </a:r>
            <a:endParaRPr lang="cs-CZ" sz="3000" dirty="0"/>
          </a:p>
        </p:txBody>
      </p:sp>
    </p:spTree>
    <p:extLst>
      <p:ext uri="{BB962C8B-B14F-4D97-AF65-F5344CB8AC3E}">
        <p14:creationId xmlns:p14="http://schemas.microsoft.com/office/powerpoint/2010/main" val="36529819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A73D5-55EC-A349-B262-23ABD1258862}"/>
              </a:ext>
            </a:extLst>
          </p:cNvPr>
          <p:cNvSpPr>
            <a:spLocks noGrp="1"/>
          </p:cNvSpPr>
          <p:nvPr>
            <p:ph type="title"/>
          </p:nvPr>
        </p:nvSpPr>
        <p:spPr/>
        <p:txBody>
          <a:bodyPr/>
          <a:lstStyle/>
          <a:p>
            <a:endParaRPr lang="cs-CZ"/>
          </a:p>
        </p:txBody>
      </p:sp>
      <p:sp>
        <p:nvSpPr>
          <p:cNvPr id="3" name="Content Placeholder 2">
            <a:extLst>
              <a:ext uri="{FF2B5EF4-FFF2-40B4-BE49-F238E27FC236}">
                <a16:creationId xmlns:a16="http://schemas.microsoft.com/office/drawing/2014/main" id="{73F1B1B8-D687-964D-890B-C3EF3E153B6A}"/>
              </a:ext>
            </a:extLst>
          </p:cNvPr>
          <p:cNvSpPr>
            <a:spLocks noGrp="1"/>
          </p:cNvSpPr>
          <p:nvPr>
            <p:ph idx="1"/>
          </p:nvPr>
        </p:nvSpPr>
        <p:spPr/>
        <p:txBody>
          <a:bodyPr>
            <a:normAutofit/>
          </a:bodyPr>
          <a:lstStyle/>
          <a:p>
            <a:r>
              <a:rPr lang="cs-CZ" dirty="0"/>
              <a:t>Lepší už to nebude  (OCD)</a:t>
            </a:r>
          </a:p>
          <a:p>
            <a:r>
              <a:rPr lang="cs-CZ" dirty="0" err="1"/>
              <a:t>The</a:t>
            </a:r>
            <a:r>
              <a:rPr lang="cs-CZ" dirty="0"/>
              <a:t> </a:t>
            </a:r>
            <a:r>
              <a:rPr lang="cs-CZ" dirty="0" err="1"/>
              <a:t>hours</a:t>
            </a:r>
            <a:r>
              <a:rPr lang="cs-CZ" dirty="0"/>
              <a:t> (Deprese a sebevraždy)</a:t>
            </a:r>
          </a:p>
          <a:p>
            <a:r>
              <a:rPr lang="cs-CZ" dirty="0" err="1"/>
              <a:t>Death</a:t>
            </a:r>
            <a:r>
              <a:rPr lang="cs-CZ" dirty="0"/>
              <a:t> and </a:t>
            </a:r>
            <a:r>
              <a:rPr lang="cs-CZ" dirty="0" err="1"/>
              <a:t>the</a:t>
            </a:r>
            <a:r>
              <a:rPr lang="cs-CZ" dirty="0"/>
              <a:t> </a:t>
            </a:r>
            <a:r>
              <a:rPr lang="cs-CZ" dirty="0" err="1"/>
              <a:t>maiden</a:t>
            </a:r>
            <a:r>
              <a:rPr lang="cs-CZ" dirty="0"/>
              <a:t> (PTSD)</a:t>
            </a:r>
          </a:p>
          <a:p>
            <a:r>
              <a:rPr lang="cs-CZ" dirty="0" err="1"/>
              <a:t>Gone</a:t>
            </a:r>
            <a:r>
              <a:rPr lang="cs-CZ" dirty="0"/>
              <a:t> girl (poruchy osobnosti)</a:t>
            </a:r>
          </a:p>
          <a:p>
            <a:r>
              <a:rPr lang="cs-CZ" dirty="0"/>
              <a:t>Andělé </a:t>
            </a:r>
            <a:r>
              <a:rPr lang="cs-CZ" dirty="0" err="1"/>
              <a:t>všehomíra</a:t>
            </a:r>
            <a:r>
              <a:rPr lang="cs-CZ" dirty="0"/>
              <a:t> (Schizofrenie)</a:t>
            </a:r>
          </a:p>
          <a:p>
            <a:r>
              <a:rPr lang="cs-CZ" dirty="0" err="1"/>
              <a:t>Phoboe</a:t>
            </a:r>
            <a:r>
              <a:rPr lang="cs-CZ" dirty="0"/>
              <a:t> in </a:t>
            </a:r>
            <a:r>
              <a:rPr lang="cs-CZ" dirty="0" err="1"/>
              <a:t>wonderland</a:t>
            </a:r>
            <a:r>
              <a:rPr lang="cs-CZ" dirty="0"/>
              <a:t> (OCD)</a:t>
            </a:r>
          </a:p>
          <a:p>
            <a:r>
              <a:rPr lang="cs-CZ" dirty="0" err="1"/>
              <a:t>Inside</a:t>
            </a:r>
            <a:r>
              <a:rPr lang="cs-CZ" dirty="0"/>
              <a:t> </a:t>
            </a:r>
            <a:r>
              <a:rPr lang="cs-CZ" dirty="0" err="1"/>
              <a:t>out</a:t>
            </a:r>
            <a:endParaRPr lang="cs-CZ" dirty="0"/>
          </a:p>
          <a:p>
            <a:r>
              <a:rPr lang="cs-CZ" dirty="0"/>
              <a:t>Vlna ( Die </a:t>
            </a:r>
            <a:r>
              <a:rPr lang="cs-CZ" dirty="0" err="1"/>
              <a:t>Welle</a:t>
            </a:r>
            <a:r>
              <a:rPr lang="cs-CZ" dirty="0"/>
              <a:t>)</a:t>
            </a:r>
          </a:p>
          <a:p>
            <a:endParaRPr lang="cs-CZ" dirty="0"/>
          </a:p>
        </p:txBody>
      </p:sp>
    </p:spTree>
    <p:extLst>
      <p:ext uri="{BB962C8B-B14F-4D97-AF65-F5344CB8AC3E}">
        <p14:creationId xmlns:p14="http://schemas.microsoft.com/office/powerpoint/2010/main" val="330775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98FA4-EBB2-434C-8BE9-E69F5F2438BF}"/>
              </a:ext>
            </a:extLst>
          </p:cNvPr>
          <p:cNvSpPr>
            <a:spLocks noGrp="1"/>
          </p:cNvSpPr>
          <p:nvPr>
            <p:ph type="title"/>
          </p:nvPr>
        </p:nvSpPr>
        <p:spPr>
          <a:xfrm>
            <a:off x="1251679" y="645107"/>
            <a:ext cx="3384329" cy="1640894"/>
          </a:xfrm>
        </p:spPr>
        <p:txBody>
          <a:bodyPr anchor="t">
            <a:normAutofit/>
          </a:bodyPr>
          <a:lstStyle/>
          <a:p>
            <a:r>
              <a:rPr lang="cs-CZ" sz="4000"/>
              <a:t>Syndrom vyhoření</a:t>
            </a:r>
          </a:p>
        </p:txBody>
      </p:sp>
      <p:sp>
        <p:nvSpPr>
          <p:cNvPr id="3" name="Content Placeholder 2">
            <a:extLst>
              <a:ext uri="{FF2B5EF4-FFF2-40B4-BE49-F238E27FC236}">
                <a16:creationId xmlns:a16="http://schemas.microsoft.com/office/drawing/2014/main" id="{6B130F35-8CEE-BD4A-AAE4-738A43010C63}"/>
              </a:ext>
            </a:extLst>
          </p:cNvPr>
          <p:cNvSpPr>
            <a:spLocks noGrp="1"/>
          </p:cNvSpPr>
          <p:nvPr>
            <p:ph idx="1"/>
          </p:nvPr>
        </p:nvSpPr>
        <p:spPr>
          <a:xfrm>
            <a:off x="1251679" y="2286001"/>
            <a:ext cx="3384330" cy="3940844"/>
          </a:xfrm>
        </p:spPr>
        <p:txBody>
          <a:bodyPr>
            <a:normAutofit/>
          </a:bodyPr>
          <a:lstStyle/>
          <a:p>
            <a:r>
              <a:rPr lang="cs-CZ" sz="2000">
                <a:hlinkClick r:id="rId2"/>
              </a:rPr>
              <a:t>https://www.youtube.com/watch?v=j7h8hCYcGLs</a:t>
            </a:r>
            <a:endParaRPr lang="cs-CZ" sz="2000"/>
          </a:p>
          <a:p>
            <a:r>
              <a:rPr lang="cs-CZ" sz="2000">
                <a:hlinkClick r:id="rId3"/>
              </a:rPr>
              <a:t>https://is.muni.cz/el/1441/podzim2012/RV2BP_5PS/KRIZE_burnout_syndrom.pdf</a:t>
            </a:r>
            <a:endParaRPr lang="cs-CZ" sz="2000"/>
          </a:p>
          <a:p>
            <a:endParaRPr lang="cs-CZ" sz="2000"/>
          </a:p>
        </p:txBody>
      </p:sp>
      <p:pic>
        <p:nvPicPr>
          <p:cNvPr id="4" name="Picture 3">
            <a:extLst>
              <a:ext uri="{FF2B5EF4-FFF2-40B4-BE49-F238E27FC236}">
                <a16:creationId xmlns:a16="http://schemas.microsoft.com/office/drawing/2014/main" id="{450F9704-D5FA-7442-BB06-74EA89254693}"/>
              </a:ext>
            </a:extLst>
          </p:cNvPr>
          <p:cNvPicPr>
            <a:picLocks noChangeAspect="1"/>
          </p:cNvPicPr>
          <p:nvPr/>
        </p:nvPicPr>
        <p:blipFill rotWithShape="1">
          <a:blip r:embed="rId4"/>
          <a:srcRect l="15248" r="12139" b="-1"/>
          <a:stretch/>
        </p:blipFill>
        <p:spPr>
          <a:xfrm>
            <a:off x="5279472" y="645107"/>
            <a:ext cx="5995465" cy="5594047"/>
          </a:xfrm>
          <a:prstGeom prst="rect">
            <a:avLst/>
          </a:prstGeom>
        </p:spPr>
      </p:pic>
    </p:spTree>
    <p:extLst>
      <p:ext uri="{BB962C8B-B14F-4D97-AF65-F5344CB8AC3E}">
        <p14:creationId xmlns:p14="http://schemas.microsoft.com/office/powerpoint/2010/main" val="455704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10096-FD98-0147-B8BA-C5FD82EF1A56}"/>
              </a:ext>
            </a:extLst>
          </p:cNvPr>
          <p:cNvSpPr>
            <a:spLocks noGrp="1"/>
          </p:cNvSpPr>
          <p:nvPr>
            <p:ph type="title"/>
          </p:nvPr>
        </p:nvSpPr>
        <p:spPr>
          <a:xfrm>
            <a:off x="1251679" y="645107"/>
            <a:ext cx="3384329" cy="1640894"/>
          </a:xfrm>
        </p:spPr>
        <p:txBody>
          <a:bodyPr anchor="t">
            <a:normAutofit/>
          </a:bodyPr>
          <a:lstStyle/>
          <a:p>
            <a:r>
              <a:rPr lang="cs-CZ" sz="4000"/>
              <a:t>Deja vu</a:t>
            </a:r>
          </a:p>
        </p:txBody>
      </p:sp>
      <p:sp>
        <p:nvSpPr>
          <p:cNvPr id="3" name="Content Placeholder 2">
            <a:extLst>
              <a:ext uri="{FF2B5EF4-FFF2-40B4-BE49-F238E27FC236}">
                <a16:creationId xmlns:a16="http://schemas.microsoft.com/office/drawing/2014/main" id="{EFECC76E-30EF-2949-87B3-D20419B5C208}"/>
              </a:ext>
            </a:extLst>
          </p:cNvPr>
          <p:cNvSpPr>
            <a:spLocks noGrp="1"/>
          </p:cNvSpPr>
          <p:nvPr>
            <p:ph idx="1"/>
          </p:nvPr>
        </p:nvSpPr>
        <p:spPr>
          <a:xfrm>
            <a:off x="1251679" y="2286001"/>
            <a:ext cx="3384330" cy="3940844"/>
          </a:xfrm>
        </p:spPr>
        <p:txBody>
          <a:bodyPr>
            <a:normAutofit/>
          </a:bodyPr>
          <a:lstStyle/>
          <a:p>
            <a:r>
              <a:rPr lang="cs-CZ" sz="2000"/>
              <a:t>https://</a:t>
            </a:r>
            <a:r>
              <a:rPr lang="cs-CZ" sz="2000" err="1"/>
              <a:t>www.ted.com</a:t>
            </a:r>
            <a:r>
              <a:rPr lang="cs-CZ" sz="2000"/>
              <a:t>/</a:t>
            </a:r>
            <a:r>
              <a:rPr lang="cs-CZ" sz="2000" err="1"/>
              <a:t>talks</a:t>
            </a:r>
            <a:r>
              <a:rPr lang="cs-CZ" sz="2000"/>
              <a:t>/</a:t>
            </a:r>
            <a:r>
              <a:rPr lang="cs-CZ" sz="2000" err="1"/>
              <a:t>michael_molina_what_is_deja_vu_what_is_deja_vu</a:t>
            </a:r>
            <a:endParaRPr lang="cs-CZ" sz="2000"/>
          </a:p>
        </p:txBody>
      </p:sp>
      <p:pic>
        <p:nvPicPr>
          <p:cNvPr id="4" name="Picture 3">
            <a:extLst>
              <a:ext uri="{FF2B5EF4-FFF2-40B4-BE49-F238E27FC236}">
                <a16:creationId xmlns:a16="http://schemas.microsoft.com/office/drawing/2014/main" id="{CC7F680B-7F06-A04A-AF82-1EBF21071717}"/>
              </a:ext>
            </a:extLst>
          </p:cNvPr>
          <p:cNvPicPr>
            <a:picLocks noChangeAspect="1"/>
          </p:cNvPicPr>
          <p:nvPr/>
        </p:nvPicPr>
        <p:blipFill rotWithShape="1">
          <a:blip r:embed="rId2"/>
          <a:srcRect l="5405" r="34308" b="-2"/>
          <a:stretch/>
        </p:blipFill>
        <p:spPr>
          <a:xfrm>
            <a:off x="5279472" y="645107"/>
            <a:ext cx="5995465" cy="5594047"/>
          </a:xfrm>
          <a:prstGeom prst="rect">
            <a:avLst/>
          </a:prstGeom>
        </p:spPr>
      </p:pic>
    </p:spTree>
    <p:extLst>
      <p:ext uri="{BB962C8B-B14F-4D97-AF65-F5344CB8AC3E}">
        <p14:creationId xmlns:p14="http://schemas.microsoft.com/office/powerpoint/2010/main" val="4130472157"/>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otalTime>103</TotalTime>
  <Words>3078</Words>
  <Application>Microsoft Macintosh PowerPoint</Application>
  <PresentationFormat>Widescreen</PresentationFormat>
  <Paragraphs>331</Paragraphs>
  <Slides>76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76</vt:i4>
      </vt:variant>
    </vt:vector>
  </HeadingPairs>
  <TitlesOfParts>
    <vt:vector size="82" baseType="lpstr">
      <vt:lpstr>Arial</vt:lpstr>
      <vt:lpstr>Calibri</vt:lpstr>
      <vt:lpstr>Gill Sans MT</vt:lpstr>
      <vt:lpstr>Impact</vt:lpstr>
      <vt:lpstr>system-ui</vt:lpstr>
      <vt:lpstr>Badge</vt:lpstr>
      <vt:lpstr>Základy psychologie II.seminář</vt:lpstr>
      <vt:lpstr>Otázky z minulé přednášky</vt:lpstr>
      <vt:lpstr>PowerPoint Presentation</vt:lpstr>
      <vt:lpstr>PowerPoint Presentation</vt:lpstr>
      <vt:lpstr>Čemu bychom se tu měli věnovat</vt:lpstr>
      <vt:lpstr>PowerPoint Presentation</vt:lpstr>
      <vt:lpstr>Vaše dotazy z minulé hodiny: </vt:lpstr>
      <vt:lpstr>Syndrom vyhoření</vt:lpstr>
      <vt:lpstr>Deja vu</vt:lpstr>
      <vt:lpstr>Pedofilie</vt:lpstr>
      <vt:lpstr>Obecná psychologie</vt:lpstr>
      <vt:lpstr>vnímání</vt:lpstr>
      <vt:lpstr>Organizace percepčního pole</vt:lpstr>
      <vt:lpstr>Organizace percepčního pole- tvarové zákony </vt:lpstr>
      <vt:lpstr>Poruchy vnímání</vt:lpstr>
      <vt:lpstr>pozornost</vt:lpstr>
      <vt:lpstr>Vlastnosti pozornosti</vt:lpstr>
      <vt:lpstr>PowerPoint Presentation</vt:lpstr>
      <vt:lpstr>Selektivní pozornost</vt:lpstr>
      <vt:lpstr>Cvičení</vt:lpstr>
      <vt:lpstr>Teorie selektivní pozornosti</vt:lpstr>
      <vt:lpstr>Test selektivity pozornosti</vt:lpstr>
      <vt:lpstr>Řízené a automatické zpracování informací</vt:lpstr>
      <vt:lpstr>Poruchy pozornosti</vt:lpstr>
      <vt:lpstr>adhd</vt:lpstr>
      <vt:lpstr>Otázky </vt:lpstr>
      <vt:lpstr>TYPY</vt:lpstr>
      <vt:lpstr>VZNIK</vt:lpstr>
      <vt:lpstr>PowerPoint Presentation</vt:lpstr>
      <vt:lpstr>PowerPoint Presentation</vt:lpstr>
      <vt:lpstr>MYŠLENÍ</vt:lpstr>
      <vt:lpstr>Myšlenkové operace</vt:lpstr>
      <vt:lpstr>Usuzování</vt:lpstr>
      <vt:lpstr>Nejprve induktivně nalezneme obecný princip, který platí pro celou sekvenci, a pak s pomocí dedukce odvodíme další pokračování</vt:lpstr>
      <vt:lpstr>Konfirmační zkreslení</vt:lpstr>
      <vt:lpstr>heuristiky</vt:lpstr>
      <vt:lpstr>PowerPoint Presentation</vt:lpstr>
      <vt:lpstr>Heuristika reprezentativnosti</vt:lpstr>
      <vt:lpstr>PowerPoint Presentation</vt:lpstr>
      <vt:lpstr>Heuristika založená na dostupných informacích</vt:lpstr>
      <vt:lpstr>Do 5 sekund odhadněte výsledek úlohy</vt:lpstr>
      <vt:lpstr>Do 5 sekund odhadněte výsledek úlohy</vt:lpstr>
      <vt:lpstr>Heuristika ukotvení a přizpůsobení</vt:lpstr>
      <vt:lpstr>PowerPoint Presentation</vt:lpstr>
      <vt:lpstr>Efekt kognitivního rámce</vt:lpstr>
      <vt:lpstr>Spojit 9 bodů uspořádaných do čtverce 4 úsečkami a přitom nezvednout tužku od papíru</vt:lpstr>
      <vt:lpstr>PowerPoint Presentation</vt:lpstr>
      <vt:lpstr>Vaším úkolem je umístit svíčku na korkovou stěnu tak, aby když se zapálí, vosk nekapal na stůl. Jak to uděláte? </vt:lpstr>
      <vt:lpstr>PowerPoint Presentation</vt:lpstr>
      <vt:lpstr>Kreativita</vt:lpstr>
      <vt:lpstr>Poruchy myšlení</vt:lpstr>
      <vt:lpstr>Poruchy myšlení</vt:lpstr>
      <vt:lpstr>Poruchy inteligence</vt:lpstr>
      <vt:lpstr>Spánek</vt:lpstr>
      <vt:lpstr>Osobnost-porucha osobnosti</vt:lpstr>
      <vt:lpstr>PowerPoint Presentation</vt:lpstr>
      <vt:lpstr>OCD</vt:lpstr>
      <vt:lpstr>Příčiny OCD</vt:lpstr>
      <vt:lpstr>Výskyt</vt:lpstr>
      <vt:lpstr>Kazustiky</vt:lpstr>
      <vt:lpstr>Kazuistika</vt:lpstr>
      <vt:lpstr>Ujištění</vt:lpstr>
      <vt:lpstr>Podoby ocd</vt:lpstr>
      <vt:lpstr>PowerPoint Presentation</vt:lpstr>
      <vt:lpstr>PowerPoint Presentation</vt:lpstr>
      <vt:lpstr>Vyhýbavé a zabezpečovací chování</vt:lpstr>
      <vt:lpstr>Úzkost v těle</vt:lpstr>
      <vt:lpstr>PowerPoint Presentation</vt:lpstr>
      <vt:lpstr>PowerPoint Presentation</vt:lpstr>
      <vt:lpstr>Prognóza</vt:lpstr>
      <vt:lpstr>Zásady zdravé komunikace</vt:lpstr>
      <vt:lpstr>Komunikace</vt:lpstr>
      <vt:lpstr>komunikační zlozvyky</vt:lpstr>
      <vt:lpstr>Diskuze nad videem z TEDU</vt:lpstr>
      <vt:lpstr>Otázky k domácímu úkolu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Základy psychologie II.seminář</dc:title>
  <dc:creator>Veronika Dacerová</dc:creator>
  <cp:lastModifiedBy>Veronika Dacerová</cp:lastModifiedBy>
  <cp:revision>4</cp:revision>
  <dcterms:created xsi:type="dcterms:W3CDTF">2019-10-24T19:57:16Z</dcterms:created>
  <dcterms:modified xsi:type="dcterms:W3CDTF">2019-10-24T21:40:51Z</dcterms:modified>
</cp:coreProperties>
</file>