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412" r:id="rId147"/>
    <p:sldId id="413" r:id="rId148"/>
    <p:sldId id="414" r:id="rId149"/>
    <p:sldId id="415" r:id="rId150"/>
    <p:sldId id="416" r:id="rId151"/>
    <p:sldId id="417" r:id="rId152"/>
    <p:sldId id="418" r:id="rId153"/>
    <p:sldId id="419" r:id="rId154"/>
    <p:sldId id="420" r:id="rId155"/>
    <p:sldId id="421" r:id="rId156"/>
    <p:sldId id="422" r:id="rId157"/>
    <p:sldId id="423" r:id="rId158"/>
    <p:sldId id="424" r:id="rId159"/>
    <p:sldId id="425" r:id="rId160"/>
    <p:sldId id="426" r:id="rId161"/>
    <p:sldId id="427" r:id="rId162"/>
    <p:sldId id="428" r:id="rId163"/>
    <p:sldId id="429" r:id="rId164"/>
    <p:sldId id="430" r:id="rId165"/>
    <p:sldId id="431" r:id="rId166"/>
    <p:sldId id="432" r:id="rId167"/>
    <p:sldId id="433" r:id="rId168"/>
    <p:sldId id="434" r:id="rId169"/>
    <p:sldId id="435" r:id="rId170"/>
    <p:sldId id="478" r:id="rId171"/>
    <p:sldId id="479" r:id="rId172"/>
    <p:sldId id="480" r:id="rId173"/>
    <p:sldId id="481" r:id="rId174"/>
    <p:sldId id="482" r:id="rId175"/>
    <p:sldId id="483" r:id="rId176"/>
    <p:sldId id="484" r:id="rId177"/>
    <p:sldId id="485" r:id="rId178"/>
    <p:sldId id="486" r:id="rId179"/>
    <p:sldId id="271" r:id="rId180"/>
    <p:sldId id="487" r:id="rId181"/>
    <p:sldId id="488" r:id="rId182"/>
    <p:sldId id="489" r:id="rId183"/>
    <p:sldId id="490" r:id="rId184"/>
    <p:sldId id="491" r:id="rId185"/>
    <p:sldId id="492" r:id="rId186"/>
    <p:sldId id="493" r:id="rId187"/>
    <p:sldId id="494" r:id="rId188"/>
    <p:sldId id="590" r:id="rId189"/>
    <p:sldId id="591" r:id="rId190"/>
    <p:sldId id="592" r:id="rId191"/>
    <p:sldId id="710" r:id="rId192"/>
    <p:sldId id="711" r:id="rId193"/>
    <p:sldId id="712" r:id="rId194"/>
    <p:sldId id="593" r:id="rId195"/>
    <p:sldId id="595" r:id="rId196"/>
    <p:sldId id="596" r:id="rId197"/>
    <p:sldId id="597" r:id="rId198"/>
    <p:sldId id="598" r:id="rId199"/>
    <p:sldId id="599" r:id="rId200"/>
    <p:sldId id="600" r:id="rId201"/>
    <p:sldId id="601" r:id="rId202"/>
    <p:sldId id="602" r:id="rId203"/>
    <p:sldId id="713" r:id="rId204"/>
    <p:sldId id="714" r:id="rId205"/>
    <p:sldId id="603" r:id="rId206"/>
    <p:sldId id="604" r:id="rId207"/>
    <p:sldId id="605" r:id="rId208"/>
    <p:sldId id="608" r:id="rId209"/>
    <p:sldId id="611" r:id="rId210"/>
    <p:sldId id="612" r:id="rId211"/>
    <p:sldId id="613" r:id="rId212"/>
    <p:sldId id="614" r:id="rId213"/>
    <p:sldId id="620" r:id="rId214"/>
    <p:sldId id="623" r:id="rId215"/>
    <p:sldId id="624" r:id="rId216"/>
    <p:sldId id="616" r:id="rId217"/>
    <p:sldId id="715" r:id="rId218"/>
    <p:sldId id="716" r:id="rId219"/>
    <p:sldId id="618" r:id="rId220"/>
    <p:sldId id="573" r:id="rId221"/>
    <p:sldId id="574" r:id="rId222"/>
    <p:sldId id="625" r:id="rId223"/>
    <p:sldId id="626" r:id="rId224"/>
    <p:sldId id="627" r:id="rId225"/>
    <p:sldId id="575" r:id="rId226"/>
    <p:sldId id="576" r:id="rId227"/>
    <p:sldId id="577" r:id="rId228"/>
    <p:sldId id="578" r:id="rId229"/>
    <p:sldId id="579" r:id="rId230"/>
    <p:sldId id="580" r:id="rId231"/>
    <p:sldId id="581" r:id="rId232"/>
    <p:sldId id="717" r:id="rId233"/>
    <p:sldId id="679" r:id="rId234"/>
    <p:sldId id="663" r:id="rId235"/>
    <p:sldId id="664" r:id="rId236"/>
    <p:sldId id="665" r:id="rId237"/>
    <p:sldId id="701" r:id="rId238"/>
    <p:sldId id="673" r:id="rId239"/>
    <p:sldId id="674" r:id="rId240"/>
    <p:sldId id="442" r:id="rId241"/>
    <p:sldId id="443" r:id="rId242"/>
    <p:sldId id="444" r:id="rId243"/>
    <p:sldId id="445" r:id="rId244"/>
    <p:sldId id="446" r:id="rId245"/>
    <p:sldId id="447" r:id="rId246"/>
    <p:sldId id="448" r:id="rId247"/>
    <p:sldId id="449" r:id="rId248"/>
    <p:sldId id="736" r:id="rId249"/>
    <p:sldId id="450" r:id="rId250"/>
    <p:sldId id="451" r:id="rId251"/>
    <p:sldId id="718" r:id="rId252"/>
    <p:sldId id="452" r:id="rId253"/>
    <p:sldId id="453" r:id="rId254"/>
    <p:sldId id="454" r:id="rId255"/>
    <p:sldId id="455" r:id="rId256"/>
    <p:sldId id="456" r:id="rId257"/>
    <p:sldId id="457" r:id="rId258"/>
    <p:sldId id="458" r:id="rId259"/>
    <p:sldId id="459" r:id="rId260"/>
    <p:sldId id="460" r:id="rId261"/>
    <p:sldId id="461" r:id="rId262"/>
    <p:sldId id="462" r:id="rId263"/>
    <p:sldId id="463" r:id="rId264"/>
    <p:sldId id="464" r:id="rId265"/>
    <p:sldId id="465" r:id="rId266"/>
    <p:sldId id="466" r:id="rId267"/>
    <p:sldId id="467" r:id="rId268"/>
    <p:sldId id="468" r:id="rId269"/>
    <p:sldId id="469" r:id="rId270"/>
    <p:sldId id="470" r:id="rId271"/>
    <p:sldId id="471" r:id="rId272"/>
    <p:sldId id="472" r:id="rId273"/>
    <p:sldId id="473" r:id="rId274"/>
    <p:sldId id="474" r:id="rId275"/>
    <p:sldId id="475" r:id="rId276"/>
    <p:sldId id="476" r:id="rId277"/>
    <p:sldId id="477" r:id="rId278"/>
    <p:sldId id="719" r:id="rId279"/>
    <p:sldId id="720" r:id="rId280"/>
    <p:sldId id="721" r:id="rId281"/>
    <p:sldId id="722" r:id="rId282"/>
    <p:sldId id="723" r:id="rId283"/>
    <p:sldId id="724" r:id="rId284"/>
    <p:sldId id="725" r:id="rId285"/>
    <p:sldId id="726" r:id="rId286"/>
    <p:sldId id="727" r:id="rId287"/>
    <p:sldId id="728" r:id="rId288"/>
    <p:sldId id="729" r:id="rId289"/>
    <p:sldId id="730" r:id="rId290"/>
    <p:sldId id="731" r:id="rId291"/>
    <p:sldId id="732" r:id="rId292"/>
    <p:sldId id="733" r:id="rId293"/>
    <p:sldId id="734" r:id="rId294"/>
    <p:sldId id="735" r:id="rId295"/>
    <p:sldId id="737" r:id="rId296"/>
    <p:sldId id="738" r:id="rId297"/>
    <p:sldId id="739" r:id="rId298"/>
    <p:sldId id="740" r:id="rId299"/>
    <p:sldId id="741" r:id="rId300"/>
    <p:sldId id="742" r:id="rId301"/>
    <p:sldId id="498" r:id="rId30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F8163-AC75-41FE-86C2-7A9EFA91402D}" type="datetimeFigureOut">
              <a:rPr lang="cs-CZ" smtClean="0"/>
              <a:t>30.12.2020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04F5B-DCFF-4D84-B571-036170519297}" type="slidenum">
              <a:rPr lang="cs-CZ" smtClean="0"/>
              <a:t>‹#›</a:t>
            </a:fld>
            <a:endParaRPr lang="cs-CZ"/>
          </a:p>
        </p:txBody>
      </p:sp>
    </p:spTree>
    <p:extLst>
      <p:ext uri="{BB962C8B-B14F-4D97-AF65-F5344CB8AC3E}">
        <p14:creationId xmlns:p14="http://schemas.microsoft.com/office/powerpoint/2010/main" val="32399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14842D4-12A8-4DC7-B349-6F420E890A9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8E75C7-8386-4E57-9DA8-EE464AA5BA2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56C2A9D-95FC-46A3-95D2-6CF43DCC472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6AD775-0329-49E9-8FA8-BB4934DA559F}" type="slidenum">
              <a:t>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145C98B-665D-46A4-8C7A-9B18BF9398B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F35339-157D-4B0D-86A9-4A6533E1708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D6CA0F7-9DE3-4B38-8DB8-8F08C0C4E51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0B4CF8-1C70-4A79-9B64-60CB6F87AEBD}" type="slidenum">
              <a:t>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05AC7205-21E7-47C7-8766-E69B601FD4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97A335-8165-45E7-93EB-71A7C232CF3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82B4DB1B-42B3-43D6-9AB0-A752957838C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02C663-E83A-4EBE-9CD6-3DDC2C5CF0A0}" type="slidenum">
              <a:t>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563365BB-E1F7-43B7-AE34-1EED52329995}"/>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66518DD-0785-456B-9B33-1CC4139F96E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73F89CB-780B-45F1-A520-F6A78BCDFC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14CF84-4370-400C-B17E-61E5E062756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8ACE8B3-6688-4270-98E2-3976B6E55CA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B65ABF-A022-4F71-8798-99EDEB86C03C}" type="slidenum">
              <a:t>11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A562F5A-A162-4F33-B90B-C4BAAE6161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DBD283-0585-43B9-A295-5BFF50CB44B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8500AE4-38F6-4A66-8C1B-47B2E34C61B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CB9579-424C-4D20-BBE2-C23B2AEC0D38}" type="slidenum">
              <a:t>11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DDE428E7-EBCA-47B7-B46F-8C0494EDFD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204632-7F3D-41E3-905D-0E2E320AEB6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3237A262-FCDC-42F2-AFCA-FADF9353524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F1DCAE-A707-426A-9972-B9D80E7C0803}" type="slidenum">
              <a:t>11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ED8924C2-A2CE-4AB2-8E26-48DFB94A0B7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DE0FFC2-B09C-4F7B-A9D5-F1B57E6985C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9826329-8BFA-4726-8C09-BE711E04FE9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6014E1-C770-4BE7-8491-36F7A607A14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3C5EEC2-2EF2-44BB-9A26-C23BBE8E8B6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668567-F344-4901-8E02-AC5CDAF7D614}" type="slidenum">
              <a:t>101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7D72EEE-05AA-41F3-B840-B91CFC59B63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C7F3869-D215-43FD-B454-BB8CEAA5D86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4B13C76-3F3D-412C-B2D1-B3DB99CEA62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564958-398C-4DEF-A910-275C9EA4674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AD3158D-872F-411E-8432-5751FD69D30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AC017E-B6A5-4327-A9B2-894F2F9A940F}" type="slidenum">
              <a:t>102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D0E1910-92FD-4D71-ACDA-538F4CEE81D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703D95E-7514-4776-B9F7-977BB052051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B3B81AB-0B8D-4785-B393-3890ECE6E7C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791028-17AF-4342-9DDE-F7F37A69297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4D35E28-1E85-4706-9444-9E10D8A2213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E1D38E-822E-4447-8C44-3171B47260EC}" type="slidenum">
              <a:t>103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E0C399B-B790-4AB2-AA22-E82F96D6D41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7B88736-7065-4E14-8436-FA88E73155B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C61B217-0E46-4C14-81AB-A12F57A851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861221-0A95-4FB1-92E6-56673FDFBEC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5CB2C3D-0ED6-40BE-B004-F7C0E7207B5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1A905F-C6F5-48D0-B400-97F9F7EF536A}" type="slidenum">
              <a:t>104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11C4C66-C00B-42AA-B7E4-761E5CB05BA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0479ECC-2194-4021-A046-5DB78453261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7DB9F32-46FD-4D3C-8894-69092E89D57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2C4134-03EE-43C7-8B68-AE7F0642EE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BCCCF30-33E9-43BC-8E0F-B0C0977A12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A03C4D-FA03-4290-8E89-07932B18217E}" type="slidenum">
              <a:t>105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499C81A6-9912-4A2C-885B-32B1C4EDE3B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2853CDE-F43F-4BF5-8505-EF9F60B0E87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E3A5719-8AF5-4827-A240-0BDC41847CA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F5A66C-2053-427E-A88B-C82C4DE50A5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8BF9DE1-774C-47CB-B320-B1C61CCB739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2F4D17-F50C-4A17-8758-13B3EA6D8CF5}" type="slidenum">
              <a:t>106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BFFEA6E-7DE1-4F45-A5A4-D256282CB24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4573820D-A3C2-46DE-B3D8-42E77E5AC80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82009F7-6783-4BD7-B0D1-FEEBBE2DCBE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D41415-F3E6-4B37-B2AA-33163F35823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247AB7F-C6AA-44FD-B148-D578B33F29A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5FE6DD-DE28-4F73-A763-1297F3273A0C}" type="slidenum">
              <a:t>107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1028478-C187-4566-8547-5DF8B4923F4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1B3A6BC-BAAB-48C6-9D27-5379F0A431B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CF134A0-8142-426C-9C90-635EB9F4001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28CC14-0D34-4542-BF1F-C96C64C240E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AE87A45-ACE3-4A0C-B5A7-58F2B7A2C81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D2833B-13E1-49E9-AFD1-035875153B0F}" type="slidenum">
              <a:t>108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B00D7E3-1FA2-42F5-93B5-8D3355B806F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CDA08D6-20DD-4C53-A294-311C8A3249D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1ABD84B-8669-4D8E-8E25-79518CA0E85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D856D2-A08E-4A3F-9E3F-43D67EB62E9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2D2DD0F-F62B-425E-994A-7EA8C9ABF27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17C6C6-493E-48C3-8301-77BCA2B62C78}" type="slidenum">
              <a:t>109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2DDC31A-8027-4061-8986-97DA7F72727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7A0F939-0AAE-4891-A675-BDB6B194EAA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4C5ED00-1EB5-44BC-A0B8-36991F680F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F8C0D1-D9EA-4A3A-9AEE-5026D0FFFBD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077C0A2-ECF9-443C-90BB-E2DE3CCA1DB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3B92F6-5821-4C1C-98A8-8E2569198666}" type="slidenum">
              <a:t>110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45011BF-34AD-4D57-81A9-F21B47019C3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624234C-9E62-439A-B4FD-51EBEB275BE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3D0BE8A-3A39-4CE2-8DAB-2692C87665C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1CE966-C415-472A-9280-18BD700127F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AF4F2B6-F021-4D57-8753-FD0B3C731EA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EFAB1A-AD2F-4D6C-B75D-D6BB074E9AFE}" type="slidenum">
              <a:t>12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117CBBA-8F0C-48CE-A351-760F15A73C6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CA4B05-743C-49CC-BB6F-DD7E4BFA7DA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FE9AC7C-B292-4D26-9ACE-A0B1057C876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7FA066-4187-40DE-8B78-6AA36FE238FE}" type="slidenum">
              <a:t>12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37FE324-542D-4036-A07E-B92F2A7951A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220050-4BDC-4AB3-BBC0-669B038CB3E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2D94DFF-F4D7-482D-8D35-4ABC1F8FC8E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5D1B99-2B0D-49C6-BCBC-7AB59A24E260}" type="slidenum">
              <a:t>12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0D45D0A-23AC-4D88-81E1-6B764D70F618}"/>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9BB16C9D-1A4E-427D-B40D-A627C13A689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7DACBC3-A719-4A11-AAD2-BB4311ED281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054AB0-CEC6-4C07-9FD4-5E1B85BA85D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B6995D7-978E-42F4-B6C3-E91B1C9EA03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D27832-28CD-44EA-89FA-133902F6DCC4}" type="slidenum">
              <a:t>111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D98F3F5-F359-46CB-9C8D-2420EBD75D21}"/>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7A6771B-44CB-4F8E-83DB-15762E9862C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87E1D37-992B-419A-9643-5D47CF3C0DF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D525F6-30D0-4528-AD0C-7E3AB8990B4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7CB3191-7F30-49E4-8E74-71DBDD9AAA9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118997-8286-4AEB-B737-EAD507995110}" type="slidenum">
              <a:t>112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35DB361-150D-4F05-9326-B43C2900213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4C58D18-27FD-474F-8350-823D5302408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3606290-6A39-4082-B23D-35919EDBF31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74507E-E448-4303-9B25-E44EF7D2F6E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3A3229D-E30A-42EA-B152-B076FDC65B5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932F7B-0D75-4B5D-873B-67BA016264CB}" type="slidenum">
              <a:t>113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0C568F0-2C2A-4CE1-89A3-BFFF6A1D72C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B451598A-B47E-4D4C-A13B-A4F5E368FA4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EF21E4B-E69F-460E-93CE-9E8CED04755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AA3506-1682-4FA7-8824-0E250088F5E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96E1FD9-A096-474A-A4F9-83D39400BBF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2DF849-640D-4A27-AD89-BB661AE99C0F}" type="slidenum">
              <a:t>114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9AA112D-F341-457B-8A27-58708404195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8427541-EBCB-4160-9941-F4D80281313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1BE1F2B-62C9-4DAC-9C86-EB3C7E663CD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FA169B-8B3D-46DC-9798-255DEECBB10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61F2596-E250-4FBC-9A0A-BF3C25C199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4A9CE6-43E5-4764-91FC-B08E0E4951D6}" type="slidenum">
              <a:t>115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89A9FF1-D6D7-4AAB-81C9-F859525CE44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8E7F60E-B006-4439-93F6-F7CED8FB77A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3380041-BF89-4CB5-B128-ABD3A47A4BC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501402-1487-4057-9168-BA7A6131114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3D1D633-A4DF-4825-B5B8-0FED5D10C98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B19DC3-2688-4A3F-BF2F-1F064FC891C8}" type="slidenum">
              <a:t>116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32ECB65-4272-425C-82FA-4CD1349E846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40BE033-BE0D-4362-AB2A-9FEDE7085F4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4583303-E771-4BC8-8DD4-DFD4D697F36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7CEDAE-E766-4B8C-A782-5E55F1C960D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C68B7FC-9B14-4FF7-AFFA-724C956861D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F437FE-E037-45C0-BDE1-5A43472145D6}" type="slidenum">
              <a:t>117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7E15550-3B9F-4F28-8D98-E28FE3D8E3D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C1DD38E-70C0-469B-9FCF-63A693B16A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365BEB4-C4FD-4563-B9DE-04482D9F705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AE25AF-CB63-4358-B85D-742D60AD34C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3B05358-ED43-40BA-ADC0-4008656C2A0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556285-AF2E-4B09-B029-7EFED8ECA44D}" type="slidenum">
              <a:t>118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ED1E7C9-42A0-4216-8F1A-B2EC07AAC19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847FF13-ABAB-4651-B6DB-C44C2D4A6EC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AC755FD-87BB-44FC-86B7-93598AE34D2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DFB773-98F1-4BE3-8D37-D3488379903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A63D2C9-DF30-4ED9-A6A9-480F22EB865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903948-63D6-446B-BC7B-DEDAE5C65F22}" type="slidenum">
              <a:t>119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CAD8973-86ED-4B4B-8B1C-DE9184FB23C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1460E26-ABF6-46BF-A80F-F4118BB52DE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A13DA00-3F7F-473C-A004-8F0390A6302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35E828-4CA3-4CD4-8B33-46D786897AE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05E2A66-479D-450F-8956-392656E681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999F2C-F9DD-4817-A11B-89439D400364}" type="slidenum">
              <a:t>120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C3C0DB5-655E-432C-92F9-CA2A0A7A5AD1}"/>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BF361CB-AA9C-4039-BE54-8EFDE82F878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1CBBF0A-D8BD-43FB-8239-8D7B3600533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CBA763-12FA-4876-94FE-939E965731C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6FC7148-D49F-4F9C-8C7C-CE2ACC58CD4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AE227F-6206-40A1-A8B5-03D083973023}" type="slidenum">
              <a:t>13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44F9C62-9D7E-48C2-9C54-98E9BB55036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0BE1A4-EBD9-497F-B384-244E23846DF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3825C8A-14ED-4866-83CF-40C232BB402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9B391F-5E65-473C-99CC-9F2A53684567}" type="slidenum">
              <a:t>13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B5188BA0-1781-4D21-AA4F-D9491685403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C4CC02-DAD8-4B01-90B4-27477973E92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D6B88561-D8F6-4933-A6E2-8D36B9E77D1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74AA5D-9F44-4F27-91AE-34F8C9530819}" type="slidenum">
              <a:t>13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7DD2B292-7A69-4A22-87C5-3AFC4123322B}"/>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581E45CA-3032-40EB-9A68-AED807011F9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6AA206A-9CA6-446D-9A0D-8F5C32FD685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60DA99-74C0-4FCD-BA39-D8464535643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004E284-B945-4572-9D07-E263ADDDC83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8C2C5A-5D47-42DB-9131-F9A6B61509A6}" type="slidenum">
              <a:t>121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B258FB3-050C-49C4-9459-E4E211456ED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49B1F88-CAD2-43C8-93B6-0ACCF898EB2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F2D8E70-C0CD-481C-A69F-244919ABF89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BB3E7D-73CC-458C-B4D2-11E0E960302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32A5D35-A702-42CB-B0D7-611AEE86126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054B25-1273-44B7-B1FB-667623F75F40}" type="slidenum">
              <a:t>122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695B4B9-DD26-469E-89A4-FC8FD481F6E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7FCAE83-3D26-4552-B4C4-D03BD9BC12D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8D92C08-C65B-41B0-BE9A-BD702EF4DD5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80CE25-AA4B-4144-87F2-1C505FC8E3D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3BF1DAB-662B-4DEB-B4BC-9F8F08AFBE4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9184A7-B200-4746-B0D8-EDBD6294FF58}" type="slidenum">
              <a:t>123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9079A10-1120-4567-A0A3-7EBBDFE1FE6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4DD04FD-3F71-4798-B288-8FE9D88D254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7BFA816-5EB5-4A83-BBA9-4DAB1520763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72F4A4-169E-45AE-BF79-79856F930CB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B930C4A-B8E2-400A-913C-22450C56016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962B84-5365-4954-AEE9-A78428BC5B3D}" type="slidenum">
              <a:t>124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55C01E6-308E-4174-8FE5-45C3238F83B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0FD43804-045E-4265-BC9E-E2F8DEB3F53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5E0B1E6-EDAE-448E-A2ED-F3C0B3DC319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F5A2F2-8C64-48B3-B751-4509FCE49CF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4A7AC91-C7A8-4240-B2A8-C67AAD046DC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02DB16-B337-4D20-A5F1-B608318DE73C}" type="slidenum">
              <a:t>125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BF01E07-5887-4D3A-B31A-1B5689CA9D1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896BB45-F1EE-429F-8DAF-9F04C2CF570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34D277B-41F5-4B09-9A25-D80FBF0A2F8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FD6B73-7279-4817-897A-E396E297509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7FD20F2-B465-4B01-B602-221DBA5A59D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5B3F3E-1559-47F2-B8D3-AEBA8BBA061C}" type="slidenum">
              <a:t>126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43976777-C686-42FC-9938-71EE42E6DA3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DD34E51-1952-467B-8653-A30A0848327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6ABC666-90EE-4FB2-A2F1-54B85C33B36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A8810E-80B5-42E2-B741-2D686B0F15E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A0C026D-3B15-4AF8-98A1-7692D82C3CA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C4D0AA-8654-4DB4-8C4B-DCA376635ABD}" type="slidenum">
              <a:t>127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BB9FEF0-3313-43D2-BD47-BFB33B0B786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30ACB74-E7FE-4135-8349-1A5DF479818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2A5BA6C-3E98-4091-820F-57C380B6E8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86BF04-9FD9-4053-9C80-AFE542B7FB5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103AC0F-622A-472D-BFBC-0B8EC8A34A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FDA25F-84E7-490B-BA76-5247EA9CFDEE}" type="slidenum">
              <a:t>128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0B715C3-06D4-4895-8B2F-59D70EAC391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EBD552F-9B5C-478A-BA87-FC1FA176130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A67F61D-6E7C-4887-8A78-2FFBC0D685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4CC754-DE7C-4081-9F5A-DE901E333CD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2CFA4ED-296F-43B9-A0A8-9E3334F2B9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E6A548-BF15-4356-89C8-EE77AB327F8F}" type="slidenum">
              <a:t>129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F4068E1-AD03-4272-83D6-151B277F73C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B3AC3910-E2C5-41D1-8372-02B01FE21DA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005ED45-4E4C-4C98-AD53-AD19B806BC3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220AE0-BE81-4364-BF14-2D3F9037AB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A3CCFB7-6495-4B27-9192-00F5D9662F8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9E6A65-BE59-4913-9A96-34E70D8F845D}" type="slidenum">
              <a:t>130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6B5A612-7C29-41E2-B22B-44B940AC231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4A17400A-871E-48AE-9FE0-41D3BE8BC05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EBD4D48-06FF-4E80-B901-EDBD1AC0AF9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45C361-F88E-48EF-8731-BC0CC0A9213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5DAE5E1-DE86-4439-A95B-F0126FDE94E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974BDD-C31C-4993-82E1-73187A33F807}" type="slidenum">
              <a:t>14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52388D7-4887-4B03-B8B2-75532EF9EBF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9E2C28-C240-400E-8D08-2137ABBD55A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64130D7-7034-4819-B270-8331020E984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D90F3F-087A-4973-8852-C7796ECFC329}" type="slidenum">
              <a:t>14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1544B6AE-FB92-42D2-95E4-43C48DBAA8B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48A493-792F-4913-880E-505CF76F8EB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359EF1D3-B5D1-4E95-8300-E4258FB0A03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F2549D-FE16-4535-AFBA-0547D1E0B2ED}" type="slidenum">
              <a:t>14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CD060BE-BEAE-4F28-A291-5850DB73BB03}"/>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BA4DCDDF-B7AD-43C3-B807-D8C631EC855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26E171B-9E7C-457A-B380-EF4FB0AD37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8891C-16C5-475C-BAE4-04FAE411DD0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10083AF-6229-44B0-A4E4-5E38DA7DD3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D8F128-A383-4516-B0E2-CE2A16E882EC}" type="slidenum">
              <a:t>131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55D18E3-52F7-4C9D-82BF-13FC124FB06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2B75214-9891-495B-A878-3E7DE747EC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061F9D8-F395-41CC-A293-324C737BDC6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646D0A-C83B-4FC4-B2DB-0AD7C37A545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C9254A8-3B0F-4FD7-A885-6835C60F0FF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B040B9-7AC6-4EB3-B726-DA02ECDF1679}" type="slidenum">
              <a:t>132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9604012-67DE-4A47-AF79-812306C413C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7B6F347-8BA8-44DD-B93B-56D5E193AD7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CC1C5C4-174E-4711-AAC5-53BFFEA77B0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E02647-AB73-46E7-9DCB-CF1A6786E78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35BF13E-98EF-4B60-B989-2F8FF9B615D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F68B42-AE16-4D0F-8878-E1565D2ABBE3}" type="slidenum">
              <a:t>133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9DD2A9B-55B8-4D49-98B3-7BBE27A20A8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6982D26-0906-45A9-B9D9-72FFB2F08BE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9AE4091-9833-474C-940F-18EFCD59944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88DD5B-6F55-4F63-A263-816C4CF2520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E285FE8-DAA5-48F9-9836-6280511CDBD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9EABA8-912B-4821-9582-2E18AB8162DA}" type="slidenum">
              <a:t>134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BB49C02-F505-4DA1-BBC9-77D68B56907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2C4083F-34CA-4355-90DA-DA30FBFCD59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134A00C-DE9C-497B-8555-124D2ADEBB4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E12353-5B14-4F46-957B-8EC36357392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4BCEC47-D56B-4B55-A2D9-E7B54F5F48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0D91D3-EE5D-49D0-A437-6DE453D1EAAB}" type="slidenum">
              <a:t>135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4F520DFB-9C80-4B91-812E-0C91594CEE9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D7C507A-A5D7-4C1B-9C39-C40945435A5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069E846-DD67-46AC-84B2-8DCABE08B46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78689E-897A-4047-AA20-17A0B893E00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0989ACE-6375-44B4-992B-6CCF2C9C95E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D65C69-4315-4F4F-AC86-750519E561EC}" type="slidenum">
              <a:t>136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C33D151-6C61-419D-9F4D-122FD81861D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CD9C507-D514-4850-9C15-EAF8662F5E7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B1FD346-19AE-4D4D-9F6B-48E3C6F67C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8EC026-E802-4535-8006-8EF1A6A6DDE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24AE593-3CCD-417A-A754-02CB1CA8ADD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A88B8C-60DD-4EB6-8F07-FFD1999F2A9C}" type="slidenum">
              <a:t>137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60F6362-0328-4270-8365-7C8915E8E0F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4D75F99D-8999-4D76-AF37-0A5AABA16F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6C7FF5C-9C09-4CF5-96AE-D250679BEAF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36161C-C49F-4FD0-AF77-DFF7BE06DBB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D6CA405-0C34-443E-BF7E-27FD65D171C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75D851-7C6F-44AE-B035-FF4E0C0CC381}" type="slidenum">
              <a:t>138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334E026-0BB9-4BA9-8810-AC6A1FDF581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28D1565-7048-4303-A595-5D364D7B343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C9E479B-BC90-4D50-B1B6-F252F0975B5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7F091B-6B7F-45CD-90B5-4EA832028BA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A0EE669-9FCC-40E2-8375-D60EBC89E78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D3F5D0-A5BC-464B-A871-AF2142C323CE}" type="slidenum">
              <a:t>139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EDF1731-909D-4D53-9E0F-15E489E356F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AEA3593-158C-4488-94CF-1BB56E83776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B8558E3-6ED7-49AF-81D9-D91746E154D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C6808C-CA6C-439A-AA9A-C6EB637E598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50C1ECB-3283-4E39-BAB1-CC3FF72E409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49DFB8-E2AE-41E0-88BB-9E98BDA41C7F}" type="slidenum">
              <a:t>140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8C9FF37-97CB-4868-A4CE-01878D23F79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C307943-1E79-4404-B2A3-3A1F3E8038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C2D19BE-1035-41C7-B508-F771C49948B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C89358-4E9E-458D-AB08-DA2117BA9E6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AB39F38-84D3-4892-89D6-F09A3970139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CCC75B-6CA8-4102-A681-DDC519B10C4A}" type="slidenum">
              <a:t>15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B7DD199-517C-4A44-81DC-7020D6D2201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87C1B6-4D1F-474E-BD28-E3A458695BA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FCF4970-ABAC-491F-9075-CACB51C6989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374DA5-F4CC-458F-AAA2-D63290CAABBF}" type="slidenum">
              <a:t>15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5E151485-B276-487B-80F1-1BE522CDAB5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E05E1D-652A-4CFA-BA47-09910A5381B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3DAAEC1-8342-4231-ADB7-463B7F28B7A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CDE405-5744-46F7-9BE6-C4D6298AC38C}" type="slidenum">
              <a:t>15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88572623-27C4-41E9-996D-EB29A70F17BF}"/>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ECD8DD30-8DA7-49A5-9831-4A106B2605F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7D687E6-BF16-4D38-91F2-AB81D34D2E7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A910EA-F4E9-47AF-96A1-D27F9AEA17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33B6FAB-07E3-41CB-94B6-CAF096D9B75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72D443-B64C-4B83-AC1E-DE1F33398B59}" type="slidenum">
              <a:t>141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131EB78-8ECF-4050-9D7D-6D22414F3EB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D19D60D-297A-4BEF-A8C6-DBCF43D2007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D1EBE72-86E9-4FB8-954E-72D83A0A384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36FC1F-AD56-4F75-BC8C-85C6C8A4619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8068187-90C5-4241-B881-8666F26C474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418303-B447-4171-A2D1-3D32B20AF57B}" type="slidenum">
              <a:t>142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829ECA3-AB1C-4FC0-8B4C-0C950F5ADB9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2337F67-0FFF-4FC5-90EC-33F847FFF9B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6958D55-EDC0-4571-B766-99640E46FF2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EF0017-7629-4886-9C37-2AC4E2225EE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FA3E6A0-DF44-4003-82F9-7CE614C1894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C83CDF-D160-491E-ACE8-4B4CF907142B}" type="slidenum">
              <a:t>143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53FEC6B-E472-4A61-9E46-88483C4D660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0CB48652-72AC-4A83-8E52-817468C8B17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B2D0CED-C00C-4006-ACE8-FD0C68C408D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87C860-D0AE-4B5F-AA96-E95F87635EF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328B5F7-6133-4112-8222-826914A76B0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B327F4-68D3-4051-A961-32BEBB883077}" type="slidenum">
              <a:t>144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4B496B3-9ED1-4C88-BD08-31096CB123B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84C8BF1-1DF5-4677-9E45-7EDE147F06D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FBA7A81-DB54-4600-AD59-D81995AF8ED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1DFAF3-1C03-495E-B79C-87A3F5788BC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CDFE023-4BBB-4639-9A99-C2C3640B11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CC67DE-5217-4973-9860-9C97ECB660FA}" type="slidenum">
              <a:t>145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9C2FD0B-BA5B-4F15-BA9C-760BED87F3A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0A25C995-BDFB-4617-99D3-56C71FC7468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E0C4A8F-30AE-40CB-8A3D-3D28FE9BB79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DE4A73-5F27-40A1-A5FF-C6C44301917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C23DB37-2A9C-4C39-A6F6-FBC75F258A9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D7503F-D5E5-4291-94D7-6BF9EADC722A}" type="slidenum">
              <a:t>146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8F3BAB0-1BC6-474E-BD14-39088749904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4552C5C-69F7-4185-8B2C-D7F12AA5617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5C36ED1-FFEA-4F8B-AFB6-1B0C968B249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B04A5B-40F0-4992-9062-FAD9C83FFC3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752D1DE-2446-4CDE-9E6D-DEF09FA2766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4AAE82-C769-4F2C-B2E0-B921778813E4}" type="slidenum">
              <a:t>147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3B73BBC-8560-4F63-A872-3C2A2311652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B2C519D2-89BC-4138-ABF8-108D9BD9CB9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3D7CFFD-7364-4293-9C86-BE3C83793B2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5E15F4-73AF-4AE0-B405-5B9B7CF5E99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4557BB9-2545-4861-A826-AC6F8BCEA09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43D824-AFDB-4653-B2CB-0A7BBB0DBE16}" type="slidenum">
              <a:t>148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58E3AF3-CC18-45A1-AA54-B4D121C5362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FFD0B05-3D98-44EC-80F8-89ABC630814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498EF03-6352-4AA5-B7E9-56953BD7FA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46886B-EEA7-4E92-A1E1-C4232B95062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15EA25C-F3DD-4AE2-8E26-9F5FD3E17B4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12F23C-68FC-4E71-A4FA-A09BB4D90DE7}" type="slidenum">
              <a:t>149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49D4FF3-4CF6-4F90-8B86-89FFD1CC5BF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89D78A0-EBC2-4BFE-A372-1566AFE1770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44E023B-EB7E-4A7F-BD2E-600623C22E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B34F47-492D-4ADA-BBC7-C9AB551287D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C9274C7-8A1E-4B42-8C92-7D856EDC04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2FBA1F-2903-4BD5-889B-85AA8A4C43C0}" type="slidenum">
              <a:t>150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40BCC869-70D5-45D9-BB72-28139845E4E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7BEE5A6-23F4-41AA-981D-9B7489EBE3A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5653519-E21A-4BA4-88C0-FBF54FB1385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A2A45B-B7A9-45BC-BF61-6D9B1EC2624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5D5314-54C0-459C-A00C-E7B19C36273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E0ACA5-F63F-4130-AEFE-86FE2B2F3A48}" type="slidenum">
              <a:t>16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B6F7CED-351C-4F6D-B8EF-66841870EFF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3B59EE-DA04-45D9-B630-FD9FD4253AA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986A447-1B8A-445B-A11A-EFCAEFDDB33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69AEA0-9CC0-48C1-B6CB-05227EFE8FD3}" type="slidenum">
              <a:t>16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1C1D367-07A1-458C-9D82-196BBB6EE2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CE7DDD-BA07-4C02-B530-3A9F504A165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00C09652-FD6A-4E5A-8113-C0FCD3A2F9F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C5E9E6-5A6A-4E7B-843A-28074A284DD9}" type="slidenum">
              <a:t>16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881A96EA-228A-42E9-8FF7-8667F8ADA18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E2B5BE06-D7A5-4829-8825-D4E84925159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F23C631-644E-4AE0-A58A-155E202D589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4DCE19-B72B-423F-9176-9731EDE010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ADA9826-DFFF-40D8-9316-22F05664BA2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D0A807-664A-4679-8BFB-813D728AC11D}" type="slidenum">
              <a:t>151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09E6D83-83F9-48F1-BB2B-FF7738070E4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8E87833-B656-4F86-A5B4-701BCB978A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26CEAB3-647C-460C-A926-8B7D2D721E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148CCB-28B1-493A-8FD8-1B29E13F316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05BFA8B-E640-4999-B234-38CB246AE72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19FE6D-EA53-4E6A-B620-D330F038DE8E}" type="slidenum">
              <a:t>152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643DF10-D530-40D1-84F1-CEFB7133055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AEBE3AA-18F9-48A4-BB76-CE33351AC7D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EE77FD8-9EF9-46D4-A741-269D1F08DA2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A2D041-D9F0-4332-AF12-8F3196E8791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941EAFD-4527-45BB-9381-243D9880522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F9E261-45E3-47AE-9CAE-1D82507D6D25}" type="slidenum">
              <a:t>153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5CD66FD-B2E9-4AF3-A99C-0A926D9DB49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5FCEBB5-7171-4638-8819-8B6C5FCA300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3B3EF2D-9AD4-40B1-A86A-0181B5B330B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B5A5E7-4788-4135-8172-33A56A31F1E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B00F0F3-F91D-4821-8D54-55934A4A33B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48A458-471C-4096-82E3-9A211DC8216F}" type="slidenum">
              <a:t>154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8B23BCF-7915-4562-91DA-6FC15DF6877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3FA15B2-A457-4332-ACBA-8FA7529D92C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6FD9C2A-57A3-45D8-B38B-375922366A4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29CE81-2A76-4D8B-826C-7E937DE46E7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EA915A5-0907-4242-AD42-34513EFFC49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06318D-0316-421C-A1F4-6E92A7FC1467}" type="slidenum">
              <a:t>155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056C762-5524-4862-A998-2417364D575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BE14BA6-C3CF-405E-9675-E9A7FB6BD8B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9E55857-68D3-40BD-9215-8D508770601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8256DB-EDBF-4D21-A0E9-31891FB3CE3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2566000-C740-4964-AF37-72BDC6F9415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C0B64D-61BD-4288-9F61-AC94A440787A}" type="slidenum">
              <a:t>156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72DCB92-3F17-4AA7-8356-D94E2E66F12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E31B28B-3A0B-4471-9CDF-0B16A09353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22A09DD-52DD-4B28-AFD5-83CAB1031D3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269E47-F8BC-4C8F-A971-576ADC3E437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6210DFF-645C-433A-BFCC-FCB65199287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298572-CB34-4DBD-98D3-F6793F05442B}" type="slidenum">
              <a:t>157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0758F10-0CDD-4070-937A-B5D9875FE45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9A77001-1213-4430-91E7-6A80FDE2D00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626C78D-60A0-403C-A46A-107D980B78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8001F7-6325-429B-B01C-0F6293D1E23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C3F761E-710D-4DA9-8C83-490FD918B70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8AADD3-DBC5-4617-9F6B-91B154BF2E05}" type="slidenum">
              <a:t>158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61999E4-8AE8-4F06-BBFF-9CF4AD3111C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C26B960-7C9A-4307-B646-AE65CD4B5A9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4112889-E5CA-4F93-8CD9-F9279CB317D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023E35-5A73-4CDC-9E71-B48D2D622A2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CDE8184-0004-47AC-830D-6A9B66F4D51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F87A1D-1A9F-4AA3-85AF-0CFC50E79BE8}" type="slidenum">
              <a:t>159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E0EF850-D2C6-4FE7-8E6D-8C2B212ECDA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EE5E2BD-A76E-4C26-BA8D-3BC6C2998AA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AAE88D1-B5B3-492C-A9BE-9D58F6297D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05B606-9CAB-4600-9EA9-19CBD89A773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E8021C8-0895-48CA-9D69-783B609356E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41364F-9B20-4F78-8531-C9A7AA3758A0}" type="slidenum">
              <a:t>160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CD02654-22A3-4A2B-896C-0114122ADD1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A5EA344-5701-4CC6-9BF3-BEE6C4C3C1B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28A59D4-1188-4EEC-89F7-23FEEBF28FC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2947E3-C7B1-402B-BF6F-4A10244B368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C90D879-EF40-4CAC-8A99-DCBAAD87232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3EA885-5750-499B-98A5-BAF962A40241}" type="slidenum">
              <a:t>17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434A542-9288-4B9B-A5CE-15F99D2683E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F80C9A-748A-48A9-B3D2-BA062209494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122DA7F-0598-47A3-8735-E8D8339F83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32E4EC-C8AE-4FFA-8BA9-8F970B4EC03D}" type="slidenum">
              <a:t>17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3D1B2D47-38D5-4254-8727-68511F266B9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2AFD15-FF17-4678-A3B5-5FFEFB65BD3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E745EC3F-E621-4B00-8F9B-7C0ABCE9466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42D44D-79FC-46DF-8BBD-F3D8B6CAB5F9}" type="slidenum">
              <a:t>17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FF41D18A-56FA-42E1-920E-214710F9AF5D}"/>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C855939-5BEC-45DB-9B97-D719252E867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1C30C5B-09D1-4D48-9458-09B85198D95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873737-A89B-4489-9AC9-4902D08A1E5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96E018B-69E6-45FB-B9B7-BD250314244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0008A6-2F51-446F-97CE-8A5D7FDB0DC8}" type="slidenum">
              <a:t>161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11B990A-007D-4766-9BA3-22797CD9FA9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80F2C7F-97BD-4265-952F-EDCA64FF31F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E5D869B-5E77-406E-A541-C47C9A82496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D2FE87-D2F2-4EBE-8FE9-18CC9A9244D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203BF1B-20A6-4DC2-BEAF-7A1B51ADBD9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8DFCCB-F299-485A-8056-749D817ECFDA}" type="slidenum">
              <a:t>162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0BC99293-D14E-40CF-A4AB-73BC7314EF9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C846C06-7821-4EAA-A7FC-27AEF6E9331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1C6B225-F249-4D87-A494-EC34D91B2BD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27C68F-3159-47F3-86AF-79305AC073C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1C7643C-7049-4517-901C-D4FC1549087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01FB4C-468B-488E-A365-D4AEFA26AD90}" type="slidenum">
              <a:t>163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C611D14-0854-49A2-9058-BE83310C6C7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7692725-FF65-4146-8B57-F42BD54A429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368E90D-556F-43E7-80E1-0651F460F9E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2A5BD8-EFD2-47E2-B161-DDDDBB87F61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C8AD329-1AD8-4A87-B059-F35B8608F35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CF6C95-5BD4-4A71-A5A7-E03091A6A42A}" type="slidenum">
              <a:t>164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0053F314-E70F-4624-A333-26C701D0406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836388C-8688-4989-9372-8FC1B2D06F3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4BE12C6-8049-47C8-9613-33C4EB6A2D0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3FA399-F89D-45B8-989A-44B891A1454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C2553A1-40B5-4BC3-9BD2-728734602AB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041C77-CCA9-4FE1-ABCA-E26360237F32}" type="slidenum">
              <a:t>165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1E6C9BE-5DC5-432F-A233-B0D6BFF7C24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7F1A9FF-3716-4A9B-B3FF-5AB2A92F45E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31E8F28-E21B-4789-B1DA-570B84945DB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7CB6D3-6B79-4F77-AD7A-6B3E98D01BD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7D83EFA-349B-4E46-B16C-B348A245EED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EB8F70-5C87-4BBB-AE0A-2502412215C4}" type="slidenum">
              <a:t>166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4916B0B-7E90-4D66-A261-4D7A20D0433B}"/>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33B78DD-2403-4D58-B1DB-444911305D4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7E3729C-FCBA-4DEC-8E70-69A3B3C6235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DAB539-CF0A-4C38-A120-11DA35ED5DB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62A56F8-B5E9-4E26-B467-C7E01F5D74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3CDFC7-A3D0-4975-8702-9343F86588A3}" type="slidenum">
              <a:t>167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7A72AAB-35CE-467E-95D8-44A53EDF402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413A550-0528-44F1-9E61-657E676A274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5C83AB8-0755-4E69-9404-C119549C9B2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CEB024-BE19-4985-BD9A-1D2384C907F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47179DA-1955-42C0-85EA-278365B06B2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D26025-1E53-4368-9F78-7D4AB4EEADBA}" type="slidenum">
              <a:t>168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0896C770-2ECB-4BF3-876C-986F5CDD17C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1A3CB00-2DB1-4C10-A3CC-4782D745C5A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506E9E6-7CAA-4668-9D6E-AE25401734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3326EF-43F2-4456-A06E-E96BAFBF949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FB079EA-0AE0-436E-9713-C8F2A0A2DC6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CADA2B-618E-4E4D-A0B1-BEB500FCA8FD}" type="slidenum">
              <a:t>240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2E6BD11-5710-4D9E-87A2-C5B10D2D8A25}"/>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6A9B6E7-9186-45E9-B15A-1132841E5BD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310F243-CFA8-45A6-8B5D-84749A2222B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91D260-07E6-4177-8C6D-A06FE97E494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06ABA47-D0EB-467B-825D-2BB5D3DEB89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7BF211-361A-48B6-B4A1-ABD59F9D8641}" type="slidenum">
              <a:t>241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7F1C81D-E6B3-4C55-9876-15E52459508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E29085D-C64B-44EE-A4B1-1F44E969C28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2E82483-3CB7-4B56-B5A0-4B943476C3F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DF6140-07CD-4A5D-B413-20DEC05CD29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E068D30-CCB5-488E-9369-63FDE7EB40C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49FB4B-860E-4D52-8E21-2DD71A13A2C9}" type="slidenum">
              <a:t>18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801ADDC-CCF4-4E01-A222-7BD5156CE7B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3822D6-3713-49BC-B82F-7E637813AC2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6D0213A-6CFA-451A-97FA-F6D9BEC22DA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6798E4-389D-48A8-B944-18B9D7B548BC}" type="slidenum">
              <a:t>18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4860834E-8D0E-4ED0-999F-08A89D9168B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416A92-F466-4FEA-A5FB-3979241C8EE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FD87A4E3-F77C-42F8-8DAD-744906AF63A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F2B504-A7B4-4418-AF73-D490FDE6F1B5}" type="slidenum">
              <a:t>18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084AF992-1C3E-4E6A-AC2C-E4EB1AEE09C1}"/>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81EDE92-BE59-40BB-B918-F5FBC78CBB0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97D72D8-FD07-4535-ACBB-86C536FAE2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1B527C-983F-4E6F-9CD2-8B9A3D32FB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4E14D01-1509-4E77-9373-4FC389461D1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8B7672-DB13-4D40-A7DE-DFA5466C6627}" type="slidenum">
              <a:t>242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FC02B0C-E331-4335-AFD9-0B124393AD3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3D6B0843-E203-4614-8640-3A4F718A5C2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56CC6E6-ECB5-4EE8-9BAE-0B6E92D8E7F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DD282B-FD52-42C7-A59F-5D58AFBE5E6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CDBFF92-FD33-4162-9526-4E11234C8CC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D8FC11-AEFB-4613-94CA-EE4D4AFA8AA9}" type="slidenum">
              <a:t>243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9F0C11F-2861-4259-BE4D-3FF3EC68917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3056455-C694-4B07-AA1D-14A31516C3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228FEBD-907F-4B4C-9D40-DE613FEF110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D1FA96-02B9-462C-BC3C-94E416EC316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CE7BA85-BF05-498D-A904-0C7A3C8020A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C32889-FD8E-4E15-ABA9-17E5A945067C}" type="slidenum">
              <a:t>244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FF7AC24-B4C3-4075-B6DF-7C66AC5516F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36C3D0F-6626-4EE2-A1B7-322A81C7240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D63C77D-A3AC-4D5F-814E-7E42339FFF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63267B-2AAD-4078-9AAE-57A31D41F20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B1C7C05-E655-44B7-9753-2F864015497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098671-7658-4FDF-B278-34D5420282C4}" type="slidenum">
              <a:t>245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D0F1975-9B1D-4373-A385-1CCC3C6E265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7E43A8E-1B6E-4DC0-BE94-5311335FE4C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C902714-65C5-403D-814B-5EB65746A8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03C6BA-5B4D-4B5D-8E2C-F1C9C5D167C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4B6E8F5-E3E4-44F4-A130-5A3E78C48C9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1AF0E8-FE0A-42C7-8615-52CC47ACA8C2}" type="slidenum">
              <a:t>246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62A9455-E1FD-48E0-8AB3-4BE72E56666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AF5855F-C5DF-40E6-B82A-073A98F11F9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74C532C-0348-4421-B88A-A44682EF958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2C8C7-441C-48B4-900B-24742F9521C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05A23FA-557B-4C1A-8190-792AA76E8FB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07741F-0C02-48A1-A530-D3B8929F6F3F}" type="slidenum">
              <a:t>247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812DB64-59BA-43E9-A302-1DDA182CD7B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47E7CCC-C82A-42C5-BE18-5FC43523A08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BF267C8-EF23-4197-A713-9CD5D5289D2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760FF7-2D7F-4BB6-B013-F58143E10C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2D86C3A-D1CA-48D3-BDFF-0238D7093F3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68CFA9-3391-49B3-8984-5479FC6E2BA0}" type="slidenum">
              <a:t>249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DF95B09-F955-473F-875B-3C07C3153DE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B625AD62-7ADF-4756-B7A9-D4F27AD0AC3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6B30593-FBE9-4196-9898-D3CF5703E7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0AD394-82D4-4AEC-B6A7-D82073FDC53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CCE5E92-9BA9-416D-A55C-96874FB9E4A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884DCA-A5F8-4BC1-B0B2-8EA4FA2BFE7B}" type="slidenum">
              <a:t>250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4BEF5B7-B893-4201-B8C4-D8193A6A295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E52A5AC-967E-46C2-BFE2-4309002AA88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85558AA-2288-42FF-8B44-624AF6AEF64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BB96F5-EBB3-419D-BF90-CC9074C6D7E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4ACEBE5-B0A6-4279-956B-F5EB642A5AF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805B0C-5A43-4F90-AAF5-7AEBC91FABE4}" type="slidenum">
              <a:t>252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6934665-F0C0-48C6-9998-8CE0F82DF9C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948D0F6-24EF-4779-8B37-D7FF962C17D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6781880-3A39-4514-856B-C8E9B39BE3D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33F7BE-B0C1-4BF3-B095-AFEC0F0FCCB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D88BA10-C06E-4C66-BB29-63A9DA092A3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E66802-2C0E-4C67-82E0-A6136DBC7FE8}" type="slidenum">
              <a:t>253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77C0EFD-D32C-483B-ABFC-DE1161223C9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E3B7EB1-B074-47ED-BBE3-4AFD95B722D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79934EC-1236-461F-A250-68D1C7870F5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81639D-7ACF-4EE0-968E-999D33EAD4F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80004BA-739E-4C5B-9743-FB3FBBAE117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83F343-5F00-4041-8C77-D1642DF94789}" type="slidenum">
              <a:t>19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5DE2282-90B4-4F6F-A556-4FF64D2D359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74F3CF-244E-4C8B-BAA0-12ED4433B9A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36C6BF1-9515-454F-9D9F-65CEE9392F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737CAC-D560-4BC4-8CA1-02AA4292EF42}" type="slidenum">
              <a:t>19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B418DD26-8DD6-4237-811C-10C09171B56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6E1448-5409-439C-AA08-AA31F642E9E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94D9D96-8A49-427D-A1C7-708869BCE4F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5BD903-0F4E-437A-9EA8-74B0FBA49992}" type="slidenum">
              <a:t>19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2D4C185B-E6C9-4F4A-9EB2-DE75136F6C61}"/>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7523846-BCF1-466B-86C1-4940CC5D88A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2821FD3-FFC3-4970-A362-36F4E9D0CB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739BE7-7A82-4DFF-B0D9-135FC1AC3DF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EB62F2A-BAED-4FD6-B0B7-D4A4CFFD0BA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A049F1-16E7-4177-9484-BB028D3CF4B3}" type="slidenum">
              <a:t>254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AA4DC22-2E04-4F12-B1AF-FFA4E80E44D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8C0637D-8A07-44E3-9DAC-E151436CBD0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270F180-2C7E-4E2D-9131-19B5D74E80F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82B27E-5E5E-48E0-84B6-F5FD90E500E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BC92A93-F8ED-4FCD-BE09-9DE32EE5909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6C02DD-0E49-4F06-AE4E-95CE97D0DC03}" type="slidenum">
              <a:t>255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73CA4EF-0415-4E25-832C-408B477199E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515AC49-D248-4D62-90DB-46D377504CA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74ED596-2AF8-494C-9023-CCCE140B7FB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48363E-2436-4DCE-93D7-EF381D37283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1B01284-0A06-4A31-B613-CD714C84900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ECF772-EB3F-47F4-9029-D2EE17FF7592}" type="slidenum">
              <a:t>256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D88E67C-69FC-40C9-A3CC-2A133E68348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2EC0322-ED10-4597-8DA8-2B23D380427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11A8BD0-ACC8-4D4B-910F-2A44CF14A70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C48824-6378-419E-A2F4-67E59956FBE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286A7E0-22B3-4DFE-9287-BAF478AAEB0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AE50AD-CF40-4BC7-A770-6B2F6A1D6A07}" type="slidenum">
              <a:t>257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6C3E49B-EDDA-4546-AC59-D41DFFBD561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88B1803-8E39-418F-A4B8-214E03EB49B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0FA899C-3CFA-4051-B035-77DCE1C86FC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A6A85D-E4FA-44AF-9DC8-CEBFD5EDA7D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5E067ED-9B96-471D-9F92-C4DE051FC3C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E9232D-5CD3-4017-A73E-E2FFD9D1467A}" type="slidenum">
              <a:t>258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E209F8D-52D5-4E1D-BC30-1D141738874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04DC1A5-6AE3-4163-B745-AE82D6CA1FF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FB70FF6-58E9-446D-8365-9B2B7B23B66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BE41FB-6651-4C0E-9BCD-1E955D53A02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82C0F7F-5234-42DF-B452-46875055205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C6F44B-CA00-4F10-A369-1B0D3441F8CC}" type="slidenum">
              <a:t>259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612B4EF-2879-4B20-A5A6-6DA9E95F58A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70E0F1A-78A0-47D7-B64D-51D22D39B1C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D151AE6-F6EA-43AF-A97C-4A61049F99A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23218F-069E-41C5-9D1D-59E216DE7E7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DA56534-9F09-4B47-922D-66CE9DABBF7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90FFDA-120E-4B7E-9DB9-268BD4DD5931}" type="slidenum">
              <a:t>260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6D1A785-E214-4684-A06C-3FEE7510127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C3A30D3-D5F1-46DE-A955-0B843D444A1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7644E6E-326E-48C4-9F58-309065036A7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F5CFF6-6365-4F7A-B767-4B4F0600D02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39A4200-7E9D-40DD-88AF-F687000EBAA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282C8B-FA3F-41C9-A43D-622329BC8853}" type="slidenum">
              <a:t>261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245513C-A6C2-40BA-969B-F94CC46C3D8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34AE6F1-2E01-40D7-A05F-31ACD26320B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B133970-0F6A-4222-8BCA-7BB1062713B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5C059E-5614-4A17-9170-0033DA3CDC8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787F6A6-3C76-45D7-B5E5-225B4769985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8124AB-24B2-43EE-A99F-9E72E862DF94}" type="slidenum">
              <a:t>262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AA20857-ADBC-4DAF-A074-911588EA530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62B572C5-AF0F-4F03-B519-F258C9284A6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CE535E4-FE34-4382-82B9-E637C0AF95E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95DDBD-8A97-4E13-A55E-03872EB04A4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D8BE62B-A539-467A-A981-F9D7394A60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59A754-0E28-4B61-9AF9-E1E9B521FD5B}" type="slidenum">
              <a:t>263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5B3C13E-5356-48E6-9123-041952166AA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F9E6CCF-87EB-4F4C-A81F-315730E42E6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3DABB05-6816-4E95-96B4-A07167629D9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0449AB-EB8E-4015-9169-71FE1CF8667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E4A4841-199A-4D62-B81C-45A1608C3E5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384E75-D133-4698-B978-13BF63F9FE18}" type="slidenum">
              <a:t>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2C17678-4247-41EC-B808-819C87D77B7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02C6E3-7391-4050-A62B-C1D83D7EC29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F31FC4A-FB15-48BB-A163-1DA0B4CC6C8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FD88CA-250B-484B-8AA1-1398989C9160}" type="slidenum">
              <a:t>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39DB63F5-C198-4125-99B5-907FE07C297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71E46B-3DFE-4E57-8102-A3F52DA539E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8DA0158-CEE2-42F1-A76F-EADBDA09DDC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F57CFB-9960-4257-BC51-B047C0468165}" type="slidenum">
              <a:t>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14E4D66B-5075-4711-AF63-F8682E1BBA14}"/>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80513F7D-CF6F-452D-B675-5B6FBED3C46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6FE661C-CFBA-41D9-BFEF-C0CD87E4DBB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4C0F7E-8251-410A-8FDE-9B0DB535C23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39EA69D-8A2E-4452-A39E-75A04668B6A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E418E3-3BAC-4789-9DBF-1BAB2B916F97}" type="slidenum">
              <a:t>264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6531BD2-5C21-4FA2-8C81-6D10EF1221F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E3E0526-3138-4E44-ADB5-B7FBA873758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D1F6E4A-FC20-40EC-91EE-E9CF8C2551E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DEC590-8502-42EC-AA82-E57E848A77C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2483C6B-73D0-4D1A-9024-7474854CE1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AB3E8-9ADC-4CAC-AB0A-E287EAD2ED26}" type="slidenum">
              <a:t>265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8590526-D8DC-460B-9309-300A300BBAF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A1953706-9528-4D4C-8326-01EC3E8C920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63D3199-55D8-4891-B375-45606774E1F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FD0D9F-C932-4E39-A7E0-BC181E8FDB2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2177866-11F9-4C3C-980A-F4F659B968F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2C006C-6CB1-4D33-848A-1CF31C47744B}" type="slidenum">
              <a:t>266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4195A864-3A6C-41A1-AE07-3983AF24BB3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7CD9405-C015-479E-ACE5-13A0610E5EE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C4692C0-B6D0-4F74-ADDF-F21DFB2EFE2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4801B8-9515-4993-A80B-49F9C75ADB5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E148045-8E12-4F60-B2DC-93004F60CDD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889BC8-CDA4-4214-8C20-61D71EEA5FC5}" type="slidenum">
              <a:t>267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83461F9-1889-4ADF-8342-4F8C36283CB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2347ACC-1527-408B-95AA-15AD32B50E1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584B599-AF88-4918-81C5-017A7CBD26D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A2310A-3AD8-41C9-9B23-99A7C10BDC9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05278B5-E555-4A58-B4C6-85D40BA4E66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952B1E-666F-4719-B6FA-D90A0BB060B2}" type="slidenum">
              <a:t>268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AEC51D4-208C-4FE8-902A-67DAFB7C423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32F19C5-70E5-4F69-9314-A3341F76A87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6711FE9-171B-4559-9331-B9F49E5FA86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E27C4C-10E3-4855-A867-6A1B9B7D1A3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4E5EACC-D0C4-4235-8DD6-DD25613BC22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A4470E-D204-47A5-AC1E-24528BACE400}" type="slidenum">
              <a:t>269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080A509-2B21-44FC-B6DC-529B6731B21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6903FC1-2F90-4F6B-92EB-7969ED4DA93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F22B520-B2B7-46AE-9857-77AF5FBBD23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8051FD-547D-46E5-A671-2A37B31A9BE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1AD4FED-067A-4651-BF6D-AB8558D36CB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757040-18A5-4A75-829E-7C94C4E3694B}" type="slidenum">
              <a:t>270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BB3F238-3D4B-4570-BF81-DC88B84E29C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068FD32-BC05-4A4D-A172-ABD6876C083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BC39CCD-BB3B-4386-BF6E-AB3172A9240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154018-6FB9-4E86-A59C-24F96071E4E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4C2ADD-4F27-412A-9170-A95808058B4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DD5D5B-E710-4ED2-B8CD-D5BBE164BBF8}" type="slidenum">
              <a:t>271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E60133F-4118-4FB2-ADEF-53A5B3C57FC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4B8A6E10-3AAC-4621-B5EB-69CEA9BDE92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6D6F5EA-78A6-4270-9A90-A27B45DC2D5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A3C656-456A-410E-BCE8-C5F3FD47A4D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EC05B80-5AD6-4A93-879B-B8C0355B2B2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FB4BF5-383A-4CC2-BB15-20BC26EE73FB}" type="slidenum">
              <a:t>272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04B122B-B76B-426E-86D2-2BFAEE4421D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C061B07-2E72-4AF2-98B5-4DE050C715E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9420E99-5A39-496C-B370-13405FE3734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AAC328-11C2-453A-8D23-83369799C3E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F3007FA-903C-413A-A145-B2D595B2189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9E8D45-E735-497D-9497-2D06C3F6CD21}" type="slidenum">
              <a:t>273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75A554D-59DA-4D9D-ABD7-5F58CABF4CC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6936CC2-EB45-434C-A98D-08930C23852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659B845-8954-49D9-A602-05BE3922326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006FD5-AC77-4B51-8141-D77C810A8EF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B8DE888-B1E2-4A4F-B571-BB177B1CA1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85BC8A-FA97-4A94-883E-5538CE04A63C}" type="slidenum">
              <a:t>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82A37D4-46F6-4748-B39B-5DFE687C435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E95FF0-CAE2-4EEC-85F0-A3AAE69D180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B091749-AC80-4784-99C5-BEFFDD7A92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063769-F305-451D-B3F8-9ACF02F38FE7}" type="slidenum">
              <a:t>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51FDAAAC-4844-4C73-A625-A8F9CC88B9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54D503-074D-43B0-A1AA-7FCBC92DA5C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5CF5AE04-C0D2-4509-B341-14BCFBABEF1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CCD835-6C74-4BAD-808A-B0FE93E004B1}" type="slidenum">
              <a:t>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9243C55A-E1CC-4B99-93DA-4C86F11895B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90863873-5549-42CC-A368-CA429EF77CD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58D4237-400E-42E9-B636-669EC6C7357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AB4644-8009-4C38-8570-9DD28FA0315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2F95B22-06CF-4FD3-A931-E969952D44F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534489-04AE-4B8E-B367-97A3D9D8754A}" type="slidenum">
              <a:t>21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01F5599-43F9-4D2D-AC58-E5727A6174F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175C91-DC08-4576-B21D-7D927A96DF3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FAF0F66-441E-4B00-A3C0-16753C4F503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4A0045-21BA-41AD-BAAA-86729CCE3C66}" type="slidenum">
              <a:t>21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669ED9C-CBCD-44DF-95C6-5B575C98EF9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C5D85B-E286-49A2-884B-8917AC550EF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6B67A5EF-04FF-447F-8A9A-EDD0C0BE44F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FEE61C-61A7-4462-BB74-15607DF416DB}" type="slidenum">
              <a:t>21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7CAE3C11-CF4B-46EB-99B6-CAEFF9214F76}"/>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8FD43F8F-A7EC-492C-986A-EC2AFC0B89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D7739AA-5666-4FC8-81E8-0CC1609C1F7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BC58B5-865C-4F87-9FCF-00275AABAE0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2E2DF7A-CFDF-46BF-8ADD-92A8844A6B1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BB18A3-4B0A-4920-8B20-5028D877AE62}" type="slidenum">
              <a:t>274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99A9243-C814-4FF6-AF8E-9CFC391B235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0032F741-602F-40D5-87B2-A1F053B281C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BD44F87-4F1F-4DCA-B0C6-B0983E07D60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0AF00B-85CE-4EAF-92FA-82387DFEDD9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DC15FF5-3841-4995-8C82-86B7A40E6C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1A6431-C653-4350-9ABE-4657DFD79FEA}" type="slidenum">
              <a:t>275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6650A57-C984-45D6-8BD0-73588E472EA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46E2BC1B-5785-4205-96F7-BE242688F6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EA5D14D-BD1E-4F88-831F-907D4C1AF12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6C09DB-64DC-4356-BC7C-3B5A1C9369B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CD56C4B-6A9A-450A-AB26-B590AF6102B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A115CE-3D44-4AD6-AAA3-2FDD13C4C1B8}" type="slidenum">
              <a:t>276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1A640F9-1A1A-4EC8-B0E0-86E50282C35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7FA0FD8-2E53-416D-9D82-3604950B1FD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2830C1A-3063-4EE1-A0FE-93668B0DDEB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3C2B56-7A03-4991-A10E-70311C8DFA8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316D40A-A598-4CC5-AF08-40CE5BCA74E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BB93C6-E7EF-446A-A16C-90BBA532F9EC}" type="slidenum">
              <a:t>277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B7CAE9C-E332-4FA2-8968-02C0BD22AA62}"/>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3006C454-DC42-41B0-8CEA-E5553BE01D1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77BC59A-209E-4EA6-8296-0690247EC07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18EFD3-E905-4327-8292-9675718D0FE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C81AE25-9729-41D0-B9D4-46515985D9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26F249-A2B4-4760-ACB9-774A4C86885A}" type="slidenum">
              <a:t>278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E97C39A-AA48-43B7-B4C8-44FA3D1F956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3217184-DD20-4B35-8DAB-C444608C887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8739F6D-FF6F-4622-9BFD-CFF06460C84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C28157-6CE4-485C-8FCB-6BC3A33523F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4926051-BB49-492B-BD17-2A91180D5A2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0D4CA4-01A8-4691-BCA2-97AAD7426F95}" type="slidenum">
              <a:t>279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8E995BF-C14D-4303-8E79-CFB89A19D7F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645395C-6BE5-4868-9B8E-A5B5E61CF28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F68FF83-44C5-4212-8010-C160A29AE52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4CAD88-B084-4F10-8D9D-D0F44F8B2C6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E1A1D1E-0405-44EF-802F-4B82F73CF99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D3F98B-9516-4D38-ADAB-B978103A0B65}" type="slidenum">
              <a:t>280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9A63AFE-9C6E-4C44-B82E-D9C33A59964E}"/>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F367B7D-4069-4BC7-A3FF-F762CE3DF2F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CFB1FF9-3ACB-419C-82D3-F4A956EE0D4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8665F8-5057-42C9-9F3C-0EB5005BEBF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A901E40-9303-4C7E-9A0A-A4540C7F8CA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C2AAAF-DEC3-45C2-8B4D-1964675D1D85}" type="slidenum">
              <a:t>281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33F67F2-E5CE-4B1A-B877-68380692E46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E739D71-5381-4DA5-AE01-0A6262F7EE2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80BF5FA-24E8-4380-B70D-088551D545A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C335D0-78A8-4529-98CE-E2FB7AF1C1F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C3FFAE1-DFE4-40A7-AE4B-FD78BF541BA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3D6A26-9F4D-4C8E-BB5D-2A884A7AB767}" type="slidenum">
              <a:t>282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DF29800-6205-4136-864E-724CC518E8A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9CD25B4-AF38-4AF8-A239-0B39C3ABAF2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AACCB59-5475-4D8A-A628-BB9588C2714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CFC499-D17F-42B6-B287-210D928FF7F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E2AA0A-0D16-4980-9002-B415AED180E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B5144B-D8AC-41C5-8898-4F8B3EE27112}" type="slidenum">
              <a:t>283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496DDF2-8CE5-4B6F-82C3-878CC7263AB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9A3B04E-CA76-4ED8-A5E7-70A726E69F2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15B62CD-6067-4299-96A3-DF535D7752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0D7F79-882F-4329-99B6-B519E2C5D5A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0F307D4-B994-4DD3-9C40-D936176BDAF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C1BBB6-5071-43B8-BD05-59350A68D13D}" type="slidenum">
              <a:t>22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3B15356-109E-450A-A814-DA3266D61E9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D85C7B-E80E-4E7E-9606-3043CA78DA8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2145DFC-8178-4922-A2B8-02BB316924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DCDC13-78B8-4262-9AAE-7631549D9005}" type="slidenum">
              <a:t>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A14A605B-FEE6-4CED-AD84-0A1C4CC1D01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59E69F-8F55-4CA1-9CF4-90E63D0ADE5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8C846BF3-0940-4995-8B4B-7AD2405191A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87EE05-F4D7-41A4-BECA-DAAD3DA60429}" type="slidenum">
              <a:t>22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F32E3258-1063-4C73-9EA7-20583A0A218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2DF1821-24B7-4CA4-84BE-5159F439709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63BB342-8991-4FA6-B2ED-CF774FDED70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78C077-8698-4597-BABC-68F4ED00426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78F3CD5-CEDD-42BA-84EF-675D0BC7D7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41A4CE-42C2-4DF8-B8BB-FC18D90E87BE}" type="slidenum">
              <a:t>284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2617062-193A-4627-89A7-3C6BC1AAFCD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DAF6398-E490-43BF-8391-E870F3A8CD4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B07F19C-C660-4F72-AF75-15BA36C7ED6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7925EA-2120-460E-AC21-20618E3ED2C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34E92CF-30D3-496F-B0BC-E656C470600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4BB364-5E3D-4BDA-8075-A732D2C38B9B}" type="slidenum">
              <a:t>285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155B2101-742D-457E-93FA-BC8E601BD39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D59C03EE-8055-4128-A785-87C3C77A2A2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3DE9F21-2DF3-4BFA-8452-2E7394F3455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BEF524-7573-4E01-8DBC-7EAB1F8CB83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CC27FAA-FBF2-48AE-AF1F-D98E2D66431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692942-B61B-451F-B7E2-0920E1813B07}" type="slidenum">
              <a:t>286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081E220-CEB0-45D4-87FE-51847EABF8F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32131037-7052-4CCA-A490-DE187551E55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8C20163-B091-4A46-9A2D-B598C55A9CD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A61541-A3A8-4890-ACD8-BCA267EA87F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53656BC-B95D-4509-98AF-4DAE2533600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4C7FE6-41BD-499F-B195-D72681286C9A}" type="slidenum">
              <a:t>287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B8E9D313-4CCE-4407-AA6D-643D3A1A5B6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6FAE886-0E6E-4142-B525-734B5005138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9090255-F019-4552-A1B2-4549403158A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44B83C-00A9-427A-9D86-FFC3247BA56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466D2C3-2AAF-4895-AD8F-57A5DD41221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B3811C-3029-40F7-BDBF-65C509BEE03D}" type="slidenum">
              <a:t>288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4BF5F8B-B505-42AA-8C1A-91F84F93348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EB30435-FCEF-4971-AFAB-65620A67E53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B517227-1C6C-4760-ADBA-29F359ABDB5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362A10-3C24-42D8-9A40-1345D28D209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8D18D31-F5FB-44F2-A6AD-4D769794A9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77426A-A984-481D-8173-46642306C334}" type="slidenum">
              <a:t>289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85AAB8F-B4D9-4948-89B3-C598F9222E9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38ED31B0-C32D-444E-8A5C-00100474F61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D547B84-7E93-4141-898D-40BC07DF61E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30CE94-123B-437F-B326-A3EF89C13FE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2D08B6F-B1A3-4C78-BA6D-8928DDE45DF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8713FF-CDB4-455F-A463-64F0121D2392}" type="slidenum">
              <a:t>290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45992D3-AE0C-48C8-AD0A-BAC2E45E92C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621B356-2400-407B-8D21-12A193DD36D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046B7AB-6AB3-49DF-A13B-51C70C294F5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033B1D-8642-4753-BAEB-3613C9741F6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277C98B-157C-418D-979D-884EA4ABE9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8A43D1-F495-41E3-9961-1F41A385A27A}" type="slidenum">
              <a:t>291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E817BFD2-15AC-4ED5-AA08-CAFF53E87CB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8F7AACB-79EA-4C01-A261-9606A519402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6FB2AEA-D2CC-473D-BF2B-FC20CAC6B7F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CE28F4-4116-4D73-A0D5-36989A94B46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0075DD8-02F1-410F-90F2-4304DB4305A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5B7650-C920-4CAF-B6F1-665FDF4C3068}" type="slidenum">
              <a:t>292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65B5DE2C-11CC-4CD1-8B83-3A9F78B0B74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500E73C-AA99-4A4D-BFD1-1D3B7BE6D7E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8216523-41A8-455E-849C-D05A40B01D7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41B830-8AD3-46F3-A007-83ADCCA17FB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6E1CD2B-7CA8-428B-9F84-24FDAFC132D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FBFC53-F126-450A-9752-B89268B3BCFE}" type="slidenum">
              <a:t>293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1746C15-40F4-4563-8EB9-02D2AE1EF0A1}"/>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0AE46E7-802F-46A9-B4AF-0797DA040B2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0DA3C93-28F3-4CE6-923D-909C01CAC58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0F9934-65B2-492A-AAC6-4742EAC1BF5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E1F17F2-907B-4E25-948A-FC115E365BD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0B6F89-326A-4391-B557-AD80126DC9F1}" type="slidenum">
              <a:t>23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BA3D10D-C20C-4017-B464-681963C1EE4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8FE140-A1A6-4986-99E8-3A4CF4045BA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94A75A8-B20A-4DF8-9811-196460C232D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C7E332-78EF-4A27-8698-4D2F59199E0B}" type="slidenum">
              <a:t>23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E2B0469B-94C2-456D-BD5E-62C6428A7BB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7F8387-9F06-4F69-A3FC-ABE241CA631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F891417-2474-4DE7-9F18-D87D951D650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1DE68C-CF54-4E02-9A9F-C23FF0147C70}" type="slidenum">
              <a:t>23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BE367741-CB90-4A7E-ADA4-399993A96E9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B553A710-0E1A-43E0-9657-A851C1005C9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71A0DC7-5E27-4022-8454-DE12CCBB098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E8AE35-99E9-4BF5-9688-9184E7A23A2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A7EFEDB-8DF6-4624-864D-ADAADA1C3DD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82D6C5-2667-43C7-A1E9-44808A2901CD}" type="slidenum">
              <a:t>294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DAFA352-3B96-4F3B-85DA-2318124B372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E666A07-3818-4E16-BE64-765E9400D9F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A6E45AC-750B-42CF-B101-36EDB36CB87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E70055-4133-4418-B2C2-3D61ED4058E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452AE77-03D3-4D2D-B766-F55D2BC5D9B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517A1A-6141-4276-BCCD-39E7BB936205}" type="slidenum">
              <a:t>301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5BF0F600-7569-4876-BE37-4EE98758351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D31857F-3C6B-4F23-A5E3-CC78CE74EA5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06A40DC-500A-439C-BEF6-232674317A6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549DBF-605C-4219-8193-B49E5488DAB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36235AE-FF05-4FCC-96E4-163256116D7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1CE7C-6B74-482F-959C-D69AAE13125B}" type="slidenum">
              <a:t>24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3651DE8-6554-490E-BF87-A144CA7D55C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7F50DE-6054-4C16-B247-A3F24B89362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C36B725-5AA6-4F82-9653-5856C4FDA11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B8E202-BBC0-463C-BBB9-6DCA1B37946A}" type="slidenum">
              <a:t>24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FE1E6E6F-D9AF-4385-A507-FE174B47B1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51D297-6F97-454C-903A-854CFE71AE6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F4400D82-A925-44EF-89DA-9311CDA2F60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B70EFD-5234-4291-87A9-45E1A7123A9F}" type="slidenum">
              <a:t>24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5E8826E6-7DEB-4F11-9DB9-274F92A571EB}"/>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8693AD82-7E71-4B13-9EBD-57BB4518836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E6221A3-F546-4595-A5FF-C85CC7C12E7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68153E-BFB6-4F7F-A6EC-34DCBC2C248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ED79436-E0FA-446F-AA22-C7B430E27CF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5D89AE-54D2-4C84-B1FB-0F10290C77A2}" type="slidenum">
              <a:t>25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8F4B794-810B-45E8-84E2-17C861F8FF9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F6C4B9-38B0-4A74-B63F-E709EE0EB14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69A2764-A9E1-4A66-B977-327225D90C6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A7802B-52E9-4CE2-BDE3-E4980548D278}" type="slidenum">
              <a:t>25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B11FB7B-A56D-4ECF-AC90-65F805DDD04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281701-9448-41BC-891C-F4F6A2A1A5C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DB74102C-1F24-4EB3-BE95-236FF7ED95B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859E5C-3795-4621-BAE7-578E05983F35}" type="slidenum">
              <a:t>25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9D2CFD20-49DF-4D54-9973-48CAC459713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69E53AF-3391-494A-B44E-5A64DFFC771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A6B06B0-D74D-452D-A295-3730FF76EDB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7B2CBB-2CE8-46B3-9900-4FC8B906D7B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6D598CD-F800-4883-8E53-AE08D2082A9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8C13C1-5011-44C6-A96F-CF910025B8D2}" type="slidenum">
              <a:t>26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059030C-3393-49EF-BED2-C1EA8D97633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97DEA9-F601-42E0-A3F1-77A454F69A8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F9D3241-3357-442D-BB14-7F0D40F45BB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886F9D-5A30-4FA5-986D-E1BAFF1E4292}" type="slidenum">
              <a:t>26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4E3132A5-A129-41E7-84D4-E2A3D1B2501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C59BA7-4FA0-400D-B2DF-CE0883D727D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2BA0FC91-EE9C-4ED7-86BF-3A780E5C44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4252F7-0BE3-4C3F-B2E4-F292E512C9D4}" type="slidenum">
              <a:t>26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A4098D9-D8E6-49C0-8691-21717F5C6C38}"/>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72AA3C64-D9D0-404F-90D3-322A115F5FE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D25B102-1358-4CA9-A18E-4AA9D2111D1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6BECE5-4358-42B2-991B-295449DA69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A3B30C7-0357-4D52-990C-D1B14E8A756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86FA73-27D9-42FC-B20E-AB117579B22C}" type="slidenum">
              <a:t>27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E9C39D4B-A92E-4510-A6EA-A17D1777AC6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E9FAB0-870E-4E45-8E20-ECFBCAC15B3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34FB739-768C-41E1-BADD-0BC792D5944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9C190F-FC11-442C-BD41-8C814C07509B}" type="slidenum">
              <a:t>27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0C38704-D5FF-4BB3-9799-F3A166EDE43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FDCAA4-60D5-44AA-9B93-F268C0AC4C4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2AD4D73-1911-4383-A985-2BEFC38A1B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8E78A3-BE6E-4550-9472-A1459A168962}" type="slidenum">
              <a:t>27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2D17162E-51A9-498F-AC20-6D67E42318EB}"/>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3B8E907A-6B29-4514-B2CE-C2DB0B86168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0C0AD6A-83ED-416A-AB5A-6C37B5DAD6E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42B275-678F-44C6-A9B5-33976B53FDB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A24E2E6-4C72-4541-B0CC-3CD0D427F18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3D0611-AFFA-42C6-A90C-8411B9552837}" type="slidenum">
              <a:t>28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BB15ABC-93EA-4ECF-BD52-DA16FE3C23A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934796-237F-4997-BE7F-2855C3F44E5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1710B16-A56E-4F74-B644-7192FBCDC0D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7A668B-0BBA-42C5-90C2-C5A8AEA5AC54}" type="slidenum">
              <a:t>28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C18B0CF8-FA7A-479E-A38D-85E18CBF584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3767BA-CEEB-4D0B-B6BF-905C7B3CDDD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2816F36-8998-408F-B96C-13F941851AB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452D68-E865-4DB1-B2FC-A705984ED440}" type="slidenum">
              <a:t>28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41222A7-C717-4550-867F-F13CE8126E2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41149876-786D-49AC-A115-8D845F31487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B4E7B8E-F13E-45D3-B441-4B36EE4935D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5C1F48-49CE-4844-8DA1-E6F1F541E5A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74638AD-EDFA-4DD0-9F1F-33D2C350CBF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1C3CE2-C9AA-4F3B-8690-558ADFBC26F0}" type="slidenum">
              <a:t>29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401A26E-A08F-4F6D-A400-B1938356110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C8749C-112F-4756-8021-2B7B7CEB572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400F901-F6DF-4D3E-88CA-DF5A8714F5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5ACBA5-E2C6-4F5C-BB00-D782721026D7}" type="slidenum">
              <a:t>29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CF4B046E-00CC-41EC-8BCF-2483A6327E2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FD2857-353B-42FD-8A93-E351AEFA6DC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7BB50CC2-ECD0-4893-A75F-39F35946243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5E3EDA-E5BA-4508-827A-2249D36E373A}" type="slidenum">
              <a:t>29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094510D-F588-4A7A-911B-2399AD2A682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3B41CCAB-F322-44DC-A200-46EEA61C230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BA7EC8F-355A-4A19-816D-90C5B026B50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0A6344-0B37-4784-B05B-2EE9CBD84B3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77DB59B-1CC7-473C-A6D0-05A04A89FD0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A505A9-22D5-4786-B040-C116F42D6BC4}" type="slidenum">
              <a:t>30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DD310C5-AF91-4CCD-8D66-FCB23D0F46C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C5973D-068C-4653-B994-FC98CA165FF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1B327F5-BF7B-423C-840F-E2D85B7E8AE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81A1AA-E112-498D-B990-4C5A3465A020}" type="slidenum">
              <a:t>30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A121D9EE-3757-4508-B846-DE8D667E620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3BE6FE-1E3B-49B5-86C3-BA41843BA2B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019BBE6B-25E4-438A-9970-7809372EDC9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63EEF5-6B5B-4A57-BC5E-4C1DC596F460}" type="slidenum">
              <a:t>30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8B648FE-B4D2-49AF-AE85-747B3B873E34}"/>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6A0439EE-126A-4537-9BA0-7984BBF65D9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BEA46082-E219-454A-B7DE-B4AA81FC4BC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391216-C6A4-48D6-857A-82794213CAD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67908BF-C4FC-4FE1-9450-16086E4295E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0A59FE-5C34-4DD0-AEAD-1306C6C534D9}" type="slidenum">
              <a:t>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B866342-C760-4177-9EB9-2C0B0E6CD1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DF1FA8-EC8D-4D4E-9E9D-41C15C24150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23A2711-2AE2-4FA6-A79A-90D66C9F51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C7CB7E-48BC-4FC4-8671-237F9C11568D}" type="slidenum">
              <a:t>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F15E58C-9462-464C-9B06-DE9EA85F5D7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59C482-B022-4696-B701-1C0701035F2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B189E8BA-169D-44C5-B333-BC18DE4D591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B60EAF-DA93-4993-BE02-1938075BBB47}" type="slidenum">
              <a:t>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B8646747-6450-40F9-97ED-C49D85B21CFD}"/>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80FDF9F3-0EA0-4245-A6CA-FEDA52E157D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51EB3BD-084B-4BDC-9C25-1F7824565E0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2D00B5-D57D-43F1-8FA2-8D90DD5E519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8D2964C-A456-4396-AA66-6B6B77F0BCD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A6FA0A-4CEA-4C36-9644-73FFAD673C55}" type="slidenum">
              <a:t>31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8657867-43F8-47DC-B383-B1E30509328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78905A-4981-4412-A8FB-D3C7695F257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6F01EDDA-A4D7-4D1D-9DC5-8FE51305132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BF180B-FE41-4902-AF7F-3A029F974C9D}" type="slidenum">
              <a:t>31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3A347BF-843A-4CF6-9949-5A4DE534986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C6A62D-9441-4B8A-9821-64E7E10341A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F2E4AC29-DDD3-416E-A172-FD7A2113676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BDDA49-77FF-4CED-83EF-FA54EF693E82}" type="slidenum">
              <a:t>31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5F00D445-A9CD-4707-8978-1AA9D5808FD8}"/>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1ACD8409-0D3C-4245-9636-3C44B7A2CA6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97F406A-BB70-4BEF-BE9D-FB88DF01FCD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64BD0D-BA01-42B9-AA9D-12B2E25E0B6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CA7F8E3-6357-43C0-9EE8-787D15005A1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6128B2-8375-4DE1-9D09-9905817DE9C5}" type="slidenum">
              <a:t>32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5625ADC-2DCB-40C9-9A88-302B32BB20E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F4FDFA-22D5-4B15-BD32-7F09572E463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6422F36-52AD-43E3-9E8B-1F7E0F86F4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31B837-328C-430F-B44E-4FF3A5E6F7B5}" type="slidenum">
              <a:t>32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0DE3DE6-4FD4-4AD8-82E8-455E230F470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DA58DD-66C0-470D-B22C-65E653F06A3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8F7B9BFA-C858-4F7C-B5F7-F194CC82EF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55E259-B860-49DC-99C8-C8F8AB204732}" type="slidenum">
              <a:t>32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B0FE8BE-3375-400F-9DC9-F569C395C2F5}"/>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0AB01E9B-6381-4AE3-8115-7BA5F6FBE32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0EB6EF2-890F-44CB-B1AC-4326EA84B93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9DAE01-4549-49A8-BA3F-CF661FAE09E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BB4B9B3-A539-4625-888C-C2DE732F9E2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0FE219-6008-40AA-A388-E1F91A239A87}" type="slidenum">
              <a:t>33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BA6BE99-1A93-497D-ADE4-D972B84D0EC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F5A2A5-E8F9-4086-B313-9026D044889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80AD1DC-4A90-428E-B54E-A188F57DB8F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98F757-A9E8-4991-9B6F-8408DC1CC1A5}" type="slidenum">
              <a:t>33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EE64952-B901-4D41-951F-52584F14C6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149F0D-0CEC-4215-B26F-1920391DD4B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1815DD6-F4E7-4F57-B355-80803303138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2433F8-2F83-4FB8-903D-968D4C49BB6D}" type="slidenum">
              <a:t>33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76FD4BE0-7D8F-4239-A69B-AE1089A55B6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584A619-8EFD-4767-AD65-230406019A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337EACE-74C8-47DF-933D-B271F266886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44392E-D21A-4069-B2B2-9ABFCFE1B25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D78B361-FAB3-4E6B-88D5-8F4F2EEE272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332C8C-B9DE-431F-8A24-A3749C1F1BDA}" type="slidenum">
              <a:t>34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F207109-2F4C-4876-9EA2-6BF79C9FE38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0DCD36-2FF4-4A74-BA64-AAE985C1546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86F193C-06AB-41FF-8D23-51AC1105C2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6C9E81-1D6C-49BA-A686-E0CE3FEFEE31}" type="slidenum">
              <a:t>34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787B1E6-713D-48FF-AFEE-64A2AA2EB01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A98154-0005-4C43-9642-FB2D6183A49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CC1C5CD-1B7F-4E9B-A63D-C3E89988EF7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E90BB2-F4B2-4E5F-814D-EDEE890ED247}" type="slidenum">
              <a:t>34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1863BDA9-EDDF-4065-A88D-F6BFEC2D2C82}"/>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22CFB85-5441-48BA-96C0-FF2F5F619C3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0D37A2C-BC90-49C5-A420-8748B9E7BF4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5BD882-E850-4A8D-8D4A-9F672602316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AE227DE-BDCA-4935-9878-B59BB7062CA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B29745-A56D-461B-B8C4-AC0204EBAE15}" type="slidenum">
              <a:t>35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9C438E6-6DAD-4268-A7F3-2783E968230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FF4328-29CA-4421-8506-5B86057C190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7C51590-694C-42C6-BDF2-21C6D0BD4FD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F54515-D922-4732-9714-76F728CB5BAC}" type="slidenum">
              <a:t>35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792D4028-950F-42EA-A711-DFE331142D7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B4AAAB-4EAF-4E78-B0F6-4209DC314EB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E4DC9F37-9EBC-4B73-A748-77531732A52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AF2F04-4114-4C5F-8659-00C4C129D375}" type="slidenum">
              <a:t>35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500C7B7D-149D-4C66-9A12-C9404DC8A34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40E53E84-5C17-40EB-BF3E-DD85A86E14C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92A951B-ADA3-4844-83CC-8C723765DA9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DD8F5D-3D91-42F2-8281-77A8DA0F4E8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A020D86-1D7F-4CDC-BF34-741B8DBDEED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ADAF4D-1FCC-4846-8F50-8594C99DDBF4}" type="slidenum">
              <a:t>36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F1D32F7-D593-43EF-A6E0-D2C046A9134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5E1E73-3447-414A-ADF3-4279DF1701F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816E09D-3FF5-49B9-B43A-A1A95D71C3A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5B6831-357B-4D80-B78F-D2215B2049C2}" type="slidenum">
              <a:t>36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386ABF01-67EC-45E6-93C5-9A2FD52D16D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242F57-9584-4DCD-8BCE-D9E68AF4EE4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56A2CEC2-AD7B-4ECD-8294-FA6C993ED24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131ABD-F0B9-4C42-8FCE-EF30EC92BEB8}" type="slidenum">
              <a:t>36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1AFCD15B-35BA-4775-8D26-7BA1EE1DD15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27BFE6A-12BA-4E0B-8DB6-6C2A6510F78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A870FA7-2F52-4963-BFD1-F76EB84CEB4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89CEBA-9E25-4140-AD2F-4ECC77DAD7A9}"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BE8EE6D-F30E-4C00-8D4F-959C105C9D8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7DA530-BB5D-4246-8E4D-18B0C342333D}" type="slidenum">
              <a:t>37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86025CA-CE3D-4AA8-9559-305D93136AF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528002-1CD6-47C2-A1E3-10641F87F85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1635DF7-DFF7-4CA0-8EF2-B60E7150A5F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6351DD-072F-42FE-A304-126D73A1BAD4}" type="slidenum">
              <a:t>37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D0A8654-AB49-4C43-AD00-CA3C07D7E10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187B2B-632C-4609-BBEF-A9AE6045F04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F72EDB43-AA65-4627-AD2C-38A23893B7B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F226A5-F2F3-43D4-A4C9-11E4B7305756}" type="slidenum">
              <a:t>37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B9EFCF3B-5B00-4040-8159-593CF5BD025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3729B891-A987-4631-9A91-80A65B087170}"/>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C52D9F2-5C07-4BFC-8E03-2E778215879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F9177C-F161-41C5-89EE-F6E844A6CCA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4E48889-2963-4438-AEBF-F8D4E49B106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818E92-4283-4A1D-A4B7-718B91B41DF7}" type="slidenum">
              <a:t>38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02F39DD-B0FA-4F7E-A6BB-C0388FB8E20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E47026-7E18-4A0C-B288-BFFD6E3722E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FD3C8E3-24BD-48C5-A57C-500F8823524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00BFDC-A5FD-490B-8983-9B1E3F696733}" type="slidenum">
              <a:t>38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2613D5EB-06FB-4CDB-BEE4-25A2570C0FE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641167-643C-4A18-95D9-B08CE570993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29FC2813-8C71-44EA-99F9-8DE43BE3F0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AB557-E350-4DE4-93A1-86A778829C63}" type="slidenum">
              <a:t>38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399985D1-F1F0-4F3E-B270-560809BF781D}"/>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4EDB91E4-4B30-4C6B-A7C0-B6EA8B60A5E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F216373-4C6B-41C1-891E-98540727EEF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FE8EFE-36D5-4134-9890-107E6F98F0A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35A23A3-4020-4101-86F7-82A0ABE93E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ED521C-3F07-40FA-A30D-9280FC5EF879}" type="slidenum">
              <a:t>39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FEF107E-C2A4-40B9-83E1-4074DF7CC86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8DA68C-945B-41E2-9981-1641B796A55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7CBC82E-A0CD-4027-8B1C-984A9AF5C77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8BA042-32F6-476A-B879-166DE5CDFE96}" type="slidenum">
              <a:t>39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1534594A-045D-472C-AD02-DED7E9E23AD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EF381E-41C9-455E-B942-0E9C87CAB48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CA28EA0F-A04A-4358-A050-E3D146BAA14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E42506-A259-49C3-9F31-32C07EAD1346}" type="slidenum">
              <a:t>39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3F07A9CB-C68E-47A9-9FAD-294876C3A743}"/>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50D8AD8-517B-43CC-8EA7-B73070CF4C5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3B734C9-E250-4598-AFC1-D4AFAA4F869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00F9BB-0E4F-4BCB-8A8B-A03CC034BD6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794E3C0-5865-44C7-8204-C70FD1CDA73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34C255-851A-499F-A1F2-477432908421}" type="slidenum">
              <a:t>40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F8F8703-5C87-41CF-A976-DF93D701B33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CBC9D7-9B7A-4D1D-8413-958EC0C479B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E4D4AE9-0A20-440A-BAD6-B4C5F5EB418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87926B-9DB4-4867-8F6F-ACC01A05B1D2}" type="slidenum">
              <a:t>40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0A1B1916-7D51-4C12-9018-AB47E2C558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C7B29E-FB50-46CC-8235-6C67BC0EE6B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5A7B0C4D-4FFF-49F6-8336-B73E205B2F8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75B85B-5233-42E1-B593-C1565720997A}" type="slidenum">
              <a:t>40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89EA5B11-C1AC-40B6-B42E-A4D0B4342076}"/>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777B224-06AC-47BB-835E-75605947104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D5B3D34-6D90-4A39-A532-72309E1F695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C5C8CB-46C0-4C82-9406-D270E6A4E65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05A087C-6322-487D-9830-41ED338B743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7DA67C-6E33-489C-901F-19B5DC156E58}" type="slidenum">
              <a:t>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0F5EF8A-FCAE-48AC-B5F4-ACB55233E95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F056A8-96E2-499E-8BEB-51C71DAE5D4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F131AEF-7E86-4D38-8A43-5FB424FFEC4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3608D6-400C-4426-99ED-8C2F43AEE1FB}" type="slidenum">
              <a:t>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42F11B1E-A907-4DBE-86EA-F2011CFBA97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A78514-4082-415D-BC07-B1C36804E2F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BA7D2F1-8714-4EA8-AFBD-9DD1DA81F78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2E2A5E-030B-462A-ADBE-552D2DC9ACE0}" type="slidenum">
              <a:t>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87EDF402-F5A6-4F41-B426-7B0961A4E2E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E5E4BFF-56F3-4823-BA9E-BD73240A8FB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8F6395F-73BF-4702-A868-37CEB5231C6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EE24D5-130C-40CC-A1B3-274D60A008B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31EBCA2-E53B-42C8-8703-8F828A1CAC0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CC892E-249C-4B81-9685-DDA1E34EC100}" type="slidenum">
              <a:t>41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27E900D-79EF-489C-AAE6-4957C37C2AA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1F058D-2A1B-4EF1-A108-28B1DF9C22B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2DC7B7F-C5C6-47B0-B251-04981318AD5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638E09-3889-4723-9A7C-15132BA88912}" type="slidenum">
              <a:t>41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7F68E20-F52D-4BF3-A1E9-02F5C9CE608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17718F-F690-40FD-8A83-AE6BD18F9A5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C8379A2-AC20-45BB-932D-207A5C2414B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794317-F047-4006-8278-C1FCF349C991}" type="slidenum">
              <a:t>41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FD0E05C1-64F6-4A22-969B-A2E4437F2779}"/>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77ACBCD5-6E57-4784-9462-D6B57CAD87F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ED4A6CB-C47E-45D6-AE10-300A12AAF3E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9D5616-636F-4544-A7EF-57785A99516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40B1EE2-7464-4571-A65D-34C5CF956B7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476AD2-39F0-43C6-9052-8E495D0C41A2}" type="slidenum">
              <a:t>42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E397EDB-046B-47FE-A905-0E75907E6D6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7D1F77-5C13-42B9-9B44-45B12D5C47C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D1A27E5-9F4A-4548-BB15-D4BFF8F22B2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E5A167-B1FD-4861-861B-ABBF689FA33B}" type="slidenum">
              <a:t>42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7EC97E2F-09AA-44B9-8AC5-8AC99F3224C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E1DECC-79F4-435E-8083-2CCA3FDC35D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0649DF2F-48F4-4721-B97E-EC78D576358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A80D91-C9F8-4085-B1BA-E74BBB45406C}" type="slidenum">
              <a:t>42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D95F9E0B-68A1-4E34-929F-B251AAB396C6}"/>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9A270E3F-E292-4FB2-AFCC-8DB6062404F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E17835B-2CBD-40BD-A266-D7606BDB3C8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B5D827-33AE-425C-8355-AEF363376B3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AFE49FB-61CB-4D6F-9F42-F8C86494ACD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246D1F-D3C3-4278-A8DA-69A4FEF11DB6}" type="slidenum">
              <a:t>43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8DFAD77-F65A-4A26-8D55-770C1EE1B09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D68E2E-66FD-4891-A4C6-AD75629E6B3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71352A4-CF82-4AE2-99CD-B759DCAC5B4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B580B1-A033-4992-A218-B8E2A04C3B5F}" type="slidenum">
              <a:t>43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5B696DBE-1C97-4FF9-8B32-BD3BE7509B5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233B76-C562-4312-B35C-978266A5354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9D7F673-41CC-4C93-86DF-CE7B49BA163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AEFB87-47C2-44E2-BCBF-1BF067610258}" type="slidenum">
              <a:t>43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E87F5C43-2C56-465A-ABBC-8C7F292C3FD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EDF7B66B-DB63-4A0D-9630-C99C6BA38D1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B4D09FF-107F-4B7B-B521-11B95313939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A2F189-EA8E-4903-B181-B43EA9487C2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98DEC0F-70D7-4363-957E-BE73BE66082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019A69-C307-49B2-873A-1672E978145D}" type="slidenum">
              <a:t>44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DEB3D53-5029-47FC-BC5E-1364515E92C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8E7B68-FDBE-40CC-82D4-EFAA702EDFC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CCBF387-1898-42CF-810D-4D22165425F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7C605D-31A7-43A6-BD4D-395361076050}" type="slidenum">
              <a:t>44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74AB760D-A71A-4AC3-865F-1DFF1A330B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1E266E-33F1-4B7E-BE64-FE2A52A6BAA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C55A40C6-A8FA-45D7-B508-3FF571946E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4990A2-FC89-4483-80D2-80B57296C162}" type="slidenum">
              <a:t>44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51A8656B-B570-46A7-9FD4-C4117E73C84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3DA80291-BA7C-4D12-BD69-795E6C1DB92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4DD14F1-47A2-4444-82E4-910632B709F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6D4888-F86B-4EB4-840F-9175A2BF41B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C8FB3FD-636F-4490-86D4-1BFEC3891B9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D4A228-78C0-4942-8DE8-1517BCEFADD3}" type="slidenum">
              <a:t>45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19EE1FC-8D41-4ECE-999C-01C93E62EEB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0BE034-B7C1-45B3-9D0B-4A1B9D48670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39931839-03F0-4736-8FBA-4FA7ED4F33E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1C266C-1C6A-49A3-A671-3B4337A6F15F}" type="slidenum">
              <a:t>45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2F554DB4-75C8-4E53-BF4B-2D94470E76B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4DB0F6-01D4-4CCC-A5C3-BCBE1B38528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E72DB5E-F88E-4B53-BAD3-5182133983F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B4394F-43C4-48E0-B544-A4A6B4D9B4E0}" type="slidenum">
              <a:t>45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C6C777F-909D-4B0B-986D-3899E761B8F3}"/>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F46C3247-8176-4441-8A14-1C569905E5D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55A1162-C9BC-4BD6-A58B-714DDEEE01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213F28-62B5-4275-9560-B24F545387D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9F9B824-5AA4-415E-8B39-7539E1E94F3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A9CC6E-90EF-4D31-ADBE-1D2313572538}" type="slidenum">
              <a:t>46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F7963EF-53B3-48C6-9780-898E4A222FD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CDF3C9-5B50-42D9-84AC-EBDE7135FA7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5F124BD-2BB3-46A1-92DA-7971D2831F8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DCE37F-C91D-4977-914D-49BF161C0506}" type="slidenum">
              <a:t>46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08BC470C-01A3-4471-9CD0-BFE2F723EC3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90D1A5-A3A4-412B-ABF7-3B10C302802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B3E19BC5-DB3A-4957-9846-FDAFC766DB5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34C1C9-03CD-4686-9AFE-6A1BF6F4CE5C}" type="slidenum">
              <a:t>46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4EA54695-EECF-4C1B-9F7A-07A2DCB48877}"/>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5EB3835-A31A-4C7B-9068-4F9B7CD4B44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FBB895D-6E29-4FA0-86A8-7F0A6C09D13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9E9215-C9E8-4D45-B18D-1040FFE1C40D}"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3E780E8-FA70-437B-82C0-BFF202A11BC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AC9-9604-4479-85A1-DA70B37A7957}" type="slidenum">
              <a:t>47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2177F8B-8134-4202-86D4-F128DAC7F89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27352A-E693-42CD-BECE-17090EA096F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8A675B9-C3C8-4C40-B0B9-9533D4B02D6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27B163-E365-4E0F-B72B-81298C3D785D}" type="slidenum">
              <a:t>47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3FD5B73F-C29F-4523-BE29-6E1F9C69106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4EDC64-78DE-4A34-B858-D3509443BE8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3A9553BA-492E-4ED9-82F2-35BD1460B8F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5FF11D-6038-4E52-A8BD-F510691B4214}" type="slidenum">
              <a:t>47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16B10C0-8F4D-4952-8E8B-4DB19622AC4B}"/>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126D77E-458A-4CBD-AE81-B15B8AEA654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E6E43AE-7AA5-4643-8C4D-426A15308F1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70E4B7-6F93-4D15-86C0-392A00DFB90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09B0A9D-DFC8-4D24-A679-75D5DF449BD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BD8ACA-7812-49B9-B151-9921489E687A}" type="slidenum">
              <a:t>48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ACFD664-84B0-4B23-9BB4-F75FF6B0656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C830A4-0377-48E0-932D-EC57894CF46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7D8C4DE-83FB-4AB0-AE4A-79F8057C50E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84DC4C-C51A-498E-9419-E504D29CF2D0}" type="slidenum">
              <a:t>48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B843293E-11EC-4A73-B864-116A3FC95DA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631F07-F698-48B5-A558-1B7E10AA31F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7A36AF51-8EB0-45B1-883F-122D19A4B8E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EAEFA1-DF35-489F-A3EB-71DA70E2376F}" type="slidenum">
              <a:t>48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A58ABB3-A957-4E85-AAD5-390D78D32448}"/>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77268148-050A-4A0B-9C04-AFAF6579A17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0CE6328-E931-4842-BEAA-89FD756E549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250D48-427B-4122-AAEC-0302A959811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542EA32-8978-46EB-AE33-34C55356621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B37B3D-D16C-45F4-BD28-1E61DDABFC7F}" type="slidenum">
              <a:t>49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4B63F70-45F6-4C61-914A-8CBDCF6F901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8B074D-29DC-42D6-8EEC-1F1B162897D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24EC7CB-9439-4EF6-97EE-691E2746AF9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25D445-B941-4050-8A58-12D61133BF8D}" type="slidenum">
              <a:t>49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7F9A69B3-4944-480D-B1BC-85F31A7C173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101D23-E7F3-4C28-B4D2-C6A6832FD20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B694F20E-4B20-4AFF-A6C7-B1661207AB2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BCDBD1-7131-44D5-85A0-C540A3B4D8F0}" type="slidenum">
              <a:t>49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91B75872-1C83-46F9-83EF-D37E46B61636}"/>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F4779C8A-E961-4ABF-A12C-A75E32EA87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73EFC74-9630-46D0-9494-3A91BEC3914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5D6B4A-D417-4538-8A92-5E5E05C463B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0CDFFBA-67C1-4474-82DD-579C9B1A8EC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71A026-1E67-44E2-9CE6-FFEDE0249D1F}" type="slidenum">
              <a:t>50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98A907E-C44C-47A0-B3BE-A91B66BF444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BCFEDD-130D-4EEE-A319-85A99CA013C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8B35FA3-A4F2-46F6-AE7F-34356E03A78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5DEEC0-3A65-4FCF-AB66-A945FA657AAD}" type="slidenum">
              <a:t>50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FC6CEE2C-4B61-4841-A633-DC1F494F263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97C76E-3729-4870-A45E-5411980C704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645C521-3C70-4207-847A-0A4928AFFD4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8CBF87-3D08-4EC4-9386-291A8DA40F9B}" type="slidenum">
              <a:t>50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855DC96E-E40B-443F-B8A6-94D7B8608F37}"/>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4B3598E-8C7A-4388-97B7-3A688CF147A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E5E81C7-406F-4DEF-A1AC-9E51E9A7D7A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F46F98-5F9F-404F-990E-878BC2C0EB9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A08AA90-966B-4947-9055-C2CD0602117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278192-46A7-43EB-8689-7DF2C9F24004}" type="slidenum">
              <a:t>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DCFCD4A-E98A-48DF-B8D4-EF01EAA74D4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BAB168-8E54-4080-86F5-974280EA058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27F9CE2-D7D5-452C-9CE9-CEE9CB67BB1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15953D-BEC8-4D3C-8B0C-D76E151D0889}" type="slidenum">
              <a:t>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2A916231-0DF0-4322-B033-31DDAE04688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85D901-D916-4055-BA22-A2AE0D11796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C72A32D2-74A0-4EB2-93B0-899E5B52EDD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7F073B-F0A4-4522-A7D3-841660607D5B}" type="slidenum">
              <a:t>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0060DC11-A15B-442B-BB59-DA3A01D81151}"/>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E4659155-4AC5-4115-894A-7BDD23DF7E6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58889A7-AD9C-4C10-8975-BFF956A82D3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A8B735-ADB8-4067-920F-530E3B50A92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8A979B6-A6C0-4D1E-B98C-0822A0F8B6B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0454FD-B914-44C7-B347-0A8A28BE590D}" type="slidenum">
              <a:t>51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C5BB9FB-D28A-4205-8121-F24B3651B5F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8C396E-225D-432B-B16C-5823510116E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AF96B1A-045F-44C5-88E7-B932B5034B0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1FC29D-5AE8-4676-9E95-962C39B5C61E}" type="slidenum">
              <a:t>51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1363215-6832-4351-9F32-65E40CA26AA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337D94-4116-46D5-BFF7-C4886A7BFC4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0D309660-CC44-461E-9988-981297F8520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5DE9AE-D413-4D14-AA2E-550BFA3BFBE0}" type="slidenum">
              <a:t>51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2F51D12-9A9E-4BCA-895F-03F4141B9C95}"/>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B9F53477-52B0-4983-81EB-F4A7BF6ED57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D201556-D927-444D-A0D6-3F7DFDA64B5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74CB56-8280-4F77-B993-E67809C150A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FC7D03C-2EBC-4BEE-AEBB-FF9CAE1BBC1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0559A4-8B4D-4F21-8AA2-5033E40AD2CF}" type="slidenum">
              <a:t>52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82E6912-810B-4455-A542-E122B64BAA7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21580C-64CD-466D-832E-9FC9835BFC4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C3C44F7-0DE8-45E9-B71C-A35EB863BE0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82560B-BF50-40B9-A405-3B1B0B77072C}" type="slidenum">
              <a:t>52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839DC5C-BD2F-4F92-A378-07839F19C9B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69B975-9323-4EB8-9614-8F81CF43DFB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417D8358-15C3-4BAA-B341-F5D69A44931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C32283-E5A0-4BB4-A4F4-8D5D764429D1}" type="slidenum">
              <a:t>52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1BEA05F7-9EC0-44F7-92D1-3276582A0610}"/>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079A725-6040-4B30-8C8B-F9431F6EB23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5FDB915-31AC-4882-BCDC-EE15C58DFBC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136951-B8BC-4B56-B6E0-AFD049CFFCF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746E85E-BF8A-4F00-8692-CCFF373FF9E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2DD64F-3613-4374-A477-6F299A6C4C07}" type="slidenum">
              <a:t>53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BA58A86-DE3F-4E11-83A2-1163BB56780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A4FC0-2581-489B-80BD-3CFF565E801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EA26728-446E-4B52-987E-5C1C237FEBF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8363E2-A66A-452A-89B8-B6BA5D63EC50}" type="slidenum">
              <a:t>53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D49D79DD-88DC-4598-8C62-130517998E7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781C26-3F3D-4193-970C-6307C45DCCC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768FBC76-A648-4944-8667-4DFF5B3666E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3B803D-ECD1-40E6-9638-9F431724C57D}" type="slidenum">
              <a:t>53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710AA2E8-39E4-4FCC-9642-E8F2810E7903}"/>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60C22C7C-E320-49B3-BE7F-01B8EECEAE6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1AFC293-9303-4940-B401-7DDC6FF85EC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1E3F0B-04B4-4244-8BBA-D2A0F14C00A3}"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7D85E8A-0ADE-4339-A290-FDBBFFC7F7E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2A578B-DDBC-4B7D-BDA4-AB1AABB96AC9}" type="slidenum">
              <a:t>54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D38CE07-05B1-4F23-877A-7617F2D22E7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F3FC7B-28A0-4B96-9FD0-E8BBC685A99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BD80267-F0C3-4DE1-B185-2DFD5ADF48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EE9B71-1F16-4FAC-98F6-7E8E015F7AFE}" type="slidenum">
              <a:t>54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1EA07022-D620-4488-8BA3-A4B427A08AC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2B8E72-788D-4BF0-9680-6CCD8F7D426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524C13CB-2030-466F-988A-F8F8D544E33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EBBFE4-76AD-4443-8228-44719D94A244}" type="slidenum">
              <a:t>54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5A0E462D-D2D1-4F69-9C47-C8B9E4CBF90D}"/>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9174BD39-7CBA-413E-AF69-830AA93FBB2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8B11210-BA8F-4A1A-85AC-602418E7B64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6C141F-58F3-424D-A754-BFA74D020E0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01A3B17-5985-422B-A565-81C0DD449C4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241A33-3820-4883-97D5-25A8EB073CBC}" type="slidenum">
              <a:t>55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BF1388A-0943-4B75-A037-FC8263E2BC3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D120FA-D093-470F-9099-99D1B28268E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73691E7-44F7-4CCB-B5C8-34D3E9D76B8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0DD389-9927-4205-A6D9-25549BC688DB}" type="slidenum">
              <a:t>55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5D33F77F-F3FD-4B2B-A66C-959B459805B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FD0A1-FD81-4C8D-A012-CF74A2DE1C8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F82C55A7-D541-495D-BFE1-030B44F0EF6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31914F-201F-48D0-8A57-2711F41F7B78}" type="slidenum">
              <a:t>55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A3F1E08-3155-4E6E-AD14-2F283D50FD0B}"/>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B435983D-1B7C-451B-A179-23127B8CF75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0F01DF4-FC10-4943-A8FA-81838B6D835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FB6AA6-91E7-4187-A989-FEFB04AEC08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E3CBBA9-777F-4797-A54A-EFF8BC27646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04D864-BD83-4B3C-A805-BAD1228C0621}" type="slidenum">
              <a:t>56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F58731D-05FD-42D1-8C27-C531A3DCE3C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17B31A-DE61-460A-98C8-E5965A299D7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D71171C1-BF96-4B46-BC3A-BCD40536C3D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F7D5C4-D81B-42E2-BB30-078D50699EBD}" type="slidenum">
              <a:t>56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C879BB38-6986-4126-9B80-5D6BAE670CF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A8F5A9-B2CF-460E-96EE-D538B53DC52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6956932D-18B1-4ADD-8D09-762E47FBAEC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53BAB4-EE8F-44D8-8F2B-D3999422A5C8}" type="slidenum">
              <a:t>56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F096FEEB-5534-4E26-8F66-92FF8AA06E21}"/>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6BFB80F9-760C-48EA-8261-91214E439F84}"/>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869596F-6FDC-4465-A627-17D412F858D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36179F-73BC-4688-98A6-B365D40C51D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FD49B44-904E-4C1C-8082-F45207B9C47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052032-0E67-472C-8F82-FF9B8258FE98}" type="slidenum">
              <a:t>57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0D4182C-4AA1-41E6-B3DB-A46305CAF39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D32262-BE5B-4E01-BF03-BC9D871A318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E958034-D75C-4C5C-B946-ACF980868E3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0914E5-23DC-4233-8479-6EC52001CCD9}" type="slidenum">
              <a:t>57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7B6F3A6F-5962-4251-B84A-8958688CC83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4EFF23-C212-4B23-BD79-7D34CD94B51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5F38EC2D-9A6C-402F-9127-5DEA1338BFF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684103-ACCA-49A9-83BC-021D7DB1F066}" type="slidenum">
              <a:t>57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37D23D2-9E29-45CD-86D8-34677649A667}"/>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B69C8616-546C-43C2-B081-A3D1676650A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62F809D-1067-4EFC-A87C-C521A207459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7E4F6E-AF64-4065-BE65-4E9AAAAC55D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9187A7A-4C04-4B24-9279-4F2FE78E3DB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C5A82B-3AA0-4534-B25B-6A977DCA4BEC}" type="slidenum">
              <a:t>58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FAD4DF5-7F8B-4A57-81C9-44EA6F9F130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01D281-68F1-441F-A1ED-D4FF2C183D1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3DB13FE-7FAC-403F-9C18-B7AFEB08574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13796A-AA8E-4ED0-B36D-27EC8B0C87EF}" type="slidenum">
              <a:t>58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F511D30B-7FCD-4A7B-835F-544E3B30E0A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5CC377-EF23-489B-AC28-10BAA011B93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CF75B549-9201-4CF4-B177-00C00780EAD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3591C5-FD20-445C-9E34-87114419900F}" type="slidenum">
              <a:t>58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8BC825AD-A044-431E-9343-D300C25D428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7D2EAA99-534F-44BB-A0B0-FC880B71EE7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4361574-3C5C-433B-B6DB-47812F4CD39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A1C6D2-ADE6-4943-AAF0-6DE8542AF13A}"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5295398-5F85-48BB-8FF3-928C4D087F9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382053-9C5A-4964-B994-E2FBCDB88F8D}" type="slidenum">
              <a:t>59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5538869A-0567-41FC-834B-B8503804376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8AC028-B951-47D1-9D62-C82B86315BC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4D892F3-3C1E-4CD7-82E5-DBF83F7A406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0A1352-18B0-4E53-95A0-C862B98B36EA}" type="slidenum">
              <a:t>59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B5E2367-FD9E-4042-A4F9-C7E57E2B815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9441C9-79FA-4D5B-870C-F6161AF5A81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87ACECDF-9198-46F9-B393-EED32259D51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B3790D-3AC5-4962-A643-AED37767FBDC}" type="slidenum">
              <a:t>59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93A84AA8-BA6A-4EC7-87EC-11873AC66D52}"/>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3AF9BDF-487E-4CC7-972E-997702FD4F1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8456850-D383-437F-83E6-FEE492D315A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0B602E-EF6A-4024-A711-BE707455C7C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0E85706-A591-42B9-8D64-6A23FA4A94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1D3741-B74B-49F6-A531-3F378AC54856}" type="slidenum">
              <a:t>60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963CFBC-187D-4F3E-BCEA-B01483A7C97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9106E8-F091-4D33-B3AF-E62039AF609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BF75FC77-782A-4F28-8A59-716C3E4AC0A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5B4941-5060-48C3-A66E-ECBB8DAA3855}" type="slidenum">
              <a:t>60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E603C947-E2E2-4309-AACB-6918ED3F583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E29612-8755-43BE-9C63-A4E128D8680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24EE7748-E479-450E-A515-A8CFECD72D6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21E194-341C-4F76-AA82-690D351122A7}" type="slidenum">
              <a:t>60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2D1FD116-BFAC-4C16-BBBD-AB48967F45E9}"/>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698D8D2-6EF8-4A27-8434-0DF954CB7CA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7A21A5A-B343-4157-BCFB-8A574885871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7891B8-D9CA-4861-85FF-07688CB603B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7C82293-83B3-406A-A61E-082EE72307F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820EE9-0FC5-4043-B92E-323F50E84F71}" type="slidenum">
              <a:t>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D9E239E7-CDA3-4883-9DF4-4BE923496B6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0F9B39-FBCF-4625-8F7C-59D092319A4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BD64B9B-6125-410B-AB9B-76A8C6B1BF5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61586B-0DCC-4FEC-8261-BB97719D260E}" type="slidenum">
              <a:t>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32617BFD-315C-4AAF-AB9B-50D893A1892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A7773A-80F5-47E6-8918-3DA1EA19896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F361051-9B16-4171-81C3-AF843C4BFAF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1CB2EA-20FE-4A11-A584-5A3CFC045FE0}" type="slidenum">
              <a:t>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F2E8281-83D6-4EE6-8424-D1977BD1B648}"/>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33E44132-818E-4236-8CB2-7893269D09C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CEF71DD-4BDC-4344-9507-B4B7B43283C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138A3B-3B48-4BDF-9D7B-85CA4171ED4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CF626C0-740B-45E7-BDA8-1E0D558EC32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3EA523-6E02-460C-B6B3-DA1E4A224807}" type="slidenum">
              <a:t>61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ECC95B9-4B55-495F-9678-5E36E63C36C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D269C1-CAAA-4E59-9B79-21D85F4F47E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4736D92-D559-4E67-8E88-270C0C9F22B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0DFE93-39EF-4140-BD4A-A350623D5B76}" type="slidenum">
              <a:t>61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1477BCE2-D867-4C17-84A2-2D22E0496B3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C7973A-1837-4461-89BA-D768C3FBCD0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CB426BE4-452F-47C3-9D4E-9B3B4ACC079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37C2FD-D724-4CDD-B73F-0B0A09927966}" type="slidenum">
              <a:t>61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4DD6435-C238-46EC-AD0D-054C2195D820}"/>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ECF399F-57AA-458B-B155-DF5383188D9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10042BF-C81E-404E-BAA2-4ECDD493CE6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D0979E-206F-400B-8E7F-F703A7396E50}"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9DF2102-5EE2-45B6-95BC-14C6FE8644C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917A39-6663-40B4-8563-6D3F24FFE3E2}" type="slidenum">
              <a:t>62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1814BF7D-BB2C-4FEA-B1F1-02317E6B94A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7FAD4B-33CD-4F52-A876-3C9E69D4E9F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29ABBBB-B012-48F0-BFE8-29F84E56A8A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671AA5-9730-4D31-A6A2-0EC253AAF1D4}" type="slidenum">
              <a:t>62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0561930A-DDFF-4781-B20C-B8EEACF5A14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F5891A-45E6-4406-8569-D1FE4AB5852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755AD254-469B-48AD-B390-9519179C7CF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9E74B5-99AA-4BED-81D6-312392CBD63F}" type="slidenum">
              <a:t>62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4D70E5E1-5DA3-4C8F-8FD9-2729C4774EA5}"/>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8ECEE484-B4DD-4793-8E18-D91D77578DB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ABACE56-F080-410B-A0F9-0E28EBE29AF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FB063A-1E41-4602-AF84-1E3A1B02D30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D3B800B-B219-4C3E-AA02-D496A3DD7EB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A9BD89-9457-411F-9C8B-3812379C3C8F}" type="slidenum">
              <a:t>63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E4714F6-D25C-4717-B376-967D3D89DF9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5C7238-8762-4DCF-99F5-7957780AE9A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0E76C33F-8833-44BC-9CF2-D7FBD7F8629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ADC098-2CFA-47FE-A2AF-D3061D334ADC}" type="slidenum">
              <a:t>63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383F745-F0A9-405B-ADB3-ED432F87A48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2F7DA7-F09D-44B7-ACBD-25BB40F69D3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43C21D7-9EF0-41AB-AFAF-57E887D4305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64FCD2-A82F-437D-85B0-8CF9A9EB0082}" type="slidenum">
              <a:t>63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70787DA4-5F3C-46FF-A1E8-691AB0E6A879}"/>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FB2DBC92-8364-4A42-8CCF-C06D2774077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FAD69B7-878A-4B17-8C43-69AFC617CEA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48B222-8838-42A9-9A17-01C06C275A5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858EEE-079C-421C-8E29-618999EDEC6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BD33E7-649D-459C-9F0E-187AE4598FC9}" type="slidenum">
              <a:t>64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7F1B57A-3C0E-45B4-B193-91E27DE099D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B79CC7-F17F-4E39-8B5D-B36C2AFF22D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57A2798C-0F6C-44E4-A3F6-E866A47AE85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B9584B-7BA1-4CFB-9A9B-DD825C9227F6}" type="slidenum">
              <a:t>64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133D0EC8-C791-4F15-BDC6-25CFB08ABB8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EF0A9B-5755-4367-9225-47049E4121CB}"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0443701B-35CA-41E9-9564-FA8749596B1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B0532B-9401-4A5E-A9AA-B71CDD4FCFB5}" type="slidenum">
              <a:t>64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4F1FD9E0-B1BB-4D24-9D10-9159BE82CA64}"/>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B5E67DE3-178B-46D9-B103-1CCDFFD14EF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83C0D43-1D92-41D4-9A6D-851F7307B45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3CDBBD-0D9D-42CB-A85D-FCC978F2CE2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05EC167-C238-4757-A164-CF0F1B54ECC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3A646E-8899-41FC-94EF-9A01D277B1B8}" type="slidenum">
              <a:t>65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45CB826-EF05-4E5A-93D6-72902555968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CD9F61-3EF1-43D9-94F3-8E8142F0116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7B63865-AC4C-4807-AFDB-608EB6052A3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B91A90-487B-46E7-B462-292A39D9E114}" type="slidenum">
              <a:t>65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E390C348-3A67-4796-9F1F-BDF39F1A225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28450A-48C5-4BEA-B3A6-D42B3181747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DB16F665-A4A7-4C6F-B7AF-D4622E17553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270865-16EA-4B6D-9910-F1FD232F27E6}" type="slidenum">
              <a:t>65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DC61884-F65C-4F08-AD04-6493D9B1DC29}"/>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8072B8E5-CEA5-4611-BB12-F9E8A0CEFD8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8D84004-006D-4900-8674-57C3149068D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79259F-F5BA-4BEA-ABEF-BD47285A06DE}"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BC73734-FD0C-46AF-8FAB-436C16894EE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BBEDCA-1183-435E-B812-A54EF783CE32}" type="slidenum">
              <a:t>66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4B8E954-8A40-4781-A881-077DFB4294F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DBFAA5-8A8A-4D11-A056-0973BFA4C34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4185D33-4BB2-4BCD-82A3-8211BAC0B1F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9DE5C8-05E8-456A-9BDA-4CE62C96DC4C}" type="slidenum">
              <a:t>66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A23DAB9-DF24-4F4D-BBE3-BEAC2DC6EFF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C61DB3-FB13-4F69-860A-8F8231BD59E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9FA6812A-9194-41AD-8208-9132463F76B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5ED06F-BF31-4B37-99FD-6D583A092231}" type="slidenum">
              <a:t>66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00DEA18-AD10-4C8E-BFEA-FCA376BBB100}"/>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80A028C-48B4-416F-BCA2-0F194AD2EF5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C513A97-556B-403D-8E6D-C5EE87C62E2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4978B0-1A02-41C1-8C7D-1964993B9D2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88D17E2-E318-47F2-8433-ACF2DBEF190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69A02B-7B96-44CF-A4A7-D8F49CE6C1A0}" type="slidenum">
              <a:t>67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4F3722E8-1C37-4D02-962E-61DBD7BB481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379237-8565-42CD-815B-D9CD372FBD2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D9530A0-68A6-4B26-8604-BD984685006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F5A9C2-6CFC-4511-B650-911AF26E7EC2}" type="slidenum">
              <a:t>67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CD3C167-7FED-45E9-BECC-001AED8CF3E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E31C6C-3F66-40F8-924C-F18F6290ED2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5E0DCE4B-FFEF-4FE4-AEB3-3259408A03E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BC71F3-C37D-4D0B-A6B1-C7974E3421EA}" type="slidenum">
              <a:t>67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241BC833-51A3-41C8-A052-949B4F862B8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0CDE0B7-478E-49F4-905C-87EED0AC65F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1F19C5A-80B8-4D0E-9FBE-365B83BA6DD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40332C-6326-44A8-9C65-3F2758374B8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6C12E41-C439-46EA-91F6-DCD236B8E17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E3598A-71A8-4A9F-9622-6EEA74BB4D46}" type="slidenum">
              <a:t>68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8193C712-17C4-4466-834A-2CB68EFB9B5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A9FB5F-42D4-4F6F-8993-30E2323D249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FEA91363-2C94-400C-B934-FEF87B41F6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8A8887-1545-41D8-B3B8-D3436D598E93}" type="slidenum">
              <a:t>68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F6982DD-46C4-4778-AB83-81C13B1F2D8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DE3FD1-627F-4A6F-9B16-14A890E04573}"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6316A01B-BE91-4021-82F7-8B9BE104969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316507-839F-466E-9818-14C9F2CD2FAC}" type="slidenum">
              <a:t>68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BD65749F-EC4C-44D7-A2BD-43D76CB23C08}"/>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ACE8A9F-98C8-4AC4-9101-BB41AF346427}"/>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4301613-C750-404E-BDFB-01CB41CDD7F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9B33A4-FFB1-4F19-9324-F8BF1A28C3F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FDE62E9-BBBF-4269-93FF-96662AF6F3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077955-EE98-4535-BCF7-102463512148}" type="slidenum">
              <a:t>69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BA12636-09C2-455D-A649-80285A165A6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9AC77-37BA-4715-844E-AE53749D2A0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2D862A13-0F3B-4956-B4A1-1DBAB3C8D64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892AD6-19AF-4006-B379-23C101A774BA}" type="slidenum">
              <a:t>69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7DC09315-6CEC-4EA7-AABC-C7AC4FD0599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2C0FDA-5230-4EA9-8931-B6326738294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E64246B7-DB6F-445C-B9B0-DAAABF3F2BD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B2FFBC-2BE0-4991-9E29-558882BF5C3B}" type="slidenum">
              <a:t>69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EEB5C90-C143-41F8-A155-AC27DB5BD0AC}"/>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D51935E-B419-4922-A841-F01B86A3BF0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EB138E4-C85A-461F-901B-171B0100002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7E7171-B74D-4134-B1D9-C025B04038A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2B8336C2-C64D-439E-B1E7-D7C680258B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3F3966-4E4A-40F1-8274-1B9E2C015A0E}" type="slidenum">
              <a:t>70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694D6113-FC53-4A0D-AB2B-1D26B86E555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1A6EAB-AF5B-4CB7-8110-B2A5F76E13E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D0BAFFA-63F5-472B-942C-CBD55E2A272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E27860-A479-4632-8D66-BCCF19044B96}" type="slidenum">
              <a:t>70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A1C30EC-D998-4E00-B984-53ADDBE1AC0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AD9580-69E1-46AF-980C-FF2C361CA19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B22D46C-E901-4FDF-9D99-75D54A94898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EC05BC-CC34-44EE-8490-74FD491AE445}" type="slidenum">
              <a:t>70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78C2EB2-0C89-4517-AF2E-C822A8625710}"/>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ADE81F5B-8468-47B5-AFD5-D72D8103880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ABCBAC0-A118-4D95-95AC-E903881E6B4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10AF2D-0C57-4CC5-98AF-F3D8A600A39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8588ABA-E8EC-4347-ADB8-BF44DD344DB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DA9B5E-F68A-4E8B-A826-6CDF71DAFEF4}" type="slidenum">
              <a:t>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B9517E5D-1E04-4622-A43A-CAC9790E804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610883-3A9B-46EE-9358-4CA2D9B8F1E1}"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C501F4D3-571E-4E33-9CBE-A80732F9B2D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52C82F-0B95-429D-ACC0-612A15684D7C}" type="slidenum">
              <a:t>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AF542BD7-291E-4D5C-A4F6-0C6374DB51C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10DD27-1FF1-4ED5-A26C-9AD50561D3F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E6F7AF5-8DB5-492A-A497-7E2422F1B305}"/>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B0392D-1142-424D-8B36-F282C045821E}" type="slidenum">
              <a:t>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ED38C1CB-B6D6-4137-903A-A835AB18F8C0}"/>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C63A469-40EB-4079-9423-5FE97731998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F77DF1A-9347-4FCA-A03B-C391A4966B6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8FE468-D6C8-497F-8B46-F8CD82888DC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728970F-928E-47F6-91E2-89F72FE1239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309467-CF4E-4F5C-A1E7-BFE999C1DFC6}" type="slidenum">
              <a:t>71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6DC305D-6179-44C0-8F6D-F2ACD7011E2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49E74F-24EB-4305-882B-0ECF17CED64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C0F9E50-1611-43B9-93E5-628DDBCE5A9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441793-BA7C-4F66-8219-E7CE3713D4B6}" type="slidenum">
              <a:t>71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ED1A0A9D-2653-4B79-A5AF-0186F5DA43B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AA3FBA-7622-4E1B-BCBA-748EB5E9D10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0B787397-E092-46C2-9004-36999E7651B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686851-F6EB-4EBE-A92B-54F19A1458DA}" type="slidenum">
              <a:t>71</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3A088A0D-CFC9-4188-B7A3-0AD0C433A31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77675432-4FE5-45ED-A359-6236850E01C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C669842-6F2A-421A-AA6B-5FBD480FF37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8B70E9-264D-4688-BD9B-D3CA860CE6F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BC8363D-0F3F-4BE8-BBDA-680D5DEDC00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5E51F9-5B88-4A96-9807-FA2B6763FBA5}" type="slidenum">
              <a:t>72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D89D6D4-1E37-4951-8AB0-F72493FD589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4E2A04-86CE-45EB-8346-6FB396C4584F}"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41DF8529-D16C-46A9-BA9A-5BE0E3177A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44A732-2A62-4BD8-A685-370EBE190A06}" type="slidenum">
              <a:t>72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9009024A-C3C5-4E58-933F-6241781CB21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173B81-9FAC-4578-89BA-9BB22FB673BE}"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22AFFD73-F9C2-4305-9D19-CC3D26A9997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069F92-5596-473E-8E44-DAC825D5762E}" type="slidenum">
              <a:t>72</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4845D011-3989-4FBF-9441-C31A253346FD}"/>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1A63E2A-B05B-454A-A56B-2373CCEE703D}"/>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37DBEC6-635A-43B8-B92B-6065C4D708B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FCDC48-14C6-4ADC-A235-A74A1D1E4C6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82CB372-6B04-4286-A248-BB7C0811A05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AC5645-9073-496C-B36B-FDFA76F16F34}" type="slidenum">
              <a:t>73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CB4B4655-04A0-4751-A708-B8C00D0E97F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5F407E-50D1-422E-A14E-11776F988FB6}"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4AD297D-F9D4-4014-943D-3D4A77E6402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26F2E5-049D-465E-BABE-0F5026B33ADF}" type="slidenum">
              <a:t>73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28464C9B-0AF0-4F23-A7A5-8E9921F092E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E8B2BA-00C4-42B0-B2B9-403C977B332C}"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A08F941B-A690-46FA-940E-3077C15D001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DADFA3-975F-4AED-A677-D31440856E93}" type="slidenum">
              <a:t>73</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08E612F6-DE96-4104-8B28-129FD616C2EB}"/>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C448CB86-CD7A-40FB-91FF-65BB7D88CF92}"/>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95E5676-27F9-45F4-AE73-F9018C0264D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5566AC-A501-4D07-8306-7681EB2B3BB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6A0FC86-C599-4293-B07C-2E254181575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9E7A8B-F8DB-447E-B987-E35D96039E51}" type="slidenum">
              <a:t>74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324D0B3-848B-4F42-BB8D-0F6ED167EEE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49CBB8-11D1-48C8-8BB3-4637335133A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7B316C6C-C1BA-43B3-B457-CEBAC82C4C3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E0E51A-CD80-4609-9084-2DCF6B73243F}" type="slidenum">
              <a:t>74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AA440F0F-76D1-4BCE-A9BF-0841B98B93F2}"/>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C13E5C-ABF1-4EA7-AC4C-D48DABDEA3B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76850E24-ADE3-40EF-AAF0-1334B5FEDD8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E9FE1A-D513-4487-9B8C-E3CFA84E79A1}" type="slidenum">
              <a:t>74</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A8E36B1-672C-4F2F-B865-7B6848F3143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5C75877A-4B4B-4BD0-8FDA-D7C68D71040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E316958-05F1-4633-948E-9EA70B7B988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9604C1-7864-4C2B-87E2-1FA2A56E365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7E43C46-40A8-44C5-BE20-6AFCCC54521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BC3523-C253-458D-B8B6-C19E4702B4BD}" type="slidenum">
              <a:t>75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303FF7EE-ABFF-46E9-B386-FF38B759C1A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CB7EE7-C99D-4848-9D86-CCE17A8B294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A83BE4C8-D4F1-4CB7-A564-1B1D7443426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CECCEB-B3B4-4F3B-9325-25959BAE59FC}" type="slidenum">
              <a:t>75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1DADA7C9-F530-42FA-BA7A-4F9FF26B724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743B9E-7D63-4554-9B14-887DCD5945C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3E22DB2E-40A9-4CF8-8169-89D556E751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4A9B7B-CCD6-4C2D-BE0A-57A3CF594316}" type="slidenum">
              <a:t>75</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BD5D094C-F077-45BD-B528-B38ABA89AD3A}"/>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F1F2BA13-3F86-4AE5-A259-6B40D982806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D8E50E1-651C-43E4-A9E2-E62099CDAB0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ED6C61-B515-4FDB-AC55-E5C378F800B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E9D04E7-0D8E-4736-8BEF-2B854BFE9D1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BBC289-327B-4250-A4FD-8B151B0440C1}" type="slidenum">
              <a:t>76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99E1E731-7637-4E84-9ED0-B26733F4961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C724EB-83F8-4B82-B888-B632DDB5EEE9}"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89C3B7A-EDC0-4102-B809-27C44BEC50D8}"/>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3D9372-C30F-4EF4-AE33-C706F81431F5}" type="slidenum">
              <a:t>76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2A366D23-2CD0-4492-8A9C-2598B7B90D1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60A833-E2F4-4F03-ADB5-2D1D6759E91D}"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F2994B4D-7741-4CA3-8534-7812F77072A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947A7D-D32B-45D6-8313-08F8555A4768}" type="slidenum">
              <a:t>76</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4A57C033-CA50-4E30-AF7E-FFC0DDB05C9E}"/>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40D49E32-D5C9-4CEF-873C-E4FE80D818F8}"/>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EBD1CB5-0CEC-4D79-8C39-B35ACBE16BB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FC36BE-8E78-4EA6-B82E-F83A5858941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021B7C6-46A6-4031-A485-3DC6BCF547C6}"/>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E61F71-9B5C-4C49-95D0-BCE66609F62A}" type="slidenum">
              <a:t>77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73DB3DC2-7913-4FA5-811F-0575BA201FD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628D79-4CEC-4F07-B9B4-CAFBDEAF48C8}"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185C323A-F18E-41BF-8988-1FDBAB77617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2DED60-93B3-4692-856C-B0F86C10D3D1}" type="slidenum">
              <a:t>77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87808D26-F86B-4A08-AC55-5477230B324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5E70D9-89D9-4EB4-9FA5-9EBE5067E1C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90B5A839-8FC1-4CBF-8E4F-64E0A21317A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223F3-9FA4-436A-9F19-7861F56710D2}" type="slidenum">
              <a:t>77</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EA2FBD15-6653-48D6-B103-0858E1634B30}"/>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9A32616F-ACE1-408F-9F6E-DFA1DF804E9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E5898CCC-E0E4-4CD1-A5BF-268B62BF0B4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927096-CCA0-402D-AFF1-19DACF75F728}"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A1AB85C-61E5-43B1-9D8D-2E23BAB4523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B49292-0E59-4B69-BCB1-DAEFC8DBFF16}" type="slidenum">
              <a:t>78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A58B0519-D7C2-4D45-9958-19C91B66CFD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C43A6C-080B-43EB-8B01-10BDDF118ED7}"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95D0BAF2-2497-4C25-9014-4E321D4EB6C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BFB241-DC34-4EC0-B87E-E5B9AB6789D4}" type="slidenum">
              <a:t>78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F60E6A45-0F22-4B88-9A59-3D047A21E97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AC494F-E29F-4BF8-ACB3-BCC21A0406B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5078F0D-BCC3-4F34-88C7-4C45956941A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7388B0-0635-4933-B419-0768F3F56A48}" type="slidenum">
              <a:t>78</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77CB69C2-AAAE-4691-8CBA-829DE1DEF3B2}"/>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D8B87C66-D63D-4E6F-8366-45D5674BC2A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FAB594E-53FA-4676-84C2-56D6C7CEC30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C229C8-9015-4BF3-8A74-41B370DC1EB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99D2152-E7E9-4796-B7E0-BF3175E61E2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28D637-B0C0-4A53-886D-1987F6713783}" type="slidenum">
              <a:t>79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22BB79A9-991F-461C-928F-6404292F2D28}"/>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7044D0-9C26-47A2-8ED6-F7B5EF18C6B4}"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01D9185-8502-4228-B11B-D21F4980E3B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D86914-2E41-43C0-A378-AE097539D7D1}" type="slidenum">
              <a:t>79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F0B80FDA-AEFD-47FB-80C3-DF1FF04D810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1F7EEE-E264-4736-9C9F-770804F2C9F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E6A8368E-FB67-4574-B92D-9579A72FB09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381293-D39F-430B-BF00-E44C1A0FB500}" type="slidenum">
              <a:t>79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6C49905B-7F97-4F8E-A200-FC09852CE7C6}"/>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2762B2D3-6963-4334-9932-A43CB61151B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BF34A0C-F89F-4D55-B8AF-EA29D66B7FE7}"/>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BF2A49-39BE-44F4-A936-4C1A0A6423D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C72EB60E-49D1-43E5-8A64-5E6DA643CE7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479ADF-1F5B-4EEF-96D1-121C9EE5E431}" type="slidenum">
              <a:t>80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FB0CD6C-6306-4975-BDC1-05EF237FEEC8}"/>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339B571D-FF08-489E-B50F-F7F586009FF9}"/>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3EA0549-1A03-40FF-8C70-DBE195FF491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42C66F-0DF3-4213-8B76-475C5F9C39A7}"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2E4E089-DADD-4F36-B45C-7AB8BE4E5F30}"/>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CC1243-C1D9-42D0-8DA5-769F448F3D20}" type="slidenum">
              <a:t>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08771BD9-3813-4473-87C7-6018B591834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736ACC-5165-428D-8BF8-9839247F8CC0}"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8C4FB2B2-0DC1-415E-9076-A71218F3D9A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180509-9AE5-4BAC-A5A0-C83AE70F1A91}" type="slidenum">
              <a:t>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D2226A9-2ACB-418D-A7A1-DE81C161F56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A83A0E-7A84-4971-A854-75B36C30A0B2}"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84DC5EDE-7650-4550-9763-C276F04ED64A}"/>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C96DA7-72B7-437D-81BE-6FB61B9F5A87}" type="slidenum">
              <a:t>9</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CE16A6BA-E7BF-4E7A-851E-F29D9DF8FB05}"/>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625C12F1-9714-4063-B69B-DEFE1C047C8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37AD9C6D-03EB-4BD1-9692-24A43C17BB7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F82D39-7868-40A2-8539-87EB9B2741B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C862F2E-BC8D-48D2-A271-40A0A1DF0EA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FEEF18-BBFA-4B26-8FD9-6CD5CB40464D}" type="slidenum">
              <a:t>81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0189C86-CB36-47DF-9C97-53ECE5A3E6F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46006E7E-8B93-48A6-8F96-B6885AE82E6F}"/>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4ED4032-C6EC-4033-849B-55BCEEA8B73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9AD4B0-3408-4C2C-B4BE-06C19048D72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90C8F36-50E4-4CEA-A1B1-2084FC09B48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841FF3-5B2B-477A-B42B-18E2B3133BAC}" type="slidenum">
              <a:t>82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DC96343-FCE9-48B2-BDA5-54EA34E908A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39F39E1-C1EF-4B6F-BB64-1C14111CF44A}"/>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12298E96-8AD4-467C-AF0B-8AA1CEE6D5D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729A89-FB1E-422E-B17B-70BA1546F96C}" type="slidenum">
              <a:t>82</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05EEC0F8-CAC2-4351-8E3A-07DB5BE2E29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1EEDAF-7B61-4044-A5A3-9B23E2A2440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D52F96F-5A8A-4B7C-911B-5A11344FD00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C13BE0-F032-44A9-928A-465BE8B7022E}" type="slidenum">
              <a:t>83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C9026AFE-836C-494A-8A13-426A00F4C9F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ED3A583-C5D2-4935-9482-8F9519961749}"/>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34810D79-80C6-45CA-8A7C-1816A9841FAF}"/>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036D41-C1C7-4DCA-A628-E47A7336F7E1}" type="slidenum">
              <a:t>83</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48D3081E-3BEF-4978-95B3-45628772E59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5936AD-6898-4FEE-B45D-62D10F480F1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32E6C3B-FC10-4AD5-8FEF-6B1C6AE70ED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C39097-3BAE-4BD3-8ED5-790C46941ED4}" type="slidenum">
              <a:t>84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5D95296-BB23-4681-A9FB-E92251338FB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F933D9C-F2EA-4A9F-A044-76BF7577D231}"/>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CDCCF113-8424-46D3-A722-8A3161F792E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B21093-B4B1-4C24-9069-CF4D64DD6883}" type="slidenum">
              <a:t>84</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DA3BF01-70B2-4279-8C87-3055DE7ECD90}"/>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932AE4-701E-4B36-B422-738499BFF10B}"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AAA1CCB8-2A53-4C86-AD15-BBDCE381F8C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5D9AD5-A0DE-4215-A587-FD05BA63088F}" type="slidenum">
              <a:t>85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0D2861C-9487-4FFC-81DF-07587EC339F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8095CA56-96AA-4924-9D69-768BFB84378F}"/>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D2617D09-D547-4254-AFE4-02ABBA6B451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85063D-1EF4-4C75-97A2-B10AD7606908}" type="slidenum">
              <a:t>85</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5A96D80-822A-4952-A7F2-451FEEAAADEF}"/>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C59AF8-1FCD-45A3-93CF-A397AE6898F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20CBA0E-FF16-41DA-9621-C3C6C44693A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B44E80-0255-420F-B3D0-F5D6ED55D3D2}" type="slidenum">
              <a:t>86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2247EBEB-14BD-499A-B49B-5E9DD62CB0B7}"/>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1BFFFFF4-20CD-469F-94FE-13C9A3925577}"/>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19B03350-6096-448D-AFFB-5CC59FC20E5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844A29-5520-4145-A58B-7BB2CF419419}" type="slidenum">
              <a:t>86</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505278B1-16DB-4880-91A9-6B67AF58754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0D6186-0510-4CF6-B9E7-CD284EF00C0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F9A20D38-D809-45FB-B37A-ADB7E738E5C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E46186-854C-4982-B5DB-EF1DB262B33F}" type="slidenum">
              <a:t>87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F6CBA71D-E7E1-47AC-A01B-97714EFAB2D1}"/>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EA5F2A64-EA67-436C-9246-45B354178E5B}"/>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83678548-A8E1-4027-8D01-CD30F37BE84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A7BE4-6F34-414C-805A-D95028461129}" type="slidenum">
              <a:t>87</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0A4CDB8-5B21-43BA-87FA-4712582BBC15}"/>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6D8DAA-E792-4996-BEDB-C5325B56487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BC326B8-AFBD-42B4-A7CC-93B7237520A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C2EE9B-D8A6-40AC-A17F-FBF6272CEE35}" type="slidenum">
              <a:t>88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7EA02D6-C505-45D6-9BAE-7C0D55839FFD}"/>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5ED31D0E-114A-481E-820D-4E9191AC72E8}"/>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F8F915A4-C0FA-4F64-96AE-61B7B69AF75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D825D8-E7F0-4CF1-8CEB-7BC6607C7E8E}" type="slidenum">
              <a:t>88</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9922BC73-CBA9-4619-9206-D546EBE9B20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D12DC6-47C9-4047-BFC1-323D6F0BCBF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3F9A4109-9C53-4B95-9D5D-642AD551987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B823C9-8EEB-4509-99CF-D316CDB235B0}" type="slidenum">
              <a:t>89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9DAAF52-DDFB-4B19-B062-93FA45B442A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9574344-D1D7-4D94-88ED-2A95187C861A}"/>
              </a:ext>
            </a:extLst>
          </p:cNvPr>
          <p:cNvSpPr txBox="1">
            <a:spLocks noGrp="1"/>
          </p:cNvSpPr>
          <p:nvPr>
            <p:ph type="body" sz="quarter" idx="1"/>
          </p:nvPr>
        </p:nvSpPr>
        <p:spPr/>
        <p:txBody>
          <a:bodyPr/>
          <a:lstStyle/>
          <a:p>
            <a:pPr lvl="0"/>
            <a:endParaRPr lang="cs-CZ"/>
          </a:p>
          <a:p>
            <a:pPr lvl="0"/>
            <a:endParaRPr lang="cs-CZ"/>
          </a:p>
        </p:txBody>
      </p:sp>
      <p:sp>
        <p:nvSpPr>
          <p:cNvPr id="6" name="Zástupný symbol pro číslo snímku 3">
            <a:extLst>
              <a:ext uri="{FF2B5EF4-FFF2-40B4-BE49-F238E27FC236}">
                <a16:creationId xmlns:a16="http://schemas.microsoft.com/office/drawing/2014/main" id="{55B372F2-8BC8-4FB2-98B9-D8E940443F09}"/>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6489AE-F78E-4426-AFBC-1B8B3DB04E32}" type="slidenum">
              <a:t>89</a:t>
            </a:fld>
            <a:endParaRPr lang="cs-CZ" sz="1800" b="0" i="0" u="none" strike="noStrike" kern="0" cap="none" spc="0" baseline="0">
              <a:solidFill>
                <a:srgbClr val="000000"/>
              </a:solidFill>
              <a:uFillTx/>
              <a:latin typeface="Calibri" pitchFamily="18"/>
              <a:ea typeface="Microsoft YaHei" pitchFamily="2"/>
              <a:cs typeface="Lucida Sans" pitchFamily="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6EFAF0BE-6AFE-4966-81C4-8A9A7796CAAA}"/>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26D294-38A1-410D-BCCF-CE7F34520AC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B4FD31EA-84EC-493C-BC63-77F4F14CE63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ED9AE8-5A52-451B-AA93-F802F640C07B}" type="slidenum">
              <a:t>90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68805A8-8009-46FB-87D0-5802BF30B88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939030DB-0AD0-4108-A7D0-807292609A43}"/>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7054EC3-2196-4095-97D7-A0951D0BC65C}"/>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3AA07F-1A0B-4C3C-9D4A-FF3E0E78057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7AFDF852-D803-4CF6-8973-17C220631A5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250FA2-6475-4DC6-8DB5-C5A4E4374E5E}" type="slidenum">
              <a:t>10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datum 2">
            <a:extLst>
              <a:ext uri="{FF2B5EF4-FFF2-40B4-BE49-F238E27FC236}">
                <a16:creationId xmlns:a16="http://schemas.microsoft.com/office/drawing/2014/main" id="{FFBADC0F-8749-4270-B69D-50D348FD24F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37EBF6-01FF-4E42-9005-701652B69EBA}"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5" name="Zástupný symbol pro číslo snímku 6">
            <a:extLst>
              <a:ext uri="{FF2B5EF4-FFF2-40B4-BE49-F238E27FC236}">
                <a16:creationId xmlns:a16="http://schemas.microsoft.com/office/drawing/2014/main" id="{E23E8FB0-12FE-48B3-A127-391B9DFD9F92}"/>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19D32D-FF70-44E7-A553-DE5505BE348A}" type="slidenum">
              <a:t>10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6" name="Zástupný symbol pro datum 2">
            <a:extLst>
              <a:ext uri="{FF2B5EF4-FFF2-40B4-BE49-F238E27FC236}">
                <a16:creationId xmlns:a16="http://schemas.microsoft.com/office/drawing/2014/main" id="{647FACB5-D137-4BB9-9566-3EBD2F50379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656BD5-892B-4C04-ACE8-7FC02C2CE815}" type="datetime1">
              <a:rPr lang="cs-CZ" sz="1200" b="0" i="0" u="none" strike="noStrike" kern="1200" cap="none" spc="0" baseline="0">
                <a:solidFill>
                  <a:srgbClr val="000000"/>
                </a:solidFill>
                <a:uFillTx/>
                <a:latin typeface="Calibri" pitchFamily="18"/>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7" name="Zástupný symbol pro číslo snímku 6">
            <a:extLst>
              <a:ext uri="{FF2B5EF4-FFF2-40B4-BE49-F238E27FC236}">
                <a16:creationId xmlns:a16="http://schemas.microsoft.com/office/drawing/2014/main" id="{1CF1D808-6397-468C-BBF2-9621EAD49F1C}"/>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97ACF9-8ADA-46A3-BCF0-674476BFBCF7}" type="slidenum">
              <a:t>10</a:t>
            </a:fld>
            <a:endParaRPr lang="cs-CZ" sz="1200" b="0" i="0" u="none" strike="noStrike" kern="1200" cap="none" spc="0" baseline="0">
              <a:solidFill>
                <a:srgbClr val="000000"/>
              </a:solidFill>
              <a:uFillTx/>
              <a:latin typeface="Calibri" pitchFamily="18"/>
              <a:ea typeface="Segoe UI" pitchFamily="2"/>
              <a:cs typeface="Tahoma" pitchFamily="2"/>
            </a:endParaRPr>
          </a:p>
        </p:txBody>
      </p:sp>
      <p:sp>
        <p:nvSpPr>
          <p:cNvPr id="8" name="Zástupný symbol pro obrázek snímku 1">
            <a:extLst>
              <a:ext uri="{FF2B5EF4-FFF2-40B4-BE49-F238E27FC236}">
                <a16:creationId xmlns:a16="http://schemas.microsoft.com/office/drawing/2014/main" id="{A9B55CCE-33A3-452C-93FB-A9B883992715}"/>
              </a:ext>
            </a:extLst>
          </p:cNvPr>
          <p:cNvSpPr>
            <a:spLocks noGrp="1" noRot="1" noChangeAspect="1"/>
          </p:cNvSpPr>
          <p:nvPr>
            <p:ph type="sldImg"/>
          </p:nvPr>
        </p:nvSpPr>
        <p:spPr>
          <a:solidFill>
            <a:srgbClr val="4472C4"/>
          </a:solidFill>
          <a:ln w="12600" cap="flat">
            <a:solidFill>
              <a:srgbClr val="2F528F"/>
            </a:solidFill>
            <a:prstDash val="solid"/>
            <a:miter/>
          </a:ln>
        </p:spPr>
      </p:sp>
      <p:sp>
        <p:nvSpPr>
          <p:cNvPr id="9" name="Zástupný symbol pro poznámky 2">
            <a:extLst>
              <a:ext uri="{FF2B5EF4-FFF2-40B4-BE49-F238E27FC236}">
                <a16:creationId xmlns:a16="http://schemas.microsoft.com/office/drawing/2014/main" id="{FAEFB8F2-8E66-481E-BB39-27F333A1CEFB}"/>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879ADFD-4950-4E86-ACDB-7CEFD15A427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DC9701-AAB6-403D-AE3F-7B5F2A0FBB72}"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4C47F8E4-5630-405F-BF9D-53CB28AB1957}"/>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27C8AE-A8E0-4DEC-A899-ADCC4BA1BBC1}" type="slidenum">
              <a:t>91</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9577F835-CC56-4251-BC40-45559B6288C9}"/>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5E46584-6A5D-478D-9D1B-1D9FF7CED0C6}"/>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8CDA6BB8-51F4-4EA0-9F15-C45C033B980B}"/>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AB9431-36B1-46DF-B166-1650C8F70BBC}"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DAC60630-56FA-4A50-8A6C-E0522D4A602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F8B192-813B-4F9D-B8AB-1CF0C66CCDA8}" type="slidenum">
              <a:t>92</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1DBF433-2A1A-41AA-9D07-2BEC064B97C0}"/>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07337B43-1A67-4C75-8C63-779F586D894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A7BAD61C-4CFE-4E2C-90F4-981C23825C81}"/>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028BC7-7701-4453-B3B6-A7080FEFB981}"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0C8B8239-A84D-46CD-9A8D-B3593A461F01}"/>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0D804A-BC87-4384-9059-EA5537F98EC8}" type="slidenum">
              <a:t>93</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431D20D-7B43-4798-8D60-255C473606C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7D8E7B88-83FE-4565-A247-B5842F84C54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F52469CF-574E-4A7D-ACAB-015A5F7522CE}"/>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0CDCAB-D4BF-40F9-80D3-4C78ACC3EDB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1088470B-E960-41EA-8A8C-8C9F6C8CE013}"/>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FD1CD2-09BA-44EB-96CE-8663CEBEA4D6}" type="slidenum">
              <a:t>94</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8392CB5B-6DD8-4480-803D-CBAACAE54A36}"/>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BDF4955-2E1A-4ADD-A73D-106C7674C98C}"/>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C888D63-BC8D-4F84-A174-AA1562A6EC5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A58BEA9-CA7F-4D91-B1BE-14646723F24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99C89607-0291-402C-B126-CDB676032DB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F33A79-054A-46F6-8B54-6DC3F113167D}" type="slidenum">
              <a:t>95</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498F1A8D-3EDC-417F-930E-5F6757F42344}"/>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C56E601F-2247-41BE-A60F-529A32451F41}"/>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D664A2B0-5507-42C8-96B6-8C151AA46AF6}"/>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605A57-CE55-4BD9-95E2-1B542197A79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E7C6A7B-23C8-4C8D-8FE6-4260143BB07D}"/>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930CF0-D18D-420D-AA7A-4B482B7A1EF3}" type="slidenum">
              <a:t>96</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3DE486DF-EF5F-4460-A0E7-41913270D1E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A9D5C6B-B7BE-42D3-A521-BD68EAB0876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C82CADA0-2C37-4B61-B4E3-A7CAEA2552C9}"/>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D1F453-1411-4A8F-B19A-3E203D7115C5}"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6A2B537C-AA3F-4730-87C7-DBD5D971E71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AE0C1E-0DF9-4F33-9C79-A0158661D737}" type="slidenum">
              <a:t>97</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630B964-6EDB-4D5D-9DBB-C1C39964459F}"/>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F856E30-DFDD-4D22-AFA6-EA1D451BDC8E}"/>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262C50FB-A4FC-4886-A9C0-7F3524EEFD43}"/>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AC0D4A-017D-4742-B5AC-1A183D3DFEE6}"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ECADF40C-603F-47E0-AE12-4F22F607F75E}"/>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44381C-54E3-41F5-BCBC-EDB6A11E9B50}" type="slidenum">
              <a:t>98</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DD6D577D-5BC7-4AAC-8A20-FE12D41C25BA}"/>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2ACCAB5E-2941-40CC-8CE2-80C51AE16DA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7F2DD24E-5EBE-4A4C-BC6D-29A7E81E2294}"/>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2EF26A-330E-4303-91A8-8AAFFD6EED2F}"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8B19FB36-AB27-4AF7-8E0A-7480B0ECF454}"/>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209A97-996C-4426-8DB3-E2B43CE534E2}" type="slidenum">
              <a:t>99</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A0D63D27-2704-4045-96A5-F83CFB62C9DC}"/>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F5920B02-56EE-4123-A139-7C1802B83BBA}"/>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2">
            <a:extLst>
              <a:ext uri="{FF2B5EF4-FFF2-40B4-BE49-F238E27FC236}">
                <a16:creationId xmlns:a16="http://schemas.microsoft.com/office/drawing/2014/main" id="{1B7656E5-3EDB-49F6-9C58-52C6D469B8AD}"/>
              </a:ext>
            </a:extLst>
          </p:cNvPr>
          <p:cNvSpPr txBox="1"/>
          <p:nvPr/>
        </p:nvSpPr>
        <p:spPr>
          <a:xfrm>
            <a:off x="3884755"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88860E-9DA0-4435-9BB9-632A37924374}" type="datetime1">
              <a:rPr lang="cs-CZ" sz="1200" b="0" i="0" u="none" strike="noStrike" kern="1200" cap="none" spc="0" baseline="0">
                <a:solidFill>
                  <a:srgbClr val="000000"/>
                </a:solidFill>
                <a:uFillTx/>
                <a:latin typeface="Calibri"/>
                <a:ea typeface="Segoe UI"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30.12.2020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3" name="Zástupný symbol pro číslo snímku 6">
            <a:extLst>
              <a:ext uri="{FF2B5EF4-FFF2-40B4-BE49-F238E27FC236}">
                <a16:creationId xmlns:a16="http://schemas.microsoft.com/office/drawing/2014/main" id="{54E96B8C-B226-422B-A000-8BDFFD72E76B}"/>
              </a:ext>
            </a:extLst>
          </p:cNvPr>
          <p:cNvSpPr txBox="1"/>
          <p:nvPr/>
        </p:nvSpPr>
        <p:spPr>
          <a:xfrm>
            <a:off x="3884755" y="8685364"/>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C57AB1-CB94-4566-BA55-6120FC01603D}" type="slidenum">
              <a:t>100</a:t>
            </a:fld>
            <a:endParaRPr lang="cs-CZ" sz="1200" b="0" i="0" u="none" strike="noStrike" kern="1200" cap="none" spc="0" baseline="0">
              <a:solidFill>
                <a:srgbClr val="000000"/>
              </a:solidFill>
              <a:uFillTx/>
              <a:latin typeface="Calibri"/>
              <a:ea typeface="Segoe UI" pitchFamily="2"/>
              <a:cs typeface="Tahoma" pitchFamily="2"/>
            </a:endParaRPr>
          </a:p>
        </p:txBody>
      </p:sp>
      <p:sp>
        <p:nvSpPr>
          <p:cNvPr id="4" name="Zástupný symbol pro obrázek snímku 1">
            <a:extLst>
              <a:ext uri="{FF2B5EF4-FFF2-40B4-BE49-F238E27FC236}">
                <a16:creationId xmlns:a16="http://schemas.microsoft.com/office/drawing/2014/main" id="{73CA6C92-AFC2-4C11-95E4-05F79CF3CC33}"/>
              </a:ext>
            </a:extLst>
          </p:cNvPr>
          <p:cNvSpPr>
            <a:spLocks noGrp="1" noRot="1" noChangeAspect="1"/>
          </p:cNvSpPr>
          <p:nvPr>
            <p:ph type="sldImg"/>
          </p:nvPr>
        </p:nvSpPr>
        <p:spPr>
          <a:solidFill>
            <a:srgbClr val="5B9BD5"/>
          </a:solidFill>
          <a:ln w="12600" cap="flat">
            <a:solidFill>
              <a:srgbClr val="41719C"/>
            </a:solidFill>
            <a:prstDash val="solid"/>
            <a:miter/>
          </a:ln>
        </p:spPr>
      </p:sp>
      <p:sp>
        <p:nvSpPr>
          <p:cNvPr id="5" name="Zástupný symbol pro poznámky 2">
            <a:extLst>
              <a:ext uri="{FF2B5EF4-FFF2-40B4-BE49-F238E27FC236}">
                <a16:creationId xmlns:a16="http://schemas.microsoft.com/office/drawing/2014/main" id="{BA687BF1-456E-418F-BDA9-C7086A6BF445}"/>
              </a:ext>
            </a:extLst>
          </p:cNvPr>
          <p:cNvSpPr txBox="1">
            <a:spLocks noGrp="1"/>
          </p:cNvSpPr>
          <p:nvPr>
            <p:ph type="body" sz="quarter" idx="1"/>
          </p:nvPr>
        </p:nvSpPr>
        <p:spPr/>
        <p:txBody>
          <a:bodyPr lIns="0" tIns="0" rIns="0" bIns="0"/>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7684B5-7CF7-4327-88C4-16FBD4BC9C6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35CEDD5-0BFA-4DAB-A0AD-AC947223B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D66A438-26FF-4B3D-95C7-257DF5FABFC1}"/>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5" name="Zástupný symbol pro zápatí 4">
            <a:extLst>
              <a:ext uri="{FF2B5EF4-FFF2-40B4-BE49-F238E27FC236}">
                <a16:creationId xmlns:a16="http://schemas.microsoft.com/office/drawing/2014/main" id="{62AE3AEE-9718-4D90-9495-B785AE8924F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EEEB34-61D3-48D6-92E0-08BC443594B3}"/>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33325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D6973-A80E-4CEB-A154-631DF8FF014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A0F7918-2CE1-41D2-B068-43CE4904A84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6A87318-F15C-4E23-8EEE-F631BCE18194}"/>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5" name="Zástupný symbol pro zápatí 4">
            <a:extLst>
              <a:ext uri="{FF2B5EF4-FFF2-40B4-BE49-F238E27FC236}">
                <a16:creationId xmlns:a16="http://schemas.microsoft.com/office/drawing/2014/main" id="{6F531926-88FD-4A91-A33F-79113D4EB8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C721D6-5EA1-47CE-A211-7C7A580C7677}"/>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57020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59175DB-C63B-4A5C-BB65-A111E667966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DF00E58-F2CA-4F1A-A908-E8B0D626461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631D03-88EA-476A-BF94-82DF06F31E2B}"/>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5" name="Zástupný symbol pro zápatí 4">
            <a:extLst>
              <a:ext uri="{FF2B5EF4-FFF2-40B4-BE49-F238E27FC236}">
                <a16:creationId xmlns:a16="http://schemas.microsoft.com/office/drawing/2014/main" id="{CABAB3B9-43E5-4E08-B1A4-CC31EBC3A97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18A8D6-BC04-4CEB-8D96-5A14E92FDA1E}"/>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154761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BCC8-E55C-4FC4-B5A5-DBC3A7DCC134}"/>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obsah 2">
            <a:extLst>
              <a:ext uri="{FF2B5EF4-FFF2-40B4-BE49-F238E27FC236}">
                <a16:creationId xmlns:a16="http://schemas.microsoft.com/office/drawing/2014/main" id="{5AE84569-286B-4331-BB5F-19876AE68EF4}"/>
              </a:ext>
            </a:extLst>
          </p:cNvPr>
          <p:cNvSpPr txBox="1">
            <a:spLocks noGrp="1"/>
          </p:cNvSpPr>
          <p:nvPr>
            <p:ph type="title" idx="4294967295"/>
          </p:nvPr>
        </p:nvSpPr>
        <p:spPr>
          <a:xfrm>
            <a:off x="609600" y="1600201"/>
            <a:ext cx="10972800" cy="4525923"/>
          </a:xfrm>
        </p:spPr>
        <p:txBody>
          <a:bodyPr anchor="t" anchorCtr="0"/>
          <a:lstStyle>
            <a:lvl1pPr marL="343082" indent="-343082" algn="l">
              <a:spcBef>
                <a:spcPts val="800"/>
              </a:spcBef>
              <a:buSzPct val="100000"/>
              <a:buFont typeface="Arial" pitchFamily="34"/>
              <a:buChar char="•"/>
              <a:defRPr sz="32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4" name="Zástupný symbol pro datum 3">
            <a:extLst>
              <a:ext uri="{FF2B5EF4-FFF2-40B4-BE49-F238E27FC236}">
                <a16:creationId xmlns:a16="http://schemas.microsoft.com/office/drawing/2014/main" id="{66623F36-D033-4B1F-BC2C-9C131878ADA0}"/>
              </a:ext>
            </a:extLst>
          </p:cNvPr>
          <p:cNvSpPr txBox="1">
            <a:spLocks noGrp="1"/>
          </p:cNvSpPr>
          <p:nvPr>
            <p:ph type="dt" sz="half" idx="7"/>
          </p:nvPr>
        </p:nvSpPr>
        <p:spPr/>
        <p:txBody>
          <a:bodyPr/>
          <a:lstStyle>
            <a:lvl1pPr>
              <a:defRPr/>
            </a:lvl1pPr>
          </a:lstStyle>
          <a:p>
            <a:pPr lvl="0"/>
            <a:fld id="{1B1939A6-1800-4E96-9975-02D0DEAB8A07}" type="datetime1">
              <a:rPr lang="cs-CZ"/>
              <a:pPr lvl="0"/>
              <a:t>30.12.2020</a:t>
            </a:fld>
            <a:endParaRPr lang="cs-CZ"/>
          </a:p>
        </p:txBody>
      </p:sp>
      <p:sp>
        <p:nvSpPr>
          <p:cNvPr id="5" name="Zástupný symbol pro zápatí 4">
            <a:extLst>
              <a:ext uri="{FF2B5EF4-FFF2-40B4-BE49-F238E27FC236}">
                <a16:creationId xmlns:a16="http://schemas.microsoft.com/office/drawing/2014/main" id="{0EF7ECFD-1D4C-4695-B91D-0B30A4B509D4}"/>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4B823F37-CD18-4039-98F8-41AD70D88366}"/>
              </a:ext>
            </a:extLst>
          </p:cNvPr>
          <p:cNvSpPr txBox="1">
            <a:spLocks noGrp="1"/>
          </p:cNvSpPr>
          <p:nvPr>
            <p:ph type="sldNum" sz="quarter" idx="8"/>
          </p:nvPr>
        </p:nvSpPr>
        <p:spPr/>
        <p:txBody>
          <a:bodyPr/>
          <a:lstStyle>
            <a:lvl1pPr>
              <a:defRPr/>
            </a:lvl1pPr>
          </a:lstStyle>
          <a:p>
            <a:pPr lvl="0"/>
            <a:fld id="{3643B358-41FC-4EB9-AF00-63F429E08E78}" type="slidenum">
              <a:t>‹#›</a:t>
            </a:fld>
            <a:endParaRPr lang="cs-CZ"/>
          </a:p>
        </p:txBody>
      </p:sp>
      <p:sp>
        <p:nvSpPr>
          <p:cNvPr id="7" name="Zástupný obsah 6">
            <a:extLst>
              <a:ext uri="{FF2B5EF4-FFF2-40B4-BE49-F238E27FC236}">
                <a16:creationId xmlns:a16="http://schemas.microsoft.com/office/drawing/2014/main" id="{C15D31F5-958F-4457-BD92-476494BE596F}"/>
              </a:ext>
            </a:extLst>
          </p:cNvPr>
          <p:cNvSpPr txBox="1">
            <a:spLocks noGrp="1"/>
          </p:cNvSpPr>
          <p:nvPr>
            <p:ph type="title" idx="4294967295"/>
          </p:nvPr>
        </p:nvSpPr>
        <p:spPr>
          <a:xfrm>
            <a:off x="609601" y="1604516"/>
            <a:ext cx="10972324" cy="3977283"/>
          </a:xfrm>
        </p:spPr>
        <p:txBody>
          <a:bodyPr lIns="0" tIns="0" rIns="0" bIns="0" anchor="t">
            <a:normAutofit/>
          </a:bodyPr>
          <a:lstStyle>
            <a:lvl1pPr hangingPunct="0">
              <a:defRPr>
                <a:latin typeface="Liberation Sans" pitchFamily="18"/>
              </a:defRPr>
            </a:lvl1pPr>
          </a:lstStyle>
          <a:p>
            <a:pPr lvl="0"/>
            <a:endParaRPr lang="cs-CZ"/>
          </a:p>
        </p:txBody>
      </p:sp>
      <p:sp>
        <p:nvSpPr>
          <p:cNvPr id="8" name="Zástupný symbol pro obsah 7">
            <a:extLst>
              <a:ext uri="{FF2B5EF4-FFF2-40B4-BE49-F238E27FC236}">
                <a16:creationId xmlns:a16="http://schemas.microsoft.com/office/drawing/2014/main" id="{4E8655C7-A2F6-4C09-8A62-9F1EBF72F1C4}"/>
              </a:ext>
            </a:extLst>
          </p:cNvPr>
          <p:cNvSpPr txBox="1">
            <a:spLocks noGrp="1"/>
          </p:cNvSpPr>
          <p:nvPr>
            <p:ph type="title" idx="4294967295"/>
          </p:nvPr>
        </p:nvSpPr>
        <p:spPr>
          <a:xfrm>
            <a:off x="609601" y="1604516"/>
            <a:ext cx="10972324" cy="3977283"/>
          </a:xfrm>
        </p:spPr>
        <p:txBody>
          <a:bodyPr lIns="0" tIns="0" rIns="0" bIns="0" anchor="t">
            <a:normAutofit/>
          </a:bodyPr>
          <a:lstStyle>
            <a:lvl1pPr hangingPunct="0">
              <a:defRPr>
                <a:latin typeface="Liberation Sans" pitchFamily="18"/>
              </a:defRPr>
            </a:lvl1pPr>
          </a:lstStyle>
          <a:p>
            <a:pPr lvl="0"/>
            <a:endParaRPr lang="cs-CZ"/>
          </a:p>
        </p:txBody>
      </p:sp>
      <p:sp>
        <p:nvSpPr>
          <p:cNvPr id="9" name="Zástupný symbol pro obsah 8">
            <a:extLst>
              <a:ext uri="{FF2B5EF4-FFF2-40B4-BE49-F238E27FC236}">
                <a16:creationId xmlns:a16="http://schemas.microsoft.com/office/drawing/2014/main" id="{2BED6A81-359D-4EF1-A03D-C7714FA11B89}"/>
              </a:ext>
            </a:extLst>
          </p:cNvPr>
          <p:cNvSpPr txBox="1">
            <a:spLocks noGrp="1"/>
          </p:cNvSpPr>
          <p:nvPr>
            <p:ph idx="1"/>
          </p:nvPr>
        </p:nvSpPr>
        <p:spPr>
          <a:xfrm>
            <a:off x="609601" y="1604516"/>
            <a:ext cx="10972324" cy="3977283"/>
          </a:xfrm>
        </p:spPr>
        <p:txBody>
          <a:bodyPr lIns="0" tIns="0" rIns="0" bIns="0"/>
          <a:lstStyle>
            <a:lvl1pPr hangingPunct="0">
              <a:spcBef>
                <a:spcPts val="1415"/>
              </a:spcBef>
              <a:defRPr>
                <a:latin typeface="Liberation Sans" pitchFamily="18"/>
              </a:defRPr>
            </a:lvl1pPr>
          </a:lstStyle>
          <a:p>
            <a:pPr lvl="0"/>
            <a:endParaRPr lang="cs-CZ"/>
          </a:p>
        </p:txBody>
      </p:sp>
    </p:spTree>
    <p:extLst>
      <p:ext uri="{BB962C8B-B14F-4D97-AF65-F5344CB8AC3E}">
        <p14:creationId xmlns:p14="http://schemas.microsoft.com/office/powerpoint/2010/main" val="10176093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3CDBC-E7DD-42B4-8CDD-217E0FB8CE08}"/>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obsah 2">
            <a:extLst>
              <a:ext uri="{FF2B5EF4-FFF2-40B4-BE49-F238E27FC236}">
                <a16:creationId xmlns:a16="http://schemas.microsoft.com/office/drawing/2014/main" id="{B8241DA6-482A-4B61-80E2-1413CEE582AD}"/>
              </a:ext>
            </a:extLst>
          </p:cNvPr>
          <p:cNvSpPr txBox="1">
            <a:spLocks noGrp="1"/>
          </p:cNvSpPr>
          <p:nvPr>
            <p:ph type="title" idx="4294967295"/>
          </p:nvPr>
        </p:nvSpPr>
        <p:spPr>
          <a:xfrm>
            <a:off x="609600" y="1600201"/>
            <a:ext cx="10972800" cy="4525923"/>
          </a:xfrm>
        </p:spPr>
        <p:txBody>
          <a:bodyPr anchor="t" anchorCtr="0"/>
          <a:lstStyle>
            <a:lvl1pPr marL="343082" indent="-343082" algn="l">
              <a:spcBef>
                <a:spcPts val="800"/>
              </a:spcBef>
              <a:buSzPct val="100000"/>
              <a:buFont typeface="Arial" pitchFamily="34"/>
              <a:buChar char="•"/>
              <a:defRPr sz="3200"/>
            </a:lvl1pPr>
          </a:lstStyle>
          <a:p>
            <a:pPr lvl="0"/>
            <a:r>
              <a:rPr lang="cs-CZ"/>
              <a:t>Kliknutím lze upravit styly předlohy textu.</a:t>
            </a:r>
            <a:br>
              <a:rPr lang="cs-CZ"/>
            </a:br>
            <a:r>
              <a:rPr lang="cs-CZ"/>
              <a:t>Druhá úroveň</a:t>
            </a:r>
            <a:br>
              <a:rPr lang="cs-CZ"/>
            </a:br>
            <a:r>
              <a:rPr lang="cs-CZ"/>
              <a:t>Třetí úroveň</a:t>
            </a:r>
            <a:br>
              <a:rPr lang="cs-CZ"/>
            </a:br>
            <a:r>
              <a:rPr lang="cs-CZ"/>
              <a:t>Čtvrtá úroveň</a:t>
            </a:r>
            <a:br>
              <a:rPr lang="cs-CZ"/>
            </a:br>
            <a:r>
              <a:rPr lang="cs-CZ"/>
              <a:t>Pátá úroveň</a:t>
            </a:r>
          </a:p>
        </p:txBody>
      </p:sp>
      <p:sp>
        <p:nvSpPr>
          <p:cNvPr id="4" name="Zástupný symbol pro datum 3">
            <a:extLst>
              <a:ext uri="{FF2B5EF4-FFF2-40B4-BE49-F238E27FC236}">
                <a16:creationId xmlns:a16="http://schemas.microsoft.com/office/drawing/2014/main" id="{ED40B830-43C5-48C1-A0E1-7AB0E1ACCA43}"/>
              </a:ext>
            </a:extLst>
          </p:cNvPr>
          <p:cNvSpPr txBox="1">
            <a:spLocks noGrp="1"/>
          </p:cNvSpPr>
          <p:nvPr>
            <p:ph type="dt" sz="half" idx="7"/>
          </p:nvPr>
        </p:nvSpPr>
        <p:spPr/>
        <p:txBody>
          <a:bodyPr/>
          <a:lstStyle>
            <a:lvl1pPr>
              <a:defRPr/>
            </a:lvl1pPr>
          </a:lstStyle>
          <a:p>
            <a:pPr lvl="0"/>
            <a:fld id="{FA5AD1DC-473D-4119-90A1-4F28875E7A8F}" type="datetime1">
              <a:rPr lang="cs-CZ"/>
              <a:pPr lvl="0"/>
              <a:t>30.12.2020</a:t>
            </a:fld>
            <a:endParaRPr lang="cs-CZ"/>
          </a:p>
        </p:txBody>
      </p:sp>
      <p:sp>
        <p:nvSpPr>
          <p:cNvPr id="5" name="Zástupný symbol pro zápatí 4">
            <a:extLst>
              <a:ext uri="{FF2B5EF4-FFF2-40B4-BE49-F238E27FC236}">
                <a16:creationId xmlns:a16="http://schemas.microsoft.com/office/drawing/2014/main" id="{FA0DB2F6-C20F-4F96-81F4-64FADEBDD8AD}"/>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9C5B8DA9-B763-4E68-B1A6-93A1960A042B}"/>
              </a:ext>
            </a:extLst>
          </p:cNvPr>
          <p:cNvSpPr txBox="1">
            <a:spLocks noGrp="1"/>
          </p:cNvSpPr>
          <p:nvPr>
            <p:ph type="sldNum" sz="quarter" idx="8"/>
          </p:nvPr>
        </p:nvSpPr>
        <p:spPr/>
        <p:txBody>
          <a:bodyPr/>
          <a:lstStyle>
            <a:lvl1pPr>
              <a:defRPr/>
            </a:lvl1pPr>
          </a:lstStyle>
          <a:p>
            <a:pPr lvl="0"/>
            <a:fld id="{EB967684-E542-4057-B9B8-BEEFF917291A}" type="slidenum">
              <a:t>‹#›</a:t>
            </a:fld>
            <a:endParaRPr lang="cs-CZ"/>
          </a:p>
        </p:txBody>
      </p:sp>
      <p:sp>
        <p:nvSpPr>
          <p:cNvPr id="7" name="Zástupný symbol pro obsah 6">
            <a:extLst>
              <a:ext uri="{FF2B5EF4-FFF2-40B4-BE49-F238E27FC236}">
                <a16:creationId xmlns:a16="http://schemas.microsoft.com/office/drawing/2014/main" id="{9684C86B-1677-4F32-BA79-0F71327B756C}"/>
              </a:ext>
            </a:extLst>
          </p:cNvPr>
          <p:cNvSpPr txBox="1">
            <a:spLocks noGrp="1"/>
          </p:cNvSpPr>
          <p:nvPr>
            <p:ph idx="1"/>
          </p:nvPr>
        </p:nvSpPr>
        <p:spPr>
          <a:xfrm>
            <a:off x="609601" y="1604516"/>
            <a:ext cx="10972324" cy="3977283"/>
          </a:xfrm>
        </p:spPr>
        <p:txBody>
          <a:bodyPr lIns="0" tIns="0" rIns="0" bIns="0"/>
          <a:lstStyle>
            <a:lvl1pPr hangingPunct="0">
              <a:spcBef>
                <a:spcPts val="1415"/>
              </a:spcBef>
              <a:defRPr>
                <a:latin typeface="Liberation Sans" pitchFamily="18"/>
              </a:defRPr>
            </a:lvl1pPr>
          </a:lstStyle>
          <a:p>
            <a:pPr lvl="0"/>
            <a:endParaRPr lang="cs-CZ"/>
          </a:p>
        </p:txBody>
      </p:sp>
    </p:spTree>
    <p:extLst>
      <p:ext uri="{BB962C8B-B14F-4D97-AF65-F5344CB8AC3E}">
        <p14:creationId xmlns:p14="http://schemas.microsoft.com/office/powerpoint/2010/main" val="40259511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7DB7BA6-CFDD-420A-8375-29545AA64C65}"/>
              </a:ext>
            </a:extLst>
          </p:cNvPr>
          <p:cNvSpPr txBox="1">
            <a:spLocks noGrp="1"/>
          </p:cNvSpPr>
          <p:nvPr>
            <p:ph type="dt" sz="half" idx="7"/>
          </p:nvPr>
        </p:nvSpPr>
        <p:spPr/>
        <p:txBody>
          <a:bodyPr/>
          <a:lstStyle>
            <a:lvl1pPr>
              <a:defRPr/>
            </a:lvl1pPr>
          </a:lstStyle>
          <a:p>
            <a:pPr lvl="0"/>
            <a:fld id="{EAAAB002-DE82-48D1-AD4D-99CF5DEBD7B3}" type="datetime1">
              <a:rPr lang="cs-CZ"/>
              <a:pPr lvl="0"/>
              <a:t>30.12.2020</a:t>
            </a:fld>
            <a:endParaRPr lang="cs-CZ"/>
          </a:p>
        </p:txBody>
      </p:sp>
      <p:sp>
        <p:nvSpPr>
          <p:cNvPr id="3" name="Zástupný symbol pro zápatí 2">
            <a:extLst>
              <a:ext uri="{FF2B5EF4-FFF2-40B4-BE49-F238E27FC236}">
                <a16:creationId xmlns:a16="http://schemas.microsoft.com/office/drawing/2014/main" id="{049737B6-718D-4177-A637-1DB590A8860D}"/>
              </a:ext>
            </a:extLst>
          </p:cNvPr>
          <p:cNvSpPr txBox="1">
            <a:spLocks noGrp="1"/>
          </p:cNvSpPr>
          <p:nvPr>
            <p:ph type="ftr" sz="quarter" idx="9"/>
          </p:nvPr>
        </p:nvSpPr>
        <p:spPr/>
        <p:txBody>
          <a:bodyPr/>
          <a:lstStyle>
            <a:lvl1pPr>
              <a:defRPr/>
            </a:lvl1pPr>
          </a:lstStyle>
          <a:p>
            <a:pPr lvl="0"/>
            <a:endParaRPr lang="cs-CZ"/>
          </a:p>
        </p:txBody>
      </p:sp>
      <p:sp>
        <p:nvSpPr>
          <p:cNvPr id="4" name="Zástupný symbol pro číslo snímku 3">
            <a:extLst>
              <a:ext uri="{FF2B5EF4-FFF2-40B4-BE49-F238E27FC236}">
                <a16:creationId xmlns:a16="http://schemas.microsoft.com/office/drawing/2014/main" id="{5A42D8D7-5B56-4547-9DC2-D3A8F2C0CC8C}"/>
              </a:ext>
            </a:extLst>
          </p:cNvPr>
          <p:cNvSpPr txBox="1">
            <a:spLocks noGrp="1"/>
          </p:cNvSpPr>
          <p:nvPr>
            <p:ph type="sldNum" sz="quarter" idx="8"/>
          </p:nvPr>
        </p:nvSpPr>
        <p:spPr/>
        <p:txBody>
          <a:bodyPr/>
          <a:lstStyle>
            <a:lvl1pPr>
              <a:defRPr/>
            </a:lvl1pPr>
          </a:lstStyle>
          <a:p>
            <a:pPr lvl="0"/>
            <a:fld id="{251BB6E1-E74A-4256-9CA1-CFC6A140C793}" type="slidenum">
              <a:t>‹#›</a:t>
            </a:fld>
            <a:endParaRPr lang="cs-CZ"/>
          </a:p>
        </p:txBody>
      </p:sp>
      <p:sp>
        <p:nvSpPr>
          <p:cNvPr id="5" name="Nadpis 4">
            <a:extLst>
              <a:ext uri="{FF2B5EF4-FFF2-40B4-BE49-F238E27FC236}">
                <a16:creationId xmlns:a16="http://schemas.microsoft.com/office/drawing/2014/main" id="{F4978E93-1194-422E-BE2E-3DA577E80476}"/>
              </a:ext>
            </a:extLst>
          </p:cNvPr>
          <p:cNvSpPr txBox="1">
            <a:spLocks noGrp="1"/>
          </p:cNvSpPr>
          <p:nvPr>
            <p:ph type="title" idx="4294967295"/>
          </p:nvPr>
        </p:nvSpPr>
        <p:spPr>
          <a:xfrm>
            <a:off x="609601" y="273598"/>
            <a:ext cx="10972324" cy="1144801"/>
          </a:xfrm>
        </p:spPr>
        <p:txBody>
          <a:bodyPr lIns="0" tIns="0" rIns="0" bIns="0"/>
          <a:lstStyle>
            <a:lvl1pPr hangingPunct="0">
              <a:defRPr>
                <a:latin typeface="Liberation Sans" pitchFamily="18"/>
              </a:defRPr>
            </a:lvl1pPr>
          </a:lstStyle>
          <a:p>
            <a:pPr lvl="0"/>
            <a:endParaRPr lang="cs-CZ"/>
          </a:p>
        </p:txBody>
      </p:sp>
      <p:sp>
        <p:nvSpPr>
          <p:cNvPr id="6" name="Zástupný symbol pro text 5">
            <a:extLst>
              <a:ext uri="{FF2B5EF4-FFF2-40B4-BE49-F238E27FC236}">
                <a16:creationId xmlns:a16="http://schemas.microsoft.com/office/drawing/2014/main" id="{DAE489E6-58E8-49D7-B385-EA7BDC94BB83}"/>
              </a:ext>
            </a:extLst>
          </p:cNvPr>
          <p:cNvSpPr txBox="1">
            <a:spLocks noGrp="1"/>
          </p:cNvSpPr>
          <p:nvPr>
            <p:ph type="body" idx="4294967295"/>
          </p:nvPr>
        </p:nvSpPr>
        <p:spPr>
          <a:xfrm>
            <a:off x="609601" y="1604516"/>
            <a:ext cx="10972324" cy="3977283"/>
          </a:xfrm>
        </p:spPr>
        <p:txBody>
          <a:bodyPr lIns="0" tIns="0" rIns="0" bIns="0"/>
          <a:lstStyle>
            <a:lvl1pPr hangingPunct="0">
              <a:spcBef>
                <a:spcPts val="1415"/>
              </a:spcBef>
              <a:defRPr>
                <a:latin typeface="Liberation Sans" pitchFamily="18"/>
              </a:defRPr>
            </a:lvl1pPr>
          </a:lstStyle>
          <a:p>
            <a:pPr lvl="0"/>
            <a:endParaRPr lang="cs-CZ"/>
          </a:p>
        </p:txBody>
      </p:sp>
    </p:spTree>
    <p:extLst>
      <p:ext uri="{BB962C8B-B14F-4D97-AF65-F5344CB8AC3E}">
        <p14:creationId xmlns:p14="http://schemas.microsoft.com/office/powerpoint/2010/main" val="21545565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1F291-18B9-498C-8E26-1CADF0658F2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E663741-6AC7-438C-99E2-8B4F43300EC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38E770-64F7-4693-BE1C-04CCA379BF7E}"/>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5" name="Zástupný symbol pro zápatí 4">
            <a:extLst>
              <a:ext uri="{FF2B5EF4-FFF2-40B4-BE49-F238E27FC236}">
                <a16:creationId xmlns:a16="http://schemas.microsoft.com/office/drawing/2014/main" id="{9E8EC5B3-5067-4C6E-90B8-64EFDB9895A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BB472B-5CF6-4B43-86E7-54F9647F41A6}"/>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4310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CA3609-9840-4C3F-9883-5A765B97BF6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BF53268-BE73-4E85-8312-F09B10FC9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2E1E620-2FB4-49F0-947C-2E413570E8F8}"/>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5" name="Zástupný symbol pro zápatí 4">
            <a:extLst>
              <a:ext uri="{FF2B5EF4-FFF2-40B4-BE49-F238E27FC236}">
                <a16:creationId xmlns:a16="http://schemas.microsoft.com/office/drawing/2014/main" id="{F327D7D6-769A-4810-B3BF-D6EC3287AF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A404B2F-AA21-48A8-9306-D3ACBB0408CD}"/>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37386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D886E-CEDF-45F0-A812-D4914F671B0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F5752C7-AF0A-45CC-9D8C-204B0145D8E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CDAD9FD-DC27-45BF-BF88-D8ACFDAC3B5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D39681E-C145-4503-98E9-F54F827111EC}"/>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6" name="Zástupný symbol pro zápatí 5">
            <a:extLst>
              <a:ext uri="{FF2B5EF4-FFF2-40B4-BE49-F238E27FC236}">
                <a16:creationId xmlns:a16="http://schemas.microsoft.com/office/drawing/2014/main" id="{0FC20DA2-FBC6-4A13-A8C7-455E8EEAE41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0F784A3-33AD-419B-B15F-44C3E210B6DE}"/>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77849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E3BC41-46A5-4C59-A0D7-8611A2002A6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17DC98F-7002-46FC-BB51-876E87FD2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0F8806E-622D-4CDC-B263-6AB6A3A1A07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4FA7DDD-2FA6-4912-B7CD-9414376CE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1E2A491-94B2-4D4D-81EB-87577D4768F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12E73DE-40B3-4A05-941B-99F9F379C316}"/>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8" name="Zástupný symbol pro zápatí 7">
            <a:extLst>
              <a:ext uri="{FF2B5EF4-FFF2-40B4-BE49-F238E27FC236}">
                <a16:creationId xmlns:a16="http://schemas.microsoft.com/office/drawing/2014/main" id="{0B5B968C-20EF-4961-B324-23600AE7BFA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1302D72-4C50-4FB1-80FD-516AA5C16826}"/>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5889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098747-EB38-40E9-BAA3-5B689945487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C889F3C-7CAB-4311-A079-0053C2E1578D}"/>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4" name="Zástupný symbol pro zápatí 3">
            <a:extLst>
              <a:ext uri="{FF2B5EF4-FFF2-40B4-BE49-F238E27FC236}">
                <a16:creationId xmlns:a16="http://schemas.microsoft.com/office/drawing/2014/main" id="{B7A832D7-79FB-4F9A-A385-3460AABF0CA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A82014E-2C6B-464B-A9CB-CF403336604F}"/>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151363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990C844-7D6B-47C8-9D27-DC217E403890}"/>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3" name="Zástupný symbol pro zápatí 2">
            <a:extLst>
              <a:ext uri="{FF2B5EF4-FFF2-40B4-BE49-F238E27FC236}">
                <a16:creationId xmlns:a16="http://schemas.microsoft.com/office/drawing/2014/main" id="{3FE91F91-D5ED-493F-8DD6-D1B536285C5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82A9DBF-37F9-4D5E-8210-1913B8AB5A9E}"/>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319682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795155-858D-4286-A893-AFB5E0C77B5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5B55D74-5FCF-477B-BEF0-91F1C8E07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A277A3F-8BDF-49D5-AD0B-46F123A6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D8137F1-D5EC-42C2-B558-F30E9132C6AD}"/>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6" name="Zástupný symbol pro zápatí 5">
            <a:extLst>
              <a:ext uri="{FF2B5EF4-FFF2-40B4-BE49-F238E27FC236}">
                <a16:creationId xmlns:a16="http://schemas.microsoft.com/office/drawing/2014/main" id="{1C10AC94-DA54-4D0A-87EC-E3612046E6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DA3E599-C030-4A5D-89CE-F525C1E80D10}"/>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55596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13AF6-E830-4CA7-9D7A-E4E696B537A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9EBE533-E62D-41C4-9042-EB63494BB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D154E92-7815-470E-9696-122601C31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CA97793-3B1B-4399-A3A1-471FFF7A1366}"/>
              </a:ext>
            </a:extLst>
          </p:cNvPr>
          <p:cNvSpPr>
            <a:spLocks noGrp="1"/>
          </p:cNvSpPr>
          <p:nvPr>
            <p:ph type="dt" sz="half" idx="10"/>
          </p:nvPr>
        </p:nvSpPr>
        <p:spPr/>
        <p:txBody>
          <a:bodyPr/>
          <a:lstStyle/>
          <a:p>
            <a:fld id="{83F83A13-BED6-4079-BCCA-CE6DA7FF047E}" type="datetimeFigureOut">
              <a:rPr lang="cs-CZ" smtClean="0"/>
              <a:t>30.12.2020</a:t>
            </a:fld>
            <a:endParaRPr lang="cs-CZ"/>
          </a:p>
        </p:txBody>
      </p:sp>
      <p:sp>
        <p:nvSpPr>
          <p:cNvPr id="6" name="Zástupný symbol pro zápatí 5">
            <a:extLst>
              <a:ext uri="{FF2B5EF4-FFF2-40B4-BE49-F238E27FC236}">
                <a16:creationId xmlns:a16="http://schemas.microsoft.com/office/drawing/2014/main" id="{A3179FF3-9E1A-4E94-A407-ACB638FB819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59CE86-360E-4487-8076-BFFD9B22EE8E}"/>
              </a:ext>
            </a:extLst>
          </p:cNvPr>
          <p:cNvSpPr>
            <a:spLocks noGrp="1"/>
          </p:cNvSpPr>
          <p:nvPr>
            <p:ph type="sldNum" sz="quarter" idx="12"/>
          </p:nvPr>
        </p:nvSpPr>
        <p:spPr/>
        <p:txBody>
          <a:bodyPr/>
          <a:lstStyle/>
          <a:p>
            <a:fld id="{AE6C2970-B9D9-4350-85A2-597CB5CAC9AE}" type="slidenum">
              <a:rPr lang="cs-CZ" smtClean="0"/>
              <a:t>‹#›</a:t>
            </a:fld>
            <a:endParaRPr lang="cs-CZ"/>
          </a:p>
        </p:txBody>
      </p:sp>
    </p:spTree>
    <p:extLst>
      <p:ext uri="{BB962C8B-B14F-4D97-AF65-F5344CB8AC3E}">
        <p14:creationId xmlns:p14="http://schemas.microsoft.com/office/powerpoint/2010/main" val="101210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C5CD975-4B53-49FF-A7C0-8028F3EDB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3EA87CFA-D736-417C-8BF6-4FA17999D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F46FFF1-02D3-40DE-ADFF-1547D7507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83A13-BED6-4079-BCCA-CE6DA7FF047E}" type="datetimeFigureOut">
              <a:rPr lang="cs-CZ" smtClean="0"/>
              <a:t>30.12.2020</a:t>
            </a:fld>
            <a:endParaRPr lang="cs-CZ"/>
          </a:p>
        </p:txBody>
      </p:sp>
      <p:sp>
        <p:nvSpPr>
          <p:cNvPr id="5" name="Zástupný symbol pro zápatí 4">
            <a:extLst>
              <a:ext uri="{FF2B5EF4-FFF2-40B4-BE49-F238E27FC236}">
                <a16:creationId xmlns:a16="http://schemas.microsoft.com/office/drawing/2014/main" id="{6044598F-5880-4E4C-92B4-FAD6BD73F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DBBC45B-C6D9-4650-95AC-82F6AF0F4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C2970-B9D9-4350-85A2-597CB5CAC9AE}" type="slidenum">
              <a:rPr lang="cs-CZ" smtClean="0"/>
              <a:t>‹#›</a:t>
            </a:fld>
            <a:endParaRPr lang="cs-CZ"/>
          </a:p>
        </p:txBody>
      </p:sp>
    </p:spTree>
    <p:extLst>
      <p:ext uri="{BB962C8B-B14F-4D97-AF65-F5344CB8AC3E}">
        <p14:creationId xmlns:p14="http://schemas.microsoft.com/office/powerpoint/2010/main" val="32953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404288-A2AF-4AA9-BC0D-E51FC6F27617}"/>
              </a:ext>
            </a:extLst>
          </p:cNvPr>
          <p:cNvSpPr>
            <a:spLocks noGrp="1"/>
          </p:cNvSpPr>
          <p:nvPr>
            <p:ph type="ctrTitle"/>
          </p:nvPr>
        </p:nvSpPr>
        <p:spPr/>
        <p:txBody>
          <a:bodyPr/>
          <a:lstStyle/>
          <a:p>
            <a:r>
              <a:rPr lang="cs-CZ" dirty="0"/>
              <a:t>Školský zákon</a:t>
            </a:r>
          </a:p>
        </p:txBody>
      </p:sp>
      <p:sp>
        <p:nvSpPr>
          <p:cNvPr id="3" name="Podnadpis 2">
            <a:extLst>
              <a:ext uri="{FF2B5EF4-FFF2-40B4-BE49-F238E27FC236}">
                <a16:creationId xmlns:a16="http://schemas.microsoft.com/office/drawing/2014/main" id="{1F129A6C-1C29-4EFB-BDD9-16B6EFB20E53}"/>
              </a:ext>
            </a:extLst>
          </p:cNvPr>
          <p:cNvSpPr>
            <a:spLocks noGrp="1"/>
          </p:cNvSpPr>
          <p:nvPr>
            <p:ph type="subTitle" idx="1"/>
          </p:nvPr>
        </p:nvSpPr>
        <p:spPr/>
        <p:txBody>
          <a:bodyPr/>
          <a:lstStyle/>
          <a:p>
            <a:r>
              <a:rPr lang="cs-CZ" dirty="0"/>
              <a:t>Zákon č. 561/2004 Sb., o předškolním, základním, středním, vyšším odborném a jiném vzdělávání (školský zákon), ve znění pozdějších předpisů</a:t>
            </a:r>
          </a:p>
        </p:txBody>
      </p:sp>
    </p:spTree>
    <p:extLst>
      <p:ext uri="{BB962C8B-B14F-4D97-AF65-F5344CB8AC3E}">
        <p14:creationId xmlns:p14="http://schemas.microsoft.com/office/powerpoint/2010/main" val="984411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3BD22-4A64-463D-A1F3-6978DCFB105D}"/>
              </a:ext>
            </a:extLst>
          </p:cNvPr>
          <p:cNvSpPr txBox="1">
            <a:spLocks noGrp="1"/>
          </p:cNvSpPr>
          <p:nvPr>
            <p:ph type="title"/>
          </p:nvPr>
        </p:nvSpPr>
        <p:spPr/>
        <p:txBody>
          <a:bodyPr/>
          <a:lstStyle/>
          <a:p>
            <a:pPr lvl="0"/>
            <a:r>
              <a:rPr lang="cs-CZ" b="1"/>
              <a:t>Rámcové vzdělávací programy</a:t>
            </a:r>
          </a:p>
        </p:txBody>
      </p:sp>
      <p:sp>
        <p:nvSpPr>
          <p:cNvPr id="3" name="Zástupný symbol pro obsah 2">
            <a:extLst>
              <a:ext uri="{FF2B5EF4-FFF2-40B4-BE49-F238E27FC236}">
                <a16:creationId xmlns:a16="http://schemas.microsoft.com/office/drawing/2014/main" id="{4C1613E3-7D63-475C-8138-9C9A8D144E5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dirty="0">
                <a:latin typeface="Calibri" pitchFamily="18"/>
              </a:rPr>
              <a:t>Rámcové vzdělávací programy musí odpovídat nejnovějším poznatkům</a:t>
            </a:r>
            <a:r>
              <a:rPr lang="cs-CZ" sz="3000" dirty="0">
                <a:latin typeface="Calibri" pitchFamily="18"/>
              </a:rPr>
              <a:t>:</a:t>
            </a:r>
          </a:p>
          <a:p>
            <a:pPr marL="914400" lvl="1" indent="-514441">
              <a:lnSpc>
                <a:spcPct val="80000"/>
              </a:lnSpc>
              <a:spcBef>
                <a:spcPts val="600"/>
              </a:spcBef>
              <a:buSzPct val="100000"/>
              <a:buAutoNum type="alphaLcParenR"/>
            </a:pPr>
            <a:r>
              <a:rPr lang="cs-CZ" sz="2600" dirty="0"/>
              <a:t>vědních disciplín, jejichž základy a praktické využití má vzdělávání zprostředkovat, a</a:t>
            </a:r>
          </a:p>
          <a:p>
            <a:pPr marL="914400" lvl="1" indent="-514441">
              <a:lnSpc>
                <a:spcPct val="80000"/>
              </a:lnSpc>
              <a:spcBef>
                <a:spcPts val="600"/>
              </a:spcBef>
              <a:buSzPct val="100000"/>
              <a:buAutoNum type="alphaLcParenR"/>
            </a:pPr>
            <a:r>
              <a:rPr lang="cs-CZ" sz="2600" dirty="0"/>
              <a:t>pedagogiky a psychologie o účinných metodách a organizačním uspořádání vzdělávání přiměřeně věku a rozvoji vzdělávaného.</a:t>
            </a:r>
          </a:p>
          <a:p>
            <a:pPr hangingPunct="1">
              <a:lnSpc>
                <a:spcPct val="80000"/>
              </a:lnSpc>
              <a:spcBef>
                <a:spcPts val="700"/>
              </a:spcBef>
              <a:buSzPct val="100000"/>
              <a:buFont typeface="Arial" pitchFamily="34"/>
              <a:buChar char="•"/>
            </a:pPr>
            <a:r>
              <a:rPr lang="cs-CZ" dirty="0">
                <a:latin typeface="Calibri" pitchFamily="18"/>
              </a:rPr>
              <a:t>Tvorbu a oponenturu rámcových vzdělávacích programů zajišťují příslušná ministerstva prostřednictvím odborníků vědy a praxe, včetně pedagogiky a psychologie.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9EBEA-04D0-4DCD-994A-63DA832EFE49}"/>
              </a:ext>
            </a:extLst>
          </p:cNvPr>
          <p:cNvSpPr txBox="1">
            <a:spLocks noGrp="1"/>
          </p:cNvSpPr>
          <p:nvPr>
            <p:ph type="title"/>
          </p:nvPr>
        </p:nvSpPr>
        <p:spPr/>
        <p:txBody>
          <a:bodyPr/>
          <a:lstStyle/>
          <a:p>
            <a:pPr lvl="0"/>
            <a:r>
              <a:rPr lang="cs-CZ" sz="3600" b="1">
                <a:solidFill>
                  <a:srgbClr val="1F497D"/>
                </a:solidFill>
              </a:rPr>
              <a:t>Tlumočník do českého znakového jazyka</a:t>
            </a:r>
          </a:p>
        </p:txBody>
      </p:sp>
      <p:sp>
        <p:nvSpPr>
          <p:cNvPr id="3" name="Zástupný symbol pro obsah 2">
            <a:extLst>
              <a:ext uri="{FF2B5EF4-FFF2-40B4-BE49-F238E27FC236}">
                <a16:creationId xmlns:a16="http://schemas.microsoft.com/office/drawing/2014/main" id="{C42B09C2-2BBF-4951-94E2-37716B7B9B15}"/>
              </a:ext>
            </a:extLst>
          </p:cNvPr>
          <p:cNvSpPr txBox="1">
            <a:spLocks noGrp="1"/>
          </p:cNvSpPr>
          <p:nvPr>
            <p:ph idx="1"/>
          </p:nvPr>
        </p:nvSpPr>
        <p:spPr>
          <a:xfrm>
            <a:off x="1991642" y="1412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Provádí přesný překlad obsahu sdělení formou, která je jasná a srozumitelná neslyšícímu žákovi, a v komunikačním systému, který si žák zvolil</a:t>
            </a:r>
          </a:p>
          <a:p>
            <a:pPr hangingPunct="1">
              <a:spcBef>
                <a:spcPts val="800"/>
              </a:spcBef>
              <a:buSzPct val="100000"/>
              <a:buFont typeface="Arial" pitchFamily="34"/>
              <a:buChar char="•"/>
            </a:pPr>
            <a:r>
              <a:rPr lang="cs-CZ" sz="2400">
                <a:latin typeface="Calibri" pitchFamily="18"/>
              </a:rPr>
              <a:t>Využíván po celou dobu poskytování vzdělávání</a:t>
            </a:r>
          </a:p>
          <a:p>
            <a:pPr hangingPunct="1">
              <a:spcBef>
                <a:spcPts val="800"/>
              </a:spcBef>
              <a:buSzPct val="100000"/>
              <a:buFont typeface="Arial" pitchFamily="34"/>
              <a:buChar char="•"/>
            </a:pPr>
            <a:r>
              <a:rPr lang="cs-CZ" sz="2400">
                <a:latin typeface="Calibri" pitchFamily="18"/>
              </a:rPr>
              <a:t>Rozsah působení tlumočníka – určí ŠPZ  s ohledem na naplnění vzdělávacích potřeb žáka a komunikační systém, který žák upřednostňuje</a:t>
            </a:r>
          </a:p>
          <a:p>
            <a:pPr hangingPunct="1">
              <a:spcBef>
                <a:spcPts val="800"/>
              </a:spcBef>
              <a:buSzPct val="100000"/>
              <a:buFont typeface="Arial" pitchFamily="34"/>
              <a:buChar char="•"/>
            </a:pPr>
            <a:r>
              <a:rPr lang="cs-CZ" sz="2400">
                <a:latin typeface="Calibri" pitchFamily="18"/>
              </a:rPr>
              <a:t>Je-li to možné – tlumočí i více žákům</a:t>
            </a:r>
          </a:p>
          <a:p>
            <a:pPr hangingPunct="1">
              <a:spcBef>
                <a:spcPts val="800"/>
              </a:spcBef>
              <a:buSzPct val="100000"/>
              <a:buFont typeface="Arial" pitchFamily="34"/>
              <a:buChar char="•"/>
            </a:pPr>
            <a:r>
              <a:rPr lang="cs-CZ" sz="2400">
                <a:latin typeface="Calibri" pitchFamily="18"/>
              </a:rPr>
              <a:t>Využití i při činnostech mimo školu a v rámci poskytování školských služeb</a:t>
            </a:r>
          </a:p>
          <a:p>
            <a:pPr hangingPunct="1">
              <a:spcBef>
                <a:spcPts val="800"/>
              </a:spcBef>
              <a:buSzPct val="100000"/>
              <a:buFont typeface="Arial" pitchFamily="34"/>
              <a:buChar char="•"/>
            </a:pPr>
            <a:r>
              <a:rPr lang="cs-CZ" sz="2400" b="1">
                <a:solidFill>
                  <a:srgbClr val="C0504D"/>
                </a:solidFill>
                <a:latin typeface="Calibri" pitchFamily="18"/>
              </a:rPr>
              <a:t>NFN - 11. platová třída 7. platový stupeň</a:t>
            </a:r>
          </a:p>
          <a:p>
            <a:pPr marL="0" indent="0" hangingPunct="1">
              <a:spcBef>
                <a:spcPts val="800"/>
              </a:spcBef>
              <a:buNone/>
            </a:pPr>
            <a:endParaRPr lang="cs-CZ" sz="2400">
              <a:latin typeface="Calibri" pitchFamily="1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5C212-E466-4934-B6BC-1173F1E8DEEB}"/>
              </a:ext>
            </a:extLst>
          </p:cNvPr>
          <p:cNvSpPr txBox="1">
            <a:spLocks noGrp="1"/>
          </p:cNvSpPr>
          <p:nvPr>
            <p:ph type="title"/>
          </p:nvPr>
        </p:nvSpPr>
        <p:spPr/>
        <p:txBody>
          <a:bodyPr/>
          <a:lstStyle/>
          <a:p>
            <a:pPr lvl="0"/>
            <a:r>
              <a:rPr lang="cs-CZ" sz="3600" b="1">
                <a:solidFill>
                  <a:srgbClr val="1F497D"/>
                </a:solidFill>
              </a:rPr>
              <a:t>Přepisovatel pro neslyšící</a:t>
            </a:r>
          </a:p>
        </p:txBody>
      </p:sp>
      <p:sp>
        <p:nvSpPr>
          <p:cNvPr id="3" name="Zástupný symbol pro obsah 2">
            <a:extLst>
              <a:ext uri="{FF2B5EF4-FFF2-40B4-BE49-F238E27FC236}">
                <a16:creationId xmlns:a16="http://schemas.microsoft.com/office/drawing/2014/main" id="{2175499D-C99A-4F4D-897E-E85EC420AC6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None/>
            </a:pPr>
            <a:endParaRPr lang="cs-CZ" sz="2400">
              <a:latin typeface="Calibri" pitchFamily="18"/>
            </a:endParaRPr>
          </a:p>
          <a:p>
            <a:pPr hangingPunct="1">
              <a:spcBef>
                <a:spcPts val="800"/>
              </a:spcBef>
              <a:buSzPct val="100000"/>
              <a:buFont typeface="Arial" pitchFamily="34"/>
              <a:buChar char="•"/>
            </a:pPr>
            <a:r>
              <a:rPr lang="cs-CZ" sz="2400">
                <a:latin typeface="Calibri" pitchFamily="18"/>
              </a:rPr>
              <a:t>Žák upřednostňuje mluvený český jazyk s oporou v psaném textu</a:t>
            </a:r>
          </a:p>
          <a:p>
            <a:pPr hangingPunct="1">
              <a:spcBef>
                <a:spcPts val="800"/>
              </a:spcBef>
              <a:buSzPct val="100000"/>
              <a:buFont typeface="Arial" pitchFamily="34"/>
              <a:buChar char="•"/>
            </a:pPr>
            <a:r>
              <a:rPr lang="cs-CZ" sz="2400">
                <a:latin typeface="Calibri" pitchFamily="18"/>
              </a:rPr>
              <a:t>Převádění mluvené řeči do písemné podoby v reálném čase</a:t>
            </a:r>
          </a:p>
          <a:p>
            <a:pPr hangingPunct="1">
              <a:spcBef>
                <a:spcPts val="800"/>
              </a:spcBef>
              <a:buSzPct val="100000"/>
              <a:buFont typeface="Arial" pitchFamily="34"/>
              <a:buChar char="•"/>
            </a:pPr>
            <a:r>
              <a:rPr lang="cs-CZ" sz="2400">
                <a:latin typeface="Calibri" pitchFamily="18"/>
              </a:rPr>
              <a:t>Je-li to možné – využívá tuto činnost i více žáků</a:t>
            </a:r>
          </a:p>
          <a:p>
            <a:pPr hangingPunct="1">
              <a:spcBef>
                <a:spcPts val="800"/>
              </a:spcBef>
              <a:buSzPct val="100000"/>
              <a:buFont typeface="Arial" pitchFamily="34"/>
              <a:buChar char="•"/>
            </a:pPr>
            <a:r>
              <a:rPr lang="cs-CZ" sz="2400" b="1">
                <a:solidFill>
                  <a:srgbClr val="C0504D"/>
                </a:solidFill>
                <a:latin typeface="Calibri" pitchFamily="18"/>
              </a:rPr>
              <a:t>NFN - 11. platová třída 7. platový stupeň</a:t>
            </a:r>
          </a:p>
          <a:p>
            <a:pPr marL="0" indent="0" hangingPunct="1">
              <a:spcBef>
                <a:spcPts val="800"/>
              </a:spcBef>
              <a:buNone/>
            </a:pPr>
            <a:endParaRPr lang="cs-CZ" sz="2400">
              <a:latin typeface="Calibri" pitchFamily="18"/>
            </a:endParaRPr>
          </a:p>
          <a:p>
            <a:pPr hangingPunct="1">
              <a:spcBef>
                <a:spcPts val="800"/>
              </a:spcBef>
              <a:buNone/>
            </a:pPr>
            <a:endParaRPr lang="cs-CZ">
              <a:latin typeface="Calibri" pitchFamily="1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08CB4-8FDA-41D3-A471-808A3FF28484}"/>
              </a:ext>
            </a:extLst>
          </p:cNvPr>
          <p:cNvSpPr txBox="1">
            <a:spLocks noGrp="1"/>
          </p:cNvSpPr>
          <p:nvPr>
            <p:ph type="title"/>
          </p:nvPr>
        </p:nvSpPr>
        <p:spPr/>
        <p:txBody>
          <a:bodyPr/>
          <a:lstStyle/>
          <a:p>
            <a:pPr lvl="0"/>
            <a:r>
              <a:rPr lang="cs-CZ" sz="3200" b="1">
                <a:solidFill>
                  <a:srgbClr val="1F497D"/>
                </a:solidFill>
              </a:rPr>
              <a:t>Působení dalších osob poskytujících podporu</a:t>
            </a:r>
          </a:p>
        </p:txBody>
      </p:sp>
      <p:sp>
        <p:nvSpPr>
          <p:cNvPr id="3" name="Zástupný symbol pro obsah 2">
            <a:extLst>
              <a:ext uri="{FF2B5EF4-FFF2-40B4-BE49-F238E27FC236}">
                <a16:creationId xmlns:a16="http://schemas.microsoft.com/office/drawing/2014/main" id="{AD72F0CD-2CFB-431A-B9A0-325146B61E7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None/>
            </a:pPr>
            <a:endParaRPr lang="cs-CZ">
              <a:latin typeface="Calibri" pitchFamily="18"/>
            </a:endParaRPr>
          </a:p>
          <a:p>
            <a:pPr hangingPunct="1">
              <a:spcBef>
                <a:spcPts val="800"/>
              </a:spcBef>
              <a:buSzPct val="100000"/>
              <a:buFont typeface="Arial" pitchFamily="34"/>
              <a:buChar char="•"/>
            </a:pPr>
            <a:r>
              <a:rPr lang="cs-CZ" sz="2400">
                <a:latin typeface="Calibri" pitchFamily="18"/>
              </a:rPr>
              <a:t>Umožní se na základě </a:t>
            </a:r>
            <a:r>
              <a:rPr lang="cs-CZ" sz="2400" u="sng">
                <a:latin typeface="Calibri" pitchFamily="18"/>
              </a:rPr>
              <a:t>vyjádření ŠPZ</a:t>
            </a:r>
          </a:p>
          <a:p>
            <a:pPr hangingPunct="1">
              <a:spcBef>
                <a:spcPts val="800"/>
              </a:spcBef>
              <a:buSzPct val="100000"/>
              <a:buFont typeface="Arial" pitchFamily="34"/>
              <a:buChar char="•"/>
            </a:pPr>
            <a:r>
              <a:rPr lang="cs-CZ" sz="2400">
                <a:latin typeface="Calibri" pitchFamily="18"/>
              </a:rPr>
              <a:t>Poskytují žákovi se SVP podporu podle jiných právních předpisů </a:t>
            </a:r>
            <a:r>
              <a:rPr lang="cs-CZ" sz="2400" b="1">
                <a:latin typeface="Calibri" pitchFamily="18"/>
              </a:rPr>
              <a:t>(zejména osobní asistent)</a:t>
            </a:r>
          </a:p>
          <a:p>
            <a:pPr hangingPunct="1">
              <a:spcBef>
                <a:spcPts val="800"/>
              </a:spcBef>
              <a:buSzPct val="100000"/>
              <a:buFont typeface="Arial" pitchFamily="34"/>
              <a:buChar char="•"/>
            </a:pPr>
            <a:r>
              <a:rPr lang="cs-CZ" sz="2400" b="1">
                <a:solidFill>
                  <a:srgbClr val="C0504D"/>
                </a:solidFill>
                <a:latin typeface="Calibri" pitchFamily="18"/>
              </a:rPr>
              <a:t>Stanovisko MPSV – osobní asistent slouží pouze jako doprovod do a ze školy!!!!!!!</a:t>
            </a:r>
          </a:p>
          <a:p>
            <a:pPr hangingPunct="1">
              <a:spcBef>
                <a:spcPts val="800"/>
              </a:spcBef>
              <a:buSzPct val="100000"/>
              <a:buFont typeface="Arial" pitchFamily="34"/>
              <a:buChar char="•"/>
            </a:pPr>
            <a:endParaRPr lang="cs-CZ">
              <a:latin typeface="Calibri" pitchFamily="1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FC021-4E05-4A7E-AF44-B575692B8108}"/>
              </a:ext>
            </a:extLst>
          </p:cNvPr>
          <p:cNvSpPr txBox="1">
            <a:spLocks noGrp="1"/>
          </p:cNvSpPr>
          <p:nvPr>
            <p:ph type="title"/>
          </p:nvPr>
        </p:nvSpPr>
        <p:spPr/>
        <p:txBody>
          <a:bodyPr/>
          <a:lstStyle/>
          <a:p>
            <a:pPr lvl="0"/>
            <a:r>
              <a:rPr lang="cs-CZ" sz="3200" b="1">
                <a:solidFill>
                  <a:srgbClr val="1F497D"/>
                </a:solidFill>
              </a:rPr>
              <a:t>Postup při poskytování podpůrného opatření I. stupně</a:t>
            </a:r>
          </a:p>
        </p:txBody>
      </p:sp>
      <p:sp>
        <p:nvSpPr>
          <p:cNvPr id="3" name="Zástupný symbol pro obsah 2">
            <a:extLst>
              <a:ext uri="{FF2B5EF4-FFF2-40B4-BE49-F238E27FC236}">
                <a16:creationId xmlns:a16="http://schemas.microsoft.com/office/drawing/2014/main" id="{B485DF01-2C68-46F7-B66D-C6AF2698A0AE}"/>
              </a:ext>
            </a:extLst>
          </p:cNvPr>
          <p:cNvSpPr txBox="1">
            <a:spLocks noGrp="1"/>
          </p:cNvSpPr>
          <p:nvPr>
            <p:ph idx="1"/>
          </p:nvPr>
        </p:nvSpPr>
        <p:spPr>
          <a:xfrm>
            <a:off x="1991642" y="1340639"/>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1900" b="1">
                <a:solidFill>
                  <a:srgbClr val="1F497D"/>
                </a:solidFill>
                <a:latin typeface="Calibri" pitchFamily="18"/>
              </a:rPr>
              <a:t>PLPP – nepostačuje-li samotné zohlednění individuálních vzdělávacích potřeb žáka při vzdělávání (§ 10 odst. 1) – v. č. 270/2017 Sb.</a:t>
            </a:r>
            <a:r>
              <a:rPr lang="cs-CZ" sz="1900" u="sng">
                <a:solidFill>
                  <a:srgbClr val="1F497D"/>
                </a:solidFill>
                <a:latin typeface="Calibri" pitchFamily="18"/>
              </a:rPr>
              <a:t> </a:t>
            </a:r>
            <a:r>
              <a:rPr lang="cs-CZ" sz="1900" u="sng">
                <a:latin typeface="Calibri" pitchFamily="18"/>
              </a:rPr>
              <a:t>(</a:t>
            </a:r>
            <a:r>
              <a:rPr lang="cs-CZ" sz="1900" u="sng" strike="sngStrike">
                <a:latin typeface="Calibri" pitchFamily="18"/>
              </a:rPr>
              <a:t>příloha č. 3 vyhlášky)</a:t>
            </a:r>
          </a:p>
          <a:p>
            <a:pPr hangingPunct="1">
              <a:lnSpc>
                <a:spcPct val="80000"/>
              </a:lnSpc>
              <a:spcBef>
                <a:spcPts val="800"/>
              </a:spcBef>
              <a:buSzPct val="100000"/>
              <a:buFont typeface="Arial" pitchFamily="34"/>
              <a:buChar char="•"/>
            </a:pPr>
            <a:r>
              <a:rPr lang="cs-CZ" sz="1900">
                <a:latin typeface="Calibri" pitchFamily="18"/>
              </a:rPr>
              <a:t>Popis obtíží a speciálních vzdělávacích potřeb žáka</a:t>
            </a:r>
          </a:p>
          <a:p>
            <a:pPr lvl="1">
              <a:lnSpc>
                <a:spcPct val="80000"/>
              </a:lnSpc>
              <a:buSzPct val="100000"/>
              <a:buFont typeface="Arial" pitchFamily="34"/>
            </a:pPr>
            <a:r>
              <a:rPr lang="cs-CZ" sz="1900"/>
              <a:t>Podpůrná opatření prvního stupně</a:t>
            </a:r>
          </a:p>
          <a:p>
            <a:pPr lvl="1">
              <a:lnSpc>
                <a:spcPct val="80000"/>
              </a:lnSpc>
              <a:buSzPct val="100000"/>
              <a:buFont typeface="Arial" pitchFamily="34"/>
            </a:pPr>
            <a:r>
              <a:rPr lang="cs-CZ" sz="1900"/>
              <a:t>Stanovení cílů podpory</a:t>
            </a:r>
          </a:p>
          <a:p>
            <a:pPr lvl="1">
              <a:lnSpc>
                <a:spcPct val="80000"/>
              </a:lnSpc>
              <a:buSzPct val="100000"/>
              <a:buFont typeface="Arial" pitchFamily="34"/>
            </a:pPr>
            <a:r>
              <a:rPr lang="cs-CZ" sz="1900"/>
              <a:t>Způsob vyhodnocování naplňování plánu</a:t>
            </a:r>
          </a:p>
          <a:p>
            <a:pPr hangingPunct="1">
              <a:lnSpc>
                <a:spcPct val="80000"/>
              </a:lnSpc>
              <a:spcBef>
                <a:spcPts val="800"/>
              </a:spcBef>
              <a:buSzPct val="100000"/>
              <a:buFont typeface="Arial" pitchFamily="34"/>
              <a:buChar char="•"/>
            </a:pPr>
            <a:r>
              <a:rPr lang="cs-CZ" sz="1900" u="sng">
                <a:latin typeface="Calibri" pitchFamily="18"/>
              </a:rPr>
              <a:t>Vyhodnocování plánu pedagogické podpory</a:t>
            </a:r>
          </a:p>
          <a:p>
            <a:pPr lvl="1">
              <a:lnSpc>
                <a:spcPct val="80000"/>
              </a:lnSpc>
              <a:buSzPct val="100000"/>
              <a:buFont typeface="Arial" pitchFamily="34"/>
            </a:pPr>
            <a:r>
              <a:rPr lang="cs-CZ" sz="1900"/>
              <a:t>Průběžně</a:t>
            </a:r>
          </a:p>
          <a:p>
            <a:pPr lvl="1">
              <a:lnSpc>
                <a:spcPct val="80000"/>
              </a:lnSpc>
              <a:buSzPct val="100000"/>
              <a:buFont typeface="Arial" pitchFamily="34"/>
            </a:pPr>
            <a:r>
              <a:rPr lang="cs-CZ" sz="1900"/>
              <a:t>Nejpozději po třech měsících od zahájení poskytování podpory</a:t>
            </a:r>
          </a:p>
          <a:p>
            <a:pPr hangingPunct="1">
              <a:lnSpc>
                <a:spcPct val="80000"/>
              </a:lnSpc>
              <a:spcBef>
                <a:spcPts val="800"/>
              </a:spcBef>
              <a:buSzPct val="100000"/>
              <a:buFont typeface="Arial" pitchFamily="34"/>
              <a:buChar char="•"/>
            </a:pPr>
            <a:r>
              <a:rPr lang="cs-CZ" sz="1900" u="sng">
                <a:latin typeface="Calibri" pitchFamily="18"/>
              </a:rPr>
              <a:t>Další povinnosti školy</a:t>
            </a:r>
          </a:p>
          <a:p>
            <a:pPr lvl="1">
              <a:lnSpc>
                <a:spcPct val="80000"/>
              </a:lnSpc>
              <a:buSzPct val="100000"/>
              <a:buFont typeface="Arial" pitchFamily="34"/>
            </a:pPr>
            <a:r>
              <a:rPr lang="cs-CZ" sz="1900"/>
              <a:t>Seznámení s plánem pedagogické podpory žáka, ZZ žáka, vyučující – podpisy všech seznámených</a:t>
            </a:r>
          </a:p>
          <a:p>
            <a:pPr lvl="1">
              <a:lnSpc>
                <a:spcPct val="80000"/>
              </a:lnSpc>
              <a:buSzPct val="100000"/>
              <a:buFont typeface="Arial" pitchFamily="34"/>
            </a:pPr>
            <a:r>
              <a:rPr lang="cs-CZ" sz="1900"/>
              <a:t>Pokud je podpora nedostačující – doporučení k využití služeb ŠPZ</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5BB055-E54D-42BE-9BBC-BA3F4B60FBBE}"/>
              </a:ext>
            </a:extLst>
          </p:cNvPr>
          <p:cNvSpPr txBox="1">
            <a:spLocks noGrp="1"/>
          </p:cNvSpPr>
          <p:nvPr>
            <p:ph type="title"/>
          </p:nvPr>
        </p:nvSpPr>
        <p:spPr/>
        <p:txBody>
          <a:bodyPr/>
          <a:lstStyle/>
          <a:p>
            <a:pPr lvl="0"/>
            <a:r>
              <a:rPr lang="cs-CZ" sz="3200" b="1">
                <a:solidFill>
                  <a:srgbClr val="1F497D"/>
                </a:solidFill>
              </a:rPr>
              <a:t>Postup před přiznáním podpůrného opatření II. - V. stupně</a:t>
            </a:r>
          </a:p>
        </p:txBody>
      </p:sp>
      <p:sp>
        <p:nvSpPr>
          <p:cNvPr id="3" name="Zástupný symbol pro obsah 2">
            <a:extLst>
              <a:ext uri="{FF2B5EF4-FFF2-40B4-BE49-F238E27FC236}">
                <a16:creationId xmlns:a16="http://schemas.microsoft.com/office/drawing/2014/main" id="{109BA595-A2FB-48A9-AE00-437CA9F2754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u="sng">
                <a:latin typeface="Calibri" pitchFamily="18"/>
              </a:rPr>
              <a:t>Povinnosti školy</a:t>
            </a:r>
          </a:p>
          <a:p>
            <a:pPr lvl="1">
              <a:buSzPct val="100000"/>
              <a:buFont typeface="Arial" pitchFamily="34"/>
            </a:pPr>
            <a:r>
              <a:rPr lang="cs-CZ"/>
              <a:t>Určit PP odpovědného za spolupráci se ŠPZ (konkrétně k žákovi)</a:t>
            </a:r>
          </a:p>
          <a:p>
            <a:pPr lvl="1">
              <a:buSzPct val="100000"/>
              <a:buFont typeface="Arial" pitchFamily="34"/>
            </a:pPr>
            <a:r>
              <a:rPr lang="cs-CZ"/>
              <a:t>Předat plán pedagogické podpory ŠPZ</a:t>
            </a:r>
          </a:p>
          <a:p>
            <a:pPr lvl="1">
              <a:buSzPct val="100000"/>
              <a:buFont typeface="Arial" pitchFamily="34"/>
            </a:pPr>
            <a:r>
              <a:rPr lang="cs-CZ"/>
              <a:t>Součinnost se ŠPZ při doporučení konkrétních podpůrných opatření (personální a materiální podmínky školy)</a:t>
            </a:r>
          </a:p>
          <a:p>
            <a:pPr lvl="1">
              <a:buSzPct val="100000"/>
              <a:buFont typeface="Arial" pitchFamily="34"/>
            </a:pPr>
            <a:r>
              <a:rPr lang="cs-CZ"/>
              <a:t>Na výzvu ŠPZ doložit podklady</a:t>
            </a:r>
          </a:p>
          <a:p>
            <a:pPr lvl="1">
              <a:buSzPct val="100000"/>
              <a:buFont typeface="Arial" pitchFamily="34"/>
            </a:pPr>
            <a:r>
              <a:rPr lang="cs-CZ"/>
              <a:t>V případě neposkytnutí součinnosti ZZ žáka – postupovat podle zákona č. 359/1999 Sb., o sociálně-právní ochraně dětí</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2CF328-4209-484B-8720-8D13560496DB}"/>
              </a:ext>
            </a:extLst>
          </p:cNvPr>
          <p:cNvSpPr txBox="1">
            <a:spLocks noGrp="1"/>
          </p:cNvSpPr>
          <p:nvPr>
            <p:ph type="title"/>
          </p:nvPr>
        </p:nvSpPr>
        <p:spPr/>
        <p:txBody>
          <a:bodyPr/>
          <a:lstStyle/>
          <a:p>
            <a:pPr lvl="0"/>
            <a:r>
              <a:rPr lang="cs-CZ" sz="3600" b="1">
                <a:solidFill>
                  <a:srgbClr val="1F497D"/>
                </a:solidFill>
              </a:rPr>
              <a:t>Poradenská pomoc ŠPZ</a:t>
            </a:r>
          </a:p>
        </p:txBody>
      </p:sp>
      <p:sp>
        <p:nvSpPr>
          <p:cNvPr id="3" name="Zástupný symbol pro obsah 2">
            <a:extLst>
              <a:ext uri="{FF2B5EF4-FFF2-40B4-BE49-F238E27FC236}">
                <a16:creationId xmlns:a16="http://schemas.microsoft.com/office/drawing/2014/main" id="{9B18F722-AEF1-4BDB-9505-19648649BC5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a:latin typeface="Calibri" pitchFamily="18"/>
              </a:rPr>
              <a:t>Nové ustanovení § 16a ŠZ – účinnost od 1. 9. 2016</a:t>
            </a:r>
          </a:p>
          <a:p>
            <a:pPr hangingPunct="1">
              <a:spcBef>
                <a:spcPts val="800"/>
              </a:spcBef>
              <a:buSzPct val="100000"/>
              <a:buFont typeface="Arial" pitchFamily="34"/>
              <a:buChar char="•"/>
            </a:pPr>
            <a:r>
              <a:rPr lang="cs-CZ" sz="2600">
                <a:latin typeface="Calibri" pitchFamily="18"/>
              </a:rPr>
              <a:t>Poskytnutí poradenských služeb na základě</a:t>
            </a:r>
          </a:p>
          <a:p>
            <a:pPr lvl="1">
              <a:buSzPct val="100000"/>
              <a:buFont typeface="Arial" pitchFamily="34"/>
            </a:pPr>
            <a:r>
              <a:rPr lang="cs-CZ" sz="2600"/>
              <a:t>Žádosti dítěte, žáka, studenta, zákonného zástupce</a:t>
            </a:r>
          </a:p>
          <a:p>
            <a:pPr lvl="1">
              <a:buSzPct val="100000"/>
              <a:buFont typeface="Arial" pitchFamily="34"/>
            </a:pPr>
            <a:r>
              <a:rPr lang="cs-CZ" sz="2600"/>
              <a:t>Rozhodnutí orgánu veřejné moci</a:t>
            </a:r>
          </a:p>
          <a:p>
            <a:pPr lvl="1">
              <a:buSzPct val="100000"/>
              <a:buFont typeface="Arial" pitchFamily="34"/>
            </a:pPr>
            <a:r>
              <a:rPr lang="cs-CZ" sz="2600"/>
              <a:t>Doporučení školy, školského zařízení zákonnému zástupci vyhledat pomoc</a:t>
            </a:r>
          </a:p>
          <a:p>
            <a:pPr marL="457200" lvl="1" indent="0">
              <a:buNone/>
            </a:pPr>
            <a:r>
              <a:rPr lang="cs-CZ" sz="2600"/>
              <a:t>Spolupráce školy se ŠPZ, zřizovatelem, lékařem, orgánem sociálně právní-ochrany dětí před přiznáním podpůrného opatření</a:t>
            </a:r>
          </a:p>
          <a:p>
            <a:pPr marL="457200" lvl="1" indent="0">
              <a:buNone/>
            </a:pPr>
            <a:endParaRPr lang="cs-CZ"/>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2AC68-EEE7-44E7-A9B1-271098938D22}"/>
              </a:ext>
            </a:extLst>
          </p:cNvPr>
          <p:cNvSpPr txBox="1">
            <a:spLocks noGrp="1"/>
          </p:cNvSpPr>
          <p:nvPr>
            <p:ph type="title"/>
          </p:nvPr>
        </p:nvSpPr>
        <p:spPr/>
        <p:txBody>
          <a:bodyPr/>
          <a:lstStyle/>
          <a:p>
            <a:pPr lvl="0"/>
            <a:r>
              <a:rPr lang="cs-CZ" sz="3600" b="1">
                <a:solidFill>
                  <a:srgbClr val="1F497D"/>
                </a:solidFill>
              </a:rPr>
              <a:t>Výstupy ŠPZ</a:t>
            </a:r>
          </a:p>
        </p:txBody>
      </p:sp>
      <p:sp>
        <p:nvSpPr>
          <p:cNvPr id="3" name="Zástupný symbol pro obsah 2">
            <a:extLst>
              <a:ext uri="{FF2B5EF4-FFF2-40B4-BE49-F238E27FC236}">
                <a16:creationId xmlns:a16="http://schemas.microsoft.com/office/drawing/2014/main" id="{1B660A24-61F7-458B-AD80-E793E08FCCB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b="1">
                <a:latin typeface="Calibri" pitchFamily="18"/>
              </a:rPr>
              <a:t>Zpráva</a:t>
            </a:r>
          </a:p>
          <a:p>
            <a:pPr lvl="1">
              <a:buSzPct val="100000"/>
              <a:buFont typeface="Arial" pitchFamily="34"/>
            </a:pPr>
            <a:r>
              <a:rPr lang="cs-CZ"/>
              <a:t>Skutečnosti podstatné pro doporučení podpůrných opatření</a:t>
            </a:r>
          </a:p>
          <a:p>
            <a:pPr hangingPunct="1">
              <a:spcBef>
                <a:spcPts val="800"/>
              </a:spcBef>
              <a:buSzPct val="100000"/>
              <a:buFont typeface="Arial" pitchFamily="34"/>
              <a:buChar char="•"/>
            </a:pPr>
            <a:r>
              <a:rPr lang="cs-CZ" sz="2400" b="1">
                <a:latin typeface="Calibri" pitchFamily="18"/>
              </a:rPr>
              <a:t>Doporučení</a:t>
            </a:r>
          </a:p>
          <a:p>
            <a:pPr lvl="1">
              <a:buSzPct val="100000"/>
              <a:buFont typeface="Arial" pitchFamily="34"/>
            </a:pPr>
            <a:r>
              <a:rPr lang="cs-CZ"/>
              <a:t>Závěry vyšetření a podpůrná opatření 1. až 5. stupně, včetně kombinací a variant podpůrných opatření, způsobu a pravidel jejich použití při vzdělávání</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26363-0180-4960-B944-AB2351B238FB}"/>
              </a:ext>
            </a:extLst>
          </p:cNvPr>
          <p:cNvSpPr txBox="1">
            <a:spLocks noGrp="1"/>
          </p:cNvSpPr>
          <p:nvPr>
            <p:ph type="title"/>
          </p:nvPr>
        </p:nvSpPr>
        <p:spPr/>
        <p:txBody>
          <a:bodyPr/>
          <a:lstStyle/>
          <a:p>
            <a:pPr lvl="0"/>
            <a:r>
              <a:rPr lang="cs-CZ" sz="3600" b="1">
                <a:solidFill>
                  <a:srgbClr val="1F497D"/>
                </a:solidFill>
              </a:rPr>
              <a:t>Adresáti výstupů ŠPZ</a:t>
            </a:r>
          </a:p>
        </p:txBody>
      </p:sp>
      <p:sp>
        <p:nvSpPr>
          <p:cNvPr id="3" name="Zástupný symbol pro obsah 2">
            <a:extLst>
              <a:ext uri="{FF2B5EF4-FFF2-40B4-BE49-F238E27FC236}">
                <a16:creationId xmlns:a16="http://schemas.microsoft.com/office/drawing/2014/main" id="{796BA80A-0B32-4F14-A899-1BB32357608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u="sng">
                <a:latin typeface="Calibri" pitchFamily="18"/>
              </a:rPr>
              <a:t>Zpráva a doporučení</a:t>
            </a:r>
            <a:r>
              <a:rPr lang="cs-CZ" sz="2400">
                <a:latin typeface="Calibri" pitchFamily="18"/>
              </a:rPr>
              <a:t> – tomu, komu je poskytována poradenská pomoc</a:t>
            </a:r>
          </a:p>
          <a:p>
            <a:pPr hangingPunct="1">
              <a:spcBef>
                <a:spcPts val="800"/>
              </a:spcBef>
              <a:buSzPct val="100000"/>
              <a:buFont typeface="Arial" pitchFamily="34"/>
              <a:buChar char="•"/>
            </a:pPr>
            <a:r>
              <a:rPr lang="cs-CZ" sz="2400" u="sng">
                <a:latin typeface="Calibri" pitchFamily="18"/>
              </a:rPr>
              <a:t>Doporučení</a:t>
            </a:r>
          </a:p>
          <a:p>
            <a:pPr lvl="1">
              <a:buSzPct val="100000"/>
              <a:buFont typeface="Arial" pitchFamily="34"/>
            </a:pPr>
            <a:r>
              <a:rPr lang="cs-CZ"/>
              <a:t>Škole, školskému zařízení</a:t>
            </a:r>
          </a:p>
          <a:p>
            <a:pPr lvl="1">
              <a:buSzPct val="100000"/>
              <a:buFont typeface="Arial" pitchFamily="34"/>
            </a:pPr>
            <a:r>
              <a:rPr lang="cs-CZ"/>
              <a:t>Orgánu veřejné moci, který uložil povinnost využít poradenskou pomoc</a:t>
            </a:r>
          </a:p>
          <a:p>
            <a:pPr lvl="1">
              <a:buSzPct val="100000"/>
              <a:buFont typeface="Arial" pitchFamily="34"/>
            </a:pPr>
            <a:r>
              <a:rPr lang="cs-CZ"/>
              <a:t>Orgánu sociálně právní ochrany, který neuložil – pouze na písemné vyžádání</a:t>
            </a:r>
          </a:p>
          <a:p>
            <a:pPr marL="0" indent="0" hangingPunct="1">
              <a:spcBef>
                <a:spcPts val="800"/>
              </a:spcBef>
              <a:buNone/>
            </a:pPr>
            <a:endParaRPr lang="cs-CZ">
              <a:latin typeface="Calibri" pitchFamily="1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92A055-ACFF-46DC-BDC5-8D592CEC2D1A}"/>
              </a:ext>
            </a:extLst>
          </p:cNvPr>
          <p:cNvSpPr txBox="1">
            <a:spLocks noGrp="1"/>
          </p:cNvSpPr>
          <p:nvPr>
            <p:ph type="title"/>
          </p:nvPr>
        </p:nvSpPr>
        <p:spPr/>
        <p:txBody>
          <a:bodyPr/>
          <a:lstStyle/>
          <a:p>
            <a:pPr lvl="0"/>
            <a:r>
              <a:rPr lang="cs-CZ" sz="3200" b="1">
                <a:solidFill>
                  <a:srgbClr val="1F497D"/>
                </a:solidFill>
              </a:rPr>
              <a:t>Zpráva a doporučení – společná ustanovení</a:t>
            </a:r>
          </a:p>
        </p:txBody>
      </p:sp>
      <p:sp>
        <p:nvSpPr>
          <p:cNvPr id="3" name="Zástupný symbol pro obsah 2">
            <a:extLst>
              <a:ext uri="{FF2B5EF4-FFF2-40B4-BE49-F238E27FC236}">
                <a16:creationId xmlns:a16="http://schemas.microsoft.com/office/drawing/2014/main" id="{8AC5063F-85BD-48CF-999E-014984318E7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200">
                <a:latin typeface="Calibri" pitchFamily="18"/>
              </a:rPr>
              <a:t>ŠPZ</a:t>
            </a:r>
          </a:p>
          <a:p>
            <a:pPr lvl="1">
              <a:lnSpc>
                <a:spcPct val="90000"/>
              </a:lnSpc>
              <a:buSzPct val="100000"/>
              <a:buFont typeface="Arial" pitchFamily="34"/>
            </a:pPr>
            <a:r>
              <a:rPr lang="cs-CZ" sz="2200"/>
              <a:t>Vydá zprávu a doporučení do 30 dnů ode skončení posuzování, nejpozději do 3 měsíců od přijetí žádosti (prodlužuje se o dobu nezbytnou k obstarání posouzení podstatných skutečností jiným odborníkem) (1.9.2017-31.8.218 do 4 měsíců)</a:t>
            </a:r>
          </a:p>
          <a:p>
            <a:pPr lvl="1">
              <a:lnSpc>
                <a:spcPct val="90000"/>
              </a:lnSpc>
              <a:buSzPct val="100000"/>
              <a:buFont typeface="Arial" pitchFamily="34"/>
            </a:pPr>
            <a:r>
              <a:rPr lang="cs-CZ" sz="2200"/>
              <a:t>Informuje žáka nebo ZZ nezletilého žáka o obsahu</a:t>
            </a:r>
          </a:p>
          <a:p>
            <a:pPr lvl="1">
              <a:lnSpc>
                <a:spcPct val="90000"/>
              </a:lnSpc>
              <a:buSzPct val="100000"/>
              <a:buFont typeface="Arial" pitchFamily="34"/>
            </a:pPr>
            <a:r>
              <a:rPr lang="cs-CZ" sz="2200"/>
              <a:t>Poučí o možnosti podat žádost o revizi (§16b ŠZ)</a:t>
            </a:r>
          </a:p>
          <a:p>
            <a:pPr hangingPunct="1">
              <a:spcBef>
                <a:spcPts val="800"/>
              </a:spcBef>
              <a:buSzPct val="100000"/>
              <a:buFont typeface="Arial" pitchFamily="34"/>
              <a:buChar char="•"/>
            </a:pPr>
            <a:r>
              <a:rPr lang="cs-CZ" sz="2200">
                <a:latin typeface="Calibri" pitchFamily="18"/>
              </a:rPr>
              <a:t>Žák, ZZ nezletilého žáka potvrzuje svým podpisem – </a:t>
            </a:r>
            <a:r>
              <a:rPr lang="cs-CZ" sz="2200">
                <a:solidFill>
                  <a:srgbClr val="C0504D"/>
                </a:solidFill>
                <a:latin typeface="Calibri" pitchFamily="18"/>
              </a:rPr>
              <a:t>podepisuje ve škole</a:t>
            </a:r>
          </a:p>
          <a:p>
            <a:pPr lvl="1">
              <a:lnSpc>
                <a:spcPct val="90000"/>
              </a:lnSpc>
              <a:buSzPct val="100000"/>
              <a:buFont typeface="Arial" pitchFamily="34"/>
            </a:pPr>
            <a:r>
              <a:rPr lang="cs-CZ" sz="2200"/>
              <a:t>Zpráva včetně doporučení s ním byla projednána</a:t>
            </a:r>
          </a:p>
          <a:p>
            <a:pPr lvl="1">
              <a:lnSpc>
                <a:spcPct val="90000"/>
              </a:lnSpc>
              <a:buSzPct val="100000"/>
              <a:buFont typeface="Arial" pitchFamily="34"/>
            </a:pPr>
            <a:r>
              <a:rPr lang="cs-CZ" sz="2200"/>
              <a:t>Porozuměl obsahu a zvoleným podpůrným opatřením</a:t>
            </a:r>
          </a:p>
          <a:p>
            <a:pPr lvl="1">
              <a:lnSpc>
                <a:spcPct val="90000"/>
              </a:lnSpc>
              <a:buSzPct val="100000"/>
              <a:buFont typeface="Arial" pitchFamily="34"/>
            </a:pPr>
            <a:r>
              <a:rPr lang="cs-CZ" sz="2200"/>
              <a:t>Byl poučen o těchto skutečnostech</a:t>
            </a:r>
          </a:p>
          <a:p>
            <a:pPr marL="457200" lvl="1" indent="0">
              <a:buNone/>
            </a:pPr>
            <a:endParaRPr lang="cs-CZ" sz="2600"/>
          </a:p>
          <a:p>
            <a:pPr marL="457200" lvl="1" indent="0">
              <a:buNone/>
            </a:pPr>
            <a:endParaRPr lang="cs-CZ" sz="26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E2AF49-6081-4FA9-9917-8DA102D7AA3E}"/>
              </a:ext>
            </a:extLst>
          </p:cNvPr>
          <p:cNvSpPr txBox="1">
            <a:spLocks noGrp="1"/>
          </p:cNvSpPr>
          <p:nvPr>
            <p:ph type="title"/>
          </p:nvPr>
        </p:nvSpPr>
        <p:spPr/>
        <p:txBody>
          <a:bodyPr/>
          <a:lstStyle/>
          <a:p>
            <a:pPr lvl="0"/>
            <a:r>
              <a:rPr lang="cs-CZ" sz="3600" b="1">
                <a:solidFill>
                  <a:srgbClr val="1F497D"/>
                </a:solidFill>
              </a:rPr>
              <a:t>Pochybnosti § 16a ŠZ</a:t>
            </a:r>
          </a:p>
        </p:txBody>
      </p:sp>
      <p:sp>
        <p:nvSpPr>
          <p:cNvPr id="3" name="Zástupný symbol pro obsah 2">
            <a:extLst>
              <a:ext uri="{FF2B5EF4-FFF2-40B4-BE49-F238E27FC236}">
                <a16:creationId xmlns:a16="http://schemas.microsoft.com/office/drawing/2014/main" id="{6CF9EB30-439C-45F3-AE3D-4649AF54182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u="sng">
                <a:latin typeface="Calibri" pitchFamily="18"/>
              </a:rPr>
              <a:t>Postupuje škola v souladu s doporučeními</a:t>
            </a:r>
            <a:r>
              <a:rPr lang="cs-CZ" sz="2400">
                <a:latin typeface="Calibri" pitchFamily="18"/>
              </a:rPr>
              <a:t>?</a:t>
            </a:r>
          </a:p>
          <a:p>
            <a:pPr lvl="1">
              <a:buSzPct val="100000"/>
              <a:buFont typeface="Arial" pitchFamily="34"/>
            </a:pPr>
            <a:r>
              <a:rPr lang="cs-CZ"/>
              <a:t>Návrh řediteli školy na projednání za účasti zaměstnance ŠPZ</a:t>
            </a:r>
          </a:p>
          <a:p>
            <a:pPr lvl="1">
              <a:buSzPct val="100000"/>
              <a:buFont typeface="Arial" pitchFamily="34"/>
            </a:pPr>
            <a:r>
              <a:rPr lang="cs-CZ"/>
              <a:t>Povinnost ředitele svolat jednání bez zbytečného odkladu</a:t>
            </a:r>
          </a:p>
          <a:p>
            <a:pPr marL="457200" lvl="1" indent="0">
              <a:buNone/>
            </a:pPr>
            <a:endParaRPr lang="cs-CZ"/>
          </a:p>
          <a:p>
            <a:pPr marL="457200" lvl="1" indent="0">
              <a:buNone/>
            </a:pPr>
            <a:r>
              <a:rPr lang="cs-CZ"/>
              <a:t>Není tím dotčeno právo dát podnět ČŠI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D7B16-E2DD-48C2-A7EE-FDA33A508661}"/>
              </a:ext>
            </a:extLst>
          </p:cNvPr>
          <p:cNvSpPr txBox="1">
            <a:spLocks noGrp="1"/>
          </p:cNvSpPr>
          <p:nvPr>
            <p:ph type="title"/>
          </p:nvPr>
        </p:nvSpPr>
        <p:spPr/>
        <p:txBody>
          <a:bodyPr/>
          <a:lstStyle/>
          <a:p>
            <a:pPr lvl="0"/>
            <a:r>
              <a:rPr lang="cs-CZ" b="1"/>
              <a:t>Školní vzdělávací programy</a:t>
            </a:r>
          </a:p>
        </p:txBody>
      </p:sp>
      <p:sp>
        <p:nvSpPr>
          <p:cNvPr id="3" name="Zástupný symbol pro obsah 2">
            <a:extLst>
              <a:ext uri="{FF2B5EF4-FFF2-40B4-BE49-F238E27FC236}">
                <a16:creationId xmlns:a16="http://schemas.microsoft.com/office/drawing/2014/main" id="{22C97F8C-A20A-4B6E-BBDE-7897E497525B}"/>
              </a:ext>
            </a:extLst>
          </p:cNvPr>
          <p:cNvSpPr txBox="1">
            <a:spLocks noGrp="1"/>
          </p:cNvSpPr>
          <p:nvPr>
            <p:ph idx="1"/>
          </p:nvPr>
        </p:nvSpPr>
        <p:spPr>
          <a:xfrm>
            <a:off x="1981200" y="1600201"/>
            <a:ext cx="8229600" cy="4525923"/>
          </a:xfrm>
        </p:spPr>
        <p:txBody>
          <a:bodyPr vert="horz" lIns="91440" tIns="45720" rIns="91440" bIns="45720" rtlCol="0">
            <a:normAutofit/>
          </a:bodyPr>
          <a:lstStyle/>
          <a:p>
            <a:pPr lvl="1">
              <a:buNone/>
            </a:pPr>
            <a:endParaRPr lang="cs-CZ" dirty="0"/>
          </a:p>
          <a:p>
            <a:pPr lvl="1">
              <a:buSzPct val="100000"/>
              <a:buFont typeface="Arial" pitchFamily="34"/>
            </a:pPr>
            <a:r>
              <a:rPr lang="cs-CZ" dirty="0"/>
              <a:t>Zpracovávají školy a školská zařízení</a:t>
            </a:r>
          </a:p>
          <a:p>
            <a:pPr lvl="1">
              <a:buSzPct val="100000"/>
              <a:buFont typeface="Arial" pitchFamily="34"/>
            </a:pPr>
            <a:r>
              <a:rPr lang="cs-CZ" dirty="0"/>
              <a:t>Podle rámcových vzdělávacích programů postupují školy od 1. září, které následuje nejpozději po uplynutí 2 let ode dne jejich vydání, a to s účinností od prvního ročníku a také od šestého ročníku základního vzdělávání podle § 46 odst. 2 a od sedmého ročníku základního vzdělávání podle § 46 odst. 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9742F0-EFB8-4FB6-A707-29C8F5B65BDC}"/>
              </a:ext>
            </a:extLst>
          </p:cNvPr>
          <p:cNvSpPr txBox="1">
            <a:spLocks noGrp="1"/>
          </p:cNvSpPr>
          <p:nvPr>
            <p:ph type="title"/>
          </p:nvPr>
        </p:nvSpPr>
        <p:spPr/>
        <p:txBody>
          <a:bodyPr/>
          <a:lstStyle/>
          <a:p>
            <a:pPr lvl="0"/>
            <a:r>
              <a:rPr lang="cs-CZ" sz="3600" b="1">
                <a:solidFill>
                  <a:srgbClr val="1F497D"/>
                </a:solidFill>
              </a:rPr>
              <a:t>Revize - § 16b ŠZ</a:t>
            </a:r>
          </a:p>
        </p:txBody>
      </p:sp>
      <p:sp>
        <p:nvSpPr>
          <p:cNvPr id="3" name="Zástupný symbol pro obsah 2">
            <a:extLst>
              <a:ext uri="{FF2B5EF4-FFF2-40B4-BE49-F238E27FC236}">
                <a16:creationId xmlns:a16="http://schemas.microsoft.com/office/drawing/2014/main" id="{E9D5EE88-C270-4AE9-AF76-45DE894A723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dirty="0">
                <a:latin typeface="Calibri" pitchFamily="18"/>
              </a:rPr>
              <a:t>Účinnost od 1. 9. 2016</a:t>
            </a:r>
          </a:p>
          <a:p>
            <a:pPr hangingPunct="1">
              <a:spcBef>
                <a:spcPts val="800"/>
              </a:spcBef>
              <a:buSzPct val="100000"/>
              <a:buFont typeface="Arial" pitchFamily="34"/>
              <a:buChar char="•"/>
            </a:pPr>
            <a:r>
              <a:rPr lang="cs-CZ" sz="2400" dirty="0">
                <a:latin typeface="Calibri" pitchFamily="18"/>
              </a:rPr>
              <a:t>Žádost dává dítě, žák, student nebo zákonný zástupce, škola, orgán veřejné moci, který nařídil využití poradenské pomoci, ČŠI</a:t>
            </a:r>
          </a:p>
          <a:p>
            <a:pPr hangingPunct="1">
              <a:spcBef>
                <a:spcPts val="800"/>
              </a:spcBef>
              <a:buSzPct val="100000"/>
              <a:buFont typeface="Arial" pitchFamily="34"/>
              <a:buChar char="•"/>
            </a:pPr>
            <a:r>
              <a:rPr lang="cs-CZ" sz="2400" dirty="0">
                <a:latin typeface="Calibri" pitchFamily="18"/>
              </a:rPr>
              <a:t>Do 30 dnů ode dne, kdy obdržel zprávu nebo doporučení</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408DAA-CE55-4330-B28F-7FDA65F186C3}"/>
              </a:ext>
            </a:extLst>
          </p:cNvPr>
          <p:cNvSpPr txBox="1">
            <a:spLocks noGrp="1"/>
          </p:cNvSpPr>
          <p:nvPr>
            <p:ph type="title"/>
          </p:nvPr>
        </p:nvSpPr>
        <p:spPr/>
        <p:txBody>
          <a:bodyPr/>
          <a:lstStyle/>
          <a:p>
            <a:pPr lvl="0"/>
            <a:r>
              <a:rPr lang="cs-CZ" sz="3200" b="1">
                <a:solidFill>
                  <a:srgbClr val="1F497D"/>
                </a:solidFill>
              </a:rPr>
              <a:t>Poskytování podpůrných opatření II. – V. stupně</a:t>
            </a:r>
          </a:p>
        </p:txBody>
      </p:sp>
      <p:sp>
        <p:nvSpPr>
          <p:cNvPr id="3" name="Zástupný symbol pro obsah 2">
            <a:extLst>
              <a:ext uri="{FF2B5EF4-FFF2-40B4-BE49-F238E27FC236}">
                <a16:creationId xmlns:a16="http://schemas.microsoft.com/office/drawing/2014/main" id="{FF5305CD-35F4-4903-A8B1-0089BB3A97C8}"/>
              </a:ext>
            </a:extLst>
          </p:cNvPr>
          <p:cNvSpPr txBox="1">
            <a:spLocks noGrp="1"/>
          </p:cNvSpPr>
          <p:nvPr>
            <p:ph idx="1"/>
          </p:nvPr>
        </p:nvSpPr>
        <p:spPr>
          <a:xfrm>
            <a:off x="1991642" y="1412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200">
                <a:latin typeface="Calibri" pitchFamily="18"/>
              </a:rPr>
              <a:t>Bezodkladně po obdržení doporučení a udělení písemného informovaného souhlasu žáka nebo ZZ žáka</a:t>
            </a:r>
          </a:p>
          <a:p>
            <a:pPr hangingPunct="1">
              <a:spcBef>
                <a:spcPts val="800"/>
              </a:spcBef>
              <a:buSzPct val="100000"/>
              <a:buFont typeface="Arial" pitchFamily="34"/>
              <a:buChar char="•"/>
            </a:pPr>
            <a:r>
              <a:rPr lang="cs-CZ" sz="2200">
                <a:latin typeface="Calibri" pitchFamily="18"/>
              </a:rPr>
              <a:t>Nelze-li bezodkladně – jiné podpůrné opatření stejného stupně</a:t>
            </a:r>
          </a:p>
          <a:p>
            <a:pPr lvl="1">
              <a:lnSpc>
                <a:spcPct val="90000"/>
              </a:lnSpc>
              <a:buSzPct val="100000"/>
              <a:buFont typeface="Arial" pitchFamily="34"/>
            </a:pPr>
            <a:r>
              <a:rPr lang="cs-CZ" sz="2200"/>
              <a:t>Projednání se ŠPZ</a:t>
            </a:r>
          </a:p>
          <a:p>
            <a:pPr lvl="1">
              <a:lnSpc>
                <a:spcPct val="90000"/>
              </a:lnSpc>
              <a:buSzPct val="100000"/>
              <a:buFont typeface="Arial" pitchFamily="34"/>
            </a:pPr>
            <a:r>
              <a:rPr lang="cs-CZ" sz="2200"/>
              <a:t>Informovaný souhlas žáka, ZZ nezletilého žáka</a:t>
            </a:r>
          </a:p>
          <a:p>
            <a:pPr hangingPunct="1">
              <a:spcBef>
                <a:spcPts val="800"/>
              </a:spcBef>
              <a:buSzPct val="100000"/>
              <a:buFont typeface="Arial" pitchFamily="34"/>
              <a:buChar char="•"/>
            </a:pPr>
            <a:r>
              <a:rPr lang="cs-CZ" sz="2200">
                <a:latin typeface="Calibri" pitchFamily="18"/>
              </a:rPr>
              <a:t>Není-li poskytnuto do 4 měsíců – škola projedná tuto skutečnost se ŠPZ</a:t>
            </a:r>
          </a:p>
          <a:p>
            <a:pPr hangingPunct="1">
              <a:spcBef>
                <a:spcPts val="800"/>
              </a:spcBef>
              <a:buSzPct val="100000"/>
              <a:buFont typeface="Arial" pitchFamily="34"/>
              <a:buChar char="•"/>
            </a:pPr>
            <a:r>
              <a:rPr lang="cs-CZ" sz="2200">
                <a:latin typeface="Calibri" pitchFamily="18"/>
              </a:rPr>
              <a:t>Průběžné vyhodnocování poskytování (ŠPZ nejdéle do 1 roku od vydání doporučení)</a:t>
            </a:r>
          </a:p>
          <a:p>
            <a:pPr hangingPunct="1">
              <a:spcBef>
                <a:spcPts val="800"/>
              </a:spcBef>
              <a:buSzPct val="100000"/>
              <a:buFont typeface="Arial" pitchFamily="34"/>
              <a:buChar char="•"/>
            </a:pPr>
            <a:r>
              <a:rPr lang="cs-CZ" sz="2200">
                <a:latin typeface="Calibri" pitchFamily="18"/>
              </a:rPr>
              <a:t>Nedostačující podpůrná opatření, nebo nejsou potřebná – bezodkladné doporučení školy k využití služeb ŠPZ – ŠPZ vydá nové doporučení</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BD0CBD-DB75-4E11-BA92-CFEF871A29BF}"/>
              </a:ext>
            </a:extLst>
          </p:cNvPr>
          <p:cNvSpPr txBox="1">
            <a:spLocks noGrp="1"/>
          </p:cNvSpPr>
          <p:nvPr>
            <p:ph type="title"/>
          </p:nvPr>
        </p:nvSpPr>
        <p:spPr/>
        <p:txBody>
          <a:bodyPr/>
          <a:lstStyle/>
          <a:p>
            <a:pPr lvl="0"/>
            <a:r>
              <a:rPr lang="cs-CZ" sz="2800" b="1">
                <a:solidFill>
                  <a:srgbClr val="1F497D"/>
                </a:solidFill>
              </a:rPr>
              <a:t>HLAVA IV</a:t>
            </a:r>
            <a:r>
              <a:rPr lang="cs-CZ" sz="2800" b="1">
                <a:solidFill>
                  <a:srgbClr val="C0504D"/>
                </a:solidFill>
              </a:rPr>
              <a:t/>
            </a:r>
            <a:br>
              <a:rPr lang="cs-CZ" sz="2800" b="1">
                <a:solidFill>
                  <a:srgbClr val="C0504D"/>
                </a:solidFill>
              </a:rPr>
            </a:br>
            <a:r>
              <a:rPr lang="cs-CZ" sz="2800" b="1">
                <a:solidFill>
                  <a:srgbClr val="1F497D"/>
                </a:solidFill>
              </a:rPr>
              <a:t>Organizace vzdělávání žáků s podpůrnými opatřeními</a:t>
            </a:r>
          </a:p>
        </p:txBody>
      </p:sp>
      <p:sp>
        <p:nvSpPr>
          <p:cNvPr id="3" name="Zástupný symbol pro obsah 2">
            <a:extLst>
              <a:ext uri="{FF2B5EF4-FFF2-40B4-BE49-F238E27FC236}">
                <a16:creationId xmlns:a16="http://schemas.microsoft.com/office/drawing/2014/main" id="{D3547415-E207-40F9-B3E4-F7CE6E15F085}"/>
              </a:ext>
            </a:extLst>
          </p:cNvPr>
          <p:cNvSpPr txBox="1">
            <a:spLocks noGrp="1"/>
          </p:cNvSpPr>
          <p:nvPr>
            <p:ph idx="1"/>
          </p:nvPr>
        </p:nvSpPr>
        <p:spPr>
          <a:xfrm>
            <a:off x="1991642" y="1484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000" u="sng">
                <a:latin typeface="Calibri" pitchFamily="18"/>
              </a:rPr>
              <a:t>Nejvýše 5 žáků </a:t>
            </a:r>
            <a:r>
              <a:rPr lang="cs-CZ" sz="2000">
                <a:latin typeface="Calibri" pitchFamily="18"/>
              </a:rPr>
              <a:t>s podpůrnými opatřeními II. – V. stupně ve třídě, oddělení, studijní skupině</a:t>
            </a:r>
          </a:p>
          <a:p>
            <a:pPr hangingPunct="1">
              <a:spcBef>
                <a:spcPts val="800"/>
              </a:spcBef>
              <a:buSzPct val="100000"/>
              <a:buFont typeface="Arial" pitchFamily="34"/>
              <a:buChar char="•"/>
            </a:pPr>
            <a:r>
              <a:rPr lang="cs-CZ" sz="2000">
                <a:latin typeface="Calibri" pitchFamily="18"/>
              </a:rPr>
              <a:t>Počet žáků se SVP nesmí přesáhnout 1/3 žáků ve třídě, oddělení, studijní skupině</a:t>
            </a:r>
          </a:p>
          <a:p>
            <a:pPr hangingPunct="1">
              <a:spcBef>
                <a:spcPts val="800"/>
              </a:spcBef>
              <a:buSzPct val="100000"/>
              <a:buFont typeface="Arial" pitchFamily="34"/>
              <a:buChar char="•"/>
            </a:pPr>
            <a:r>
              <a:rPr lang="cs-CZ" sz="2000">
                <a:latin typeface="Calibri" pitchFamily="18"/>
              </a:rPr>
              <a:t>Omezení neplatí u školy, kde platí právo přednostního přijetí do MŠ nebo ZŠ, dále u SŠ, konzervatoře nebo VOŠ</a:t>
            </a:r>
          </a:p>
          <a:p>
            <a:pPr hangingPunct="1">
              <a:spcBef>
                <a:spcPts val="800"/>
              </a:spcBef>
              <a:buSzPct val="100000"/>
              <a:buFont typeface="Arial" pitchFamily="34"/>
              <a:buChar char="•"/>
            </a:pPr>
            <a:r>
              <a:rPr lang="cs-CZ" sz="2000">
                <a:latin typeface="Calibri" pitchFamily="18"/>
              </a:rPr>
              <a:t>Nejvýše 4 PP souběžně ve třídě, oddělení studijní skupině</a:t>
            </a:r>
          </a:p>
          <a:p>
            <a:pPr hangingPunct="1">
              <a:spcBef>
                <a:spcPts val="800"/>
              </a:spcBef>
              <a:buSzPct val="100000"/>
              <a:buFont typeface="Arial" pitchFamily="34"/>
              <a:buChar char="•"/>
            </a:pPr>
            <a:r>
              <a:rPr lang="cs-CZ" sz="2000" u="sng">
                <a:latin typeface="Calibri" pitchFamily="18"/>
              </a:rPr>
              <a:t>Nejvýše 4 žáci podle §16 odst. 9 </a:t>
            </a:r>
            <a:r>
              <a:rPr lang="cs-CZ" sz="2000">
                <a:latin typeface="Calibri" pitchFamily="18"/>
              </a:rPr>
              <a:t>– omezení neplatí pro školy, kde platí právo přednostního přijetí do MŠ nebo ZŠ, dále u SŠ, konzervatoře nebo VOŠ</a:t>
            </a:r>
          </a:p>
          <a:p>
            <a:pPr hangingPunct="1">
              <a:spcBef>
                <a:spcPts val="800"/>
              </a:spcBef>
              <a:buSzPct val="100000"/>
              <a:buFont typeface="Arial" pitchFamily="34"/>
              <a:buChar char="•"/>
            </a:pPr>
            <a:r>
              <a:rPr lang="cs-CZ" sz="2000" strike="sngStrike">
                <a:latin typeface="Calibri" pitchFamily="18"/>
              </a:rPr>
              <a:t>Podpora pro vyšší počet žáků s SVP (vyšší než 5) – asistent pedagoga nad rámec podpůrných opatření (nezapočítávají se žáci s asistentem pedagoga) čerpány prostředky šablon</a:t>
            </a:r>
          </a:p>
          <a:p>
            <a:pPr marL="0" indent="0" hangingPunct="1">
              <a:spcBef>
                <a:spcPts val="800"/>
              </a:spcBef>
              <a:buNone/>
            </a:pPr>
            <a:endParaRPr lang="cs-CZ" sz="2000">
              <a:latin typeface="Calibri" pitchFamily="1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B83FC-90B2-479A-8344-54FCD8FC77F6}"/>
              </a:ext>
            </a:extLst>
          </p:cNvPr>
          <p:cNvSpPr txBox="1">
            <a:spLocks noGrp="1"/>
          </p:cNvSpPr>
          <p:nvPr>
            <p:ph type="title"/>
          </p:nvPr>
        </p:nvSpPr>
        <p:spPr/>
        <p:txBody>
          <a:bodyPr/>
          <a:lstStyle/>
          <a:p>
            <a:pPr lvl="0"/>
            <a:r>
              <a:rPr lang="cs-CZ" sz="3600" b="1">
                <a:solidFill>
                  <a:srgbClr val="1F497D"/>
                </a:solidFill>
              </a:rPr>
              <a:t>Pravidla pro vzdělávání (§ 16/9 ŠZ)</a:t>
            </a:r>
          </a:p>
        </p:txBody>
      </p:sp>
      <p:sp>
        <p:nvSpPr>
          <p:cNvPr id="3" name="Zástupný symbol pro obsah 2">
            <a:extLst>
              <a:ext uri="{FF2B5EF4-FFF2-40B4-BE49-F238E27FC236}">
                <a16:creationId xmlns:a16="http://schemas.microsoft.com/office/drawing/2014/main" id="{B66EDA91-FE79-4763-85F6-5BEE718063B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Přednostní vzdělávání v běžné škole</a:t>
            </a:r>
          </a:p>
          <a:p>
            <a:pPr hangingPunct="1">
              <a:spcBef>
                <a:spcPts val="800"/>
              </a:spcBef>
              <a:buSzPct val="100000"/>
              <a:buFont typeface="Arial" pitchFamily="34"/>
              <a:buChar char="•"/>
            </a:pPr>
            <a:r>
              <a:rPr lang="cs-CZ" sz="2400">
                <a:latin typeface="Calibri" pitchFamily="18"/>
              </a:rPr>
              <a:t>Povaha SVP nebo poskytování podpůrných opatření v běžné škole selhává, nedostačuje – doporučení ŠPZ k zařazení do školy zřízené podle 16/9 ŠZ</a:t>
            </a:r>
          </a:p>
          <a:p>
            <a:pPr hangingPunct="1">
              <a:spcBef>
                <a:spcPts val="800"/>
              </a:spcBef>
              <a:buSzPct val="100000"/>
              <a:buFont typeface="Arial" pitchFamily="34"/>
              <a:buChar char="•"/>
            </a:pPr>
            <a:r>
              <a:rPr lang="cs-CZ" sz="2400" u="sng">
                <a:latin typeface="Calibri" pitchFamily="18"/>
              </a:rPr>
              <a:t>Školy, třídy, oddělení studijní skupiny podle druhu postižení </a:t>
            </a:r>
            <a:r>
              <a:rPr lang="cs-CZ" sz="2400">
                <a:latin typeface="Calibri" pitchFamily="18"/>
              </a:rPr>
              <a:t>– jiné postižení nesmí přesáhnout ¼ nejvyššího počtu žáků podle § 25 (14 žáků, 6 žáků)</a:t>
            </a:r>
          </a:p>
          <a:p>
            <a:pPr hangingPunct="1">
              <a:spcBef>
                <a:spcPts val="800"/>
              </a:spcBef>
              <a:buSzPct val="100000"/>
              <a:buFont typeface="Arial" pitchFamily="34"/>
              <a:buChar char="•"/>
            </a:pPr>
            <a:r>
              <a:rPr lang="cs-CZ" sz="2400">
                <a:latin typeface="Calibri" pitchFamily="18"/>
              </a:rPr>
              <a:t>MŠ a SŠ, konzervatoř, VOŠ – různé druhy postižení bez limitů</a:t>
            </a:r>
          </a:p>
          <a:p>
            <a:pPr hangingPunct="1">
              <a:spcBef>
                <a:spcPts val="800"/>
              </a:spcBef>
              <a:buSzPct val="100000"/>
              <a:buFont typeface="Arial" pitchFamily="34"/>
              <a:buChar char="•"/>
            </a:pPr>
            <a:r>
              <a:rPr lang="cs-CZ" sz="2400">
                <a:latin typeface="Calibri" pitchFamily="18"/>
              </a:rPr>
              <a:t>Ve škole, třídě, oddělení, studijní skupině podle § 16/9 nelze vzdělávat žáka bez mentálního postižení</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7B978-AFE6-41DB-9799-B43B8CC11860}"/>
              </a:ext>
            </a:extLst>
          </p:cNvPr>
          <p:cNvSpPr txBox="1">
            <a:spLocks noGrp="1"/>
          </p:cNvSpPr>
          <p:nvPr>
            <p:ph type="title"/>
          </p:nvPr>
        </p:nvSpPr>
        <p:spPr/>
        <p:txBody>
          <a:bodyPr/>
          <a:lstStyle/>
          <a:p>
            <a:pPr lvl="0"/>
            <a:r>
              <a:rPr lang="cs-CZ" sz="3200" b="1">
                <a:solidFill>
                  <a:srgbClr val="1F497D"/>
                </a:solidFill>
              </a:rPr>
              <a:t>Zařazování žáků do škol, oddělení nebo studijní skupiny podle § 16/9 ŠZ</a:t>
            </a:r>
          </a:p>
        </p:txBody>
      </p:sp>
      <p:sp>
        <p:nvSpPr>
          <p:cNvPr id="3" name="Zástupný symbol pro obsah 2">
            <a:extLst>
              <a:ext uri="{FF2B5EF4-FFF2-40B4-BE49-F238E27FC236}">
                <a16:creationId xmlns:a16="http://schemas.microsoft.com/office/drawing/2014/main" id="{8E416AAC-7914-4B11-80C9-03E22B9D5A9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Žádost žáka, ZZ žáka</a:t>
            </a:r>
          </a:p>
          <a:p>
            <a:pPr hangingPunct="1">
              <a:spcBef>
                <a:spcPts val="800"/>
              </a:spcBef>
              <a:buSzPct val="100000"/>
              <a:buFont typeface="Arial" pitchFamily="34"/>
              <a:buChar char="•"/>
            </a:pPr>
            <a:r>
              <a:rPr lang="cs-CZ" sz="2400">
                <a:latin typeface="Calibri" pitchFamily="18"/>
              </a:rPr>
              <a:t>Doporučení ŠPZ – obsahuje odůvodnění doporučení</a:t>
            </a:r>
          </a:p>
          <a:p>
            <a:pPr lvl="1">
              <a:buSzPct val="100000"/>
              <a:buFont typeface="Arial" pitchFamily="34"/>
            </a:pPr>
            <a:r>
              <a:rPr lang="cs-CZ"/>
              <a:t>Je platné  </a:t>
            </a:r>
          </a:p>
          <a:p>
            <a:pPr lvl="2">
              <a:buSzPct val="100000"/>
              <a:buFont typeface="Arial" pitchFamily="34"/>
              <a:buChar char="•"/>
            </a:pPr>
            <a:r>
              <a:rPr lang="cs-CZ"/>
              <a:t>po dobu v něm stanovenou,</a:t>
            </a:r>
          </a:p>
          <a:p>
            <a:pPr lvl="2">
              <a:buSzPct val="100000"/>
              <a:buFont typeface="Arial" pitchFamily="34"/>
              <a:buChar char="•"/>
            </a:pPr>
            <a:r>
              <a:rPr lang="cs-CZ"/>
              <a:t>nejvýše na dobu 2 let,</a:t>
            </a:r>
          </a:p>
          <a:p>
            <a:pPr lvl="2">
              <a:buSzPct val="100000"/>
              <a:buFont typeface="Arial" pitchFamily="34"/>
              <a:buChar char="•"/>
            </a:pPr>
            <a:r>
              <a:rPr lang="cs-CZ" strike="sngStrike"/>
              <a:t>u žáků s mentálním postižením nejdéle 1 rok, nejedná-li se o žáka se středně těžkým nebo těžkým mentálním postižením </a:t>
            </a:r>
            <a:r>
              <a:rPr lang="cs-CZ" b="1">
                <a:solidFill>
                  <a:srgbClr val="C0504D"/>
                </a:solidFill>
              </a:rPr>
              <a:t>poprvé po roce pak po dvou letech</a:t>
            </a:r>
          </a:p>
          <a:p>
            <a:pPr lvl="1">
              <a:buSzPct val="100000"/>
              <a:buFont typeface="Arial" pitchFamily="34"/>
            </a:pPr>
            <a:r>
              <a:rPr lang="cs-CZ"/>
              <a:t>Je v souladu se zájmem žáka</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B6365-790D-42DC-A985-6A52BF783A9F}"/>
              </a:ext>
            </a:extLst>
          </p:cNvPr>
          <p:cNvSpPr txBox="1">
            <a:spLocks noGrp="1"/>
          </p:cNvSpPr>
          <p:nvPr>
            <p:ph type="title"/>
          </p:nvPr>
        </p:nvSpPr>
        <p:spPr/>
        <p:txBody>
          <a:bodyPr/>
          <a:lstStyle/>
          <a:p>
            <a:pPr lvl="0"/>
            <a:r>
              <a:rPr lang="cs-CZ" sz="3600" b="1">
                <a:solidFill>
                  <a:srgbClr val="1F497D"/>
                </a:solidFill>
              </a:rPr>
              <a:t>Převedení žáka do VP ZŠ speciální</a:t>
            </a:r>
          </a:p>
        </p:txBody>
      </p:sp>
      <p:sp>
        <p:nvSpPr>
          <p:cNvPr id="3" name="Zástupný symbol pro obsah 2">
            <a:extLst>
              <a:ext uri="{FF2B5EF4-FFF2-40B4-BE49-F238E27FC236}">
                <a16:creationId xmlns:a16="http://schemas.microsoft.com/office/drawing/2014/main" id="{E1D71CF4-8238-4F35-9DB3-E2E8B5406D03}"/>
              </a:ext>
            </a:extLst>
          </p:cNvPr>
          <p:cNvSpPr txBox="1">
            <a:spLocks noGrp="1"/>
          </p:cNvSpPr>
          <p:nvPr>
            <p:ph idx="1"/>
          </p:nvPr>
        </p:nvSpPr>
        <p:spPr>
          <a:xfrm>
            <a:off x="1991642" y="1412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000" u="sng">
                <a:latin typeface="Calibri" pitchFamily="18"/>
              </a:rPr>
              <a:t>Doporučení ŠPZ </a:t>
            </a:r>
            <a:r>
              <a:rPr lang="cs-CZ" sz="2000">
                <a:latin typeface="Calibri" pitchFamily="18"/>
              </a:rPr>
              <a:t>– platnost nejdéle po dobu 2 roku</a:t>
            </a:r>
          </a:p>
          <a:p>
            <a:pPr hangingPunct="1">
              <a:spcBef>
                <a:spcPts val="800"/>
              </a:spcBef>
              <a:buSzPct val="100000"/>
              <a:buFont typeface="Arial" pitchFamily="34"/>
              <a:buChar char="•"/>
            </a:pPr>
            <a:r>
              <a:rPr lang="cs-CZ" sz="2000" u="sng">
                <a:latin typeface="Calibri" pitchFamily="18"/>
              </a:rPr>
              <a:t>ŠPZ informuje</a:t>
            </a:r>
          </a:p>
          <a:p>
            <a:pPr lvl="1">
              <a:buSzPct val="100000"/>
              <a:buFont typeface="Arial" pitchFamily="34"/>
            </a:pPr>
            <a:r>
              <a:rPr lang="cs-CZ" sz="2000"/>
              <a:t>o rozdílech ve VP</a:t>
            </a:r>
          </a:p>
          <a:p>
            <a:pPr lvl="1">
              <a:buSzPct val="100000"/>
              <a:buFont typeface="Arial" pitchFamily="34"/>
            </a:pPr>
            <a:r>
              <a:rPr lang="cs-CZ" sz="2000"/>
              <a:t>o očekávaných výstupech a jejich dopadech na možnost dalšího vzdělávání a profesního uplatnění</a:t>
            </a:r>
          </a:p>
          <a:p>
            <a:pPr hangingPunct="1">
              <a:spcBef>
                <a:spcPts val="800"/>
              </a:spcBef>
              <a:buSzPct val="100000"/>
              <a:buFont typeface="Arial" pitchFamily="34"/>
              <a:buChar char="•"/>
            </a:pPr>
            <a:r>
              <a:rPr lang="cs-CZ" sz="2000" u="sng">
                <a:latin typeface="Calibri" pitchFamily="18"/>
              </a:rPr>
              <a:t>Škola informuje</a:t>
            </a:r>
          </a:p>
          <a:p>
            <a:pPr lvl="1">
              <a:buSzPct val="100000"/>
              <a:buFont typeface="Arial" pitchFamily="34"/>
            </a:pPr>
            <a:r>
              <a:rPr lang="cs-CZ" sz="2000"/>
              <a:t>o rozdílech ve VP</a:t>
            </a:r>
          </a:p>
          <a:p>
            <a:pPr lvl="1">
              <a:buSzPct val="100000"/>
              <a:buFont typeface="Arial" pitchFamily="34"/>
            </a:pPr>
            <a:r>
              <a:rPr lang="cs-CZ" sz="2000"/>
              <a:t>o očekávaných výsledcích vzdělávání a o dopadech na možnost dalšího vzdělávání a profesního uplatnění</a:t>
            </a:r>
          </a:p>
          <a:p>
            <a:pPr hangingPunct="1">
              <a:spcBef>
                <a:spcPts val="800"/>
              </a:spcBef>
              <a:buSzPct val="100000"/>
              <a:buFont typeface="Arial" pitchFamily="34"/>
              <a:buChar char="•"/>
            </a:pPr>
            <a:r>
              <a:rPr lang="cs-CZ" sz="2000" u="sng">
                <a:latin typeface="Calibri" pitchFamily="18"/>
              </a:rPr>
              <a:t>Písemný informovaný souhlas </a:t>
            </a:r>
            <a:r>
              <a:rPr lang="cs-CZ" sz="2000">
                <a:latin typeface="Calibri" pitchFamily="18"/>
              </a:rPr>
              <a:t>žáka, ZZ žáka</a:t>
            </a:r>
          </a:p>
          <a:p>
            <a:pPr lvl="1">
              <a:buSzPct val="100000"/>
              <a:buFont typeface="Arial" pitchFamily="34"/>
            </a:pPr>
            <a:r>
              <a:rPr lang="cs-CZ" sz="2000"/>
              <a:t>obsahuje písemné vyhotovení poučení s informacemi školy, podpisem stvrzuje, že informacím rozuměl</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D8D176-C7BF-469A-9FF9-9CEEE6F8AFC3}"/>
              </a:ext>
            </a:extLst>
          </p:cNvPr>
          <p:cNvSpPr txBox="1">
            <a:spLocks noGrp="1"/>
          </p:cNvSpPr>
          <p:nvPr>
            <p:ph type="title"/>
          </p:nvPr>
        </p:nvSpPr>
        <p:spPr/>
        <p:txBody>
          <a:bodyPr/>
          <a:lstStyle/>
          <a:p>
            <a:pPr lvl="0"/>
            <a:r>
              <a:rPr lang="cs-CZ" sz="3600" b="1">
                <a:solidFill>
                  <a:srgbClr val="1F497D"/>
                </a:solidFill>
              </a:rPr>
              <a:t>Přezkoumání podmínek (§ 16/9 ŠZ)</a:t>
            </a:r>
          </a:p>
        </p:txBody>
      </p:sp>
      <p:sp>
        <p:nvSpPr>
          <p:cNvPr id="3" name="Zástupný symbol pro obsah 2">
            <a:extLst>
              <a:ext uri="{FF2B5EF4-FFF2-40B4-BE49-F238E27FC236}">
                <a16:creationId xmlns:a16="http://schemas.microsoft.com/office/drawing/2014/main" id="{BD04B0EA-5507-4F63-B563-B31EDEFDCB1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i="1" u="sng">
                <a:latin typeface="Calibri" pitchFamily="18"/>
              </a:rPr>
              <a:t>Odpovídá vzdělávání speciálně vzdělávacím potřebám žáka?</a:t>
            </a:r>
          </a:p>
          <a:p>
            <a:pPr hangingPunct="1">
              <a:spcBef>
                <a:spcPts val="800"/>
              </a:spcBef>
              <a:buSzPct val="100000"/>
              <a:buFont typeface="Arial" pitchFamily="34"/>
              <a:buChar char="•"/>
            </a:pPr>
            <a:r>
              <a:rPr lang="cs-CZ" sz="2400">
                <a:latin typeface="Calibri" pitchFamily="18"/>
              </a:rPr>
              <a:t>ŠPZ nejpozději 1 rok po zařazení nebo převedení</a:t>
            </a:r>
          </a:p>
          <a:p>
            <a:pPr hangingPunct="1">
              <a:spcBef>
                <a:spcPts val="800"/>
              </a:spcBef>
              <a:buSzPct val="100000"/>
              <a:buFont typeface="Arial" pitchFamily="34"/>
              <a:buChar char="•"/>
            </a:pPr>
            <a:r>
              <a:rPr lang="cs-CZ" sz="2400">
                <a:latin typeface="Calibri" pitchFamily="18"/>
              </a:rPr>
              <a:t>Další nejpozději do 2 let od předchozího vyhodnocení</a:t>
            </a:r>
          </a:p>
          <a:p>
            <a:pPr hangingPunct="1">
              <a:spcBef>
                <a:spcPts val="800"/>
              </a:spcBef>
              <a:buSzPct val="100000"/>
              <a:buFont typeface="Arial" pitchFamily="34"/>
              <a:buChar char="•"/>
            </a:pPr>
            <a:r>
              <a:rPr lang="cs-CZ" sz="2400">
                <a:latin typeface="Calibri" pitchFamily="18"/>
              </a:rPr>
              <a:t>Významná změna speciální vzdělávacích potřeb – ŠPZ přezkoumá a doporučí zejména přeřazení do běžné školy nebo jiného vzdělávacího programu</a:t>
            </a:r>
          </a:p>
          <a:p>
            <a:pPr hangingPunct="1">
              <a:spcBef>
                <a:spcPts val="800"/>
              </a:spcBef>
              <a:buSzPct val="100000"/>
              <a:buFont typeface="Arial" pitchFamily="34"/>
              <a:buChar char="•"/>
            </a:pPr>
            <a:r>
              <a:rPr lang="cs-CZ" sz="2400">
                <a:latin typeface="Calibri" pitchFamily="18"/>
              </a:rPr>
              <a:t>Přeřazení do běžné školy – ŘŠ zařadí žáka do ročníku, který odpovídá dosaženým znalostem a dovednostem žáka, s přihlédnutím k jeho věku</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CB042-D0C8-42C4-B7A8-8A4630474644}"/>
              </a:ext>
            </a:extLst>
          </p:cNvPr>
          <p:cNvSpPr txBox="1">
            <a:spLocks noGrp="1"/>
          </p:cNvSpPr>
          <p:nvPr>
            <p:ph type="title"/>
          </p:nvPr>
        </p:nvSpPr>
        <p:spPr/>
        <p:txBody>
          <a:bodyPr/>
          <a:lstStyle/>
          <a:p>
            <a:pPr lvl="0"/>
            <a:r>
              <a:rPr lang="cs-CZ" sz="3200" b="1">
                <a:solidFill>
                  <a:srgbClr val="1F497D"/>
                </a:solidFill>
              </a:rPr>
              <a:t>Přezkoumání podmínek (§ 16/9 ŠZ) – v. č. 270/2017 Sb.</a:t>
            </a:r>
          </a:p>
        </p:txBody>
      </p:sp>
      <p:sp>
        <p:nvSpPr>
          <p:cNvPr id="3" name="Zástupný symbol pro obsah 2">
            <a:extLst>
              <a:ext uri="{FF2B5EF4-FFF2-40B4-BE49-F238E27FC236}">
                <a16:creationId xmlns:a16="http://schemas.microsoft.com/office/drawing/2014/main" id="{435D3AFF-60AC-4DF1-A0BD-AB5C28E0954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trike="sngStrike">
                <a:latin typeface="Calibri" pitchFamily="18"/>
              </a:rPr>
              <a:t>V případě, že jde o doporučení k zařazení do třídy, oddělení nebo studijní skupiny zřízené pro žáky </a:t>
            </a:r>
            <a:r>
              <a:rPr lang="cs-CZ" u="sng" strike="sngStrike">
                <a:latin typeface="Calibri" pitchFamily="18"/>
              </a:rPr>
              <a:t>s mentálním postižením</a:t>
            </a:r>
            <a:r>
              <a:rPr lang="cs-CZ" strike="sngStrike">
                <a:latin typeface="Calibri" pitchFamily="18"/>
              </a:rPr>
              <a:t>, se vyhodnocení provádí každoročně za použití </a:t>
            </a:r>
            <a:r>
              <a:rPr lang="cs-CZ" u="sng" strike="sngStrike">
                <a:latin typeface="Calibri" pitchFamily="18"/>
              </a:rPr>
              <a:t>principů dynamické diagnostiky</a:t>
            </a:r>
            <a:r>
              <a:rPr lang="cs-CZ" strike="sngStrike">
                <a:latin typeface="Calibri" pitchFamily="18"/>
              </a:rPr>
              <a:t>, pokud se však nejedná o žáky se středně těžkým, těžkým nebo hlubokým mentálním postižením.</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8E4DE-0653-4338-BCEE-9666FB02BB83}"/>
              </a:ext>
            </a:extLst>
          </p:cNvPr>
          <p:cNvSpPr txBox="1">
            <a:spLocks noGrp="1"/>
          </p:cNvSpPr>
          <p:nvPr>
            <p:ph type="title"/>
          </p:nvPr>
        </p:nvSpPr>
        <p:spPr/>
        <p:txBody>
          <a:bodyPr/>
          <a:lstStyle/>
          <a:p>
            <a:pPr lvl="0"/>
            <a:r>
              <a:rPr lang="cs-CZ" sz="3600" b="1">
                <a:solidFill>
                  <a:srgbClr val="1F497D"/>
                </a:solidFill>
              </a:rPr>
              <a:t>Organizace vzdělávání (§ 16/9 ŠZ)</a:t>
            </a:r>
          </a:p>
        </p:txBody>
      </p:sp>
      <p:sp>
        <p:nvSpPr>
          <p:cNvPr id="3" name="Zástupný symbol pro obsah 2">
            <a:extLst>
              <a:ext uri="{FF2B5EF4-FFF2-40B4-BE49-F238E27FC236}">
                <a16:creationId xmlns:a16="http://schemas.microsoft.com/office/drawing/2014/main" id="{688ED8F6-11B9-40D3-B15C-3DB8B43EBAB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MŠ – nejvýše 3 hodiny denně speciálně pedagogické péče</a:t>
            </a:r>
          </a:p>
          <a:p>
            <a:pPr hangingPunct="1">
              <a:spcBef>
                <a:spcPts val="800"/>
              </a:spcBef>
              <a:buSzPct val="100000"/>
              <a:buFont typeface="Arial" pitchFamily="34"/>
              <a:buChar char="•"/>
            </a:pPr>
            <a:r>
              <a:rPr lang="cs-CZ" sz="2400">
                <a:latin typeface="Calibri" pitchFamily="18"/>
              </a:rPr>
              <a:t>ZŠ první stupeň – nejvýše 5 vyučovacích hodin v dopoledním a 5 vyučovacích hodin v odpoledním vyučování</a:t>
            </a:r>
          </a:p>
          <a:p>
            <a:pPr hangingPunct="1">
              <a:spcBef>
                <a:spcPts val="800"/>
              </a:spcBef>
              <a:buSzPct val="100000"/>
              <a:buFont typeface="Arial" pitchFamily="34"/>
              <a:buChar char="•"/>
            </a:pPr>
            <a:r>
              <a:rPr lang="cs-CZ" sz="2400">
                <a:latin typeface="Calibri" pitchFamily="18"/>
              </a:rPr>
              <a:t>ZŠ druhý stupeň – nejvýše 6 vyučovacích hodin v dopoledním a 6 vyučovacích hodin v odpoledním vyučování</a:t>
            </a:r>
          </a:p>
          <a:p>
            <a:pPr hangingPunct="1">
              <a:spcBef>
                <a:spcPts val="800"/>
              </a:spcBef>
              <a:buSzPct val="100000"/>
              <a:buFont typeface="Arial" pitchFamily="34"/>
              <a:buChar char="•"/>
            </a:pPr>
            <a:r>
              <a:rPr lang="cs-CZ" sz="2400">
                <a:latin typeface="Calibri" pitchFamily="18"/>
              </a:rPr>
              <a:t>Ve třídě, oddělením, studijní skupině i žáci více ročníků, prvního i druhého stupně</a:t>
            </a:r>
          </a:p>
          <a:p>
            <a:pPr marL="0" indent="0" hangingPunct="1">
              <a:spcBef>
                <a:spcPts val="800"/>
              </a:spcBef>
              <a:buNone/>
            </a:pPr>
            <a:endParaRPr lang="cs-CZ">
              <a:latin typeface="Calibri" pitchFamily="1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D38775-1B49-496D-8B6F-AAA638F33C81}"/>
              </a:ext>
            </a:extLst>
          </p:cNvPr>
          <p:cNvSpPr txBox="1">
            <a:spLocks noGrp="1"/>
          </p:cNvSpPr>
          <p:nvPr>
            <p:ph type="title"/>
          </p:nvPr>
        </p:nvSpPr>
        <p:spPr/>
        <p:txBody>
          <a:bodyPr/>
          <a:lstStyle/>
          <a:p>
            <a:pPr lvl="0"/>
            <a:r>
              <a:rPr lang="cs-CZ" sz="3600" b="1">
                <a:solidFill>
                  <a:srgbClr val="1F497D"/>
                </a:solidFill>
              </a:rPr>
              <a:t>Počty žáků (§ 16/9 ŠZ)</a:t>
            </a:r>
          </a:p>
        </p:txBody>
      </p:sp>
      <p:sp>
        <p:nvSpPr>
          <p:cNvPr id="3" name="Zástupný symbol pro obsah 2">
            <a:extLst>
              <a:ext uri="{FF2B5EF4-FFF2-40B4-BE49-F238E27FC236}">
                <a16:creationId xmlns:a16="http://schemas.microsoft.com/office/drawing/2014/main" id="{599F5E73-57B7-4B09-A286-2D6059CBDFB6}"/>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Ve třídě, oddělení, studijní skupině – 6-14 žáků, popřípadě 4-6 žáků (pokud to nepostačuje k naplňování potřeb)</a:t>
            </a:r>
          </a:p>
          <a:p>
            <a:pPr hangingPunct="1">
              <a:spcBef>
                <a:spcPts val="800"/>
              </a:spcBef>
              <a:buSzPct val="100000"/>
              <a:buFont typeface="Arial" pitchFamily="34"/>
              <a:buChar char="•"/>
            </a:pPr>
            <a:r>
              <a:rPr lang="cs-CZ" sz="2400">
                <a:latin typeface="Calibri" pitchFamily="18"/>
              </a:rPr>
              <a:t>Odborný výcvik na SŠ §16/9 ŠZ (nařízení vlády č. 211/2010 Sb., o soustavě oborů vzdělání) – v ostatních případech při praktickém vyučování 6 žáků</a:t>
            </a:r>
          </a:p>
          <a:p>
            <a:pPr hangingPunct="1">
              <a:spcBef>
                <a:spcPts val="800"/>
              </a:spcBef>
              <a:buSzPct val="100000"/>
              <a:buFont typeface="Arial" pitchFamily="34"/>
              <a:buChar char="•"/>
            </a:pPr>
            <a:r>
              <a:rPr lang="cs-CZ" sz="2400">
                <a:latin typeface="Calibri" pitchFamily="18"/>
              </a:rPr>
              <a:t>Škola podle § 16/9 ŠZ nejméně 10 žáků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3B6FC-4D39-4FC1-950E-B17B6C542989}"/>
              </a:ext>
            </a:extLst>
          </p:cNvPr>
          <p:cNvSpPr txBox="1">
            <a:spLocks noGrp="1"/>
          </p:cNvSpPr>
          <p:nvPr>
            <p:ph type="title"/>
          </p:nvPr>
        </p:nvSpPr>
        <p:spPr/>
        <p:txBody>
          <a:bodyPr/>
          <a:lstStyle/>
          <a:p>
            <a:pPr lvl="0"/>
            <a:r>
              <a:rPr lang="cs-CZ" sz="4000" b="1"/>
              <a:t>Školní vzdělávací program – byl vydán RVP</a:t>
            </a:r>
          </a:p>
        </p:txBody>
      </p:sp>
      <p:sp>
        <p:nvSpPr>
          <p:cNvPr id="3" name="Zástupný symbol pro obsah 2">
            <a:extLst>
              <a:ext uri="{FF2B5EF4-FFF2-40B4-BE49-F238E27FC236}">
                <a16:creationId xmlns:a16="http://schemas.microsoft.com/office/drawing/2014/main" id="{82B208FA-D7C7-494D-8BD1-33B27CB3F37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Musí být v souladu s rámcovým vzdělávacím programem;</a:t>
            </a:r>
          </a:p>
          <a:p>
            <a:pPr hangingPunct="1">
              <a:spcBef>
                <a:spcPts val="800"/>
              </a:spcBef>
              <a:buSzPct val="100000"/>
              <a:buFont typeface="Arial" pitchFamily="34"/>
              <a:buChar char="•"/>
            </a:pPr>
            <a:r>
              <a:rPr lang="cs-CZ" dirty="0">
                <a:latin typeface="Calibri" pitchFamily="18"/>
              </a:rPr>
              <a:t>obsah vzdělávání může být ve školním vzdělávacím programu uspořádán do předmětů nebo jiných ucelených částí učiva (například modulů).</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CDE61-8B30-4705-944C-279959DAE073}"/>
              </a:ext>
            </a:extLst>
          </p:cNvPr>
          <p:cNvSpPr txBox="1">
            <a:spLocks noGrp="1"/>
          </p:cNvSpPr>
          <p:nvPr>
            <p:ph type="title"/>
          </p:nvPr>
        </p:nvSpPr>
        <p:spPr/>
        <p:txBody>
          <a:bodyPr/>
          <a:lstStyle/>
          <a:p>
            <a:pPr lvl="0"/>
            <a:r>
              <a:rPr lang="cs-CZ" sz="3200" b="1">
                <a:solidFill>
                  <a:srgbClr val="1F497D"/>
                </a:solidFill>
              </a:rPr>
              <a:t>Péče o bezpečnost a zdraví žáků (§ 16/9 ŠZ)</a:t>
            </a:r>
          </a:p>
        </p:txBody>
      </p:sp>
      <p:sp>
        <p:nvSpPr>
          <p:cNvPr id="3" name="Zástupný symbol pro obsah 2">
            <a:extLst>
              <a:ext uri="{FF2B5EF4-FFF2-40B4-BE49-F238E27FC236}">
                <a16:creationId xmlns:a16="http://schemas.microsoft.com/office/drawing/2014/main" id="{DE491D9C-648A-48FC-85BF-5C35BCFE504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Koupání a plavecký výcvik</a:t>
            </a:r>
          </a:p>
          <a:p>
            <a:pPr lvl="1">
              <a:buSzPct val="100000"/>
              <a:buFont typeface="Arial" pitchFamily="34"/>
            </a:pPr>
            <a:r>
              <a:rPr lang="cs-CZ"/>
              <a:t>4 žáci/1PP,</a:t>
            </a:r>
          </a:p>
          <a:p>
            <a:pPr lvl="1">
              <a:buSzPct val="100000"/>
              <a:buFont typeface="Arial" pitchFamily="34"/>
            </a:pPr>
            <a:r>
              <a:rPr lang="cs-CZ"/>
              <a:t>popřípadě individuální výuka</a:t>
            </a:r>
          </a:p>
          <a:p>
            <a:pPr hangingPunct="1">
              <a:spcBef>
                <a:spcPts val="800"/>
              </a:spcBef>
              <a:buSzPct val="100000"/>
              <a:buFont typeface="Arial" pitchFamily="34"/>
              <a:buChar char="•"/>
            </a:pPr>
            <a:r>
              <a:rPr lang="cs-CZ" sz="2400">
                <a:latin typeface="Calibri" pitchFamily="18"/>
              </a:rPr>
              <a:t>Lyžařský výcvik</a:t>
            </a:r>
          </a:p>
          <a:p>
            <a:pPr lvl="1">
              <a:buSzPct val="100000"/>
              <a:buFont typeface="Arial" pitchFamily="34"/>
            </a:pPr>
            <a:r>
              <a:rPr lang="cs-CZ"/>
              <a:t>8 žáků/1PP</a:t>
            </a:r>
          </a:p>
          <a:p>
            <a:pPr lvl="1">
              <a:buSzPct val="100000"/>
              <a:buFont typeface="Arial" pitchFamily="34"/>
            </a:pPr>
            <a:r>
              <a:rPr lang="cs-CZ"/>
              <a:t>6 žáků/1PP – žák slabozraký, žák s tělesným postižením</a:t>
            </a:r>
          </a:p>
          <a:p>
            <a:pPr lvl="1">
              <a:buSzPct val="100000"/>
              <a:buFont typeface="Arial" pitchFamily="34"/>
            </a:pPr>
            <a:r>
              <a:rPr lang="cs-CZ"/>
              <a:t>1 žák/1PP – žák nevidomý</a:t>
            </a:r>
          </a:p>
          <a:p>
            <a:pPr hangingPunct="1">
              <a:spcBef>
                <a:spcPts val="800"/>
              </a:spcBef>
              <a:buSzPct val="100000"/>
              <a:buFont typeface="Arial" pitchFamily="34"/>
              <a:buChar char="•"/>
            </a:pPr>
            <a:r>
              <a:rPr lang="cs-CZ" sz="2400">
                <a:latin typeface="Calibri" pitchFamily="18"/>
              </a:rPr>
              <a:t>Další svéprávný zaměstnanec školy přesahuje-li počet žáků při akci mimo školu počet žáků stanovený pro třídu nebo skupinu</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28D22-EE43-46DC-A24A-BA8E05B85984}"/>
              </a:ext>
            </a:extLst>
          </p:cNvPr>
          <p:cNvSpPr txBox="1">
            <a:spLocks noGrp="1"/>
          </p:cNvSpPr>
          <p:nvPr>
            <p:ph type="title"/>
          </p:nvPr>
        </p:nvSpPr>
        <p:spPr/>
        <p:txBody>
          <a:bodyPr/>
          <a:lstStyle/>
          <a:p>
            <a:pPr lvl="0"/>
            <a:r>
              <a:rPr lang="cs-CZ" sz="3600" b="1">
                <a:solidFill>
                  <a:srgbClr val="1F497D"/>
                </a:solidFill>
              </a:rPr>
              <a:t>Vzdělávání nadaných dětí, žáků a studentů  </a:t>
            </a:r>
            <a:r>
              <a:rPr lang="en-US" altLang="zh-CN" sz="3600" b="1">
                <a:solidFill>
                  <a:srgbClr val="1F497D"/>
                </a:solidFill>
              </a:rPr>
              <a:t>§ 17 ŠZ</a:t>
            </a:r>
          </a:p>
        </p:txBody>
      </p:sp>
      <p:sp>
        <p:nvSpPr>
          <p:cNvPr id="3" name="Zástupný symbol pro obsah 2">
            <a:extLst>
              <a:ext uri="{FF2B5EF4-FFF2-40B4-BE49-F238E27FC236}">
                <a16:creationId xmlns:a16="http://schemas.microsoft.com/office/drawing/2014/main" id="{3409B2FE-59FD-464C-BE32-4A42384E54C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Povinnost školy vytvářet podmínky pro rozvoj nadání dětí, žáků a studentů</a:t>
            </a:r>
          </a:p>
          <a:p>
            <a:pPr hangingPunct="1">
              <a:spcBef>
                <a:spcPts val="800"/>
              </a:spcBef>
              <a:buSzPct val="100000"/>
              <a:buFont typeface="Arial" pitchFamily="34"/>
              <a:buChar char="•"/>
            </a:pPr>
            <a:r>
              <a:rPr lang="cs-CZ" sz="2400">
                <a:latin typeface="Calibri" pitchFamily="18"/>
              </a:rPr>
              <a:t>Rozšířená výuka některých předmětů nebo skupin předmětů.</a:t>
            </a:r>
          </a:p>
          <a:p>
            <a:pPr hangingPunct="1">
              <a:spcBef>
                <a:spcPts val="800"/>
              </a:spcBef>
              <a:buSzPct val="100000"/>
              <a:buFont typeface="Arial" pitchFamily="34"/>
              <a:buChar char="•"/>
            </a:pPr>
            <a:r>
              <a:rPr lang="cs-CZ" sz="2400">
                <a:latin typeface="Calibri" pitchFamily="18"/>
              </a:rPr>
              <a:t>Třídám se sportovním zaměřením nebo žákům a studentům vykonávajícím sportovní přípravu může ředitel školy odlišně upravit organizaci vzdělávání</a:t>
            </a:r>
          </a:p>
          <a:p>
            <a:pPr hangingPunct="1">
              <a:spcBef>
                <a:spcPts val="800"/>
              </a:spcBef>
              <a:buSzPct val="100000"/>
              <a:buFont typeface="Arial" pitchFamily="34"/>
              <a:buChar char="•"/>
            </a:pPr>
            <a:r>
              <a:rPr lang="cs-CZ" sz="2400">
                <a:latin typeface="Calibri" pitchFamily="18"/>
              </a:rPr>
              <a:t>Přeřazení žáka na žádost a doporučení ŠPZ a registrujícího lékaře do vyššího ročníku bez absolvování předchozího ročníku</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5AE02-1C8B-475D-B0B3-8B145E9E34DD}"/>
              </a:ext>
            </a:extLst>
          </p:cNvPr>
          <p:cNvSpPr txBox="1">
            <a:spLocks noGrp="1"/>
          </p:cNvSpPr>
          <p:nvPr>
            <p:ph type="title"/>
          </p:nvPr>
        </p:nvSpPr>
        <p:spPr/>
        <p:txBody>
          <a:bodyPr/>
          <a:lstStyle/>
          <a:p>
            <a:pPr lvl="0"/>
            <a:r>
              <a:rPr lang="cs-CZ" sz="3600" b="1">
                <a:solidFill>
                  <a:srgbClr val="1F497D"/>
                </a:solidFill>
              </a:rPr>
              <a:t>Definice - vyhláška</a:t>
            </a:r>
          </a:p>
        </p:txBody>
      </p:sp>
      <p:sp>
        <p:nvSpPr>
          <p:cNvPr id="3" name="Zástupný symbol pro obsah 2">
            <a:extLst>
              <a:ext uri="{FF2B5EF4-FFF2-40B4-BE49-F238E27FC236}">
                <a16:creationId xmlns:a16="http://schemas.microsoft.com/office/drawing/2014/main" id="{4913941C-D5D4-4D5A-9410-20F6F32AC53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Nadaný žák</a:t>
            </a:r>
          </a:p>
          <a:p>
            <a:pPr lvl="1">
              <a:lnSpc>
                <a:spcPct val="90000"/>
              </a:lnSpc>
              <a:buSzPct val="100000"/>
              <a:buFont typeface="Arial" pitchFamily="34"/>
            </a:pPr>
            <a:r>
              <a:rPr lang="cs-CZ"/>
              <a:t>Jedinec, který při adekvátní podpoře vykazuje ve srovnání s vrstevníky </a:t>
            </a:r>
            <a:r>
              <a:rPr lang="cs-CZ" u="sng"/>
              <a:t>vysokou úroveň v jedné či více oblastech </a:t>
            </a:r>
            <a:r>
              <a:rPr lang="cs-CZ"/>
              <a:t>rozumových schopností, intelektových činností nebo v pohybových, manuálních, uměleckých nebo sociálních dovednostech</a:t>
            </a:r>
          </a:p>
          <a:p>
            <a:pPr hangingPunct="1">
              <a:spcBef>
                <a:spcPts val="800"/>
              </a:spcBef>
              <a:buSzPct val="100000"/>
              <a:buFont typeface="Arial" pitchFamily="34"/>
              <a:buChar char="•"/>
            </a:pPr>
            <a:r>
              <a:rPr lang="cs-CZ" sz="2400">
                <a:latin typeface="Calibri" pitchFamily="18"/>
              </a:rPr>
              <a:t>Mimořádně nadaný žák</a:t>
            </a:r>
          </a:p>
          <a:p>
            <a:pPr lvl="1">
              <a:lnSpc>
                <a:spcPct val="90000"/>
              </a:lnSpc>
              <a:buSzPct val="100000"/>
              <a:buFont typeface="Arial" pitchFamily="34"/>
            </a:pPr>
            <a:r>
              <a:rPr lang="cs-CZ"/>
              <a:t>Žák, jehož rozložení schopností dosahuje </a:t>
            </a:r>
            <a:r>
              <a:rPr lang="cs-CZ" u="sng"/>
              <a:t>mimořádné úrovně při vysoké tvořivosti v celém okruhu činností nebo v jednotlivých oblastech</a:t>
            </a:r>
            <a:r>
              <a:rPr lang="cs-CZ"/>
              <a:t> rozumových schopností, v pohybových, manuálních, uměleckých nebo sociálních dovednostech</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6F9773-8851-4D9C-A00A-6650ABB46932}"/>
              </a:ext>
            </a:extLst>
          </p:cNvPr>
          <p:cNvSpPr txBox="1">
            <a:spLocks noGrp="1"/>
          </p:cNvSpPr>
          <p:nvPr>
            <p:ph type="title"/>
          </p:nvPr>
        </p:nvSpPr>
        <p:spPr/>
        <p:txBody>
          <a:bodyPr/>
          <a:lstStyle/>
          <a:p>
            <a:pPr lvl="0"/>
            <a:r>
              <a:rPr lang="cs-CZ" sz="3600" b="1">
                <a:solidFill>
                  <a:srgbClr val="1F497D"/>
                </a:solidFill>
              </a:rPr>
              <a:t>Zjišťování mimořádného nadání</a:t>
            </a:r>
          </a:p>
        </p:txBody>
      </p:sp>
      <p:sp>
        <p:nvSpPr>
          <p:cNvPr id="3" name="Zástupný symbol pro obsah 2">
            <a:extLst>
              <a:ext uri="{FF2B5EF4-FFF2-40B4-BE49-F238E27FC236}">
                <a16:creationId xmlns:a16="http://schemas.microsoft.com/office/drawing/2014/main" id="{684AB3DF-DB98-493F-B638-430A01E77BB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ŠPZ ve spolupráci se školou</a:t>
            </a:r>
          </a:p>
          <a:p>
            <a:pPr hangingPunct="1">
              <a:spcBef>
                <a:spcPts val="800"/>
              </a:spcBef>
              <a:buSzPct val="100000"/>
              <a:buFont typeface="Arial" pitchFamily="34"/>
              <a:buChar char="•"/>
            </a:pPr>
            <a:r>
              <a:rPr lang="cs-CZ" sz="2400">
                <a:latin typeface="Calibri" pitchFamily="18"/>
              </a:rPr>
              <a:t>Pohybové, manuální, umělecké dovednosti – vyjadřuje se zejména ke specifikům žákovy osobnosti, které mají vliv na průběh vzdělávání</a:t>
            </a:r>
          </a:p>
          <a:p>
            <a:pPr hangingPunct="1">
              <a:spcBef>
                <a:spcPts val="800"/>
              </a:spcBef>
              <a:buSzPct val="100000"/>
              <a:buFont typeface="Arial" pitchFamily="34"/>
              <a:buChar char="•"/>
            </a:pPr>
            <a:r>
              <a:rPr lang="cs-CZ" sz="2400">
                <a:latin typeface="Calibri" pitchFamily="18"/>
              </a:rPr>
              <a:t>Míru žákova nadání posuzuje odborník z oboru – posudek poskytne žák, ZZ nezletilého žáka ŠPZ</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76C9F-2FF4-4C63-9B52-BDB390464BB6}"/>
              </a:ext>
            </a:extLst>
          </p:cNvPr>
          <p:cNvSpPr txBox="1">
            <a:spLocks noGrp="1"/>
          </p:cNvSpPr>
          <p:nvPr>
            <p:ph type="title"/>
          </p:nvPr>
        </p:nvSpPr>
        <p:spPr/>
        <p:txBody>
          <a:bodyPr/>
          <a:lstStyle/>
          <a:p>
            <a:pPr lvl="0"/>
            <a:r>
              <a:rPr lang="cs-CZ" sz="3200" b="1">
                <a:solidFill>
                  <a:srgbClr val="1F497D"/>
                </a:solidFill>
              </a:rPr>
              <a:t>Podpůrná opatření pro mimořádně nadané žáky</a:t>
            </a:r>
          </a:p>
        </p:txBody>
      </p:sp>
      <p:sp>
        <p:nvSpPr>
          <p:cNvPr id="3" name="Zástupný symbol pro obsah 2">
            <a:extLst>
              <a:ext uri="{FF2B5EF4-FFF2-40B4-BE49-F238E27FC236}">
                <a16:creationId xmlns:a16="http://schemas.microsoft.com/office/drawing/2014/main" id="{08420C84-1C76-4F1C-8CA2-E698C0DEAB7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Vytváření skupiny, ve které se vzdělávají žáci stejných nebo různých ročníků v některých předmětech</a:t>
            </a:r>
          </a:p>
          <a:p>
            <a:pPr hangingPunct="1">
              <a:spcBef>
                <a:spcPts val="800"/>
              </a:spcBef>
              <a:buSzPct val="100000"/>
              <a:buFont typeface="Arial" pitchFamily="34"/>
              <a:buChar char="•"/>
            </a:pPr>
            <a:r>
              <a:rPr lang="cs-CZ" sz="2400">
                <a:latin typeface="Calibri" pitchFamily="18"/>
              </a:rPr>
              <a:t>Rozšíření obsahu vzdělávání nad rámec stanovený příslušným vzdělávacím programem</a:t>
            </a:r>
          </a:p>
          <a:p>
            <a:pPr hangingPunct="1">
              <a:spcBef>
                <a:spcPts val="800"/>
              </a:spcBef>
              <a:buSzPct val="100000"/>
              <a:buFont typeface="Arial" pitchFamily="34"/>
              <a:buChar char="•"/>
            </a:pPr>
            <a:r>
              <a:rPr lang="cs-CZ" sz="2400">
                <a:latin typeface="Calibri" pitchFamily="18"/>
              </a:rPr>
              <a:t>Účast ve výuce ve vyšším ročníku</a:t>
            </a:r>
          </a:p>
          <a:p>
            <a:pPr hangingPunct="1">
              <a:spcBef>
                <a:spcPts val="800"/>
              </a:spcBef>
              <a:buSzPct val="100000"/>
              <a:buFont typeface="Arial" pitchFamily="34"/>
              <a:buChar char="•"/>
            </a:pPr>
            <a:r>
              <a:rPr lang="cs-CZ" sz="2400">
                <a:latin typeface="Calibri" pitchFamily="18"/>
              </a:rPr>
              <a:t>Vzdělávání formou stáží v jiné škole stejného nebo jiného druhu (se souhlasem ředitelů dotčených škol)</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71CF7-1222-433C-A01E-FBE8EDA64853}"/>
              </a:ext>
            </a:extLst>
          </p:cNvPr>
          <p:cNvSpPr txBox="1">
            <a:spLocks noGrp="1"/>
          </p:cNvSpPr>
          <p:nvPr>
            <p:ph type="title"/>
          </p:nvPr>
        </p:nvSpPr>
        <p:spPr/>
        <p:txBody>
          <a:bodyPr/>
          <a:lstStyle/>
          <a:p>
            <a:pPr lvl="0"/>
            <a:r>
              <a:rPr lang="cs-CZ" sz="3600" b="1">
                <a:solidFill>
                  <a:srgbClr val="1F497D"/>
                </a:solidFill>
              </a:rPr>
              <a:t>IVP mimořádně nadaných žáků</a:t>
            </a:r>
          </a:p>
        </p:txBody>
      </p:sp>
      <p:sp>
        <p:nvSpPr>
          <p:cNvPr id="3" name="Zástupný symbol pro obsah 2">
            <a:extLst>
              <a:ext uri="{FF2B5EF4-FFF2-40B4-BE49-F238E27FC236}">
                <a16:creationId xmlns:a16="http://schemas.microsoft.com/office/drawing/2014/main" id="{1E76539C-B56E-4E2B-B6B2-7CA05BB8B0E3}"/>
              </a:ext>
            </a:extLst>
          </p:cNvPr>
          <p:cNvSpPr txBox="1">
            <a:spLocks noGrp="1"/>
          </p:cNvSpPr>
          <p:nvPr>
            <p:ph idx="1"/>
          </p:nvPr>
        </p:nvSpPr>
        <p:spPr>
          <a:xfrm>
            <a:off x="2063642" y="1196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Vychází ze</a:t>
            </a:r>
          </a:p>
          <a:p>
            <a:pPr lvl="1">
              <a:lnSpc>
                <a:spcPct val="90000"/>
              </a:lnSpc>
              <a:buSzPct val="100000"/>
              <a:buFont typeface="Arial" pitchFamily="34"/>
            </a:pPr>
            <a:r>
              <a:rPr lang="cs-CZ"/>
              <a:t>ŠVP příslušné školy</a:t>
            </a:r>
          </a:p>
          <a:p>
            <a:pPr lvl="1">
              <a:lnSpc>
                <a:spcPct val="90000"/>
              </a:lnSpc>
              <a:buSzPct val="100000"/>
              <a:buFont typeface="Arial" pitchFamily="34"/>
            </a:pPr>
            <a:r>
              <a:rPr lang="cs-CZ"/>
              <a:t>Závěrů psychologického a speciálně pedagogického vyšetření</a:t>
            </a:r>
          </a:p>
          <a:p>
            <a:pPr lvl="1">
              <a:lnSpc>
                <a:spcPct val="90000"/>
              </a:lnSpc>
              <a:buSzPct val="100000"/>
              <a:buFont typeface="Arial" pitchFamily="34"/>
            </a:pPr>
            <a:r>
              <a:rPr lang="cs-CZ"/>
              <a:t>Vyjádření žáka nebo ZZ nezletilého žáka</a:t>
            </a:r>
          </a:p>
          <a:p>
            <a:pPr hangingPunct="1">
              <a:spcBef>
                <a:spcPts val="800"/>
              </a:spcBef>
              <a:buSzPct val="100000"/>
              <a:buFont typeface="Arial" pitchFamily="34"/>
              <a:buChar char="•"/>
            </a:pPr>
            <a:r>
              <a:rPr lang="cs-CZ" sz="2400">
                <a:latin typeface="Calibri" pitchFamily="18"/>
              </a:rPr>
              <a:t>Je součástí školní matriky</a:t>
            </a:r>
          </a:p>
          <a:p>
            <a:pPr hangingPunct="1">
              <a:spcBef>
                <a:spcPts val="800"/>
              </a:spcBef>
              <a:buSzPct val="100000"/>
              <a:buFont typeface="Arial" pitchFamily="34"/>
              <a:buChar char="•"/>
            </a:pPr>
            <a:r>
              <a:rPr lang="cs-CZ" sz="2400">
                <a:latin typeface="Calibri" pitchFamily="18"/>
              </a:rPr>
              <a:t>Zpracován nejpozději do 1 měsíce po předložení doporučení škole</a:t>
            </a:r>
          </a:p>
          <a:p>
            <a:pPr hangingPunct="1">
              <a:spcBef>
                <a:spcPts val="800"/>
              </a:spcBef>
              <a:buSzPct val="100000"/>
              <a:buFont typeface="Arial" pitchFamily="34"/>
              <a:buChar char="•"/>
            </a:pPr>
            <a:r>
              <a:rPr lang="cs-CZ" sz="2400">
                <a:latin typeface="Calibri" pitchFamily="18"/>
              </a:rPr>
              <a:t>Za zpracování odpovídá ŘŠ</a:t>
            </a:r>
          </a:p>
          <a:p>
            <a:pPr hangingPunct="1">
              <a:spcBef>
                <a:spcPts val="800"/>
              </a:spcBef>
              <a:buSzPct val="100000"/>
              <a:buFont typeface="Arial" pitchFamily="34"/>
              <a:buChar char="•"/>
            </a:pPr>
            <a:r>
              <a:rPr lang="cs-CZ" sz="2400">
                <a:latin typeface="Calibri" pitchFamily="18"/>
              </a:rPr>
              <a:t>Spolupráce školy, ŠPZ, žáka, ZZ žáka</a:t>
            </a:r>
          </a:p>
          <a:p>
            <a:pPr hangingPunct="1">
              <a:spcBef>
                <a:spcPts val="800"/>
              </a:spcBef>
              <a:buSzPct val="100000"/>
              <a:buFont typeface="Arial" pitchFamily="34"/>
              <a:buChar char="•"/>
            </a:pPr>
            <a:r>
              <a:rPr lang="cs-CZ" sz="2400">
                <a:latin typeface="Calibri" pitchFamily="18"/>
              </a:rPr>
              <a:t>Povinnost ŘŠ seznámit s obsahem – potvrdit podpisem</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7211B-9992-42DA-B1A7-8F716CC26F1D}"/>
              </a:ext>
            </a:extLst>
          </p:cNvPr>
          <p:cNvSpPr txBox="1">
            <a:spLocks noGrp="1"/>
          </p:cNvSpPr>
          <p:nvPr>
            <p:ph type="title"/>
          </p:nvPr>
        </p:nvSpPr>
        <p:spPr/>
        <p:txBody>
          <a:bodyPr/>
          <a:lstStyle/>
          <a:p>
            <a:pPr lvl="0"/>
            <a:r>
              <a:rPr lang="cs-CZ" sz="3600" b="1">
                <a:solidFill>
                  <a:srgbClr val="1F497D"/>
                </a:solidFill>
              </a:rPr>
              <a:t>Přeřazení do vyššího ročníku</a:t>
            </a:r>
          </a:p>
        </p:txBody>
      </p:sp>
      <p:sp>
        <p:nvSpPr>
          <p:cNvPr id="3" name="Zástupný symbol pro obsah 2">
            <a:extLst>
              <a:ext uri="{FF2B5EF4-FFF2-40B4-BE49-F238E27FC236}">
                <a16:creationId xmlns:a16="http://schemas.microsoft.com/office/drawing/2014/main" id="{03BA734B-9E4A-47DA-9E73-108F67189D3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Komisionální přezkoušení</a:t>
            </a:r>
          </a:p>
          <a:p>
            <a:pPr hangingPunct="1">
              <a:spcBef>
                <a:spcPts val="800"/>
              </a:spcBef>
              <a:buSzPct val="100000"/>
              <a:buFont typeface="Arial" pitchFamily="34"/>
              <a:buChar char="•"/>
            </a:pPr>
            <a:r>
              <a:rPr lang="cs-CZ" sz="2400">
                <a:latin typeface="Calibri" pitchFamily="18"/>
              </a:rPr>
              <a:t>ŘŠ</a:t>
            </a:r>
          </a:p>
          <a:p>
            <a:pPr lvl="1">
              <a:lnSpc>
                <a:spcPct val="90000"/>
              </a:lnSpc>
              <a:buSzPct val="100000"/>
              <a:buFont typeface="Arial" pitchFamily="34"/>
            </a:pPr>
            <a:r>
              <a:rPr lang="cs-CZ"/>
              <a:t>jmenuje komisi</a:t>
            </a:r>
          </a:p>
          <a:p>
            <a:pPr lvl="2">
              <a:lnSpc>
                <a:spcPct val="90000"/>
              </a:lnSpc>
              <a:buSzPct val="100000"/>
              <a:buFont typeface="Arial" pitchFamily="34"/>
              <a:buChar char="•"/>
            </a:pPr>
            <a:r>
              <a:rPr lang="cs-CZ"/>
              <a:t>Předseda (ŘŠ nebo jím pověřený učitel)</a:t>
            </a:r>
          </a:p>
          <a:p>
            <a:pPr lvl="2">
              <a:lnSpc>
                <a:spcPct val="90000"/>
              </a:lnSpc>
              <a:buSzPct val="100000"/>
              <a:buFont typeface="Arial" pitchFamily="34"/>
              <a:buChar char="•"/>
            </a:pPr>
            <a:r>
              <a:rPr lang="cs-CZ"/>
              <a:t>Zkoušející učitel</a:t>
            </a:r>
          </a:p>
          <a:p>
            <a:pPr lvl="2">
              <a:lnSpc>
                <a:spcPct val="90000"/>
              </a:lnSpc>
              <a:buSzPct val="100000"/>
              <a:buFont typeface="Arial" pitchFamily="34"/>
              <a:buChar char="•"/>
            </a:pPr>
            <a:r>
              <a:rPr lang="cs-CZ"/>
              <a:t>Přísedící</a:t>
            </a:r>
          </a:p>
          <a:p>
            <a:pPr lvl="1">
              <a:lnSpc>
                <a:spcPct val="90000"/>
              </a:lnSpc>
              <a:buSzPct val="100000"/>
              <a:buFont typeface="Arial" pitchFamily="34"/>
            </a:pPr>
            <a:r>
              <a:rPr lang="cs-CZ"/>
              <a:t>Stanoví termín konání po dohodě s žákem, ZZ nezletilého žáka</a:t>
            </a:r>
          </a:p>
          <a:p>
            <a:pPr lvl="1">
              <a:lnSpc>
                <a:spcPct val="90000"/>
              </a:lnSpc>
              <a:buSzPct val="100000"/>
              <a:buFont typeface="Arial" pitchFamily="34"/>
            </a:pPr>
            <a:r>
              <a:rPr lang="cs-CZ"/>
              <a:t>Stanoví obsah, formu a časové rozložení zkoušky</a:t>
            </a:r>
          </a:p>
          <a:p>
            <a:pPr lvl="1">
              <a:lnSpc>
                <a:spcPct val="90000"/>
              </a:lnSpc>
              <a:buSzPct val="100000"/>
              <a:buFont typeface="Arial" pitchFamily="34"/>
            </a:pPr>
            <a:r>
              <a:rPr lang="cs-CZ"/>
              <a:t>Sdělí výsledek zkoušky prokazatelným způsobem žákovi, ZZ nezletilého žáka</a:t>
            </a:r>
          </a:p>
          <a:p>
            <a:pPr hangingPunct="1">
              <a:spcBef>
                <a:spcPts val="800"/>
              </a:spcBef>
              <a:buNone/>
            </a:pPr>
            <a:endParaRPr lang="cs-CZ">
              <a:latin typeface="Calibri" pitchFamily="1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487609-CA09-47E1-BA5B-52B6F2E1D17B}"/>
              </a:ext>
            </a:extLst>
          </p:cNvPr>
          <p:cNvSpPr txBox="1">
            <a:spLocks noGrp="1"/>
          </p:cNvSpPr>
          <p:nvPr>
            <p:ph type="title"/>
          </p:nvPr>
        </p:nvSpPr>
        <p:spPr/>
        <p:txBody>
          <a:bodyPr/>
          <a:lstStyle/>
          <a:p>
            <a:pPr lvl="0"/>
            <a:r>
              <a:rPr lang="cs-CZ" b="1">
                <a:solidFill>
                  <a:srgbClr val="1F497D"/>
                </a:solidFill>
              </a:rPr>
              <a:t>Další pravidla</a:t>
            </a:r>
          </a:p>
        </p:txBody>
      </p:sp>
      <p:sp>
        <p:nvSpPr>
          <p:cNvPr id="3" name="Zástupný symbol pro obsah 2">
            <a:extLst>
              <a:ext uri="{FF2B5EF4-FFF2-40B4-BE49-F238E27FC236}">
                <a16:creationId xmlns:a16="http://schemas.microsoft.com/office/drawing/2014/main" id="{4797C4A8-74D1-46C7-8D7D-0FCBCF343CA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V jednom dni jedna zkouška</a:t>
            </a:r>
          </a:p>
          <a:p>
            <a:pPr hangingPunct="1">
              <a:spcBef>
                <a:spcPts val="800"/>
              </a:spcBef>
              <a:buSzPct val="100000"/>
              <a:buFont typeface="Arial" pitchFamily="34"/>
              <a:buChar char="•"/>
            </a:pPr>
            <a:r>
              <a:rPr lang="cs-CZ" sz="2400">
                <a:latin typeface="Calibri" pitchFamily="18"/>
              </a:rPr>
              <a:t>Zkouška je zaměřena na jednotlivý předmět nebo vzdělávací oblast</a:t>
            </a:r>
          </a:p>
          <a:p>
            <a:pPr hangingPunct="1">
              <a:spcBef>
                <a:spcPts val="800"/>
              </a:spcBef>
              <a:buSzPct val="100000"/>
              <a:buFont typeface="Arial" pitchFamily="34"/>
              <a:buChar char="•"/>
            </a:pPr>
            <a:r>
              <a:rPr lang="cs-CZ" sz="2400">
                <a:latin typeface="Calibri" pitchFamily="18"/>
              </a:rPr>
              <a:t>Výsledek zkoušky určí komise hlasováním (rovnost hlasů –rozhodující je hlas předsedy)</a:t>
            </a:r>
          </a:p>
          <a:p>
            <a:pPr hangingPunct="1">
              <a:spcBef>
                <a:spcPts val="800"/>
              </a:spcBef>
              <a:buSzPct val="100000"/>
              <a:buFont typeface="Arial" pitchFamily="34"/>
              <a:buChar char="•"/>
            </a:pPr>
            <a:r>
              <a:rPr lang="cs-CZ" sz="2400">
                <a:latin typeface="Calibri" pitchFamily="18"/>
              </a:rPr>
              <a:t>O zkoušce se vyhotovuje protokol – součást dokumentace o žákovi</a:t>
            </a:r>
          </a:p>
          <a:p>
            <a:pPr hangingPunct="1">
              <a:spcBef>
                <a:spcPts val="800"/>
              </a:spcBef>
              <a:buSzPct val="100000"/>
              <a:buFont typeface="Arial" pitchFamily="34"/>
              <a:buChar char="•"/>
            </a:pPr>
            <a:r>
              <a:rPr lang="cs-CZ" sz="2400">
                <a:latin typeface="Calibri" pitchFamily="18"/>
              </a:rPr>
              <a:t>Za neabsolvovaný ročník nebude vydáno vysvědčení – uvedeno na zadní straně vysvědčení, které ročníky neabsolvoval</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9129D-96CB-4335-99B6-900F13BE6BAB}"/>
              </a:ext>
            </a:extLst>
          </p:cNvPr>
          <p:cNvSpPr txBox="1">
            <a:spLocks noGrp="1"/>
          </p:cNvSpPr>
          <p:nvPr>
            <p:ph type="title"/>
          </p:nvPr>
        </p:nvSpPr>
        <p:spPr/>
        <p:txBody>
          <a:bodyPr/>
          <a:lstStyle/>
          <a:p>
            <a:pPr lvl="0"/>
            <a:r>
              <a:rPr lang="cs-CZ" sz="3200" b="1">
                <a:solidFill>
                  <a:srgbClr val="1F497D"/>
                </a:solidFill>
              </a:rPr>
              <a:t>Obecná pravidla o normované finanční náročnosti v. č. 416/2017 Sb.</a:t>
            </a:r>
          </a:p>
        </p:txBody>
      </p:sp>
      <p:sp>
        <p:nvSpPr>
          <p:cNvPr id="3" name="Zástupný symbol pro obsah 2">
            <a:extLst>
              <a:ext uri="{FF2B5EF4-FFF2-40B4-BE49-F238E27FC236}">
                <a16:creationId xmlns:a16="http://schemas.microsoft.com/office/drawing/2014/main" id="{836A5D3C-51AA-4DAF-8374-B287B7BECD7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Normovaná roční finanční náročnost</a:t>
            </a:r>
          </a:p>
          <a:p>
            <a:pPr lvl="1">
              <a:buSzPct val="100000"/>
              <a:buFont typeface="Arial" pitchFamily="34"/>
            </a:pPr>
            <a:r>
              <a:rPr lang="cs-CZ"/>
              <a:t>Speciální pedagog P1=Ptpx1,05x12x1,Proc (zaokrouhleno na desítky nahoru) </a:t>
            </a:r>
            <a:r>
              <a:rPr lang="cs-CZ" b="1"/>
              <a:t>(12. PT, 5. PS)</a:t>
            </a:r>
          </a:p>
          <a:p>
            <a:pPr lvl="1">
              <a:buSzPct val="100000"/>
              <a:buFont typeface="Arial" pitchFamily="34"/>
            </a:pPr>
            <a:r>
              <a:rPr lang="cs-CZ"/>
              <a:t>Asistent pedagoga P2=Ptapx1,05x12x1,Proc (zaokrouhleno na desítky nahoru)</a:t>
            </a:r>
          </a:p>
          <a:p>
            <a:pPr lvl="2">
              <a:buSzPct val="100000"/>
              <a:buFont typeface="Arial" pitchFamily="34"/>
              <a:buChar char="•"/>
            </a:pPr>
            <a:r>
              <a:rPr lang="en-US" altLang="zh-CN" b="1"/>
              <a:t>§ 5/3 - 8. PT, 5. PS</a:t>
            </a:r>
          </a:p>
          <a:p>
            <a:pPr lvl="2">
              <a:buSzPct val="100000"/>
              <a:buFont typeface="Arial" pitchFamily="34"/>
              <a:buChar char="•"/>
            </a:pPr>
            <a:r>
              <a:rPr lang="en-US" altLang="zh-CN" b="1"/>
              <a:t>§ 5/4 - 5. PT, 5. PS</a:t>
            </a:r>
          </a:p>
          <a:p>
            <a:pPr lvl="1">
              <a:buSzPct val="100000"/>
              <a:buFont typeface="Arial" pitchFamily="34"/>
            </a:pPr>
            <a:r>
              <a:rPr lang="cs-CZ"/>
              <a:t>Školní psycholog nebo metodická podpora zaměstnance ŠPZ P3=Ptpmx1,05x12x1,Proc (zaokrouhleno na desítky nahoru) </a:t>
            </a:r>
            <a:r>
              <a:rPr lang="cs-CZ" b="1"/>
              <a:t>(13. PT, 5. PS)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5DD193-49E9-462E-9AF1-29C575FD96FF}"/>
              </a:ext>
            </a:extLst>
          </p:cNvPr>
          <p:cNvSpPr txBox="1">
            <a:spLocks noGrp="1"/>
          </p:cNvSpPr>
          <p:nvPr>
            <p:ph type="title"/>
          </p:nvPr>
        </p:nvSpPr>
        <p:spPr/>
        <p:txBody>
          <a:bodyPr/>
          <a:lstStyle/>
          <a:p>
            <a:pPr lvl="0"/>
            <a:r>
              <a:rPr lang="cs-CZ" sz="3200" b="1">
                <a:solidFill>
                  <a:srgbClr val="C0504D"/>
                </a:solidFill>
              </a:rPr>
              <a:t>Obecná pravidla o normované finanční náročnosti</a:t>
            </a:r>
          </a:p>
        </p:txBody>
      </p:sp>
      <p:sp>
        <p:nvSpPr>
          <p:cNvPr id="3" name="Zástupný symbol pro obsah 2">
            <a:extLst>
              <a:ext uri="{FF2B5EF4-FFF2-40B4-BE49-F238E27FC236}">
                <a16:creationId xmlns:a16="http://schemas.microsoft.com/office/drawing/2014/main" id="{EA5EB8FD-8E2A-4406-8FF1-CF27E1063C0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Normovaná hodinová finanční náročnost</a:t>
            </a:r>
          </a:p>
          <a:p>
            <a:pPr lvl="1">
              <a:buSzPct val="100000"/>
              <a:buFont typeface="Arial" pitchFamily="34"/>
            </a:pPr>
            <a:r>
              <a:rPr lang="cs-CZ"/>
              <a:t>Tlumočník do českého znakového jazyka nebo přepisovatel N1=Pttpx1,05x1,Proc/160 (zaokrouhleno na jednotky nahoru) </a:t>
            </a:r>
            <a:r>
              <a:rPr lang="cs-CZ" b="1"/>
              <a:t>(11. PT, 7. 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F960A5-DADA-47F3-AF9E-B11ECC51A2E6}"/>
              </a:ext>
            </a:extLst>
          </p:cNvPr>
          <p:cNvSpPr txBox="1">
            <a:spLocks noGrp="1"/>
          </p:cNvSpPr>
          <p:nvPr>
            <p:ph type="title"/>
          </p:nvPr>
        </p:nvSpPr>
        <p:spPr/>
        <p:txBody>
          <a:bodyPr/>
          <a:lstStyle/>
          <a:p>
            <a:pPr lvl="0"/>
            <a:r>
              <a:rPr lang="cs-CZ" sz="4000" b="1"/>
              <a:t>Školní vzdělávací program – nebyl vydán RVP</a:t>
            </a:r>
          </a:p>
        </p:txBody>
      </p:sp>
      <p:sp>
        <p:nvSpPr>
          <p:cNvPr id="3" name="Zástupný symbol pro obsah 2">
            <a:extLst>
              <a:ext uri="{FF2B5EF4-FFF2-40B4-BE49-F238E27FC236}">
                <a16:creationId xmlns:a16="http://schemas.microsoft.com/office/drawing/2014/main" id="{AA48D5A3-E1E1-4D14-963C-F3AE43C46DB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700" dirty="0">
                <a:latin typeface="Calibri" pitchFamily="18"/>
              </a:rPr>
              <a:t>Stanoví zejména</a:t>
            </a:r>
          </a:p>
          <a:p>
            <a:pPr lvl="1">
              <a:lnSpc>
                <a:spcPct val="80000"/>
              </a:lnSpc>
              <a:spcBef>
                <a:spcPts val="600"/>
              </a:spcBef>
              <a:buSzPct val="100000"/>
              <a:buFont typeface="Arial" pitchFamily="34"/>
            </a:pPr>
            <a:r>
              <a:rPr lang="cs-CZ" dirty="0"/>
              <a:t>konkrétní cíle vzdělávání,</a:t>
            </a:r>
          </a:p>
          <a:p>
            <a:pPr lvl="1">
              <a:lnSpc>
                <a:spcPct val="80000"/>
              </a:lnSpc>
              <a:spcBef>
                <a:spcPts val="600"/>
              </a:spcBef>
              <a:buSzPct val="100000"/>
              <a:buFont typeface="Arial" pitchFamily="34"/>
            </a:pPr>
            <a:r>
              <a:rPr lang="cs-CZ" dirty="0"/>
              <a:t>délku, formy, obsah a časový plán vzdělávání,</a:t>
            </a:r>
          </a:p>
          <a:p>
            <a:pPr lvl="1">
              <a:lnSpc>
                <a:spcPct val="80000"/>
              </a:lnSpc>
              <a:spcBef>
                <a:spcPts val="600"/>
              </a:spcBef>
              <a:buSzPct val="100000"/>
              <a:buFont typeface="Arial" pitchFamily="34"/>
            </a:pPr>
            <a:r>
              <a:rPr lang="cs-CZ" dirty="0"/>
              <a:t>podmínky přijímání uchazečů, průběhu a ukončování vzdělávání,</a:t>
            </a:r>
          </a:p>
          <a:p>
            <a:pPr lvl="1">
              <a:lnSpc>
                <a:spcPct val="80000"/>
              </a:lnSpc>
              <a:spcBef>
                <a:spcPts val="600"/>
              </a:spcBef>
              <a:buSzPct val="100000"/>
              <a:buFont typeface="Arial" pitchFamily="34"/>
            </a:pPr>
            <a:r>
              <a:rPr lang="cs-CZ" dirty="0"/>
              <a:t>podmínky pro vzdělávání žáků se speciálními vzdělávacími potřebami,</a:t>
            </a:r>
          </a:p>
          <a:p>
            <a:pPr lvl="1">
              <a:lnSpc>
                <a:spcPct val="80000"/>
              </a:lnSpc>
              <a:spcBef>
                <a:spcPts val="600"/>
              </a:spcBef>
              <a:buSzPct val="100000"/>
              <a:buFont typeface="Arial" pitchFamily="34"/>
            </a:pPr>
            <a:r>
              <a:rPr lang="cs-CZ" dirty="0"/>
              <a:t>označení dokladu o ukončeném vzdělání, pokud bude tento doklad vydáván,</a:t>
            </a:r>
          </a:p>
          <a:p>
            <a:pPr lvl="1">
              <a:lnSpc>
                <a:spcPct val="80000"/>
              </a:lnSpc>
              <a:spcBef>
                <a:spcPts val="600"/>
              </a:spcBef>
              <a:buSzPct val="100000"/>
              <a:buFont typeface="Arial" pitchFamily="34"/>
            </a:pPr>
            <a:r>
              <a:rPr lang="cs-CZ" dirty="0"/>
              <a:t>popis materiálních, personálních a ekonomických podmínek a podmínek bezpečnosti práce a ochrany zdraví, za nichž se vzdělávání v konkrétní škole nebo školském zařízení uskutečňuje.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EC53F1-5C75-4DD9-84EA-5BB07A07B241}"/>
              </a:ext>
            </a:extLst>
          </p:cNvPr>
          <p:cNvSpPr txBox="1">
            <a:spLocks noGrp="1"/>
          </p:cNvSpPr>
          <p:nvPr>
            <p:ph type="title"/>
          </p:nvPr>
        </p:nvSpPr>
        <p:spPr/>
        <p:txBody>
          <a:bodyPr/>
          <a:lstStyle/>
          <a:p>
            <a:pPr lvl="0"/>
            <a:r>
              <a:rPr lang="cs-CZ" sz="3600" b="1">
                <a:solidFill>
                  <a:srgbClr val="1F497D"/>
                </a:solidFill>
              </a:rPr>
              <a:t>Vzdělávání cizinců a osob dlouhodobě pobývající v zahraničí</a:t>
            </a:r>
          </a:p>
        </p:txBody>
      </p:sp>
      <p:sp>
        <p:nvSpPr>
          <p:cNvPr id="3" name="Zástupný symbol pro obsah 2">
            <a:extLst>
              <a:ext uri="{FF2B5EF4-FFF2-40B4-BE49-F238E27FC236}">
                <a16:creationId xmlns:a16="http://schemas.microsoft.com/office/drawing/2014/main" id="{D532FEAB-9845-4B23-A5D7-2E90184EF182}"/>
              </a:ext>
            </a:extLst>
          </p:cNvPr>
          <p:cNvSpPr txBox="1">
            <a:spLocks noGrp="1"/>
          </p:cNvSpPr>
          <p:nvPr>
            <p:ph idx="1"/>
          </p:nvPr>
        </p:nvSpPr>
        <p:spPr>
          <a:xfrm>
            <a:off x="1991642" y="1268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3000">
                <a:latin typeface="Calibri" pitchFamily="18"/>
              </a:rPr>
              <a:t>občané Evropské unie</a:t>
            </a:r>
          </a:p>
          <a:p>
            <a:pPr hangingPunct="1">
              <a:spcBef>
                <a:spcPts val="800"/>
              </a:spcBef>
              <a:buSzPct val="100000"/>
              <a:buFont typeface="Arial" pitchFamily="34"/>
              <a:buChar char="•"/>
            </a:pPr>
            <a:r>
              <a:rPr lang="cs-CZ" sz="3000">
                <a:latin typeface="Calibri" pitchFamily="18"/>
              </a:rPr>
              <a:t>Cizinci ze třetích zemí</a:t>
            </a:r>
          </a:p>
          <a:p>
            <a:pPr lvl="1">
              <a:buSzPct val="100000"/>
              <a:buFont typeface="Arial" pitchFamily="34"/>
            </a:pPr>
            <a:r>
              <a:rPr lang="cs-CZ" sz="2200"/>
              <a:t>ZŠ, ústavní výchova, ochranná výchova</a:t>
            </a:r>
          </a:p>
          <a:p>
            <a:pPr lvl="1">
              <a:buSzPct val="100000"/>
              <a:buFont typeface="Arial" pitchFamily="34"/>
            </a:pPr>
            <a:r>
              <a:rPr lang="cs-CZ" sz="2200"/>
              <a:t>Školní stravování, zájmové vzdělávání (žáci ZŠ, SŠ, konzervatoře – plní povinnou školní docházku)</a:t>
            </a:r>
          </a:p>
          <a:p>
            <a:pPr lvl="1">
              <a:buSzPct val="100000"/>
              <a:buFont typeface="Arial" pitchFamily="34"/>
            </a:pPr>
            <a:r>
              <a:rPr lang="cs-CZ" sz="2200"/>
              <a:t>SŠ, VOŠ, ústavní výchova, ochranná výchova  (pobývají oprávněně, na území ČR)</a:t>
            </a:r>
          </a:p>
          <a:p>
            <a:pPr lvl="1">
              <a:buSzPct val="100000"/>
              <a:buFont typeface="Arial" pitchFamily="34"/>
            </a:pPr>
            <a:r>
              <a:rPr lang="cs-CZ" sz="2200"/>
              <a:t>MŠ, ZUŠ, JŠ, školské služby (právo pobytu na území ČR na dobu delší než 90 dnů, pobývat za účelem výzkumu, azylanti, osoby požívající doplňkové ochrany, žadatelé o udělení mezinárodní ochrany nebo osoby požívající dočasné ochrany)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32F62-943A-48F4-B49B-DB89FE742162}"/>
              </a:ext>
            </a:extLst>
          </p:cNvPr>
          <p:cNvSpPr txBox="1">
            <a:spLocks noGrp="1"/>
          </p:cNvSpPr>
          <p:nvPr>
            <p:ph type="title"/>
          </p:nvPr>
        </p:nvSpPr>
        <p:spPr/>
        <p:txBody>
          <a:bodyPr/>
          <a:lstStyle/>
          <a:p>
            <a:pPr lvl="0"/>
            <a:r>
              <a:rPr lang="cs-CZ" b="1">
                <a:solidFill>
                  <a:srgbClr val="1F497D"/>
                </a:solidFill>
              </a:rPr>
              <a:t>Osoby dlouhodobě pobývající v  zahraničí</a:t>
            </a:r>
          </a:p>
        </p:txBody>
      </p:sp>
      <p:sp>
        <p:nvSpPr>
          <p:cNvPr id="3" name="Zástupný symbol pro obsah 2">
            <a:extLst>
              <a:ext uri="{FF2B5EF4-FFF2-40B4-BE49-F238E27FC236}">
                <a16:creationId xmlns:a16="http://schemas.microsoft.com/office/drawing/2014/main" id="{64FBDC5E-1E43-4994-81E6-CB6FB392285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Osobám, které získaly předchozí vzdělání ve škole mimo území České republiky se při </a:t>
            </a:r>
            <a:r>
              <a:rPr lang="cs-CZ" sz="2400" u="sng">
                <a:latin typeface="Calibri" pitchFamily="18"/>
              </a:rPr>
              <a:t>přijímacím řízení </a:t>
            </a:r>
            <a:r>
              <a:rPr lang="cs-CZ" sz="2400">
                <a:latin typeface="Calibri" pitchFamily="18"/>
              </a:rPr>
              <a:t>ke vzdělávání ve středních a vyšších odborných školách promíjí na žádost přijímací zkouška z českého jazyka, pokud je součástí přijímací zkoušky. Znalost českého jazyka, která je nezbytná pro vzdělávání v daném oboru vzdělání, škola u těchto osob ověří rozhovorem.</a:t>
            </a:r>
          </a:p>
          <a:p>
            <a:pPr hangingPunct="1">
              <a:spcBef>
                <a:spcPts val="800"/>
              </a:spcBef>
              <a:buSzPct val="100000"/>
              <a:buFont typeface="Arial" pitchFamily="34"/>
              <a:buChar char="•"/>
            </a:pPr>
            <a:r>
              <a:rPr lang="cs-CZ" sz="2400">
                <a:latin typeface="Calibri" pitchFamily="18"/>
              </a:rPr>
              <a:t>Osoby, které se vzdělávaly alespoň 4 roky v přecházejících 8 letech před příslušnou zkouškou ve škole mimo území České republiky, mají právo na úpravu podmínek a způsobu konání zkoušky ze zkušebního předmětu český jazyk a literatura u společné části </a:t>
            </a:r>
            <a:r>
              <a:rPr lang="cs-CZ" sz="2400" u="sng">
                <a:latin typeface="Calibri" pitchFamily="18"/>
              </a:rPr>
              <a:t>maturitní zkoušky </a:t>
            </a:r>
            <a:r>
              <a:rPr lang="cs-CZ" sz="2400">
                <a:latin typeface="Calibri" pitchFamily="18"/>
              </a:rPr>
              <a:t>tak, aby byla zachována rovnost přístupu ke vzdělání.</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2B2E90-7067-4F97-A161-2594345BE2E7}"/>
              </a:ext>
            </a:extLst>
          </p:cNvPr>
          <p:cNvSpPr txBox="1">
            <a:spLocks noGrp="1"/>
          </p:cNvSpPr>
          <p:nvPr>
            <p:ph type="title"/>
          </p:nvPr>
        </p:nvSpPr>
        <p:spPr/>
        <p:txBody>
          <a:bodyPr/>
          <a:lstStyle/>
          <a:p>
            <a:pPr lvl="0"/>
            <a:r>
              <a:rPr lang="cs-CZ" b="1">
                <a:solidFill>
                  <a:srgbClr val="1F497D"/>
                </a:solidFill>
              </a:rPr>
              <a:t>Vzdělávání cizinců</a:t>
            </a:r>
          </a:p>
        </p:txBody>
      </p:sp>
      <p:sp>
        <p:nvSpPr>
          <p:cNvPr id="3" name="Zástupný symbol pro obsah 2">
            <a:extLst>
              <a:ext uri="{FF2B5EF4-FFF2-40B4-BE49-F238E27FC236}">
                <a16:creationId xmlns:a16="http://schemas.microsoft.com/office/drawing/2014/main" id="{B01EC7EC-29EE-4012-B46E-AB6BB25D6DDD}"/>
              </a:ext>
            </a:extLst>
          </p:cNvPr>
          <p:cNvSpPr txBox="1">
            <a:spLocks noGrp="1"/>
          </p:cNvSpPr>
          <p:nvPr>
            <p:ph idx="1"/>
          </p:nvPr>
        </p:nvSpPr>
        <p:spPr>
          <a:xfrm>
            <a:off x="1991642" y="1268639"/>
            <a:ext cx="8229600" cy="4525923"/>
          </a:xfrm>
        </p:spPr>
        <p:txBody>
          <a:bodyPr vert="horz" lIns="91440" tIns="45720" rIns="91440" bIns="45720" rtlCol="0">
            <a:normAutofit/>
          </a:bodyPr>
          <a:lstStyle/>
          <a:p>
            <a:pPr marL="0" indent="0" algn="ctr" hangingPunct="1">
              <a:lnSpc>
                <a:spcPct val="80000"/>
              </a:lnSpc>
              <a:spcBef>
                <a:spcPts val="800"/>
              </a:spcBef>
              <a:buNone/>
            </a:pPr>
            <a:r>
              <a:rPr lang="cs-CZ" sz="3000" u="sng">
                <a:latin typeface="Calibri" pitchFamily="18"/>
              </a:rPr>
              <a:t>Povinnosti krajského úřadu ve vztahu k žákům plnícím povinnou školní docházku</a:t>
            </a:r>
          </a:p>
          <a:p>
            <a:pPr hangingPunct="1">
              <a:lnSpc>
                <a:spcPct val="80000"/>
              </a:lnSpc>
              <a:spcBef>
                <a:spcPts val="800"/>
              </a:spcBef>
              <a:buSzPct val="100000"/>
              <a:buFont typeface="Arial" pitchFamily="34"/>
              <a:buChar char="•"/>
            </a:pPr>
            <a:r>
              <a:rPr lang="cs-CZ" sz="3000">
                <a:latin typeface="Calibri" pitchFamily="18"/>
              </a:rPr>
              <a:t>Zajistit ve spolupráci se zřizovatelem školy</a:t>
            </a:r>
          </a:p>
          <a:p>
            <a:pPr lvl="1">
              <a:lnSpc>
                <a:spcPct val="80000"/>
              </a:lnSpc>
              <a:buSzPct val="100000"/>
              <a:buFont typeface="Arial" pitchFamily="34"/>
            </a:pPr>
            <a:r>
              <a:rPr lang="cs-CZ" sz="2600"/>
              <a:t>bezplatnou přípravu k jejich začlenění do základního vzdělávání, zahrnující výuku českého jazyka přizpůsobenou potřebám těchto žáků,</a:t>
            </a:r>
          </a:p>
          <a:p>
            <a:pPr lvl="1">
              <a:lnSpc>
                <a:spcPct val="80000"/>
              </a:lnSpc>
              <a:buSzPct val="100000"/>
              <a:buFont typeface="Arial" pitchFamily="34"/>
            </a:pPr>
            <a:r>
              <a:rPr lang="cs-CZ" sz="2600"/>
              <a:t>podle možností ve spolupráci se zeměmi původu žáka podporu výuky mateřského jazyka a kultury země jeho původu, která bude koordinována s běžnou výukou v základní škole.</a:t>
            </a:r>
          </a:p>
          <a:p>
            <a:pPr lvl="1">
              <a:lnSpc>
                <a:spcPct val="80000"/>
              </a:lnSpc>
              <a:buSzPct val="100000"/>
              <a:buFont typeface="Arial" pitchFamily="34"/>
            </a:pPr>
            <a:r>
              <a:rPr lang="cs-CZ" sz="2600"/>
              <a:t>přípravu pedagogických pracovníků</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E39F68-50E7-405F-80AA-639BE05937A3}"/>
              </a:ext>
            </a:extLst>
          </p:cNvPr>
          <p:cNvSpPr txBox="1">
            <a:spLocks noGrp="1"/>
          </p:cNvSpPr>
          <p:nvPr>
            <p:ph type="title"/>
          </p:nvPr>
        </p:nvSpPr>
        <p:spPr/>
        <p:txBody>
          <a:bodyPr/>
          <a:lstStyle/>
          <a:p>
            <a:pPr lvl="0"/>
            <a:r>
              <a:rPr lang="cs-CZ" b="1">
                <a:solidFill>
                  <a:srgbClr val="00B050"/>
                </a:solidFill>
              </a:rPr>
              <a:t>Práva žáků, studentů a zákonných zástupců dětí a nezletilých žáků</a:t>
            </a:r>
          </a:p>
        </p:txBody>
      </p:sp>
      <p:sp>
        <p:nvSpPr>
          <p:cNvPr id="3" name="Zástupný symbol pro obsah 2">
            <a:extLst>
              <a:ext uri="{FF2B5EF4-FFF2-40B4-BE49-F238E27FC236}">
                <a16:creationId xmlns:a16="http://schemas.microsoft.com/office/drawing/2014/main" id="{EB84D244-3B4E-4BCC-A81E-B72AC52016CE}"/>
              </a:ext>
            </a:extLst>
          </p:cNvPr>
          <p:cNvSpPr txBox="1">
            <a:spLocks noGrp="1"/>
          </p:cNvSpPr>
          <p:nvPr>
            <p:ph idx="1"/>
          </p:nvPr>
        </p:nvSpPr>
        <p:spPr>
          <a:xfrm>
            <a:off x="1991642" y="2061003"/>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Žáci a studenti a zákonní zástupci</a:t>
            </a:r>
          </a:p>
          <a:p>
            <a:pPr lvl="1">
              <a:buSzPct val="100000"/>
              <a:buFont typeface="Wingdings" pitchFamily="2"/>
              <a:buChar char="Ø"/>
            </a:pPr>
            <a:r>
              <a:rPr lang="cs-CZ"/>
              <a:t>na vzdělávání a školské služby podle tohoto zákona, (NE ZZ)</a:t>
            </a:r>
          </a:p>
          <a:p>
            <a:pPr lvl="1">
              <a:buSzPct val="100000"/>
              <a:buFont typeface="Wingdings" pitchFamily="2"/>
              <a:buChar char="Ø"/>
            </a:pPr>
            <a:r>
              <a:rPr lang="cs-CZ"/>
              <a:t>na informace o průběhu a výsledcích svého vzdělávání,</a:t>
            </a:r>
          </a:p>
          <a:p>
            <a:pPr lvl="1">
              <a:buSzPct val="100000"/>
              <a:buFont typeface="Wingdings" pitchFamily="2"/>
              <a:buChar char="Ø"/>
            </a:pPr>
            <a:r>
              <a:rPr lang="cs-CZ"/>
              <a:t>volit a být voleni do školské rady, jsou-li zletilí,</a:t>
            </a:r>
          </a:p>
          <a:p>
            <a:pPr hangingPunct="1">
              <a:spcBef>
                <a:spcPts val="800"/>
              </a:spcBef>
              <a:buNone/>
            </a:pPr>
            <a:endParaRPr lang="cs-CZ">
              <a:latin typeface="Calibri" pitchFamily="18"/>
            </a:endParaRPr>
          </a:p>
          <a:p>
            <a:pPr marL="0" indent="0" hangingPunct="1">
              <a:spcBef>
                <a:spcPts val="800"/>
              </a:spcBef>
              <a:buNone/>
            </a:pPr>
            <a:r>
              <a:rPr lang="cs-CZ">
                <a:latin typeface="Calibri" pitchFamily="18"/>
              </a:rPr>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794B32-3419-4F8F-A6AC-F6BCE3D68F89}"/>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31BF65A-3E1A-4157-9B0A-1493B7984469}"/>
              </a:ext>
            </a:extLst>
          </p:cNvPr>
          <p:cNvSpPr txBox="1">
            <a:spLocks noGrp="1"/>
          </p:cNvSpPr>
          <p:nvPr>
            <p:ph idx="1"/>
          </p:nvPr>
        </p:nvSpPr>
        <p:spPr>
          <a:xfrm>
            <a:off x="1981200" y="1281825"/>
            <a:ext cx="8229600" cy="4525923"/>
          </a:xfrm>
        </p:spPr>
        <p:txBody>
          <a:bodyPr vert="horz" lIns="91440" tIns="45720" rIns="91440" bIns="45720" rtlCol="0">
            <a:normAutofit/>
          </a:bodyPr>
          <a:lstStyle/>
          <a:p>
            <a:pPr lvl="1">
              <a:lnSpc>
                <a:spcPct val="90000"/>
              </a:lnSpc>
              <a:buSzPct val="100000"/>
              <a:buFont typeface="Wingdings" pitchFamily="2"/>
              <a:buChar char="Ø"/>
            </a:pPr>
            <a:r>
              <a:rPr lang="cs-CZ"/>
              <a:t>zakládat v rámci školy samosprávné orgány žáků a studentů, volit a být do nich voleni, pracovat v nich a jejich prostřednictvím se obracet na ředitele školy s tím, že ředitel školy je povinen se stanovisky a vyjádřeními těchto samosprávných orgánů zabývat, (NE ZZ)</a:t>
            </a:r>
          </a:p>
          <a:p>
            <a:pPr lvl="1">
              <a:lnSpc>
                <a:spcPct val="90000"/>
              </a:lnSpc>
              <a:buSzPct val="100000"/>
              <a:buFont typeface="Wingdings" pitchFamily="2"/>
              <a:buChar char="Ø"/>
            </a:pPr>
            <a:r>
              <a:rPr lang="cs-CZ"/>
              <a:t>vyjadřovat se ke všem rozhodnutím týkajícím se podstatných záležitostí jejich vzdělávání, přičemž jejich vyjádřením musí být věnována pozornost odpovídající jejich věku a stupni vývoje,</a:t>
            </a:r>
          </a:p>
          <a:p>
            <a:pPr lvl="1">
              <a:lnSpc>
                <a:spcPct val="90000"/>
              </a:lnSpc>
              <a:buSzPct val="100000"/>
              <a:buFont typeface="Wingdings" pitchFamily="2"/>
              <a:buChar char="Ø"/>
            </a:pPr>
            <a:r>
              <a:rPr lang="cs-CZ"/>
              <a:t>na informace a poradenskou pomoc školy nebo školského poradenského zařízení v záležitostech týkajících se vzdělávání podle tohoto zákona.</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334CB-9FA6-46A7-9106-6C03161D98E2}"/>
              </a:ext>
            </a:extLst>
          </p:cNvPr>
          <p:cNvSpPr txBox="1">
            <a:spLocks noGrp="1"/>
          </p:cNvSpPr>
          <p:nvPr>
            <p:ph type="title"/>
          </p:nvPr>
        </p:nvSpPr>
        <p:spPr/>
        <p:txBody>
          <a:bodyPr/>
          <a:lstStyle/>
          <a:p>
            <a:pPr lvl="0"/>
            <a:r>
              <a:rPr lang="cs-CZ" b="1">
                <a:solidFill>
                  <a:srgbClr val="00B050"/>
                </a:solidFill>
              </a:rPr>
              <a:t>Právo na informace</a:t>
            </a:r>
          </a:p>
        </p:txBody>
      </p:sp>
      <p:sp>
        <p:nvSpPr>
          <p:cNvPr id="3" name="Zástupný symbol pro obsah 2">
            <a:extLst>
              <a:ext uri="{FF2B5EF4-FFF2-40B4-BE49-F238E27FC236}">
                <a16:creationId xmlns:a16="http://schemas.microsoft.com/office/drawing/2014/main" id="{F2E74C38-DC9E-40FF-B907-4AC66F5114D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Na informace o průběhu a výsledcích vzdělávání mají v případě zletilých žáků a studentů právo také jejich </a:t>
            </a:r>
            <a:r>
              <a:rPr lang="cs-CZ" u="sng">
                <a:latin typeface="Calibri" pitchFamily="18"/>
              </a:rPr>
              <a:t>rodiče, popřípadě osoby, které vůči zletilým žákům a studentům plní vyživovací povinnost</a:t>
            </a:r>
            <a:r>
              <a:rPr lang="cs-CZ">
                <a:latin typeface="Calibri" pitchFamily="18"/>
              </a:rPr>
              <a: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D6B59A-9D6A-4B79-BAD4-5D740B448728}"/>
              </a:ext>
            </a:extLst>
          </p:cNvPr>
          <p:cNvSpPr txBox="1">
            <a:spLocks noGrp="1"/>
          </p:cNvSpPr>
          <p:nvPr>
            <p:ph type="title"/>
          </p:nvPr>
        </p:nvSpPr>
        <p:spPr>
          <a:xfrm>
            <a:off x="1991642" y="332640"/>
            <a:ext cx="8229600" cy="1143000"/>
          </a:xfrm>
        </p:spPr>
        <p:txBody>
          <a:bodyPr/>
          <a:lstStyle/>
          <a:p>
            <a:pPr lvl="0"/>
            <a:r>
              <a:rPr lang="cs-CZ" sz="3600" b="1">
                <a:solidFill>
                  <a:srgbClr val="00B050"/>
                </a:solidFill>
              </a:rPr>
              <a:t>Povinnosti žáků, studentů a zákonných zástupců dětí a nezletilých žáků</a:t>
            </a:r>
          </a:p>
        </p:txBody>
      </p:sp>
      <p:sp>
        <p:nvSpPr>
          <p:cNvPr id="3" name="Zástupný symbol pro obsah 2">
            <a:extLst>
              <a:ext uri="{FF2B5EF4-FFF2-40B4-BE49-F238E27FC236}">
                <a16:creationId xmlns:a16="http://schemas.microsoft.com/office/drawing/2014/main" id="{AE756073-2F68-40EB-904C-8BDA1F1B49A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None/>
            </a:pPr>
            <a:endParaRPr lang="cs-CZ">
              <a:latin typeface="Calibri" pitchFamily="18"/>
            </a:endParaRPr>
          </a:p>
          <a:p>
            <a:pPr hangingPunct="1">
              <a:spcBef>
                <a:spcPts val="800"/>
              </a:spcBef>
              <a:buSzPct val="100000"/>
              <a:buFont typeface="Wingdings" pitchFamily="2"/>
              <a:buChar char="Ø"/>
            </a:pPr>
            <a:r>
              <a:rPr lang="cs-CZ">
                <a:latin typeface="Calibri" pitchFamily="18"/>
              </a:rPr>
              <a:t>řádně docházet do školy nebo školského zařízení a řádně se vzdělávat,</a:t>
            </a:r>
          </a:p>
          <a:p>
            <a:pPr hangingPunct="1">
              <a:spcBef>
                <a:spcPts val="800"/>
              </a:spcBef>
              <a:buSzPct val="100000"/>
              <a:buFont typeface="Wingdings" pitchFamily="2"/>
              <a:buChar char="Ø"/>
            </a:pPr>
            <a:r>
              <a:rPr lang="cs-CZ">
                <a:latin typeface="Calibri" pitchFamily="18"/>
              </a:rPr>
              <a:t>dodržovat školní a vnitřní řád a předpisy a pokyny školy a školského zařízení k ochraně zdraví a bezpečnosti, s nimiž byli seznámeni,</a:t>
            </a:r>
          </a:p>
          <a:p>
            <a:pPr hangingPunct="1">
              <a:spcBef>
                <a:spcPts val="800"/>
              </a:spcBef>
              <a:buSzPct val="100000"/>
              <a:buFont typeface="Wingdings" pitchFamily="2"/>
              <a:buChar char="Ø"/>
            </a:pPr>
            <a:r>
              <a:rPr lang="cs-CZ">
                <a:latin typeface="Calibri" pitchFamily="18"/>
              </a:rPr>
              <a:t>plnit pokyny pedagogických pracovníků škol a školských zařízení vydané v souladu s právními předpisy a školním nebo vnitřním řádem.</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083390-74BD-45F3-943C-E1D9401F5634}"/>
              </a:ext>
            </a:extLst>
          </p:cNvPr>
          <p:cNvSpPr txBox="1">
            <a:spLocks noGrp="1"/>
          </p:cNvSpPr>
          <p:nvPr>
            <p:ph type="title"/>
          </p:nvPr>
        </p:nvSpPr>
        <p:spPr/>
        <p:txBody>
          <a:bodyPr/>
          <a:lstStyle/>
          <a:p>
            <a:pPr lvl="0"/>
            <a:r>
              <a:rPr lang="cs-CZ" b="1">
                <a:solidFill>
                  <a:srgbClr val="00B050"/>
                </a:solidFill>
              </a:rPr>
              <a:t>Povinnosti zletilých žáků a studentů</a:t>
            </a:r>
          </a:p>
        </p:txBody>
      </p:sp>
      <p:sp>
        <p:nvSpPr>
          <p:cNvPr id="3" name="Zástupný symbol pro obsah 2">
            <a:extLst>
              <a:ext uri="{FF2B5EF4-FFF2-40B4-BE49-F238E27FC236}">
                <a16:creationId xmlns:a16="http://schemas.microsoft.com/office/drawing/2014/main" id="{FA960222-947A-4BC2-89CF-A443ED95E1C6}"/>
              </a:ext>
            </a:extLst>
          </p:cNvPr>
          <p:cNvSpPr txBox="1">
            <a:spLocks noGrp="1"/>
          </p:cNvSpPr>
          <p:nvPr>
            <p:ph idx="1"/>
          </p:nvPr>
        </p:nvSpPr>
        <p:spPr>
          <a:xfrm>
            <a:off x="1991642" y="1556638"/>
            <a:ext cx="8229600" cy="4525923"/>
          </a:xfrm>
        </p:spPr>
        <p:txBody>
          <a:bodyPr vert="horz" lIns="91440" tIns="45720" rIns="91440" bIns="45720" rtlCol="0">
            <a:normAutofit/>
          </a:bodyPr>
          <a:lstStyle/>
          <a:p>
            <a:pPr hangingPunct="1">
              <a:spcBef>
                <a:spcPts val="800"/>
              </a:spcBef>
              <a:buSzPct val="100000"/>
              <a:buFont typeface="Wingdings" pitchFamily="2"/>
              <a:buChar char="Ø"/>
            </a:pPr>
            <a:r>
              <a:rPr lang="cs-CZ">
                <a:latin typeface="Calibri" pitchFamily="18"/>
              </a:rPr>
              <a:t>informovat školu a školské zařízení o změně zdravotní způsobilosti, zdravotních obtížích nebo jiných závažných skutečnostech, které by mohly mít vliv na průběh vzdělávání,</a:t>
            </a:r>
          </a:p>
          <a:p>
            <a:pPr hangingPunct="1">
              <a:spcBef>
                <a:spcPts val="800"/>
              </a:spcBef>
              <a:buSzPct val="100000"/>
              <a:buFont typeface="Wingdings" pitchFamily="2"/>
              <a:buChar char="Ø"/>
            </a:pPr>
            <a:r>
              <a:rPr lang="cs-CZ">
                <a:latin typeface="Calibri" pitchFamily="18"/>
              </a:rPr>
              <a:t>dokládat důvody své nepřítomnosti ve vyučování v souladu s podmínkami stanovenými školním řádem,</a:t>
            </a:r>
          </a:p>
          <a:p>
            <a:pPr hangingPunct="1">
              <a:spcBef>
                <a:spcPts val="800"/>
              </a:spcBef>
              <a:buSzPct val="100000"/>
              <a:buFont typeface="Wingdings" pitchFamily="2"/>
              <a:buChar char="Ø"/>
            </a:pPr>
            <a:r>
              <a:rPr lang="cs-CZ">
                <a:latin typeface="Calibri" pitchFamily="18"/>
              </a:rPr>
              <a:t>oznamovat škole a školskému zařízení údaje podle § 28 odst. 2 a 3 (školní matrika) a další údaje, které jsou podstatné pro průběh vzdělávání nebo bezpečnost žáka a studenta, a změny v těchto údajích.</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07E816-3F12-40FB-98EA-8B4046377BAF}"/>
              </a:ext>
            </a:extLst>
          </p:cNvPr>
          <p:cNvSpPr txBox="1">
            <a:spLocks noGrp="1"/>
          </p:cNvSpPr>
          <p:nvPr>
            <p:ph type="title"/>
          </p:nvPr>
        </p:nvSpPr>
        <p:spPr/>
        <p:txBody>
          <a:bodyPr/>
          <a:lstStyle/>
          <a:p>
            <a:pPr lvl="0"/>
            <a:r>
              <a:rPr lang="cs-CZ" b="1">
                <a:solidFill>
                  <a:srgbClr val="00B050"/>
                </a:solidFill>
              </a:rPr>
              <a:t>Povinnosti ZZ dětí a nezletilých žáků</a:t>
            </a:r>
          </a:p>
        </p:txBody>
      </p:sp>
      <p:sp>
        <p:nvSpPr>
          <p:cNvPr id="3" name="Zástupný symbol pro obsah 2">
            <a:extLst>
              <a:ext uri="{FF2B5EF4-FFF2-40B4-BE49-F238E27FC236}">
                <a16:creationId xmlns:a16="http://schemas.microsoft.com/office/drawing/2014/main" id="{F64D221E-55C8-4A31-9A0E-6AE5DA7D1BF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Wingdings" pitchFamily="2"/>
              <a:buChar char="Ø"/>
            </a:pPr>
            <a:r>
              <a:rPr lang="cs-CZ">
                <a:latin typeface="Calibri" pitchFamily="18"/>
              </a:rPr>
              <a:t>zajistit, aby dítě a žák docházel řádně do školy nebo školského zařízení,</a:t>
            </a:r>
          </a:p>
          <a:p>
            <a:pPr hangingPunct="1">
              <a:spcBef>
                <a:spcPts val="800"/>
              </a:spcBef>
              <a:buSzPct val="100000"/>
              <a:buFont typeface="Wingdings" pitchFamily="2"/>
              <a:buChar char="Ø"/>
            </a:pPr>
            <a:r>
              <a:rPr lang="cs-CZ">
                <a:latin typeface="Calibri" pitchFamily="18"/>
              </a:rPr>
              <a:t>na vyzvání ředitele školy nebo školského zařízení se osobně zúčastnit projednání závažných otázek týkajících se vzdělávání dítěte nebo žáka,</a:t>
            </a:r>
          </a:p>
          <a:p>
            <a:pPr hangingPunct="1">
              <a:spcBef>
                <a:spcPts val="800"/>
              </a:spcBef>
              <a:buSzPct val="100000"/>
              <a:buFont typeface="Wingdings" pitchFamily="2"/>
              <a:buChar char="Ø"/>
            </a:pPr>
            <a:r>
              <a:rPr lang="cs-CZ">
                <a:latin typeface="Calibri" pitchFamily="18"/>
              </a:rPr>
              <a:t> informovat školu a školské zařízení o změně zdravotní způsobilosti, zdravotních obtížích dítěte nebo žáka nebo jiných závažných skutečnostech, které by mohly mít vliv na průběh vzdělávání,</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440E8-6CD4-40BC-8620-9B32A4BD560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3B1879F-125C-4A80-994C-9AE2C037006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Wingdings" pitchFamily="2"/>
              <a:buChar char="Ø"/>
            </a:pPr>
            <a:r>
              <a:rPr lang="cs-CZ">
                <a:latin typeface="Calibri" pitchFamily="18"/>
              </a:rPr>
              <a:t>dokládat důvody nepřítomnosti dítěte a žáka ve vyučování v souladu s podmínkami stanovenými školním řádem,</a:t>
            </a:r>
          </a:p>
          <a:p>
            <a:pPr hangingPunct="1">
              <a:spcBef>
                <a:spcPts val="800"/>
              </a:spcBef>
              <a:buSzPct val="100000"/>
              <a:buFont typeface="Wingdings" pitchFamily="2"/>
              <a:buChar char="Ø"/>
            </a:pPr>
            <a:r>
              <a:rPr lang="cs-CZ">
                <a:latin typeface="Calibri" pitchFamily="18"/>
              </a:rPr>
              <a:t>oznamovat škole a školskému zařízení údaje podle § 28 odst. 2 a 3 a další údaje, které jsou podstatné pro průběh vzdělávání nebo bezpečnost dítěte a žáka, a změny v těchto údajích.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6FD332-4056-43D8-BF58-16E4640AB4E2}"/>
              </a:ext>
            </a:extLst>
          </p:cNvPr>
          <p:cNvSpPr txBox="1">
            <a:spLocks noGrp="1"/>
          </p:cNvSpPr>
          <p:nvPr>
            <p:ph type="title"/>
          </p:nvPr>
        </p:nvSpPr>
        <p:spPr/>
        <p:txBody>
          <a:bodyPr/>
          <a:lstStyle/>
          <a:p>
            <a:pPr lvl="0"/>
            <a:r>
              <a:rPr lang="cs-CZ" b="1"/>
              <a:t>Akreditovaný vzdělávací program</a:t>
            </a:r>
          </a:p>
        </p:txBody>
      </p:sp>
      <p:sp>
        <p:nvSpPr>
          <p:cNvPr id="3" name="Zástupný symbol pro obsah 2">
            <a:extLst>
              <a:ext uri="{FF2B5EF4-FFF2-40B4-BE49-F238E27FC236}">
                <a16:creationId xmlns:a16="http://schemas.microsoft.com/office/drawing/2014/main" id="{60ED9049-6EA6-4AA0-9408-B740EB50CF06}"/>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sz="3000">
                <a:latin typeface="Calibri" pitchFamily="18"/>
              </a:rPr>
              <a:t>Stanoví zejména</a:t>
            </a:r>
          </a:p>
          <a:p>
            <a:pPr lvl="1">
              <a:lnSpc>
                <a:spcPct val="80000"/>
              </a:lnSpc>
              <a:spcBef>
                <a:spcPts val="600"/>
              </a:spcBef>
              <a:buSzPct val="100000"/>
              <a:buFont typeface="Arial" pitchFamily="34"/>
            </a:pPr>
            <a:r>
              <a:rPr lang="cs-CZ" sz="2600"/>
              <a:t>konkrétní cíle, formy, délku a obsah vzdělávání a jeho organizační uspořádání, 	</a:t>
            </a:r>
          </a:p>
          <a:p>
            <a:pPr lvl="1">
              <a:lnSpc>
                <a:spcPct val="80000"/>
              </a:lnSpc>
              <a:spcBef>
                <a:spcPts val="600"/>
              </a:spcBef>
              <a:buSzPct val="100000"/>
              <a:buFont typeface="Arial" pitchFamily="34"/>
            </a:pPr>
            <a:r>
              <a:rPr lang="cs-CZ" sz="2600"/>
              <a:t>profil absolventa vzdělávacího programu,</a:t>
            </a:r>
          </a:p>
          <a:p>
            <a:pPr lvl="1">
              <a:lnSpc>
                <a:spcPct val="80000"/>
              </a:lnSpc>
              <a:spcBef>
                <a:spcPts val="600"/>
              </a:spcBef>
              <a:buSzPct val="100000"/>
              <a:buFont typeface="Arial" pitchFamily="34"/>
            </a:pPr>
            <a:r>
              <a:rPr lang="cs-CZ" sz="2600"/>
              <a:t>vyučovací jazyk,</a:t>
            </a:r>
          </a:p>
          <a:p>
            <a:pPr lvl="1">
              <a:lnSpc>
                <a:spcPct val="80000"/>
              </a:lnSpc>
              <a:spcBef>
                <a:spcPts val="600"/>
              </a:spcBef>
              <a:buSzPct val="100000"/>
              <a:buFont typeface="Arial" pitchFamily="34"/>
            </a:pPr>
            <a:r>
              <a:rPr lang="cs-CZ" sz="2600"/>
              <a:t>podmínky průběhu a ukončování vzdělávání,</a:t>
            </a:r>
          </a:p>
          <a:p>
            <a:pPr lvl="1">
              <a:lnSpc>
                <a:spcPct val="80000"/>
              </a:lnSpc>
              <a:spcBef>
                <a:spcPts val="600"/>
              </a:spcBef>
              <a:buSzPct val="100000"/>
              <a:buFont typeface="Arial" pitchFamily="34"/>
            </a:pPr>
            <a:r>
              <a:rPr lang="cs-CZ" sz="2600"/>
              <a:t>podmínky pro vzdělávání studentů se speciálními vzdělávacími potřebami,</a:t>
            </a:r>
          </a:p>
          <a:p>
            <a:pPr lvl="1">
              <a:lnSpc>
                <a:spcPct val="80000"/>
              </a:lnSpc>
              <a:spcBef>
                <a:spcPts val="600"/>
              </a:spcBef>
              <a:buSzPct val="100000"/>
              <a:buFont typeface="Arial" pitchFamily="34"/>
            </a:pPr>
            <a:r>
              <a:rPr lang="cs-CZ" sz="2600"/>
              <a:t>podmínky materiální, personální a organizační, podmínky bezpečnosti práce a ochrany zdraví,</a:t>
            </a:r>
          </a:p>
          <a:p>
            <a:pPr lvl="1">
              <a:lnSpc>
                <a:spcPct val="80000"/>
              </a:lnSpc>
              <a:spcBef>
                <a:spcPts val="600"/>
              </a:spcBef>
              <a:buSzPct val="100000"/>
              <a:buFont typeface="Arial" pitchFamily="34"/>
            </a:pPr>
            <a:r>
              <a:rPr lang="cs-CZ" sz="2600"/>
              <a:t>podmínky zdravotní způsobilosti uchazeče ke vzdělávání.</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94BCB4-BBC3-499F-9914-C0D2B92C371E}"/>
              </a:ext>
            </a:extLst>
          </p:cNvPr>
          <p:cNvSpPr txBox="1">
            <a:spLocks noGrp="1"/>
          </p:cNvSpPr>
          <p:nvPr>
            <p:ph type="title"/>
          </p:nvPr>
        </p:nvSpPr>
        <p:spPr/>
        <p:txBody>
          <a:bodyPr/>
          <a:lstStyle/>
          <a:p>
            <a:pPr lvl="0"/>
            <a:r>
              <a:rPr lang="cs-CZ" sz="3200" b="1">
                <a:solidFill>
                  <a:srgbClr val="00B050"/>
                </a:solidFill>
              </a:rPr>
              <a:t>Práva pedagogických pracovníků - § 22a (1. 9. 2017)</a:t>
            </a:r>
          </a:p>
        </p:txBody>
      </p:sp>
      <p:sp>
        <p:nvSpPr>
          <p:cNvPr id="3" name="Zástupný symbol pro obsah 2">
            <a:extLst>
              <a:ext uri="{FF2B5EF4-FFF2-40B4-BE49-F238E27FC236}">
                <a16:creationId xmlns:a16="http://schemas.microsoft.com/office/drawing/2014/main" id="{4771EDF8-E94B-478A-A239-F4DC2D01019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500"/>
              </a:spcBef>
              <a:buSzPct val="100000"/>
              <a:buFont typeface="Arial" pitchFamily="34"/>
              <a:buChar char="•"/>
            </a:pPr>
            <a:r>
              <a:rPr lang="cs-CZ" sz="2200">
                <a:latin typeface="Calibri" pitchFamily="18"/>
              </a:rPr>
              <a:t>Na </a:t>
            </a:r>
            <a:r>
              <a:rPr lang="cs-CZ" sz="2200" u="sng">
                <a:latin typeface="Calibri" pitchFamily="18"/>
              </a:rPr>
              <a:t>zajištění podmínek potřebných pro výkon jejich pedagogické činnosti</a:t>
            </a:r>
            <a:r>
              <a:rPr lang="cs-CZ" sz="2200">
                <a:latin typeface="Calibri" pitchFamily="18"/>
              </a:rPr>
              <a:t>, zejména na </a:t>
            </a:r>
            <a:r>
              <a:rPr lang="cs-CZ" sz="2200" u="sng">
                <a:latin typeface="Calibri" pitchFamily="18"/>
              </a:rPr>
              <a:t>ochranu před fyzickým násilím nebo psychickým nátlakem</a:t>
            </a:r>
            <a:r>
              <a:rPr lang="cs-CZ" sz="2200">
                <a:latin typeface="Calibri" pitchFamily="18"/>
              </a:rPr>
              <a:t> ze strany dětí, žáků, studentů nebo zákonných zástupců dětí a žáků a dalších osob, které jsou v přímém kontaktu s pedagogickým pracovníkem ve škole,</a:t>
            </a:r>
          </a:p>
          <a:p>
            <a:pPr hangingPunct="1">
              <a:spcBef>
                <a:spcPts val="500"/>
              </a:spcBef>
              <a:buSzPct val="100000"/>
              <a:buFont typeface="Arial" pitchFamily="34"/>
              <a:buChar char="•"/>
            </a:pPr>
            <a:r>
              <a:rPr lang="cs-CZ" sz="2200">
                <a:latin typeface="Calibri" pitchFamily="18"/>
              </a:rPr>
              <a:t>aby nebylo do jejich přímé pedagogické činnosti zasahováno v rozporu s právními předpisy,</a:t>
            </a:r>
          </a:p>
          <a:p>
            <a:pPr hangingPunct="1">
              <a:spcBef>
                <a:spcPts val="500"/>
              </a:spcBef>
              <a:buSzPct val="100000"/>
              <a:buFont typeface="Arial" pitchFamily="34"/>
              <a:buChar char="•"/>
            </a:pPr>
            <a:r>
              <a:rPr lang="cs-CZ" sz="2200" u="sng">
                <a:latin typeface="Calibri" pitchFamily="18"/>
              </a:rPr>
              <a:t>na využívání metod, forem a prostředků dle vlastního uvážení </a:t>
            </a:r>
            <a:r>
              <a:rPr lang="cs-CZ" sz="2200">
                <a:latin typeface="Calibri" pitchFamily="18"/>
              </a:rPr>
              <a:t>v souladu se zásadami a cíli vzdělávání při přímé vyučovací, výchovné, speciálněpedagogické a pedagogicko-psychologické činnosti,</a:t>
            </a:r>
          </a:p>
          <a:p>
            <a:pPr hangingPunct="1">
              <a:spcBef>
                <a:spcPts val="500"/>
              </a:spcBef>
              <a:buSzPct val="100000"/>
              <a:buFont typeface="Arial" pitchFamily="34"/>
              <a:buChar char="•"/>
            </a:pPr>
            <a:r>
              <a:rPr lang="cs-CZ" sz="2200">
                <a:latin typeface="Calibri" pitchFamily="18"/>
              </a:rPr>
              <a:t>volit a být voleni do školské rady,</a:t>
            </a:r>
          </a:p>
          <a:p>
            <a:pPr hangingPunct="1">
              <a:spcBef>
                <a:spcPts val="500"/>
              </a:spcBef>
              <a:buSzPct val="100000"/>
              <a:buFont typeface="Arial" pitchFamily="34"/>
              <a:buChar char="•"/>
            </a:pPr>
            <a:r>
              <a:rPr lang="cs-CZ" sz="2200">
                <a:latin typeface="Calibri" pitchFamily="18"/>
              </a:rPr>
              <a:t>na </a:t>
            </a:r>
            <a:r>
              <a:rPr lang="cs-CZ" sz="2200" u="sng">
                <a:latin typeface="Calibri" pitchFamily="18"/>
              </a:rPr>
              <a:t>objektivní hodnocení své pedagogické činnosti</a:t>
            </a:r>
            <a:r>
              <a:rPr lang="cs-CZ" sz="2200">
                <a:latin typeface="Calibri" pitchFamily="18"/>
              </a:rPr>
              <a: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5BFEB-5038-4D1F-8DBB-153890CFB7FE}"/>
              </a:ext>
            </a:extLst>
          </p:cNvPr>
          <p:cNvSpPr txBox="1">
            <a:spLocks noGrp="1"/>
          </p:cNvSpPr>
          <p:nvPr>
            <p:ph type="title"/>
          </p:nvPr>
        </p:nvSpPr>
        <p:spPr/>
        <p:txBody>
          <a:bodyPr/>
          <a:lstStyle/>
          <a:p>
            <a:pPr lvl="0"/>
            <a:r>
              <a:rPr lang="cs-CZ" sz="3200" b="1">
                <a:solidFill>
                  <a:srgbClr val="00B050"/>
                </a:solidFill>
              </a:rPr>
              <a:t>Povinnosti pedagogických pracovníků - § 22b (1. 9. 2017)</a:t>
            </a:r>
          </a:p>
        </p:txBody>
      </p:sp>
      <p:sp>
        <p:nvSpPr>
          <p:cNvPr id="3" name="Zástupný symbol pro obsah 2">
            <a:extLst>
              <a:ext uri="{FF2B5EF4-FFF2-40B4-BE49-F238E27FC236}">
                <a16:creationId xmlns:a16="http://schemas.microsoft.com/office/drawing/2014/main" id="{82C5D11A-BB3E-4BA6-9D66-EAD520470F69}"/>
              </a:ext>
            </a:extLst>
          </p:cNvPr>
          <p:cNvSpPr txBox="1">
            <a:spLocks noGrp="1"/>
          </p:cNvSpPr>
          <p:nvPr>
            <p:ph idx="1"/>
          </p:nvPr>
        </p:nvSpPr>
        <p:spPr>
          <a:xfrm>
            <a:off x="1991642" y="1340639"/>
            <a:ext cx="8229600" cy="4525923"/>
          </a:xfrm>
        </p:spPr>
        <p:txBody>
          <a:bodyPr vert="horz" lIns="91440" tIns="45720" rIns="91440" bIns="45720" rtlCol="0">
            <a:normAutofit/>
          </a:bodyPr>
          <a:lstStyle/>
          <a:p>
            <a:pPr hangingPunct="1">
              <a:spcBef>
                <a:spcPts val="500"/>
              </a:spcBef>
              <a:buSzPct val="100000"/>
              <a:buFont typeface="Arial" pitchFamily="34"/>
              <a:buChar char="•"/>
            </a:pPr>
            <a:r>
              <a:rPr lang="cs-CZ" sz="2000">
                <a:latin typeface="Calibri" pitchFamily="18"/>
              </a:rPr>
              <a:t>Vykonávat pedagogickou činnost </a:t>
            </a:r>
            <a:r>
              <a:rPr lang="cs-CZ" sz="2000" u="sng">
                <a:latin typeface="Calibri" pitchFamily="18"/>
              </a:rPr>
              <a:t>v souladu se zásadami a cíli vzdělávání,</a:t>
            </a:r>
          </a:p>
          <a:p>
            <a:pPr hangingPunct="1">
              <a:spcBef>
                <a:spcPts val="500"/>
              </a:spcBef>
              <a:buSzPct val="100000"/>
              <a:buFont typeface="Arial" pitchFamily="34"/>
              <a:buChar char="•"/>
            </a:pPr>
            <a:r>
              <a:rPr lang="cs-CZ" sz="2000">
                <a:latin typeface="Calibri" pitchFamily="18"/>
              </a:rPr>
              <a:t>chránit a respektovat práva dítěte, žáka nebo studenta,</a:t>
            </a:r>
          </a:p>
          <a:p>
            <a:pPr hangingPunct="1">
              <a:spcBef>
                <a:spcPts val="500"/>
              </a:spcBef>
              <a:buSzPct val="100000"/>
              <a:buFont typeface="Arial" pitchFamily="34"/>
              <a:buChar char="•"/>
            </a:pPr>
            <a:r>
              <a:rPr lang="cs-CZ" sz="2000" u="sng">
                <a:latin typeface="Calibri" pitchFamily="18"/>
              </a:rPr>
              <a:t>chránit bezpečí a zdraví dítěte, žáka a studenta a předcházet všem formám rizikového chování</a:t>
            </a:r>
            <a:r>
              <a:rPr lang="cs-CZ" sz="2000">
                <a:latin typeface="Calibri" pitchFamily="18"/>
              </a:rPr>
              <a:t> ve školách a školských zařízeních,</a:t>
            </a:r>
          </a:p>
          <a:p>
            <a:pPr hangingPunct="1">
              <a:spcBef>
                <a:spcPts val="500"/>
              </a:spcBef>
              <a:buSzPct val="100000"/>
              <a:buFont typeface="Arial" pitchFamily="34"/>
              <a:buChar char="•"/>
            </a:pPr>
            <a:r>
              <a:rPr lang="cs-CZ" sz="2000">
                <a:latin typeface="Calibri" pitchFamily="18"/>
              </a:rPr>
              <a:t>svým přístupem k výchově a vzdělávání </a:t>
            </a:r>
            <a:r>
              <a:rPr lang="cs-CZ" sz="2000" u="sng">
                <a:latin typeface="Calibri" pitchFamily="18"/>
              </a:rPr>
              <a:t>vytvářet pozitivní a bezpečné klima</a:t>
            </a:r>
            <a:r>
              <a:rPr lang="cs-CZ" sz="2000">
                <a:latin typeface="Calibri" pitchFamily="18"/>
              </a:rPr>
              <a:t> ve školním prostředí a podporovat jeho rozvoj,</a:t>
            </a:r>
          </a:p>
          <a:p>
            <a:pPr hangingPunct="1">
              <a:spcBef>
                <a:spcPts val="500"/>
              </a:spcBef>
              <a:buSzPct val="100000"/>
              <a:buFont typeface="Arial" pitchFamily="34"/>
              <a:buChar char="•"/>
            </a:pPr>
            <a:r>
              <a:rPr lang="cs-CZ" sz="2000" u="sng">
                <a:latin typeface="Calibri" pitchFamily="18"/>
              </a:rPr>
              <a:t>zachovávat mlčenlivost </a:t>
            </a:r>
            <a:r>
              <a:rPr lang="cs-CZ" sz="2000">
                <a:latin typeface="Calibri" pitchFamily="18"/>
              </a:rPr>
              <a:t>a chránit před zneužitím osobní údaje, informace o zdravotním stavu dětí, žáků a studentů a výsledky poradenské pomoci školského poradenského zařízení a školního poradenského pracoviště, s nimiž přišel do styku,</a:t>
            </a:r>
          </a:p>
          <a:p>
            <a:pPr hangingPunct="1">
              <a:spcBef>
                <a:spcPts val="500"/>
              </a:spcBef>
              <a:buSzPct val="100000"/>
              <a:buFont typeface="Arial" pitchFamily="34"/>
              <a:buChar char="•"/>
            </a:pPr>
            <a:r>
              <a:rPr lang="cs-CZ" sz="2000" u="sng">
                <a:latin typeface="Calibri" pitchFamily="18"/>
              </a:rPr>
              <a:t>poskytovat</a:t>
            </a:r>
            <a:r>
              <a:rPr lang="cs-CZ" sz="2000">
                <a:latin typeface="Calibri" pitchFamily="18"/>
              </a:rPr>
              <a:t> dítěti, žáku, studentovi nebo zákonnému zástupci nezletilého dítěte nebo žáka </a:t>
            </a:r>
            <a:r>
              <a:rPr lang="cs-CZ" sz="2000" u="sng">
                <a:latin typeface="Calibri" pitchFamily="18"/>
              </a:rPr>
              <a:t>informace</a:t>
            </a:r>
            <a:r>
              <a:rPr lang="cs-CZ" sz="2000">
                <a:latin typeface="Calibri" pitchFamily="18"/>
              </a:rPr>
              <a:t> spojené s výchovou a vzděláváním.</a:t>
            </a:r>
          </a:p>
          <a:p>
            <a:pPr marL="0" indent="0" hangingPunct="1">
              <a:spcBef>
                <a:spcPts val="700"/>
              </a:spcBef>
              <a:buNone/>
            </a:pPr>
            <a:endParaRPr lang="cs-CZ" sz="3000">
              <a:latin typeface="Calibri" pitchFamily="18"/>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F94801-F5DD-4EDB-ACB5-C906786CDE72}"/>
              </a:ext>
            </a:extLst>
          </p:cNvPr>
          <p:cNvSpPr txBox="1">
            <a:spLocks noGrp="1"/>
          </p:cNvSpPr>
          <p:nvPr>
            <p:ph type="title"/>
          </p:nvPr>
        </p:nvSpPr>
        <p:spPr>
          <a:xfrm>
            <a:off x="1919642" y="-243358"/>
            <a:ext cx="8229600" cy="1143000"/>
          </a:xfrm>
        </p:spPr>
        <p:txBody>
          <a:bodyPr/>
          <a:lstStyle/>
          <a:p>
            <a:pPr lvl="0"/>
            <a:r>
              <a:rPr lang="cs-CZ" sz="3200" b="1">
                <a:solidFill>
                  <a:srgbClr val="00B050"/>
                </a:solidFill>
              </a:rPr>
              <a:t>Dokumentace škol a školských zařízení</a:t>
            </a:r>
          </a:p>
        </p:txBody>
      </p:sp>
      <p:sp>
        <p:nvSpPr>
          <p:cNvPr id="3" name="Zástupný symbol pro obsah 2">
            <a:extLst>
              <a:ext uri="{FF2B5EF4-FFF2-40B4-BE49-F238E27FC236}">
                <a16:creationId xmlns:a16="http://schemas.microsoft.com/office/drawing/2014/main" id="{7722001F-0267-449A-8FED-364550343EC1}"/>
              </a:ext>
            </a:extLst>
          </p:cNvPr>
          <p:cNvSpPr txBox="1">
            <a:spLocks noGrp="1"/>
          </p:cNvSpPr>
          <p:nvPr>
            <p:ph idx="1"/>
          </p:nvPr>
        </p:nvSpPr>
        <p:spPr>
          <a:xfrm>
            <a:off x="1847642" y="692640"/>
            <a:ext cx="8229600" cy="4525923"/>
          </a:xfrm>
        </p:spPr>
        <p:txBody>
          <a:bodyPr vert="horz" lIns="91440" tIns="45720" rIns="91440" bIns="45720" rtlCol="0">
            <a:normAutofit/>
          </a:bodyPr>
          <a:lstStyle/>
          <a:p>
            <a:pPr marL="457200" indent="-457200" hangingPunct="1">
              <a:lnSpc>
                <a:spcPct val="80000"/>
              </a:lnSpc>
              <a:spcBef>
                <a:spcPts val="800"/>
              </a:spcBef>
              <a:buSzPct val="100000"/>
              <a:buAutoNum type="alphaLcParenR"/>
            </a:pPr>
            <a:r>
              <a:rPr lang="cs-CZ" sz="1700">
                <a:latin typeface="Calibri" pitchFamily="18"/>
              </a:rPr>
              <a:t>rozhodnutí o zápisu do školského rejstříku a o jeho změnách a doklady uvedené v § 147,</a:t>
            </a:r>
          </a:p>
          <a:p>
            <a:pPr marL="457200" indent="-457200" hangingPunct="1">
              <a:lnSpc>
                <a:spcPct val="80000"/>
              </a:lnSpc>
              <a:spcBef>
                <a:spcPts val="800"/>
              </a:spcBef>
              <a:buSzPct val="100000"/>
              <a:buAutoNum type="alphaLcParenR"/>
            </a:pPr>
            <a:r>
              <a:rPr lang="cs-CZ" sz="1700">
                <a:latin typeface="Calibri" pitchFamily="18"/>
              </a:rPr>
              <a:t>evidenci dětí, žáků nebo studentů (dále jen "školní matrika"),</a:t>
            </a:r>
          </a:p>
          <a:p>
            <a:pPr marL="457200" indent="-457200" hangingPunct="1">
              <a:lnSpc>
                <a:spcPct val="80000"/>
              </a:lnSpc>
              <a:spcBef>
                <a:spcPts val="800"/>
              </a:spcBef>
              <a:buSzPct val="100000"/>
              <a:buAutoNum type="alphaLcParenR"/>
            </a:pPr>
            <a:r>
              <a:rPr lang="cs-CZ" sz="1700">
                <a:latin typeface="Calibri" pitchFamily="18"/>
              </a:rPr>
              <a:t>doklady o přijímání dětí, žáků, studentů a uchazečů ke vzdělávání, o průběhu vzdělávání a jeho ukončování,</a:t>
            </a:r>
          </a:p>
          <a:p>
            <a:pPr marL="457200" indent="-457200" hangingPunct="1">
              <a:lnSpc>
                <a:spcPct val="80000"/>
              </a:lnSpc>
              <a:spcBef>
                <a:spcPts val="800"/>
              </a:spcBef>
              <a:buSzPct val="100000"/>
              <a:buAutoNum type="alphaLcParenR"/>
            </a:pPr>
            <a:r>
              <a:rPr lang="cs-CZ" sz="1700">
                <a:latin typeface="Calibri" pitchFamily="18"/>
              </a:rPr>
              <a:t>vzdělávací programy podle § 4 až 6,</a:t>
            </a:r>
          </a:p>
          <a:p>
            <a:pPr marL="457200" indent="-457200" hangingPunct="1">
              <a:lnSpc>
                <a:spcPct val="80000"/>
              </a:lnSpc>
              <a:spcBef>
                <a:spcPts val="800"/>
              </a:spcBef>
              <a:buSzPct val="100000"/>
              <a:buAutoNum type="alphaLcParenR"/>
            </a:pPr>
            <a:r>
              <a:rPr lang="cs-CZ" sz="1700">
                <a:latin typeface="Calibri" pitchFamily="18"/>
              </a:rPr>
              <a:t>výroční zprávy o činnosti školy,</a:t>
            </a:r>
          </a:p>
          <a:p>
            <a:pPr marL="457200" indent="-457200" hangingPunct="1">
              <a:lnSpc>
                <a:spcPct val="80000"/>
              </a:lnSpc>
              <a:spcBef>
                <a:spcPts val="800"/>
              </a:spcBef>
              <a:buSzPct val="100000"/>
              <a:buAutoNum type="alphaLcParenR"/>
            </a:pPr>
            <a:r>
              <a:rPr lang="cs-CZ" sz="1700">
                <a:latin typeface="Calibri" pitchFamily="18"/>
              </a:rPr>
              <a:t>třídní knihu, která obsahuje průkazné údaje o poskytovaném vzdělávání a jeho průběhu,</a:t>
            </a:r>
          </a:p>
          <a:p>
            <a:pPr marL="457200" indent="-457200" hangingPunct="1">
              <a:lnSpc>
                <a:spcPct val="80000"/>
              </a:lnSpc>
              <a:spcBef>
                <a:spcPts val="800"/>
              </a:spcBef>
              <a:buSzPct val="100000"/>
              <a:buAutoNum type="alphaLcParenR"/>
            </a:pPr>
            <a:r>
              <a:rPr lang="cs-CZ" sz="1700">
                <a:latin typeface="Calibri" pitchFamily="18"/>
              </a:rPr>
              <a:t>školní řád nebo vnitřní řád, rozvrh vyučovacích hodin,</a:t>
            </a:r>
          </a:p>
          <a:p>
            <a:pPr marL="457200" indent="-457200" hangingPunct="1">
              <a:lnSpc>
                <a:spcPct val="80000"/>
              </a:lnSpc>
              <a:spcBef>
                <a:spcPts val="800"/>
              </a:spcBef>
              <a:buSzPct val="100000"/>
              <a:buAutoNum type="alphaLcParenR"/>
            </a:pPr>
            <a:r>
              <a:rPr lang="cs-CZ" sz="1700">
                <a:latin typeface="Calibri" pitchFamily="18"/>
              </a:rPr>
              <a:t>záznamy z pedagogických rad,</a:t>
            </a:r>
          </a:p>
          <a:p>
            <a:pPr marL="457200" indent="-457200" hangingPunct="1">
              <a:lnSpc>
                <a:spcPct val="80000"/>
              </a:lnSpc>
              <a:spcBef>
                <a:spcPts val="800"/>
              </a:spcBef>
              <a:buSzPct val="100000"/>
              <a:buAutoNum type="alphaLcParenR"/>
            </a:pPr>
            <a:r>
              <a:rPr lang="cs-CZ" sz="1700">
                <a:latin typeface="Calibri" pitchFamily="18"/>
              </a:rPr>
              <a:t>knihu úrazů a záznamy o úrazech dětí, žáků a studentů, popřípadě lékařské posudky,</a:t>
            </a:r>
          </a:p>
          <a:p>
            <a:pPr marL="457200" indent="-457200" hangingPunct="1">
              <a:lnSpc>
                <a:spcPct val="80000"/>
              </a:lnSpc>
              <a:spcBef>
                <a:spcPts val="800"/>
              </a:spcBef>
              <a:buSzPct val="100000"/>
              <a:buAutoNum type="alphaLcParenR"/>
            </a:pPr>
            <a:r>
              <a:rPr lang="cs-CZ" sz="1700">
                <a:latin typeface="Calibri" pitchFamily="18"/>
              </a:rPr>
              <a:t>protokoly a záznamy o provedených kontrolách a inspekční zprávy,</a:t>
            </a:r>
          </a:p>
          <a:p>
            <a:pPr marL="457200" indent="-457200" hangingPunct="1">
              <a:lnSpc>
                <a:spcPct val="80000"/>
              </a:lnSpc>
              <a:spcBef>
                <a:spcPts val="800"/>
              </a:spcBef>
              <a:buSzPct val="100000"/>
              <a:buAutoNum type="alphaLcParenR"/>
            </a:pPr>
            <a:r>
              <a:rPr lang="cs-CZ" sz="1700">
                <a:latin typeface="Calibri" pitchFamily="18"/>
              </a:rPr>
              <a:t>personální a mzdovou dokumentaci, hospodářskou dokumentaci a účetní evidenci a další dokumentaci stanovenou zvláštními právními předpisy.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485DC1-62D2-4922-B785-F2144078363A}"/>
              </a:ext>
            </a:extLst>
          </p:cNvPr>
          <p:cNvSpPr txBox="1">
            <a:spLocks noGrp="1"/>
          </p:cNvSpPr>
          <p:nvPr>
            <p:ph type="title"/>
          </p:nvPr>
        </p:nvSpPr>
        <p:spPr>
          <a:xfrm>
            <a:off x="1991642" y="-171358"/>
            <a:ext cx="8229600" cy="1143000"/>
          </a:xfrm>
        </p:spPr>
        <p:txBody>
          <a:bodyPr/>
          <a:lstStyle/>
          <a:p>
            <a:pPr lvl="0"/>
            <a:r>
              <a:rPr lang="cs-CZ" sz="3200" b="1">
                <a:solidFill>
                  <a:srgbClr val="00B050"/>
                </a:solidFill>
              </a:rPr>
              <a:t>Školní matrika školy</a:t>
            </a:r>
          </a:p>
        </p:txBody>
      </p:sp>
      <p:sp>
        <p:nvSpPr>
          <p:cNvPr id="3" name="Zástupný symbol pro obsah 2">
            <a:extLst>
              <a:ext uri="{FF2B5EF4-FFF2-40B4-BE49-F238E27FC236}">
                <a16:creationId xmlns:a16="http://schemas.microsoft.com/office/drawing/2014/main" id="{4A10EE7D-227B-4CDE-A063-4E46320E79FD}"/>
              </a:ext>
            </a:extLst>
          </p:cNvPr>
          <p:cNvSpPr txBox="1">
            <a:spLocks noGrp="1"/>
          </p:cNvSpPr>
          <p:nvPr>
            <p:ph idx="1"/>
          </p:nvPr>
        </p:nvSpPr>
        <p:spPr>
          <a:xfrm>
            <a:off x="1991642" y="692640"/>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1900">
                <a:latin typeface="Calibri" pitchFamily="18"/>
              </a:rPr>
              <a:t>Podle povahy činnosti školy obsahuje:</a:t>
            </a:r>
          </a:p>
          <a:p>
            <a:pPr lvl="1">
              <a:lnSpc>
                <a:spcPct val="80000"/>
              </a:lnSpc>
              <a:buSzPct val="100000"/>
              <a:buFont typeface="Arial" pitchFamily="34"/>
            </a:pPr>
            <a:r>
              <a:rPr lang="cs-CZ" sz="1500"/>
              <a:t>jméno a příjmení, rodné číslo, popřípadě datum narození, nebylo-li rodné číslo dítěti, žákovi nebo studentovi přiděleno, dále státní občanství, místo narození a místo trvalého pobytu, popřípadě místo pobytu na území České republiky podle druhu pobytu cizince nebo místo pobytu v zahraničí, nepobývá-li dítě, žák nebo student na území České republiky,</a:t>
            </a:r>
          </a:p>
          <a:p>
            <a:pPr lvl="1">
              <a:lnSpc>
                <a:spcPct val="80000"/>
              </a:lnSpc>
              <a:buSzPct val="100000"/>
              <a:buFont typeface="Arial" pitchFamily="34"/>
            </a:pPr>
            <a:r>
              <a:rPr lang="cs-CZ" sz="1500"/>
              <a:t>údaje o předchozím vzdělávání, včetně dosaženého stupně vzdělání,</a:t>
            </a:r>
          </a:p>
          <a:p>
            <a:pPr lvl="1">
              <a:lnSpc>
                <a:spcPct val="80000"/>
              </a:lnSpc>
              <a:buSzPct val="100000"/>
              <a:buFont typeface="Arial" pitchFamily="34"/>
            </a:pPr>
            <a:r>
              <a:rPr lang="cs-CZ" sz="1500"/>
              <a:t>obor, formu a délku vzdělávání, jde-li o střední a vyšší odbornou školu,</a:t>
            </a:r>
          </a:p>
          <a:p>
            <a:pPr lvl="1">
              <a:lnSpc>
                <a:spcPct val="80000"/>
              </a:lnSpc>
              <a:buSzPct val="100000"/>
              <a:buFont typeface="Arial" pitchFamily="34"/>
            </a:pPr>
            <a:r>
              <a:rPr lang="cs-CZ" sz="1500"/>
              <a:t>datum zahájení vzdělávání ve škole,</a:t>
            </a:r>
          </a:p>
          <a:p>
            <a:pPr lvl="1">
              <a:lnSpc>
                <a:spcPct val="80000"/>
              </a:lnSpc>
              <a:buSzPct val="100000"/>
              <a:buFont typeface="Arial" pitchFamily="34"/>
            </a:pPr>
            <a:r>
              <a:rPr lang="cs-CZ" sz="1500"/>
              <a:t>údaje o průběhu a výsledcích vzdělávání ve škole, vyučovací jazyk,</a:t>
            </a:r>
          </a:p>
          <a:p>
            <a:pPr lvl="1">
              <a:lnSpc>
                <a:spcPct val="80000"/>
              </a:lnSpc>
              <a:buSzPct val="100000"/>
              <a:buFont typeface="Arial" pitchFamily="34"/>
            </a:pPr>
            <a:r>
              <a:rPr lang="cs-CZ" sz="1500"/>
              <a:t>údaje o znevýhodnění dítěte, žáka nebo studenta uvedeném v § 16 odst. 9, údaje o podpůrných opatřeních poskytovaných dítěti, žákovi nebo studentovi školou v souladu s § 16, a o závěrech vyšetření uvedených v doporučení školského poradenského zařízení,</a:t>
            </a:r>
          </a:p>
          <a:p>
            <a:pPr lvl="1">
              <a:lnSpc>
                <a:spcPct val="80000"/>
              </a:lnSpc>
              <a:buSzPct val="100000"/>
              <a:buFont typeface="Arial" pitchFamily="34"/>
            </a:pPr>
            <a:r>
              <a:rPr lang="cs-CZ" sz="1500"/>
              <a:t>údaje o zdravotní způsobilosti ke vzdělávání a o zdravotních obtížích, které by mohly mít vliv na průběh vzdělávání,</a:t>
            </a:r>
          </a:p>
          <a:p>
            <a:pPr lvl="1">
              <a:lnSpc>
                <a:spcPct val="80000"/>
              </a:lnSpc>
              <a:buSzPct val="100000"/>
              <a:buFont typeface="Arial" pitchFamily="34"/>
            </a:pPr>
            <a:r>
              <a:rPr lang="cs-CZ" sz="1500"/>
              <a:t>datum ukončení vzdělávání ve škole; údaje o zkoušce, jíž bylo vzdělávání ve střední nebo vyšší odborné škole ukončeno,</a:t>
            </a:r>
          </a:p>
          <a:p>
            <a:pPr lvl="1">
              <a:lnSpc>
                <a:spcPct val="80000"/>
              </a:lnSpc>
              <a:buSzPct val="100000"/>
              <a:buFont typeface="Arial" pitchFamily="34"/>
            </a:pPr>
            <a:r>
              <a:rPr lang="cs-CZ" sz="1500"/>
              <a:t>jméno a příjmení zákonného zástupce, místo trvalého pobytu nebo bydliště, pokud nemá na území České republiky místo trvalého pobytu, a adresu pro doručování písemností, telefonické spojení.</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30F73B-AB85-42C3-B22C-DEA39286C40E}"/>
              </a:ext>
            </a:extLst>
          </p:cNvPr>
          <p:cNvSpPr txBox="1">
            <a:spLocks noGrp="1"/>
          </p:cNvSpPr>
          <p:nvPr>
            <p:ph type="title"/>
          </p:nvPr>
        </p:nvSpPr>
        <p:spPr>
          <a:xfrm>
            <a:off x="2063642" y="-99358"/>
            <a:ext cx="8229600" cy="1143000"/>
          </a:xfrm>
        </p:spPr>
        <p:txBody>
          <a:bodyPr/>
          <a:lstStyle/>
          <a:p>
            <a:pPr lvl="0"/>
            <a:r>
              <a:rPr lang="cs-CZ" sz="3200" b="1">
                <a:solidFill>
                  <a:srgbClr val="00B050"/>
                </a:solidFill>
              </a:rPr>
              <a:t>Školí matrika školského zařízení</a:t>
            </a:r>
          </a:p>
        </p:txBody>
      </p:sp>
      <p:sp>
        <p:nvSpPr>
          <p:cNvPr id="3" name="Zástupný symbol pro obsah 2">
            <a:extLst>
              <a:ext uri="{FF2B5EF4-FFF2-40B4-BE49-F238E27FC236}">
                <a16:creationId xmlns:a16="http://schemas.microsoft.com/office/drawing/2014/main" id="{AE5C64DE-B5A0-4842-A1FA-7697B2C7E974}"/>
              </a:ext>
            </a:extLst>
          </p:cNvPr>
          <p:cNvSpPr txBox="1">
            <a:spLocks noGrp="1"/>
          </p:cNvSpPr>
          <p:nvPr>
            <p:ph idx="1"/>
          </p:nvPr>
        </p:nvSpPr>
        <p:spPr>
          <a:xfrm>
            <a:off x="1981200" y="1274400"/>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000">
                <a:latin typeface="Calibri" pitchFamily="18"/>
              </a:rPr>
              <a:t>Podle povahy činnosti školského zařízení obsahuje:</a:t>
            </a:r>
          </a:p>
          <a:p>
            <a:pPr lvl="1">
              <a:lnSpc>
                <a:spcPct val="90000"/>
              </a:lnSpc>
              <a:buSzPct val="100000"/>
              <a:buFont typeface="Arial" pitchFamily="34"/>
            </a:pPr>
            <a:r>
              <a:rPr lang="cs-CZ" sz="1600"/>
              <a:t>jméno a příjmení, rodné číslo, popřípadě datum narození, nebylo-li rodné číslo dítěti, žákovi nebo studentovi přiděleno, dále státní občanství a místo trvalého pobytu, popřípadě místo pobytu na území České republiky podle druhu pobytu cizince nebo místo pobytu v zahraničí, nepobývá-li dítě, žák nebo student na území České republiky,</a:t>
            </a:r>
          </a:p>
          <a:p>
            <a:pPr lvl="1">
              <a:lnSpc>
                <a:spcPct val="90000"/>
              </a:lnSpc>
              <a:buSzPct val="100000"/>
              <a:buFont typeface="Arial" pitchFamily="34"/>
            </a:pPr>
            <a:r>
              <a:rPr lang="cs-CZ" sz="1600"/>
              <a:t>datum zahájení a ukončení školské služby nebo vzdělávání,</a:t>
            </a:r>
          </a:p>
          <a:p>
            <a:pPr lvl="1">
              <a:lnSpc>
                <a:spcPct val="90000"/>
              </a:lnSpc>
              <a:buSzPct val="100000"/>
              <a:buFont typeface="Arial" pitchFamily="34"/>
            </a:pPr>
            <a:r>
              <a:rPr lang="cs-CZ" sz="1600"/>
              <a:t>údaje o zdravotní způsobilosti, popřípadě o zdravotních obtížích, které by mohly mít vliv na poskytování školské služby nebo vzdělávání,</a:t>
            </a:r>
          </a:p>
          <a:p>
            <a:pPr lvl="1">
              <a:lnSpc>
                <a:spcPct val="90000"/>
              </a:lnSpc>
              <a:buSzPct val="100000"/>
              <a:buFont typeface="Arial" pitchFamily="34"/>
            </a:pPr>
            <a:r>
              <a:rPr lang="cs-CZ" sz="1600"/>
              <a:t>údaje o znevýhodnění dítěte, žáka nebo studenta uvedeném v § 16 odst. 9, údaje o podpůrných opatřeních poskytovaných dítěti, žákovi nebo studentovi školským zařízením v souladu s § 16, a o závěrech vyšetření uvedených v doporučení školského poradenského zařízení,</a:t>
            </a:r>
          </a:p>
          <a:p>
            <a:pPr lvl="1">
              <a:lnSpc>
                <a:spcPct val="90000"/>
              </a:lnSpc>
              <a:buSzPct val="100000"/>
              <a:buFont typeface="Arial" pitchFamily="34"/>
            </a:pPr>
            <a:r>
              <a:rPr lang="cs-CZ" sz="1600"/>
              <a:t>označení školy, v níž se dítě, žák nebo student vzdělává,</a:t>
            </a:r>
          </a:p>
          <a:p>
            <a:pPr lvl="1">
              <a:lnSpc>
                <a:spcPct val="90000"/>
              </a:lnSpc>
              <a:buSzPct val="100000"/>
              <a:buFont typeface="Arial" pitchFamily="34"/>
            </a:pPr>
            <a:r>
              <a:rPr lang="cs-CZ" sz="1600"/>
              <a:t>jméno a příjmení zákonného zástupce, místo trvalého pobytu nebo bydliště, pokud nemá na území České republiky místo trvalého pobytu, a adresu pro doručování písemností, telefonické spojení.</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D1296C-83B5-42BC-A536-8347AB3C853E}"/>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D313063-2F0A-4FB5-8F4B-A983CBB70625}"/>
              </a:ext>
            </a:extLst>
          </p:cNvPr>
          <p:cNvSpPr txBox="1">
            <a:spLocks noGrp="1"/>
          </p:cNvSpPr>
          <p:nvPr>
            <p:ph idx="1"/>
          </p:nvPr>
        </p:nvSpPr>
        <p:spPr>
          <a:xfrm>
            <a:off x="1991642" y="692640"/>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Záznam nebo změna údaje ve školní matrice se provede neprodleně po rozhodné události.</a:t>
            </a:r>
          </a:p>
          <a:p>
            <a:pPr hangingPunct="1">
              <a:spcBef>
                <a:spcPts val="800"/>
              </a:spcBef>
              <a:buSzPct val="100000"/>
              <a:buFont typeface="Arial" pitchFamily="34"/>
              <a:buChar char="•"/>
            </a:pPr>
            <a:r>
              <a:rPr lang="cs-CZ">
                <a:latin typeface="Calibri" pitchFamily="18"/>
              </a:rPr>
              <a:t>Školy a školská zařízení jsou údaje z dokumentace a údaje ze školní matriky oprávněny poskytovat osobám, které svůj nárok prokáží oprávněním stanoveným tímto nebo zvláštním zákonem</a:t>
            </a:r>
          </a:p>
          <a:p>
            <a:pPr hangingPunct="1">
              <a:spcBef>
                <a:spcPts val="800"/>
              </a:spcBef>
              <a:buSzPct val="100000"/>
              <a:buFont typeface="Arial" pitchFamily="34"/>
              <a:buChar char="•"/>
            </a:pPr>
            <a:r>
              <a:rPr lang="cs-CZ">
                <a:latin typeface="Calibri" pitchFamily="18"/>
              </a:rPr>
              <a:t>Vyhláška č. 364/2005 Sb., o vedení dokumentace škol a školských zařízení a školní matriky a o předávání údajů z dokumentace škol a školských zařízení a ze školní matriky (vyhláška o dokumentaci škol a školských zařízení), ve znění pozdějších předpisů.</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05919-F23F-4BBD-8C26-AE95B5C5DA90}"/>
              </a:ext>
            </a:extLst>
          </p:cNvPr>
          <p:cNvSpPr txBox="1">
            <a:spLocks noGrp="1"/>
          </p:cNvSpPr>
          <p:nvPr>
            <p:ph type="title"/>
          </p:nvPr>
        </p:nvSpPr>
        <p:spPr/>
        <p:txBody>
          <a:bodyPr/>
          <a:lstStyle/>
          <a:p>
            <a:pPr lvl="0"/>
            <a:r>
              <a:rPr lang="cs-CZ" sz="3600" b="1">
                <a:solidFill>
                  <a:srgbClr val="00B050"/>
                </a:solidFill>
              </a:rPr>
              <a:t>Bezpečnost a ochrana zdraví ve školách a školských zařízeních</a:t>
            </a:r>
          </a:p>
        </p:txBody>
      </p:sp>
      <p:sp>
        <p:nvSpPr>
          <p:cNvPr id="3" name="Zástupný symbol pro obsah 2">
            <a:extLst>
              <a:ext uri="{FF2B5EF4-FFF2-40B4-BE49-F238E27FC236}">
                <a16:creationId xmlns:a16="http://schemas.microsoft.com/office/drawing/2014/main" id="{2ED7FFC4-5012-4D79-B9AC-9D48CB2CBC8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vyhláška č. 64/2005 Sb., o evidenci úrazů dětí, žáků a studentů</a:t>
            </a:r>
          </a:p>
          <a:p>
            <a:pPr hangingPunct="1">
              <a:spcBef>
                <a:spcPts val="800"/>
              </a:spcBef>
              <a:buSzPct val="100000"/>
              <a:buFont typeface="Arial" pitchFamily="34"/>
              <a:buChar char="•"/>
            </a:pPr>
            <a:r>
              <a:rPr lang="cs-CZ">
                <a:latin typeface="Calibri" pitchFamily="18"/>
              </a:rPr>
              <a:t>povinny přihlížet k základním fyziologickým potřebám dětí, žáků a studentů a vytvářet podmínky pro jejich zdravý vývoj a pro předcházení vzniku sociálně patologických jevů.</a:t>
            </a:r>
          </a:p>
          <a:p>
            <a:pPr hangingPunct="1">
              <a:spcBef>
                <a:spcPts val="800"/>
              </a:spcBef>
              <a:buSzPct val="100000"/>
              <a:buFont typeface="Arial" pitchFamily="34"/>
              <a:buChar char="•"/>
            </a:pPr>
            <a:r>
              <a:rPr lang="cs-CZ">
                <a:latin typeface="Calibri" pitchFamily="18"/>
              </a:rPr>
              <a:t>poskytují žákům a studentům nezbytné informace k zajištění bezpečnosti a ochrany zdraví</a:t>
            </a:r>
          </a:p>
          <a:p>
            <a:pPr hangingPunct="1">
              <a:spcBef>
                <a:spcPts val="800"/>
              </a:spcBef>
              <a:buSzPct val="100000"/>
              <a:buFont typeface="Arial" pitchFamily="34"/>
              <a:buChar char="•"/>
            </a:pPr>
            <a:r>
              <a:rPr lang="cs-CZ">
                <a:latin typeface="Calibri" pitchFamily="18"/>
              </a:rPr>
              <a:t>Vedení evidence úrazů</a:t>
            </a:r>
          </a:p>
          <a:p>
            <a:pPr hangingPunct="1">
              <a:spcBef>
                <a:spcPts val="800"/>
              </a:spcBef>
              <a:buSzPct val="100000"/>
              <a:buFont typeface="Arial" pitchFamily="34"/>
              <a:buChar char="•"/>
            </a:pPr>
            <a:r>
              <a:rPr lang="cs-CZ">
                <a:latin typeface="Calibri" pitchFamily="18"/>
              </a:rPr>
              <a:t>Vyhotovení a zaslání záznamu o úrazu</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49942-2E0C-4DF7-AC9B-5F364DF0F557}"/>
              </a:ext>
            </a:extLst>
          </p:cNvPr>
          <p:cNvSpPr txBox="1">
            <a:spLocks noGrp="1"/>
          </p:cNvSpPr>
          <p:nvPr>
            <p:ph type="title"/>
          </p:nvPr>
        </p:nvSpPr>
        <p:spPr>
          <a:xfrm>
            <a:off x="1991642" y="270415"/>
            <a:ext cx="8229600" cy="1143000"/>
          </a:xfrm>
        </p:spPr>
        <p:txBody>
          <a:bodyPr/>
          <a:lstStyle/>
          <a:p>
            <a:pPr lvl="0"/>
            <a:r>
              <a:rPr lang="cs-CZ" sz="3200" b="1">
                <a:solidFill>
                  <a:srgbClr val="00B050"/>
                </a:solidFill>
              </a:rPr>
              <a:t>Školní řád, vnitřní řád</a:t>
            </a:r>
          </a:p>
        </p:txBody>
      </p:sp>
      <p:sp>
        <p:nvSpPr>
          <p:cNvPr id="3" name="Zástupný symbol pro obsah 2">
            <a:extLst>
              <a:ext uri="{FF2B5EF4-FFF2-40B4-BE49-F238E27FC236}">
                <a16:creationId xmlns:a16="http://schemas.microsoft.com/office/drawing/2014/main" id="{A544A87A-D52A-4215-ACA9-4EE80BD428E1}"/>
              </a:ext>
            </a:extLst>
          </p:cNvPr>
          <p:cNvSpPr txBox="1">
            <a:spLocks noGrp="1"/>
          </p:cNvSpPr>
          <p:nvPr>
            <p:ph idx="1"/>
          </p:nvPr>
        </p:nvSpPr>
        <p:spPr>
          <a:xfrm>
            <a:off x="1991642" y="1371216"/>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Podrobnosti k výkonu práv a povinností dětí, žáků, studentů a jejich zákonných zástupců ve škole nebo školském zařízení a podrobnosti o pravidlech vzájemných vztahů se zaměstnanci ve škole nebo školském zařízení,</a:t>
            </a:r>
          </a:p>
          <a:p>
            <a:pPr hangingPunct="1">
              <a:spcBef>
                <a:spcPts val="800"/>
              </a:spcBef>
              <a:buSzPct val="100000"/>
              <a:buFont typeface="Arial" pitchFamily="34"/>
              <a:buChar char="•"/>
            </a:pPr>
            <a:r>
              <a:rPr lang="cs-CZ" sz="2400">
                <a:latin typeface="Calibri" pitchFamily="18"/>
              </a:rPr>
              <a:t>provoz a vnitřní režim školy nebo školského zařízení,</a:t>
            </a:r>
          </a:p>
          <a:p>
            <a:pPr hangingPunct="1">
              <a:spcBef>
                <a:spcPts val="800"/>
              </a:spcBef>
              <a:buSzPct val="100000"/>
              <a:buFont typeface="Arial" pitchFamily="34"/>
              <a:buChar char="•"/>
            </a:pPr>
            <a:r>
              <a:rPr lang="cs-CZ" sz="2400">
                <a:latin typeface="Calibri" pitchFamily="18"/>
              </a:rPr>
              <a:t>podmínky zajištění bezpečnosti a ochrany zdraví dětí, žáků nebo studentů a jejich ochrany před sociálně patologickými jevy a před projevy diskriminace, nepřátelství nebo násilí,</a:t>
            </a:r>
          </a:p>
          <a:p>
            <a:pPr hangingPunct="1">
              <a:spcBef>
                <a:spcPts val="800"/>
              </a:spcBef>
              <a:buSzPct val="100000"/>
              <a:buFont typeface="Arial" pitchFamily="34"/>
              <a:buChar char="•"/>
            </a:pPr>
            <a:r>
              <a:rPr lang="cs-CZ" sz="2400">
                <a:latin typeface="Calibri" pitchFamily="18"/>
              </a:rPr>
              <a:t>podmínky zacházení s majetkem školy nebo školského zařízení ze strany dětí, žáků a studentů.</a:t>
            </a:r>
          </a:p>
          <a:p>
            <a:pPr hangingPunct="1">
              <a:spcBef>
                <a:spcPts val="800"/>
              </a:spcBef>
              <a:buSzPct val="100000"/>
              <a:buFont typeface="Arial" pitchFamily="34"/>
              <a:buChar char="•"/>
            </a:pPr>
            <a:r>
              <a:rPr lang="cs-CZ" sz="2400">
                <a:latin typeface="Calibri" pitchFamily="18"/>
              </a:rPr>
              <a:t>Školní řád obsahuje také pravidla pro hodnocení výsledků vzdělávání žáků a studentů.</a:t>
            </a:r>
          </a:p>
          <a:p>
            <a:pPr marL="0" indent="0" hangingPunct="1">
              <a:spcBef>
                <a:spcPts val="800"/>
              </a:spcBef>
              <a:buNone/>
            </a:pPr>
            <a:endParaRPr lang="cs-CZ" sz="2400">
              <a:latin typeface="Calibri" pitchFamily="18"/>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2F39C-A7A8-4827-9E87-D50E877D25D4}"/>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98BE26A-3028-4213-9DE6-498F34578A4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Školní řád nebo vnitřní řád zveřejní ředitel na přístupném místě ve škole nebo školském zařízení, prokazatelným způsobem s ním seznámí zaměstnance, žáky a studenty školy nebo školského zařízení a informuje o jeho vydání a obsahu zákonné zástupce nezletilých dětí a žáků.</a:t>
            </a:r>
          </a:p>
          <a:p>
            <a:pPr hangingPunct="1">
              <a:spcBef>
                <a:spcPts val="800"/>
              </a:spcBef>
              <a:buSzPct val="100000"/>
              <a:buFont typeface="Arial" pitchFamily="34"/>
              <a:buChar char="•"/>
            </a:pPr>
            <a:endParaRPr lang="cs-CZ">
              <a:latin typeface="Calibri" pitchFamily="1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D307AD-CFA6-4194-BAEE-3E30FA949A33}"/>
              </a:ext>
            </a:extLst>
          </p:cNvPr>
          <p:cNvSpPr txBox="1">
            <a:spLocks noGrp="1"/>
          </p:cNvSpPr>
          <p:nvPr>
            <p:ph type="title"/>
          </p:nvPr>
        </p:nvSpPr>
        <p:spPr/>
        <p:txBody>
          <a:bodyPr/>
          <a:lstStyle/>
          <a:p>
            <a:pPr lvl="0"/>
            <a:r>
              <a:rPr lang="cs-CZ" b="1">
                <a:solidFill>
                  <a:srgbClr val="00B050"/>
                </a:solidFill>
              </a:rPr>
              <a:t>Stipendijní řád</a:t>
            </a:r>
          </a:p>
        </p:txBody>
      </p:sp>
      <p:sp>
        <p:nvSpPr>
          <p:cNvPr id="3" name="Zástupný symbol pro obsah 2">
            <a:extLst>
              <a:ext uri="{FF2B5EF4-FFF2-40B4-BE49-F238E27FC236}">
                <a16:creationId xmlns:a16="http://schemas.microsoft.com/office/drawing/2014/main" id="{85CA8447-2EBD-42D8-B7DB-5B257ADCC1D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Vydává ředitel SŠ nebo VOŠ se souhlasem zřizovatele</a:t>
            </a:r>
          </a:p>
          <a:p>
            <a:pPr hangingPunct="1">
              <a:spcBef>
                <a:spcPts val="800"/>
              </a:spcBef>
              <a:buSzPct val="100000"/>
              <a:buFont typeface="Arial" pitchFamily="34"/>
              <a:buChar char="•"/>
            </a:pPr>
            <a:r>
              <a:rPr lang="cs-CZ">
                <a:latin typeface="Calibri" pitchFamily="18"/>
              </a:rPr>
              <a:t>Prospěchová stipendia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945348-2237-4309-9AEF-E6904B8848BC}"/>
              </a:ext>
            </a:extLst>
          </p:cNvPr>
          <p:cNvSpPr txBox="1">
            <a:spLocks noGrp="1"/>
          </p:cNvSpPr>
          <p:nvPr>
            <p:ph type="title"/>
          </p:nvPr>
        </p:nvSpPr>
        <p:spPr/>
        <p:txBody>
          <a:bodyPr/>
          <a:lstStyle/>
          <a:p>
            <a:pPr lvl="0"/>
            <a:r>
              <a:rPr lang="cs-CZ" b="1"/>
              <a:t>ŠVP a akreditovaný VP VOŠ</a:t>
            </a:r>
          </a:p>
        </p:txBody>
      </p:sp>
      <p:sp>
        <p:nvSpPr>
          <p:cNvPr id="3" name="Zástupný symbol pro obsah 2">
            <a:extLst>
              <a:ext uri="{FF2B5EF4-FFF2-40B4-BE49-F238E27FC236}">
                <a16:creationId xmlns:a16="http://schemas.microsoft.com/office/drawing/2014/main" id="{49F7E80B-49BC-4471-9274-AA3245BFB69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Vydává ředitel školy nebo školského zařízení.</a:t>
            </a:r>
          </a:p>
          <a:p>
            <a:pPr hangingPunct="1">
              <a:spcBef>
                <a:spcPts val="800"/>
              </a:spcBef>
              <a:buSzPct val="100000"/>
              <a:buFont typeface="Arial" pitchFamily="34"/>
              <a:buChar char="•"/>
            </a:pPr>
            <a:r>
              <a:rPr lang="cs-CZ" dirty="0">
                <a:latin typeface="Calibri" pitchFamily="18"/>
              </a:rPr>
              <a:t>Zveřejní na přístupném místě ve škole nebo školském zařízení.</a:t>
            </a:r>
          </a:p>
          <a:p>
            <a:pPr hangingPunct="1">
              <a:spcBef>
                <a:spcPts val="800"/>
              </a:spcBef>
              <a:buSzPct val="100000"/>
              <a:buFont typeface="Arial" pitchFamily="34"/>
              <a:buChar char="•"/>
            </a:pPr>
            <a:r>
              <a:rPr lang="cs-CZ" dirty="0">
                <a:latin typeface="Calibri" pitchFamily="18"/>
              </a:rPr>
              <a:t>Do školního vzdělávacího programu může každý nahlížet a pořizovat si z něj opisy a výpisy, anebo za cenu v místě obvyklou může obdržet jeho kopii. Poskytování informací podle zákona o svobodném přístupu k informacím tím není dotčeno.</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35FA43-1B15-4609-904D-8854A9F90629}"/>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ABB50B5-FF1E-4739-9E51-37CBC31A05DB}"/>
              </a:ext>
            </a:extLst>
          </p:cNvPr>
          <p:cNvSpPr txBox="1">
            <a:spLocks noGrp="1"/>
          </p:cNvSpPr>
          <p:nvPr>
            <p:ph idx="1"/>
          </p:nvPr>
        </p:nvSpPr>
        <p:spPr>
          <a:xfrm>
            <a:off x="1981200" y="1166043"/>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a:latin typeface="Calibri" pitchFamily="18"/>
              </a:rPr>
              <a:t>Ředitel střední nebo vyšší odborné školy může se souhlasem zřizovatele vystupovat jako </a:t>
            </a:r>
            <a:r>
              <a:rPr lang="cs-CZ" sz="2600" u="sng">
                <a:latin typeface="Calibri" pitchFamily="18"/>
              </a:rPr>
              <a:t>zprostředkovatel smlouvy</a:t>
            </a:r>
            <a:r>
              <a:rPr lang="cs-CZ" sz="2600">
                <a:latin typeface="Calibri" pitchFamily="18"/>
              </a:rPr>
              <a:t> mezi žákem nebo studentem starším 15 let na jedné straně a právnickou či fyzickou osobou na druhé straně, ve které se za sjednaných podmínek právnická či fyzická osoba zaváže poskytovat žákovi či studentovi příspěvek na výuku či studium a žák či student se zaváže po ukončení výuky či studia uzavřít s určenou právnickou či fyzickou osobou pracovní poměr související s oborem jeho výuky či studia, a v tomto pracovním poměru setrvat po sjednanou dobu, nebo vrátit poskytnuté příspěvky. </a:t>
            </a:r>
            <a:r>
              <a:rPr lang="cs-CZ" sz="2600" b="1">
                <a:solidFill>
                  <a:srgbClr val="C0504D"/>
                </a:solidFill>
                <a:latin typeface="Calibri" pitchFamily="18"/>
              </a:rPr>
              <a:t>Souhlas zákonného zástupce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476360-6334-4D67-97EA-CC9591DFDD33}"/>
              </a:ext>
            </a:extLst>
          </p:cNvPr>
          <p:cNvSpPr txBox="1">
            <a:spLocks noGrp="1"/>
          </p:cNvSpPr>
          <p:nvPr>
            <p:ph type="title"/>
          </p:nvPr>
        </p:nvSpPr>
        <p:spPr/>
        <p:txBody>
          <a:bodyPr/>
          <a:lstStyle/>
          <a:p>
            <a:pPr lvl="0"/>
            <a:r>
              <a:rPr lang="cs-CZ" b="1">
                <a:solidFill>
                  <a:srgbClr val="00B050"/>
                </a:solidFill>
              </a:rPr>
              <a:t>Výchovná opatření</a:t>
            </a:r>
          </a:p>
        </p:txBody>
      </p:sp>
      <p:sp>
        <p:nvSpPr>
          <p:cNvPr id="3" name="Zástupný symbol pro obsah 2">
            <a:extLst>
              <a:ext uri="{FF2B5EF4-FFF2-40B4-BE49-F238E27FC236}">
                <a16:creationId xmlns:a16="http://schemas.microsoft.com/office/drawing/2014/main" id="{0516078D-73F1-48CF-A27D-B89363CC1C2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pochvaly nebo jiná ocenění a</a:t>
            </a:r>
          </a:p>
          <a:p>
            <a:pPr hangingPunct="1">
              <a:spcBef>
                <a:spcPts val="800"/>
              </a:spcBef>
              <a:buSzPct val="100000"/>
              <a:buFont typeface="Arial" pitchFamily="34"/>
              <a:buChar char="•"/>
            </a:pPr>
            <a:r>
              <a:rPr lang="cs-CZ">
                <a:latin typeface="Calibri" pitchFamily="18"/>
              </a:rPr>
              <a:t>kázeňská opatření</a:t>
            </a:r>
          </a:p>
          <a:p>
            <a:pPr lvl="1">
              <a:buSzPct val="100000"/>
              <a:buFont typeface="Arial" pitchFamily="34"/>
            </a:pPr>
            <a:r>
              <a:rPr lang="cs-CZ"/>
              <a:t>podmíněné vyloučení žáka nebo studenta ze školy nebo školského zařízení, 	</a:t>
            </a:r>
          </a:p>
          <a:p>
            <a:pPr lvl="1">
              <a:buSzPct val="100000"/>
              <a:buFont typeface="Arial" pitchFamily="34"/>
            </a:pPr>
            <a:r>
              <a:rPr lang="cs-CZ"/>
              <a:t>vyloučení žáka nebo studenta ze školy nebo školského zařízení, a</a:t>
            </a:r>
          </a:p>
          <a:p>
            <a:pPr lvl="1">
              <a:buSzPct val="100000"/>
              <a:buFont typeface="Arial" pitchFamily="34"/>
            </a:pPr>
            <a:r>
              <a:rPr lang="cs-CZ"/>
              <a:t>další kázeňská opatření, která nemají právní důsledky pro žáka nebo studenta</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93B64-CC13-4F5D-94E8-A3125FA96372}"/>
              </a:ext>
            </a:extLst>
          </p:cNvPr>
          <p:cNvSpPr txBox="1">
            <a:spLocks noGrp="1"/>
          </p:cNvSpPr>
          <p:nvPr>
            <p:ph type="title"/>
          </p:nvPr>
        </p:nvSpPr>
        <p:spPr/>
        <p:txBody>
          <a:bodyPr/>
          <a:lstStyle/>
          <a:p>
            <a:pPr lvl="0"/>
            <a:r>
              <a:rPr lang="en-US" altLang="zh-CN" sz="3600" b="1">
                <a:solidFill>
                  <a:srgbClr val="00B050"/>
                </a:solidFill>
              </a:rPr>
              <a:t>§ 31 odst. 5 (1.9.2017)</a:t>
            </a:r>
          </a:p>
        </p:txBody>
      </p:sp>
      <p:sp>
        <p:nvSpPr>
          <p:cNvPr id="3" name="Zástupný symbol pro obsah 2">
            <a:extLst>
              <a:ext uri="{FF2B5EF4-FFF2-40B4-BE49-F238E27FC236}">
                <a16:creationId xmlns:a16="http://schemas.microsoft.com/office/drawing/2014/main" id="{301B5C71-BA30-4BEE-A985-E2F9C0BBDD1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sz="2400" b="1">
                <a:solidFill>
                  <a:srgbClr val="C0504D"/>
                </a:solidFill>
                <a:latin typeface="Calibri" pitchFamily="18"/>
              </a:rPr>
              <a:t>(5) Dopustí-li se žák nebo student jednání podle odstavce 3, oznámí ředitel školy nebo školského zařízení tuto skutečnost orgánu sociálně-právní ochrany dětí, jde-li o nezletilého, a státnímu zastupitelství do následujícího pracovního dne poté, co se o tom dozvěděl.</a:t>
            </a:r>
          </a:p>
          <a:p>
            <a:pPr hangingPunct="1">
              <a:spcBef>
                <a:spcPts val="600"/>
              </a:spcBef>
              <a:buSzPct val="100000"/>
              <a:buFont typeface="Arial" pitchFamily="34"/>
              <a:buChar char="•"/>
            </a:pPr>
            <a:r>
              <a:rPr lang="cs-CZ" sz="2400" b="1">
                <a:latin typeface="Calibri" pitchFamily="18"/>
              </a:rPr>
              <a:t>OSPOD obecního úřadu podle místa trvalého pobytu žáka</a:t>
            </a:r>
          </a:p>
          <a:p>
            <a:pPr hangingPunct="1">
              <a:spcBef>
                <a:spcPts val="600"/>
              </a:spcBef>
              <a:buSzPct val="100000"/>
              <a:buFont typeface="Arial" pitchFamily="34"/>
              <a:buChar char="•"/>
            </a:pPr>
            <a:r>
              <a:rPr lang="cs-CZ" sz="2400" b="1">
                <a:latin typeface="Calibri" pitchFamily="18"/>
              </a:rPr>
              <a:t>Státní zastupitelství podle místa, kde k jednání došlo</a:t>
            </a:r>
          </a:p>
          <a:p>
            <a:pPr marL="0" indent="0" hangingPunct="1">
              <a:spcBef>
                <a:spcPts val="800"/>
              </a:spcBef>
              <a:buNone/>
            </a:pPr>
            <a:endParaRPr lang="cs-CZ">
              <a:latin typeface="Calibri" pitchFamily="1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9DAAD-4B8D-4074-8458-1E3255D2F617}"/>
              </a:ext>
            </a:extLst>
          </p:cNvPr>
          <p:cNvSpPr txBox="1">
            <a:spLocks noGrp="1"/>
          </p:cNvSpPr>
          <p:nvPr>
            <p:ph type="title"/>
          </p:nvPr>
        </p:nvSpPr>
        <p:spPr/>
        <p:txBody>
          <a:bodyPr/>
          <a:lstStyle/>
          <a:p>
            <a:pPr lvl="0"/>
            <a:r>
              <a:rPr lang="cs-CZ" b="1">
                <a:solidFill>
                  <a:srgbClr val="7030A0"/>
                </a:solidFill>
              </a:rPr>
              <a:t>Školský rejstřík</a:t>
            </a:r>
          </a:p>
        </p:txBody>
      </p:sp>
      <p:sp>
        <p:nvSpPr>
          <p:cNvPr id="3" name="Zástupný symbol pro obsah 2">
            <a:extLst>
              <a:ext uri="{FF2B5EF4-FFF2-40B4-BE49-F238E27FC236}">
                <a16:creationId xmlns:a16="http://schemas.microsoft.com/office/drawing/2014/main" id="{7F64D842-5AA0-4840-B294-A27D14C1F105}"/>
              </a:ext>
            </a:extLst>
          </p:cNvPr>
          <p:cNvSpPr txBox="1">
            <a:spLocks noGrp="1"/>
          </p:cNvSpPr>
          <p:nvPr>
            <p:ph idx="1"/>
          </p:nvPr>
        </p:nvSpPr>
        <p:spPr>
          <a:xfrm>
            <a:off x="1991642" y="1340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200">
                <a:latin typeface="Calibri" pitchFamily="18"/>
              </a:rPr>
              <a:t>Veřejný seznam, který obsahuje</a:t>
            </a:r>
          </a:p>
          <a:p>
            <a:pPr lvl="1">
              <a:lnSpc>
                <a:spcPct val="90000"/>
              </a:lnSpc>
              <a:buSzPct val="100000"/>
              <a:buFont typeface="Arial" pitchFamily="34"/>
            </a:pPr>
            <a:r>
              <a:rPr lang="cs-CZ" sz="2600"/>
              <a:t>rejstřík škol a školských zařízení,</a:t>
            </a:r>
          </a:p>
          <a:p>
            <a:pPr lvl="1">
              <a:lnSpc>
                <a:spcPct val="90000"/>
              </a:lnSpc>
              <a:buSzPct val="100000"/>
              <a:buFont typeface="Arial" pitchFamily="34"/>
            </a:pPr>
            <a:r>
              <a:rPr lang="cs-CZ" sz="2600"/>
              <a:t>rejstřík školských právnických osob.</a:t>
            </a:r>
          </a:p>
          <a:p>
            <a:pPr hangingPunct="1">
              <a:spcBef>
                <a:spcPts val="800"/>
              </a:spcBef>
              <a:buSzPct val="100000"/>
              <a:buFont typeface="Arial" pitchFamily="34"/>
              <a:buChar char="•"/>
            </a:pPr>
            <a:r>
              <a:rPr lang="cs-CZ" sz="2200">
                <a:latin typeface="Calibri" pitchFamily="18"/>
              </a:rPr>
              <a:t>Každý má právo nahlížet do údajů ve školském rejstříku a pořizovat si výpisy.</a:t>
            </a:r>
          </a:p>
          <a:p>
            <a:pPr hangingPunct="1">
              <a:spcBef>
                <a:spcPts val="800"/>
              </a:spcBef>
              <a:buSzPct val="100000"/>
              <a:buFont typeface="Arial" pitchFamily="34"/>
              <a:buChar char="•"/>
            </a:pPr>
            <a:r>
              <a:rPr lang="cs-CZ" sz="2200">
                <a:latin typeface="Calibri" pitchFamily="18"/>
              </a:rPr>
              <a:t>Na požádání vydá orgán, který vede školský rejstřík, úřední výpis údajů ze školského rejstříku. 		</a:t>
            </a:r>
          </a:p>
          <a:p>
            <a:pPr hangingPunct="1">
              <a:spcBef>
                <a:spcPts val="800"/>
              </a:spcBef>
              <a:buSzPct val="100000"/>
              <a:buFont typeface="Arial" pitchFamily="34"/>
              <a:buChar char="•"/>
            </a:pPr>
            <a:r>
              <a:rPr lang="cs-CZ" sz="2200">
                <a:latin typeface="Calibri" pitchFamily="18"/>
              </a:rPr>
              <a:t>Orgán, který vede školský rejstřík, bezplatně poskytuje údaje ze školského rejstříku Českému statistickému úřadu.</a:t>
            </a:r>
          </a:p>
          <a:p>
            <a:pPr hangingPunct="1">
              <a:spcBef>
                <a:spcPts val="800"/>
              </a:spcBef>
              <a:buSzPct val="100000"/>
              <a:buFont typeface="Arial" pitchFamily="34"/>
              <a:buChar char="•"/>
            </a:pPr>
            <a:r>
              <a:rPr lang="cs-CZ" sz="2200">
                <a:latin typeface="Calibri" pitchFamily="18"/>
              </a:rPr>
              <a:t>Ministerstvo zveřejňuje školský rejstřík také v elektronické podobě na svých webových stránkách; tato forma zveřejnění má informativní charakter.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436707-94FB-444F-940F-0B051C267E68}"/>
              </a:ext>
            </a:extLst>
          </p:cNvPr>
          <p:cNvSpPr txBox="1">
            <a:spLocks noGrp="1"/>
          </p:cNvSpPr>
          <p:nvPr>
            <p:ph type="title"/>
          </p:nvPr>
        </p:nvSpPr>
        <p:spPr/>
        <p:txBody>
          <a:bodyPr/>
          <a:lstStyle/>
          <a:p>
            <a:pPr lvl="0"/>
            <a:r>
              <a:rPr lang="cs-CZ" b="1">
                <a:solidFill>
                  <a:srgbClr val="7030A0"/>
                </a:solidFill>
              </a:rPr>
              <a:t>Účinky zápisu</a:t>
            </a:r>
          </a:p>
        </p:txBody>
      </p:sp>
      <p:sp>
        <p:nvSpPr>
          <p:cNvPr id="3" name="Zástupný symbol pro obsah 2">
            <a:extLst>
              <a:ext uri="{FF2B5EF4-FFF2-40B4-BE49-F238E27FC236}">
                <a16:creationId xmlns:a16="http://schemas.microsoft.com/office/drawing/2014/main" id="{08A4F70B-62AF-4378-B0EA-002CC798909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Právo poskytovat vzdělávání a školské služby  právo vydávat doklady o vzdělání stanovené tímto zákonem, a to v rozsahu tohoto zápisu.</a:t>
            </a:r>
          </a:p>
          <a:p>
            <a:pPr hangingPunct="1">
              <a:spcBef>
                <a:spcPts val="800"/>
              </a:spcBef>
              <a:buSzPct val="100000"/>
              <a:buFont typeface="Arial" pitchFamily="34"/>
              <a:buChar char="•"/>
            </a:pPr>
            <a:r>
              <a:rPr lang="cs-CZ">
                <a:latin typeface="Calibri" pitchFamily="18"/>
              </a:rPr>
              <a:t>Nárok na přidělování finančních prostředků ze státního rozpočtu nebo z rozpočtu územního samosprávného celku za podmínek stanovených tímto zákonem, a to v rozsahu tohoto zápisu.</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C618E-CF9B-4EC3-8BFB-C713A9B7328F}"/>
              </a:ext>
            </a:extLst>
          </p:cNvPr>
          <p:cNvSpPr txBox="1">
            <a:spLocks noGrp="1"/>
          </p:cNvSpPr>
          <p:nvPr>
            <p:ph type="title"/>
          </p:nvPr>
        </p:nvSpPr>
        <p:spPr/>
        <p:txBody>
          <a:bodyPr/>
          <a:lstStyle/>
          <a:p>
            <a:pPr lvl="0"/>
            <a:r>
              <a:rPr lang="cs-CZ" b="1">
                <a:solidFill>
                  <a:srgbClr val="7030A0"/>
                </a:solidFill>
              </a:rPr>
              <a:t>Vedení rejstříku</a:t>
            </a:r>
          </a:p>
        </p:txBody>
      </p:sp>
      <p:sp>
        <p:nvSpPr>
          <p:cNvPr id="3" name="Zástupný symbol pro obsah 2">
            <a:extLst>
              <a:ext uri="{FF2B5EF4-FFF2-40B4-BE49-F238E27FC236}">
                <a16:creationId xmlns:a16="http://schemas.microsoft.com/office/drawing/2014/main" id="{13C08E3F-3284-46CB-8772-453403CD4938}"/>
              </a:ext>
            </a:extLst>
          </p:cNvPr>
          <p:cNvSpPr txBox="1">
            <a:spLocks noGrp="1"/>
          </p:cNvSpPr>
          <p:nvPr>
            <p:ph idx="1"/>
          </p:nvPr>
        </p:nvSpPr>
        <p:spPr>
          <a:xfrm>
            <a:off x="1991642" y="1196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a:latin typeface="Calibri" pitchFamily="18"/>
              </a:rPr>
              <a:t>MŠMT</a:t>
            </a:r>
          </a:p>
          <a:p>
            <a:pPr lvl="1">
              <a:buSzPct val="100000"/>
              <a:buFont typeface="Arial" pitchFamily="34"/>
            </a:pPr>
            <a:r>
              <a:rPr lang="cs-CZ" sz="2200"/>
              <a:t>MŠ a školská zařízení zřizovaná MŠMT a církví</a:t>
            </a:r>
          </a:p>
          <a:p>
            <a:pPr lvl="1">
              <a:buSzPct val="100000"/>
              <a:buFont typeface="Arial" pitchFamily="34"/>
            </a:pPr>
            <a:r>
              <a:rPr lang="cs-CZ" sz="2200"/>
              <a:t>DVPP, ŠPZ, školská zařízeních pro výkon ústavní nebo ochranné výchovy nebo pro preventivně výchovnou péči a školská účelová zařízení, v nichž se uskutečňuje praktické vyučování.</a:t>
            </a:r>
          </a:p>
          <a:p>
            <a:pPr lvl="1">
              <a:buSzPct val="100000"/>
              <a:buFont typeface="Arial" pitchFamily="34"/>
            </a:pPr>
            <a:r>
              <a:rPr lang="cs-CZ" sz="2200"/>
              <a:t>MŠ a zařízeních školního stravování jim sloužících zřízených jinými ministerstvy a ostatními organizačními složkami státu.</a:t>
            </a:r>
          </a:p>
          <a:p>
            <a:pPr hangingPunct="1">
              <a:spcBef>
                <a:spcPts val="800"/>
              </a:spcBef>
              <a:buSzPct val="100000"/>
              <a:buFont typeface="Arial" pitchFamily="34"/>
              <a:buChar char="•"/>
            </a:pPr>
            <a:r>
              <a:rPr lang="cs-CZ" sz="2600">
                <a:latin typeface="Calibri" pitchFamily="18"/>
              </a:rPr>
              <a:t>Krajský úřad</a:t>
            </a:r>
          </a:p>
          <a:p>
            <a:pPr lvl="1">
              <a:buSzPct val="100000"/>
              <a:buFont typeface="Arial" pitchFamily="34"/>
            </a:pPr>
            <a:r>
              <a:rPr lang="cs-CZ" sz="2200"/>
              <a:t>Mateřské školy</a:t>
            </a:r>
          </a:p>
          <a:p>
            <a:pPr lvl="1">
              <a:buSzPct val="100000"/>
              <a:buFont typeface="Arial" pitchFamily="34"/>
            </a:pPr>
            <a:r>
              <a:rPr lang="cs-CZ" sz="2200"/>
              <a:t>Školská zařízení</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EE2598-7FC8-44D1-9F41-2FA4906288E7}"/>
              </a:ext>
            </a:extLst>
          </p:cNvPr>
          <p:cNvSpPr txBox="1">
            <a:spLocks noGrp="1"/>
          </p:cNvSpPr>
          <p:nvPr>
            <p:ph type="title"/>
          </p:nvPr>
        </p:nvSpPr>
        <p:spPr>
          <a:xfrm>
            <a:off x="1991642" y="305281"/>
            <a:ext cx="8229600" cy="1143000"/>
          </a:xfrm>
        </p:spPr>
        <p:txBody>
          <a:bodyPr/>
          <a:lstStyle/>
          <a:p>
            <a:pPr lvl="0"/>
            <a:r>
              <a:rPr lang="cs-CZ" sz="3200" b="1">
                <a:solidFill>
                  <a:srgbClr val="7030A0"/>
                </a:solidFill>
              </a:rPr>
              <a:t>Údaje v rejstříku škol a školských zařízen</a:t>
            </a:r>
          </a:p>
        </p:txBody>
      </p:sp>
      <p:sp>
        <p:nvSpPr>
          <p:cNvPr id="3" name="Zástupný symbol pro obsah 2">
            <a:extLst>
              <a:ext uri="{FF2B5EF4-FFF2-40B4-BE49-F238E27FC236}">
                <a16:creationId xmlns:a16="http://schemas.microsoft.com/office/drawing/2014/main" id="{D009F691-9E07-4A92-BF54-421DA3E29575}"/>
              </a:ext>
            </a:extLst>
          </p:cNvPr>
          <p:cNvSpPr txBox="1">
            <a:spLocks noGrp="1"/>
          </p:cNvSpPr>
          <p:nvPr>
            <p:ph idx="1"/>
          </p:nvPr>
        </p:nvSpPr>
        <p:spPr>
          <a:xfrm>
            <a:off x="1991642" y="1733648"/>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600">
                <a:latin typeface="Calibri" pitchFamily="18"/>
              </a:rPr>
              <a:t>druh školy nebo druh a typ školského zařízení a jejich resortní identifikátor,</a:t>
            </a:r>
          </a:p>
          <a:p>
            <a:pPr hangingPunct="1">
              <a:lnSpc>
                <a:spcPct val="80000"/>
              </a:lnSpc>
              <a:spcBef>
                <a:spcPts val="800"/>
              </a:spcBef>
              <a:buSzPct val="100000"/>
              <a:buFont typeface="Arial" pitchFamily="34"/>
              <a:buChar char="•"/>
            </a:pPr>
            <a:r>
              <a:rPr lang="cs-CZ" sz="2600">
                <a:latin typeface="Calibri" pitchFamily="18"/>
              </a:rPr>
              <a:t>název, sídlo, identifikační číslo, bylo-li přiděleno, právní forma a resortní identifikátor právnické osoby, která vykonává činnost školy nebo školského zařízení,</a:t>
            </a:r>
          </a:p>
          <a:p>
            <a:pPr hangingPunct="1">
              <a:lnSpc>
                <a:spcPct val="80000"/>
              </a:lnSpc>
              <a:spcBef>
                <a:spcPts val="800"/>
              </a:spcBef>
              <a:buSzPct val="100000"/>
              <a:buFont typeface="Arial" pitchFamily="34"/>
              <a:buChar char="•"/>
            </a:pPr>
            <a:r>
              <a:rPr lang="cs-CZ" sz="2600">
                <a:latin typeface="Calibri" pitchFamily="18"/>
              </a:rPr>
              <a:t>název, sídlo a identifikační číslo, bylo-li přiděleno, a právní forma zřizovatele školské právnické osoby nebo příspěvkové organizace, je-li jím právnická osoba, jméno a příjmení, státní příslušnost, místo trvalého pobytu nebo bydliště, pokud nemá na území České republiky místo trvalého pobytu, a datum narození tohoto zřizovatele, je-li jím fyzická osoba,</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AFBBA1-307B-4512-AED6-3B06F6E295B9}"/>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BDD3D67-C1F3-40CF-98E5-783665500ADF}"/>
              </a:ext>
            </a:extLst>
          </p:cNvPr>
          <p:cNvSpPr txBox="1">
            <a:spLocks noGrp="1"/>
          </p:cNvSpPr>
          <p:nvPr>
            <p:ph idx="1"/>
          </p:nvPr>
        </p:nvSpPr>
        <p:spPr>
          <a:xfrm>
            <a:off x="1981200" y="1166043"/>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a:latin typeface="Calibri" pitchFamily="18"/>
              </a:rPr>
              <a:t>seznam oborů vzdělání, včetně forem vzdělávání nebo seznam školských služeb,</a:t>
            </a:r>
          </a:p>
          <a:p>
            <a:pPr hangingPunct="1">
              <a:spcBef>
                <a:spcPts val="800"/>
              </a:spcBef>
              <a:buSzPct val="100000"/>
              <a:buFont typeface="Arial" pitchFamily="34"/>
              <a:buChar char="•"/>
            </a:pPr>
            <a:r>
              <a:rPr lang="cs-CZ" sz="2600">
                <a:latin typeface="Calibri" pitchFamily="18"/>
              </a:rPr>
              <a:t>nejvyšší povolený počet dětí, žáků a studentů ve škole nebo školském zařízení, včetně jejich odloučených pracovišť, lůžek, stravovaných, tříd, skupin nebo jiných obdobných jednotek, uvedený v rozhodnutí o zápisu do rejstříku škol a školských zařízení,</a:t>
            </a:r>
          </a:p>
          <a:p>
            <a:pPr hangingPunct="1">
              <a:spcBef>
                <a:spcPts val="800"/>
              </a:spcBef>
              <a:buSzPct val="100000"/>
              <a:buFont typeface="Arial" pitchFamily="34"/>
              <a:buChar char="•"/>
            </a:pPr>
            <a:r>
              <a:rPr lang="cs-CZ" sz="2600">
                <a:latin typeface="Calibri" pitchFamily="18"/>
              </a:rPr>
              <a:t>nejvyšší povolený počet žáků a studentů v jednotlivých oborech vzdělání a formách vzdělávání,</a:t>
            </a:r>
          </a:p>
          <a:p>
            <a:pPr hangingPunct="1">
              <a:spcBef>
                <a:spcPts val="800"/>
              </a:spcBef>
              <a:buSzPct val="100000"/>
              <a:buFont typeface="Arial" pitchFamily="34"/>
              <a:buChar char="•"/>
            </a:pPr>
            <a:r>
              <a:rPr lang="cs-CZ" sz="2600">
                <a:latin typeface="Calibri" pitchFamily="18"/>
              </a:rPr>
              <a:t>označení místa, kde se uskutečňuje vzdělávání nebo školské služby,</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4F64B-BCB6-42DF-93D7-500D4FFAB38D}"/>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ED1EDD4-5DE7-4CE1-9294-5A9C1B77826C}"/>
              </a:ext>
            </a:extLst>
          </p:cNvPr>
          <p:cNvSpPr txBox="1">
            <a:spLocks noGrp="1"/>
          </p:cNvSpPr>
          <p:nvPr>
            <p:ph idx="1"/>
          </p:nvPr>
        </p:nvSpPr>
        <p:spPr>
          <a:xfrm>
            <a:off x="1981200" y="1340666"/>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600">
                <a:latin typeface="Calibri" pitchFamily="18"/>
              </a:rPr>
              <a:t>vyučovací jazyk, nejde-li o jazyk český,</a:t>
            </a:r>
          </a:p>
          <a:p>
            <a:pPr hangingPunct="1">
              <a:lnSpc>
                <a:spcPct val="80000"/>
              </a:lnSpc>
              <a:spcBef>
                <a:spcPts val="800"/>
              </a:spcBef>
              <a:buSzPct val="100000"/>
              <a:buFont typeface="Arial" pitchFamily="34"/>
              <a:buChar char="•"/>
            </a:pPr>
            <a:r>
              <a:rPr lang="cs-CZ" sz="2600">
                <a:latin typeface="Calibri" pitchFamily="18"/>
              </a:rPr>
              <a:t>jméno, příjmení a datum narození ředitele školy nebo školského zařízení,</a:t>
            </a:r>
          </a:p>
          <a:p>
            <a:pPr hangingPunct="1">
              <a:lnSpc>
                <a:spcPct val="80000"/>
              </a:lnSpc>
              <a:spcBef>
                <a:spcPts val="800"/>
              </a:spcBef>
              <a:buSzPct val="100000"/>
              <a:buFont typeface="Arial" pitchFamily="34"/>
              <a:buChar char="•"/>
            </a:pPr>
            <a:r>
              <a:rPr lang="cs-CZ" sz="2600">
                <a:latin typeface="Calibri" pitchFamily="18"/>
              </a:rPr>
              <a:t>jméno a příjmení, místo trvalého pobytu nebo bydliště, pokud nemá na území České republiky místo trvalého pobytu, a datum narození osoby nebo osob, které jsou statutárním orgánem právnické osoby, která vykonává činnost školy nebo školského zařízení,</a:t>
            </a:r>
          </a:p>
          <a:p>
            <a:pPr hangingPunct="1">
              <a:lnSpc>
                <a:spcPct val="80000"/>
              </a:lnSpc>
              <a:spcBef>
                <a:spcPts val="800"/>
              </a:spcBef>
              <a:buSzPct val="100000"/>
              <a:buFont typeface="Arial" pitchFamily="34"/>
              <a:buChar char="•"/>
            </a:pPr>
            <a:r>
              <a:rPr lang="cs-CZ" sz="2600">
                <a:latin typeface="Calibri" pitchFamily="18"/>
              </a:rPr>
              <a:t>doba, na kterou je právnická osoba, která vykonává činnost školy nebo školského zařízení, zřízena,</a:t>
            </a:r>
          </a:p>
          <a:p>
            <a:pPr hangingPunct="1">
              <a:lnSpc>
                <a:spcPct val="80000"/>
              </a:lnSpc>
              <a:spcBef>
                <a:spcPts val="800"/>
              </a:spcBef>
              <a:buSzPct val="100000"/>
              <a:buFont typeface="Arial" pitchFamily="34"/>
              <a:buChar char="•"/>
            </a:pPr>
            <a:r>
              <a:rPr lang="cs-CZ" sz="2600">
                <a:latin typeface="Calibri" pitchFamily="18"/>
              </a:rPr>
              <a:t>den zápisu a den zahájení činnosti školy nebo školského zařízení.</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9B3039-8E51-4471-A726-813920E61F3D}"/>
              </a:ext>
            </a:extLst>
          </p:cNvPr>
          <p:cNvSpPr txBox="1">
            <a:spLocks noGrp="1"/>
          </p:cNvSpPr>
          <p:nvPr>
            <p:ph type="title"/>
          </p:nvPr>
        </p:nvSpPr>
        <p:spPr/>
        <p:txBody>
          <a:bodyPr/>
          <a:lstStyle/>
          <a:p>
            <a:pPr lvl="0"/>
            <a:r>
              <a:rPr lang="cs-CZ" b="1">
                <a:solidFill>
                  <a:srgbClr val="7030A0"/>
                </a:solidFill>
              </a:rPr>
              <a:t>Pravidlo - výkony</a:t>
            </a:r>
          </a:p>
        </p:txBody>
      </p:sp>
      <p:sp>
        <p:nvSpPr>
          <p:cNvPr id="3" name="Zástupný symbol pro obsah 2">
            <a:extLst>
              <a:ext uri="{FF2B5EF4-FFF2-40B4-BE49-F238E27FC236}">
                <a16:creationId xmlns:a16="http://schemas.microsoft.com/office/drawing/2014/main" id="{54EFF6DE-7780-4FFE-B23C-2834E36AB7B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Součet nejvyššího povoleného počtu žáků a studentů v jednotlivých oborech vzdělání zapsaných v rejstříku škol a školských zařízení může být vyšší než nejvyšší povolený počet žáků a studentů ve škole; při poskytování vzdělávání ve škole nesmí být překročen ani nejvyšší povolený počet žáků a studentů v jednotlivých oborech vzdělání, ani nejvyšší povolený počet žáků a studentů ve škole.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B119B8-59AC-47C7-B36C-1B53CD0F71C7}"/>
              </a:ext>
            </a:extLst>
          </p:cNvPr>
          <p:cNvSpPr txBox="1">
            <a:spLocks noGrp="1"/>
          </p:cNvSpPr>
          <p:nvPr>
            <p:ph type="title"/>
          </p:nvPr>
        </p:nvSpPr>
        <p:spPr/>
        <p:txBody>
          <a:bodyPr/>
          <a:lstStyle/>
          <a:p>
            <a:pPr lvl="0"/>
            <a:r>
              <a:rPr lang="cs-CZ" b="1"/>
              <a:t>Vzdělávací soustava (§7)</a:t>
            </a:r>
          </a:p>
        </p:txBody>
      </p:sp>
      <p:sp>
        <p:nvSpPr>
          <p:cNvPr id="3" name="Zástupný symbol pro obsah 2">
            <a:extLst>
              <a:ext uri="{FF2B5EF4-FFF2-40B4-BE49-F238E27FC236}">
                <a16:creationId xmlns:a16="http://schemas.microsoft.com/office/drawing/2014/main" id="{6C7B47B7-0943-4CAC-A81E-EE40F8992A1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Vzdělávací soustavu tvoří školy a školská zařízení podle tohoto zákona.</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A3FF-4150-4053-A1C8-B5B7AAE7895B}"/>
              </a:ext>
            </a:extLst>
          </p:cNvPr>
          <p:cNvSpPr txBox="1">
            <a:spLocks noGrp="1"/>
          </p:cNvSpPr>
          <p:nvPr>
            <p:ph type="title"/>
          </p:nvPr>
        </p:nvSpPr>
        <p:spPr/>
        <p:txBody>
          <a:bodyPr/>
          <a:lstStyle/>
          <a:p>
            <a:pPr lvl="0"/>
            <a:r>
              <a:rPr lang="cs-CZ" b="1">
                <a:solidFill>
                  <a:srgbClr val="7030A0"/>
                </a:solidFill>
              </a:rPr>
              <a:t>Účastníci řízení</a:t>
            </a:r>
          </a:p>
        </p:txBody>
      </p:sp>
      <p:sp>
        <p:nvSpPr>
          <p:cNvPr id="3" name="Zástupný symbol pro obsah 2">
            <a:extLst>
              <a:ext uri="{FF2B5EF4-FFF2-40B4-BE49-F238E27FC236}">
                <a16:creationId xmlns:a16="http://schemas.microsoft.com/office/drawing/2014/main" id="{B3C4F643-5CE1-448A-8970-E73BAA1F610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Příspěvková organizace</a:t>
            </a:r>
          </a:p>
          <a:p>
            <a:pPr hangingPunct="1">
              <a:spcBef>
                <a:spcPts val="800"/>
              </a:spcBef>
              <a:buSzPct val="100000"/>
              <a:buFont typeface="Arial" pitchFamily="34"/>
              <a:buChar char="•"/>
            </a:pPr>
            <a:r>
              <a:rPr lang="cs-CZ">
                <a:latin typeface="Calibri" pitchFamily="18"/>
              </a:rPr>
              <a:t>Zřizovatel</a:t>
            </a:r>
          </a:p>
          <a:p>
            <a:pPr hangingPunct="1">
              <a:spcBef>
                <a:spcPts val="800"/>
              </a:spcBef>
              <a:buSzPct val="100000"/>
              <a:buFont typeface="Arial" pitchFamily="34"/>
              <a:buChar char="•"/>
            </a:pPr>
            <a:r>
              <a:rPr lang="cs-CZ">
                <a:latin typeface="Calibri" pitchFamily="18"/>
              </a:rPr>
              <a:t>Žádost se podává do 30. září na KrÚ</a:t>
            </a:r>
          </a:p>
          <a:p>
            <a:pPr hangingPunct="1">
              <a:spcBef>
                <a:spcPts val="800"/>
              </a:spcBef>
              <a:buSzPct val="100000"/>
              <a:buFont typeface="Arial" pitchFamily="34"/>
              <a:buChar char="•"/>
            </a:pPr>
            <a:r>
              <a:rPr lang="cs-CZ">
                <a:latin typeface="Calibri" pitchFamily="18"/>
              </a:rPr>
              <a:t>KrÚ postoupí MŠMT do 30. listopadu</a:t>
            </a:r>
          </a:p>
          <a:p>
            <a:pPr hangingPunct="1">
              <a:spcBef>
                <a:spcPts val="800"/>
              </a:spcBef>
              <a:buSzPct val="100000"/>
              <a:buFont typeface="Arial" pitchFamily="34"/>
              <a:buChar char="•"/>
            </a:pPr>
            <a:r>
              <a:rPr lang="cs-CZ">
                <a:latin typeface="Calibri" pitchFamily="18"/>
              </a:rPr>
              <a:t>Prominutí zmeškání termínu pro předložení žádosti nebo rozhodnutí o dřívější účinnosti zápisu školy nebo školského zařízení do rejstříku.</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131DED-082C-4691-9888-B15B1AC4F03B}"/>
              </a:ext>
            </a:extLst>
          </p:cNvPr>
          <p:cNvSpPr txBox="1">
            <a:spLocks noGrp="1"/>
          </p:cNvSpPr>
          <p:nvPr>
            <p:ph type="title"/>
          </p:nvPr>
        </p:nvSpPr>
        <p:spPr>
          <a:xfrm>
            <a:off x="1991642" y="0"/>
            <a:ext cx="8229600" cy="1143000"/>
          </a:xfrm>
        </p:spPr>
        <p:txBody>
          <a:bodyPr/>
          <a:lstStyle/>
          <a:p>
            <a:pPr lvl="0"/>
            <a:r>
              <a:rPr lang="cs-CZ" sz="3200" b="1">
                <a:solidFill>
                  <a:srgbClr val="7030A0"/>
                </a:solidFill>
              </a:rPr>
              <a:t>Posouzení žádosti</a:t>
            </a:r>
          </a:p>
        </p:txBody>
      </p:sp>
      <p:sp>
        <p:nvSpPr>
          <p:cNvPr id="3" name="Zástupný symbol pro obsah 2">
            <a:extLst>
              <a:ext uri="{FF2B5EF4-FFF2-40B4-BE49-F238E27FC236}">
                <a16:creationId xmlns:a16="http://schemas.microsoft.com/office/drawing/2014/main" id="{ACB635FF-3BFA-4103-BEEE-1453F3948789}"/>
              </a:ext>
            </a:extLst>
          </p:cNvPr>
          <p:cNvSpPr txBox="1">
            <a:spLocks noGrp="1"/>
          </p:cNvSpPr>
          <p:nvPr>
            <p:ph idx="1"/>
          </p:nvPr>
        </p:nvSpPr>
        <p:spPr>
          <a:xfrm>
            <a:off x="1919642" y="980640"/>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Do 90 dnů od doručení žádosti tomuto orgánu.</a:t>
            </a:r>
          </a:p>
          <a:p>
            <a:pPr hangingPunct="1">
              <a:spcBef>
                <a:spcPts val="800"/>
              </a:spcBef>
              <a:buSzPct val="100000"/>
              <a:buFont typeface="Arial" pitchFamily="34"/>
              <a:buChar char="•"/>
            </a:pPr>
            <a:r>
              <a:rPr lang="cs-CZ" sz="2400">
                <a:latin typeface="Calibri" pitchFamily="18"/>
              </a:rPr>
              <a:t>Zamítne v případě,</a:t>
            </a:r>
          </a:p>
          <a:p>
            <a:pPr lvl="1">
              <a:lnSpc>
                <a:spcPct val="90000"/>
              </a:lnSpc>
              <a:buSzPct val="100000"/>
              <a:buFont typeface="Arial" pitchFamily="34"/>
            </a:pPr>
            <a:r>
              <a:rPr lang="cs-CZ" sz="2000"/>
              <a:t>že žádost nesplňuje náležitosti stanovené tímto zákonem, a uvedené nedostatky nebyly na výzvu tohoto orgánu v jím stanovené přiměřené lhůtě odstraněny.</a:t>
            </a:r>
          </a:p>
          <a:p>
            <a:pPr lvl="1">
              <a:lnSpc>
                <a:spcPct val="90000"/>
              </a:lnSpc>
              <a:buSzPct val="100000"/>
              <a:buFont typeface="Arial" pitchFamily="34"/>
            </a:pPr>
            <a:r>
              <a:rPr lang="cs-CZ" sz="2000"/>
              <a:t>žádost není v souladu s dlouhodobým záměrem vzdělávání a rozvoje vzdělávací soustavy České republiky nebo příslušného kraje,</a:t>
            </a:r>
          </a:p>
          <a:p>
            <a:pPr lvl="1">
              <a:lnSpc>
                <a:spcPct val="90000"/>
              </a:lnSpc>
              <a:buSzPct val="100000"/>
              <a:buFont typeface="Arial" pitchFamily="34"/>
            </a:pPr>
            <a:r>
              <a:rPr lang="cs-CZ" sz="2000"/>
              <a:t>nejsou dány předpoklady pro řádnou činnost školy nebo školského zařízení po stránce personální, materiální a finanční,</a:t>
            </a:r>
          </a:p>
          <a:p>
            <a:pPr lvl="1">
              <a:lnSpc>
                <a:spcPct val="90000"/>
              </a:lnSpc>
              <a:buSzPct val="100000"/>
              <a:buFont typeface="Arial" pitchFamily="34"/>
            </a:pPr>
            <a:r>
              <a:rPr lang="cs-CZ" sz="2000"/>
              <a:t>žádost obsahuje nepravdivé údaje nebo činnost školy nebo školského zařízení by nebyla v souladu s právními předpisy.</a:t>
            </a:r>
          </a:p>
          <a:p>
            <a:pPr lvl="1">
              <a:lnSpc>
                <a:spcPct val="90000"/>
              </a:lnSpc>
              <a:buSzPct val="100000"/>
              <a:buFont typeface="Arial" pitchFamily="34"/>
            </a:pPr>
            <a:r>
              <a:rPr lang="cs-CZ" sz="2000"/>
              <a:t>Žádost podala právnická osoba, která byla pravomocně odsouzena pro trestný čin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3C82F9-42D2-4B2B-9E4E-56B3F87D7F25}"/>
              </a:ext>
            </a:extLst>
          </p:cNvPr>
          <p:cNvSpPr txBox="1">
            <a:spLocks noGrp="1"/>
          </p:cNvSpPr>
          <p:nvPr>
            <p:ph type="title"/>
          </p:nvPr>
        </p:nvSpPr>
        <p:spPr/>
        <p:txBody>
          <a:bodyPr/>
          <a:lstStyle/>
          <a:p>
            <a:pPr lvl="0"/>
            <a:r>
              <a:rPr lang="cs-CZ" b="1">
                <a:solidFill>
                  <a:srgbClr val="7030A0"/>
                </a:solidFill>
              </a:rPr>
              <a:t>Rozhodování o výkonech</a:t>
            </a:r>
          </a:p>
        </p:txBody>
      </p:sp>
      <p:sp>
        <p:nvSpPr>
          <p:cNvPr id="3" name="Zástupný symbol pro obsah 2">
            <a:extLst>
              <a:ext uri="{FF2B5EF4-FFF2-40B4-BE49-F238E27FC236}">
                <a16:creationId xmlns:a16="http://schemas.microsoft.com/office/drawing/2014/main" id="{52DC75D1-C7E3-484B-BC27-D634DE93E03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krajský úřad – o nejvyšším počtu žáků a studentů v jednotlivých povolených oborech vzdělání a formách vzdělávání (do 30 dnů od doručení žádost)</a:t>
            </a:r>
          </a:p>
          <a:p>
            <a:pPr hangingPunct="1">
              <a:spcBef>
                <a:spcPts val="800"/>
              </a:spcBef>
              <a:buSzPct val="100000"/>
              <a:buFont typeface="Arial" pitchFamily="34"/>
              <a:buChar char="•"/>
            </a:pPr>
            <a:r>
              <a:rPr lang="cs-CZ">
                <a:latin typeface="Calibri" pitchFamily="18"/>
              </a:rPr>
              <a:t>MŠMT- ve školách zřizovaných ministerstvem nebo registrovanými církvemi nebo náboženskými společnostmi, kterým bylo přiznáno oprávnění k výkonu zvláštního práva zřizovat církevní školy</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D443E5-EF94-430C-8A1A-A33DB0143EBC}"/>
              </a:ext>
            </a:extLst>
          </p:cNvPr>
          <p:cNvSpPr txBox="1">
            <a:spLocks noGrp="1"/>
          </p:cNvSpPr>
          <p:nvPr>
            <p:ph type="title"/>
          </p:nvPr>
        </p:nvSpPr>
        <p:spPr>
          <a:xfrm>
            <a:off x="2204313" y="485884"/>
            <a:ext cx="8229600" cy="1143000"/>
          </a:xfrm>
        </p:spPr>
        <p:txBody>
          <a:bodyPr/>
          <a:lstStyle/>
          <a:p>
            <a:pPr lvl="0"/>
            <a:r>
              <a:rPr lang="cs-CZ" sz="3600" b="1">
                <a:solidFill>
                  <a:srgbClr val="7030A0"/>
                </a:solidFill>
              </a:rPr>
              <a:t>Žádosti o zápis změny v údajích</a:t>
            </a:r>
          </a:p>
        </p:txBody>
      </p:sp>
      <p:sp>
        <p:nvSpPr>
          <p:cNvPr id="3" name="Zástupný symbol pro obsah 2">
            <a:extLst>
              <a:ext uri="{FF2B5EF4-FFF2-40B4-BE49-F238E27FC236}">
                <a16:creationId xmlns:a16="http://schemas.microsoft.com/office/drawing/2014/main" id="{CEE6AC16-3795-4A18-89DD-79DF8726A40A}"/>
              </a:ext>
            </a:extLst>
          </p:cNvPr>
          <p:cNvSpPr txBox="1">
            <a:spLocks noGrp="1"/>
          </p:cNvSpPr>
          <p:nvPr>
            <p:ph idx="1"/>
          </p:nvPr>
        </p:nvSpPr>
        <p:spPr>
          <a:xfrm>
            <a:off x="1981200" y="1846192"/>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200">
                <a:latin typeface="Calibri" pitchFamily="18"/>
              </a:rPr>
              <a:t>Do 30 dnů ode dne, kdy ke změně došlo.</a:t>
            </a:r>
          </a:p>
          <a:p>
            <a:pPr hangingPunct="1">
              <a:lnSpc>
                <a:spcPct val="80000"/>
              </a:lnSpc>
              <a:spcBef>
                <a:spcPts val="800"/>
              </a:spcBef>
              <a:buSzPct val="100000"/>
              <a:buFont typeface="Arial" pitchFamily="34"/>
              <a:buChar char="•"/>
            </a:pPr>
            <a:r>
              <a:rPr lang="cs-CZ" sz="2200">
                <a:latin typeface="Calibri" pitchFamily="18"/>
              </a:rPr>
              <a:t>Pouze údaje a doklady, které se přímo týkají příslušné změny.</a:t>
            </a:r>
          </a:p>
          <a:p>
            <a:pPr hangingPunct="1">
              <a:lnSpc>
                <a:spcPct val="80000"/>
              </a:lnSpc>
              <a:spcBef>
                <a:spcPts val="800"/>
              </a:spcBef>
              <a:buSzPct val="100000"/>
              <a:buFont typeface="Arial" pitchFamily="34"/>
              <a:buChar char="•"/>
            </a:pPr>
            <a:r>
              <a:rPr lang="cs-CZ" sz="2200">
                <a:latin typeface="Calibri" pitchFamily="18"/>
              </a:rPr>
              <a:t>Navrhuje-li se zápis změny v údajích o právnické osobě vykonávající činnost školy nebo školského zařízení v rejstříku z důvodu převodu nebo přechodu činnosti školy nebo školského zařízení na jinou právnickou osobu, posuzuje orgán, který vede rejstřík škol a školských zařízení, podmínky pro výkon činnosti školy nebo školského zařízení u přejímající právnické osoby obdobně, jako by se jednalo o zápis nové školy nebo školského zařízení</a:t>
            </a:r>
            <a:r>
              <a:rPr lang="cs-CZ" sz="3000">
                <a:latin typeface="Calibri" pitchFamily="18"/>
              </a:rPr>
              <a:t>.</a:t>
            </a:r>
          </a:p>
          <a:p>
            <a:pPr hangingPunct="1">
              <a:lnSpc>
                <a:spcPct val="80000"/>
              </a:lnSpc>
              <a:spcBef>
                <a:spcPts val="800"/>
              </a:spcBef>
              <a:buSzPct val="100000"/>
              <a:buFont typeface="Arial" pitchFamily="34"/>
              <a:buChar char="•"/>
            </a:pPr>
            <a:r>
              <a:rPr lang="cs-CZ" sz="2200">
                <a:latin typeface="Calibri" pitchFamily="18"/>
              </a:rPr>
              <a:t>Rozhodnutí do 30 dnů, pokud nedochází k převodu činností – bezodkladně.</a:t>
            </a:r>
          </a:p>
          <a:p>
            <a:pPr hangingPunct="1">
              <a:lnSpc>
                <a:spcPct val="80000"/>
              </a:lnSpc>
              <a:spcBef>
                <a:spcPts val="800"/>
              </a:spcBef>
              <a:buSzPct val="100000"/>
              <a:buFont typeface="Arial" pitchFamily="34"/>
              <a:buChar char="•"/>
            </a:pPr>
            <a:r>
              <a:rPr lang="cs-CZ" sz="2200">
                <a:latin typeface="Calibri" pitchFamily="18"/>
              </a:rPr>
              <a:t>Řízení o zápis změny v rejstříku lze zahájit i bez návrhu, má-li být dosažena shoda mezi zápisem v rejstříku a skutečným stavem.</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D7EB0-B00A-4BD7-AA45-D11E5A0DA68B}"/>
              </a:ext>
            </a:extLst>
          </p:cNvPr>
          <p:cNvSpPr txBox="1">
            <a:spLocks noGrp="1"/>
          </p:cNvSpPr>
          <p:nvPr>
            <p:ph type="title"/>
          </p:nvPr>
        </p:nvSpPr>
        <p:spPr>
          <a:xfrm>
            <a:off x="1991642" y="347938"/>
            <a:ext cx="8229600" cy="1143000"/>
          </a:xfrm>
        </p:spPr>
        <p:txBody>
          <a:bodyPr/>
          <a:lstStyle/>
          <a:p>
            <a:pPr lvl="0"/>
            <a:r>
              <a:rPr lang="cs-CZ" sz="3200" b="1">
                <a:solidFill>
                  <a:srgbClr val="7030A0"/>
                </a:solidFill>
              </a:rPr>
              <a:t>Výmaz z rejstříku</a:t>
            </a:r>
          </a:p>
        </p:txBody>
      </p:sp>
      <p:sp>
        <p:nvSpPr>
          <p:cNvPr id="3" name="Zástupný symbol pro obsah 2">
            <a:extLst>
              <a:ext uri="{FF2B5EF4-FFF2-40B4-BE49-F238E27FC236}">
                <a16:creationId xmlns:a16="http://schemas.microsoft.com/office/drawing/2014/main" id="{59A5AC25-51E6-4C32-965C-8EE2258E7F13}"/>
              </a:ext>
            </a:extLst>
          </p:cNvPr>
          <p:cNvSpPr txBox="1">
            <a:spLocks noGrp="1"/>
          </p:cNvSpPr>
          <p:nvPr>
            <p:ph idx="1"/>
          </p:nvPr>
        </p:nvSpPr>
        <p:spPr>
          <a:xfrm>
            <a:off x="1991642" y="1412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Na žádost navrhovatele,</a:t>
            </a:r>
          </a:p>
          <a:p>
            <a:pPr hangingPunct="1">
              <a:spcBef>
                <a:spcPts val="800"/>
              </a:spcBef>
              <a:buSzPct val="100000"/>
              <a:buFont typeface="Arial" pitchFamily="34"/>
              <a:buChar char="•"/>
            </a:pPr>
            <a:r>
              <a:rPr lang="cs-CZ" sz="2400">
                <a:latin typeface="Calibri" pitchFamily="18"/>
              </a:rPr>
              <a:t>po uplynutí doby, na kterou byla zřízena,</a:t>
            </a:r>
          </a:p>
          <a:p>
            <a:pPr hangingPunct="1">
              <a:spcBef>
                <a:spcPts val="800"/>
              </a:spcBef>
              <a:buSzPct val="100000"/>
              <a:buFont typeface="Arial" pitchFamily="34"/>
              <a:buChar char="•"/>
            </a:pPr>
            <a:r>
              <a:rPr lang="cs-CZ" sz="2400">
                <a:latin typeface="Calibri" pitchFamily="18"/>
              </a:rPr>
              <a:t>jestliže škola nebo školské zařízení neposkytuje vzdělávání v souladu se zásadami a cíli uvedenými v § 2 nebo vzdělávacími programy uvedenými v § 3,</a:t>
            </a:r>
          </a:p>
          <a:p>
            <a:pPr hangingPunct="1">
              <a:spcBef>
                <a:spcPts val="800"/>
              </a:spcBef>
              <a:buSzPct val="100000"/>
              <a:buFont typeface="Arial" pitchFamily="34"/>
              <a:buChar char="•"/>
            </a:pPr>
            <a:r>
              <a:rPr lang="cs-CZ" sz="2400">
                <a:latin typeface="Calibri" pitchFamily="18"/>
              </a:rPr>
              <a:t>jestliže právnická osoba závažným způsobem nebo opakovaně poruší právní předpisy související s poskytováním vzdělávání a školských služeb,</a:t>
            </a:r>
          </a:p>
          <a:p>
            <a:pPr hangingPunct="1">
              <a:spcBef>
                <a:spcPts val="800"/>
              </a:spcBef>
              <a:buSzPct val="100000"/>
              <a:buFont typeface="Arial" pitchFamily="34"/>
              <a:buChar char="•"/>
            </a:pPr>
            <a:r>
              <a:rPr lang="cs-CZ" sz="2400">
                <a:latin typeface="Calibri" pitchFamily="18"/>
              </a:rPr>
              <a:t>jestliže právnická osoba ve třech po sobě jdoucích školních rocích nevykonává činnost školy nebo školského zařízení, která je zapsána v rejstříku,</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FCDC2-4561-4796-BD4D-DF4BF6EE6616}"/>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603674C-244B-435E-B3B2-D99DE0D90ADC}"/>
              </a:ext>
            </a:extLst>
          </p:cNvPr>
          <p:cNvSpPr txBox="1">
            <a:spLocks noGrp="1"/>
          </p:cNvSpPr>
          <p:nvPr>
            <p:ph idx="1"/>
          </p:nvPr>
        </p:nvSpPr>
        <p:spPr>
          <a:xfrm>
            <a:off x="1981200" y="1417677"/>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600">
                <a:latin typeface="Calibri" pitchFamily="18"/>
              </a:rPr>
              <a:t>jestliže právnická osoba uvede v žádosti o zápis do rejstříku nebo v žádosti o zápis změny nesprávné údaje rozhodné pro povolení zápisu školy nebo školského zařízení do rejstříku nebo zápisu změny nebo jestliže došlo k takovým změnám, za kterých by zápis školy nebo školského zařízení do rejstříku nebo zápis změny nemohl být proveden,</a:t>
            </a:r>
          </a:p>
          <a:p>
            <a:pPr hangingPunct="1">
              <a:lnSpc>
                <a:spcPct val="80000"/>
              </a:lnSpc>
              <a:spcBef>
                <a:spcPts val="800"/>
              </a:spcBef>
              <a:buSzPct val="100000"/>
              <a:buFont typeface="Arial" pitchFamily="34"/>
              <a:buChar char="•"/>
            </a:pPr>
            <a:r>
              <a:rPr lang="cs-CZ" sz="2600">
                <a:latin typeface="Calibri" pitchFamily="18"/>
              </a:rPr>
              <a:t>v případě, že VOŠ nemá akreditován žádný vzdělávací program,</a:t>
            </a:r>
          </a:p>
          <a:p>
            <a:pPr hangingPunct="1">
              <a:lnSpc>
                <a:spcPct val="80000"/>
              </a:lnSpc>
              <a:spcBef>
                <a:spcPts val="800"/>
              </a:spcBef>
              <a:buSzPct val="100000"/>
              <a:buFont typeface="Arial" pitchFamily="34"/>
              <a:buChar char="•"/>
            </a:pPr>
            <a:r>
              <a:rPr lang="cs-CZ" sz="2600">
                <a:latin typeface="Calibri" pitchFamily="18"/>
              </a:rPr>
              <a:t>jestliže právnická osoba byla pravomocně odsouzena k trestu zákazu činnosti této školy nebo tohoto školského zařízení.</a:t>
            </a:r>
          </a:p>
          <a:p>
            <a:pPr marL="0" indent="0" hangingPunct="1">
              <a:lnSpc>
                <a:spcPct val="80000"/>
              </a:lnSpc>
              <a:spcBef>
                <a:spcPts val="800"/>
              </a:spcBef>
              <a:buNone/>
            </a:pPr>
            <a:endParaRPr lang="cs-CZ" sz="3000">
              <a:latin typeface="Calibri" pitchFamily="18"/>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17A34-2E28-4133-A47B-9CB0F304788E}"/>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FBC9BE9-4D5E-4015-85E1-8F0E7B7E5111}"/>
              </a:ext>
            </a:extLst>
          </p:cNvPr>
          <p:cNvSpPr txBox="1">
            <a:spLocks noGrp="1"/>
          </p:cNvSpPr>
          <p:nvPr>
            <p:ph idx="1"/>
          </p:nvPr>
        </p:nvSpPr>
        <p:spPr>
          <a:xfrm>
            <a:off x="1981200" y="129256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en-US" altLang="zh-CN" sz="3000" b="1">
                <a:latin typeface="Calibri" pitchFamily="18"/>
              </a:rPr>
              <a:t>§ 150</a:t>
            </a:r>
            <a:r>
              <a:rPr lang="en-US" sz="3000" b="1">
                <a:latin typeface="Calibri" pitchFamily="18"/>
              </a:rPr>
              <a:t> odst. 4 ŠZ</a:t>
            </a:r>
          </a:p>
          <a:p>
            <a:pPr lvl="1">
              <a:lnSpc>
                <a:spcPct val="90000"/>
              </a:lnSpc>
              <a:buSzPct val="100000"/>
              <a:buFont typeface="Arial" pitchFamily="34"/>
            </a:pPr>
            <a:r>
              <a:rPr lang="cs-CZ" sz="2600"/>
              <a:t>Před podáním </a:t>
            </a:r>
            <a:r>
              <a:rPr lang="cs-CZ" sz="2600" u="sng"/>
              <a:t>žádosti o výmaz </a:t>
            </a:r>
            <a:r>
              <a:rPr lang="cs-CZ" sz="2600"/>
              <a:t>střední nebo vyšší odborné školy, kterou nezřizuje kraj, nebo oboru vzdělání takové školy z rejstříku škol a školských zařízení </a:t>
            </a:r>
            <a:r>
              <a:rPr lang="cs-CZ" sz="2600" u="sng"/>
              <a:t>projedná právnická osoba vykonávající činnost školy nebo její zřizovatel s krajem</a:t>
            </a:r>
            <a:r>
              <a:rPr lang="cs-CZ" sz="2600"/>
              <a:t>, na jehož území má právnická osoba vykonávající činnost školy sídlo, </a:t>
            </a:r>
            <a:r>
              <a:rPr lang="cs-CZ" sz="2600" u="sng"/>
              <a:t>možnost převodu činnosti školy </a:t>
            </a:r>
            <a:r>
              <a:rPr lang="cs-CZ" sz="2600"/>
              <a:t>v odpovídajícím rozsahu na právnickou osobu zřizovanou krajem. Zápis z tohoto projednání se přikládá k žádosti o výmaz školy z rejstříku škol a školských zařízení.</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5760B-351E-4DF6-8F71-1AB736FA3E74}"/>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C52EBB1-C895-45B4-BC88-A29015F71E7C}"/>
              </a:ext>
            </a:extLst>
          </p:cNvPr>
          <p:cNvSpPr txBox="1">
            <a:spLocks noGrp="1"/>
          </p:cNvSpPr>
          <p:nvPr>
            <p:ph idx="1"/>
          </p:nvPr>
        </p:nvSpPr>
        <p:spPr>
          <a:xfrm>
            <a:off x="1981200" y="1166043"/>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en-US" altLang="zh-CN" sz="2600" b="1">
                <a:latin typeface="Calibri" pitchFamily="18"/>
              </a:rPr>
              <a:t>§ 151</a:t>
            </a:r>
            <a:r>
              <a:rPr lang="en-US" sz="2600" b="1">
                <a:latin typeface="Calibri" pitchFamily="18"/>
              </a:rPr>
              <a:t> odst. 3 ŠZ</a:t>
            </a:r>
          </a:p>
          <a:p>
            <a:pPr lvl="1">
              <a:lnSpc>
                <a:spcPct val="90000"/>
              </a:lnSpc>
              <a:buSzPct val="100000"/>
              <a:buFont typeface="Arial" pitchFamily="34"/>
            </a:pPr>
            <a:r>
              <a:rPr lang="cs-CZ" sz="2200"/>
              <a:t>Dojde-li k výmazu školy nebo oboru vzdělání z rejstříku škol a školských zařízení, zajistí právnická osoba, která vykonávala činnost školy, popřípadě její zřizovatel, žákům a studentům možnost pokračovat ve vzdělávání ve stejném nebo obdobném oboru vzdělání a předá jim výsledky hodnocení za nedokončený školní rok. Pokud nebyla tímto způsobem zajištěna možnost uplatnění práva konat maturitní zkoušku, závěrečnou zkoušku, absolutorium v konzervatoři nebo absolutorium, konají osoby, které splnily podmínky stanovené tímto zákonem, závěrečnou zkoušku, absolutorium v konzervatoři a absolutorium ve škole určené krajským úřadem a maturitní zkoušku ve škole určené krajským úřadem v dohodě s Centrem.</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BA8A4F-A6BD-4B8E-9D28-A0C1246EC614}"/>
              </a:ext>
            </a:extLst>
          </p:cNvPr>
          <p:cNvSpPr txBox="1">
            <a:spLocks noGrp="1"/>
          </p:cNvSpPr>
          <p:nvPr>
            <p:ph type="title"/>
          </p:nvPr>
        </p:nvSpPr>
        <p:spPr/>
        <p:txBody>
          <a:bodyPr/>
          <a:lstStyle/>
          <a:p>
            <a:pPr lvl="0"/>
            <a:r>
              <a:rPr lang="cs-CZ" b="1">
                <a:solidFill>
                  <a:srgbClr val="7030A0"/>
                </a:solidFill>
              </a:rPr>
              <a:t>Výmaz základní školy</a:t>
            </a:r>
          </a:p>
        </p:txBody>
      </p:sp>
      <p:sp>
        <p:nvSpPr>
          <p:cNvPr id="3" name="Zástupný symbol pro obsah 2">
            <a:extLst>
              <a:ext uri="{FF2B5EF4-FFF2-40B4-BE49-F238E27FC236}">
                <a16:creationId xmlns:a16="http://schemas.microsoft.com/office/drawing/2014/main" id="{10421ABD-100E-4525-95E1-EC059BC8ED4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Dojde-li k výmazu školy, v níž se plní povinná školní docházka, z rejstříku škol a školských zařízení, zajistí obec, v níž škola působila, v dohodě s příslušným krajským úřadem, plnění povinné školní docházky jejích žáků.</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A1FC40-3B09-41C8-8958-5B416A704E0F}"/>
              </a:ext>
            </a:extLst>
          </p:cNvPr>
          <p:cNvSpPr>
            <a:spLocks noGrp="1"/>
          </p:cNvSpPr>
          <p:nvPr>
            <p:ph type="title"/>
          </p:nvPr>
        </p:nvSpPr>
        <p:spPr/>
        <p:txBody>
          <a:bodyPr/>
          <a:lstStyle/>
          <a:p>
            <a:r>
              <a:rPr lang="cs-CZ" dirty="0"/>
              <a:t>Financování regionálního školství</a:t>
            </a:r>
          </a:p>
        </p:txBody>
      </p:sp>
      <p:sp>
        <p:nvSpPr>
          <p:cNvPr id="3" name="Zástupný text 2">
            <a:extLst>
              <a:ext uri="{FF2B5EF4-FFF2-40B4-BE49-F238E27FC236}">
                <a16:creationId xmlns:a16="http://schemas.microsoft.com/office/drawing/2014/main" id="{D7DBC3FD-2BA2-4E2E-B2BA-E0F6B9650549}"/>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19115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3D14A-12AF-4720-A561-19F809EC27A8}"/>
              </a:ext>
            </a:extLst>
          </p:cNvPr>
          <p:cNvSpPr txBox="1">
            <a:spLocks noGrp="1"/>
          </p:cNvSpPr>
          <p:nvPr>
            <p:ph type="title"/>
          </p:nvPr>
        </p:nvSpPr>
        <p:spPr/>
        <p:txBody>
          <a:bodyPr/>
          <a:lstStyle/>
          <a:p>
            <a:pPr lvl="0"/>
            <a:r>
              <a:rPr lang="cs-CZ" b="1"/>
              <a:t>Druhy škol</a:t>
            </a:r>
          </a:p>
        </p:txBody>
      </p:sp>
      <p:sp>
        <p:nvSpPr>
          <p:cNvPr id="3" name="Zástupný symbol pro obsah 2">
            <a:extLst>
              <a:ext uri="{FF2B5EF4-FFF2-40B4-BE49-F238E27FC236}">
                <a16:creationId xmlns:a16="http://schemas.microsoft.com/office/drawing/2014/main" id="{247F55E4-FBFC-470A-AE29-10FE6D3ADFA8}"/>
              </a:ext>
            </a:extLst>
          </p:cNvPr>
          <p:cNvSpPr txBox="1">
            <a:spLocks noGrp="1"/>
          </p:cNvSpPr>
          <p:nvPr>
            <p:ph idx="1"/>
          </p:nvPr>
        </p:nvSpPr>
        <p:spPr>
          <a:xfrm>
            <a:off x="1981200" y="1600201"/>
            <a:ext cx="8229600" cy="4525923"/>
          </a:xfrm>
        </p:spPr>
        <p:txBody>
          <a:bodyPr vert="horz" lIns="91440" tIns="45720" rIns="91440" bIns="45720" rtlCol="0">
            <a:normAutofit/>
          </a:bodyPr>
          <a:lstStyle/>
          <a:p>
            <a:pPr marL="0" indent="0" hangingPunct="1">
              <a:spcBef>
                <a:spcPts val="700"/>
              </a:spcBef>
              <a:buNone/>
            </a:pPr>
            <a:endParaRPr lang="cs-CZ" sz="3000" dirty="0">
              <a:latin typeface="Calibri" pitchFamily="18"/>
            </a:endParaRPr>
          </a:p>
          <a:p>
            <a:pPr hangingPunct="1">
              <a:spcBef>
                <a:spcPts val="700"/>
              </a:spcBef>
              <a:buSzPct val="100000"/>
              <a:buFont typeface="Arial" pitchFamily="34"/>
              <a:buChar char="•"/>
            </a:pPr>
            <a:r>
              <a:rPr lang="cs-CZ" dirty="0">
                <a:latin typeface="Calibri" pitchFamily="18"/>
              </a:rPr>
              <a:t>mateřská škola,</a:t>
            </a:r>
          </a:p>
          <a:p>
            <a:pPr hangingPunct="1">
              <a:spcBef>
                <a:spcPts val="700"/>
              </a:spcBef>
              <a:buSzPct val="100000"/>
              <a:buFont typeface="Arial" pitchFamily="34"/>
              <a:buChar char="•"/>
            </a:pPr>
            <a:r>
              <a:rPr lang="cs-CZ" dirty="0">
                <a:latin typeface="Calibri" pitchFamily="18"/>
              </a:rPr>
              <a:t>základní škola,</a:t>
            </a:r>
          </a:p>
          <a:p>
            <a:pPr hangingPunct="1">
              <a:spcBef>
                <a:spcPts val="700"/>
              </a:spcBef>
              <a:buSzPct val="100000"/>
              <a:buFont typeface="Arial" pitchFamily="34"/>
              <a:buChar char="•"/>
            </a:pPr>
            <a:r>
              <a:rPr lang="cs-CZ" dirty="0">
                <a:latin typeface="Calibri" pitchFamily="18"/>
              </a:rPr>
              <a:t>střední škola (gymnázium, střední odborná škola a střední odborné učiliště),</a:t>
            </a:r>
          </a:p>
          <a:p>
            <a:pPr hangingPunct="1">
              <a:spcBef>
                <a:spcPts val="700"/>
              </a:spcBef>
              <a:buSzPct val="100000"/>
              <a:buFont typeface="Arial" pitchFamily="34"/>
              <a:buChar char="•"/>
            </a:pPr>
            <a:r>
              <a:rPr lang="cs-CZ" dirty="0">
                <a:latin typeface="Calibri" pitchFamily="18"/>
              </a:rPr>
              <a:t>konzervatoř,</a:t>
            </a:r>
          </a:p>
          <a:p>
            <a:pPr hangingPunct="1">
              <a:spcBef>
                <a:spcPts val="700"/>
              </a:spcBef>
              <a:buSzPct val="100000"/>
              <a:buFont typeface="Arial" pitchFamily="34"/>
              <a:buChar char="•"/>
            </a:pPr>
            <a:r>
              <a:rPr lang="cs-CZ" dirty="0">
                <a:latin typeface="Calibri" pitchFamily="18"/>
              </a:rPr>
              <a:t>vyšší odborná škola,</a:t>
            </a:r>
          </a:p>
          <a:p>
            <a:pPr hangingPunct="1">
              <a:spcBef>
                <a:spcPts val="700"/>
              </a:spcBef>
              <a:buSzPct val="100000"/>
              <a:buFont typeface="Arial" pitchFamily="34"/>
              <a:buChar char="•"/>
            </a:pPr>
            <a:r>
              <a:rPr lang="cs-CZ" dirty="0">
                <a:latin typeface="Calibri" pitchFamily="18"/>
              </a:rPr>
              <a:t>základní umělecká škola a</a:t>
            </a:r>
          </a:p>
          <a:p>
            <a:pPr hangingPunct="1">
              <a:spcBef>
                <a:spcPts val="700"/>
              </a:spcBef>
              <a:buSzPct val="100000"/>
              <a:buFont typeface="Arial" pitchFamily="34"/>
              <a:buChar char="•"/>
            </a:pPr>
            <a:r>
              <a:rPr lang="cs-CZ" dirty="0">
                <a:latin typeface="Calibri" pitchFamily="18"/>
              </a:rPr>
              <a:t>jazyková škola s právem státní jazykové zkoušky.</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469DA-63C4-4740-95C7-F18BD01F3FC6}"/>
              </a:ext>
            </a:extLst>
          </p:cNvPr>
          <p:cNvSpPr>
            <a:spLocks noGrp="1"/>
          </p:cNvSpPr>
          <p:nvPr>
            <p:ph type="title"/>
          </p:nvPr>
        </p:nvSpPr>
        <p:spPr/>
        <p:txBody>
          <a:bodyPr/>
          <a:lstStyle/>
          <a:p>
            <a:r>
              <a:rPr lang="cs-CZ" b="1" dirty="0">
                <a:solidFill>
                  <a:schemeClr val="tx2"/>
                </a:solidFill>
              </a:rPr>
              <a:t>Účelové určení přímých výdajů na vzdělávání - § 160</a:t>
            </a:r>
          </a:p>
        </p:txBody>
      </p:sp>
      <p:sp>
        <p:nvSpPr>
          <p:cNvPr id="3" name="Zástupný symbol pro obsah 2">
            <a:extLst>
              <a:ext uri="{FF2B5EF4-FFF2-40B4-BE49-F238E27FC236}">
                <a16:creationId xmlns:a16="http://schemas.microsoft.com/office/drawing/2014/main" id="{A3DAC7DB-CDB3-48CA-B6C8-B9C6BD983048}"/>
              </a:ext>
            </a:extLst>
          </p:cNvPr>
          <p:cNvSpPr>
            <a:spLocks noGrp="1"/>
          </p:cNvSpPr>
          <p:nvPr>
            <p:ph idx="1"/>
          </p:nvPr>
        </p:nvSpPr>
        <p:spPr/>
        <p:txBody>
          <a:bodyPr>
            <a:normAutofit fontScale="70000" lnSpcReduction="20000"/>
          </a:bodyPr>
          <a:lstStyle/>
          <a:p>
            <a:r>
              <a:rPr lang="cs-CZ" dirty="0"/>
              <a:t>platy, náhrady platů, nebo mzdy a náhrady mezd, na odměny za pracovní pohotovost, odměny za práci vykonávanou na základě dohod o pracích konaných mimo pracovní poměr a odstupné, </a:t>
            </a:r>
          </a:p>
          <a:p>
            <a:r>
              <a:rPr lang="cs-CZ" dirty="0"/>
              <a:t>na výdaje na úhradu pojistného na sociální zabezpečení a příspěvku na státní politiku zaměstnanosti a na úhradu pojistného na všeobecné zdravotní pojištění, </a:t>
            </a:r>
          </a:p>
          <a:p>
            <a:r>
              <a:rPr lang="cs-CZ" dirty="0"/>
              <a:t>na příděly do fondu kulturních a sociálních potřeb a ostatní náklady vyplývající ze základních pracovněprávních vztahů, </a:t>
            </a:r>
          </a:p>
          <a:p>
            <a:r>
              <a:rPr lang="cs-CZ" dirty="0"/>
              <a:t>na výdaje podle § 184 odst. 1 a 2, </a:t>
            </a:r>
          </a:p>
          <a:p>
            <a:r>
              <a:rPr lang="cs-CZ" dirty="0"/>
              <a:t>výdaje na nezbytné zvýšení nákladů spojených s výukou dětí, žáků a studentů se speciálními vzdělávacími potřebami, </a:t>
            </a:r>
          </a:p>
          <a:p>
            <a:r>
              <a:rPr lang="cs-CZ" b="1" dirty="0"/>
              <a:t>Výdaje školy na dopravu při akcích v rámci vzdělávání podle příslušného RVP</a:t>
            </a:r>
          </a:p>
          <a:p>
            <a:r>
              <a:rPr lang="cs-CZ" dirty="0"/>
              <a:t>výdaje na učební pomůcky, výdaje na školní potřeby a na učebnice, pokud jsou podle tohoto zákona poskytovány bezplatně</a:t>
            </a:r>
          </a:p>
          <a:p>
            <a:r>
              <a:rPr lang="cs-CZ" dirty="0"/>
              <a:t>výdaje na další vzdělávání pedagogických pracovníků, </a:t>
            </a:r>
          </a:p>
          <a:p>
            <a:r>
              <a:rPr lang="cs-CZ" dirty="0"/>
              <a:t>na činnosti, které přímo souvisejí s rozvojem škol a kvalitou vzdělávání</a:t>
            </a:r>
          </a:p>
        </p:txBody>
      </p:sp>
    </p:spTree>
    <p:extLst>
      <p:ext uri="{BB962C8B-B14F-4D97-AF65-F5344CB8AC3E}">
        <p14:creationId xmlns:p14="http://schemas.microsoft.com/office/powerpoint/2010/main" val="20461104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A210C-857A-425F-9BEA-41DF33455B03}"/>
              </a:ext>
            </a:extLst>
          </p:cNvPr>
          <p:cNvSpPr>
            <a:spLocks noGrp="1"/>
          </p:cNvSpPr>
          <p:nvPr>
            <p:ph type="title"/>
          </p:nvPr>
        </p:nvSpPr>
        <p:spPr/>
        <p:txBody>
          <a:bodyPr/>
          <a:lstStyle/>
          <a:p>
            <a:r>
              <a:rPr lang="cs-CZ" dirty="0"/>
              <a:t>Základní principy nového financování</a:t>
            </a:r>
          </a:p>
        </p:txBody>
      </p:sp>
      <p:sp>
        <p:nvSpPr>
          <p:cNvPr id="3" name="Zástupný obsah 2">
            <a:extLst>
              <a:ext uri="{FF2B5EF4-FFF2-40B4-BE49-F238E27FC236}">
                <a16:creationId xmlns:a16="http://schemas.microsoft.com/office/drawing/2014/main" id="{84D3E28F-6639-4DFA-A005-BA89F3D1A605}"/>
              </a:ext>
            </a:extLst>
          </p:cNvPr>
          <p:cNvSpPr>
            <a:spLocks noGrp="1"/>
          </p:cNvSpPr>
          <p:nvPr>
            <p:ph idx="1"/>
          </p:nvPr>
        </p:nvSpPr>
        <p:spPr/>
        <p:txBody>
          <a:bodyPr>
            <a:normAutofit fontScale="92500" lnSpcReduction="10000"/>
          </a:bodyPr>
          <a:lstStyle/>
          <a:p>
            <a:r>
              <a:rPr lang="cs-CZ" sz="2600" dirty="0"/>
              <a:t>Větší míra centralizace při financování </a:t>
            </a:r>
            <a:r>
              <a:rPr lang="cs-CZ" sz="2600" dirty="0" err="1"/>
              <a:t>RgŠ</a:t>
            </a:r>
            <a:r>
              <a:rPr lang="cs-CZ" sz="2600" dirty="0"/>
              <a:t> ÚSC (náhrada části sytému stávajících republikových a krajských normativů systémem normativů stanovených centrálně z úrovně MŠMT). </a:t>
            </a:r>
            <a:r>
              <a:rPr lang="cs-CZ" sz="2600" b="1" dirty="0"/>
              <a:t>Zajištění rovnosti financování</a:t>
            </a:r>
            <a:r>
              <a:rPr lang="cs-CZ" sz="2600" dirty="0"/>
              <a:t> v případech, kdy </a:t>
            </a:r>
            <a:r>
              <a:rPr lang="cs-CZ" sz="2600" b="1" dirty="0"/>
              <a:t>rozdíly byly nedůvodné</a:t>
            </a:r>
            <a:r>
              <a:rPr lang="cs-CZ" sz="2600" dirty="0"/>
              <a:t>. </a:t>
            </a:r>
          </a:p>
          <a:p>
            <a:r>
              <a:rPr lang="cs-CZ" sz="2600" dirty="0"/>
              <a:t>Zavedení zcela odlišného systému normativního financování pedagogické práce ve vybraných druzích škol (mateřské školy, základní školy, střední školy, konzervatoře) a typech školských zařízeních (školní družiny) zřizovaných ÚSC. Právní předpisy pro ně stanoví maximální možný rozsah vzdělávání, nebo maximální možný rozsah přímé pedagogické činnosti hrazený ze státního rozpočtu. To zajistí větší </a:t>
            </a:r>
            <a:r>
              <a:rPr lang="cs-CZ" sz="2600" b="1" dirty="0"/>
              <a:t>transparentnost a předvídatelnost</a:t>
            </a:r>
            <a:r>
              <a:rPr lang="cs-CZ" sz="2600" dirty="0"/>
              <a:t> pro ředitele škol.  </a:t>
            </a:r>
          </a:p>
          <a:p>
            <a:r>
              <a:rPr lang="cs-CZ" sz="2600" dirty="0"/>
              <a:t>Velký důraz bude kladen na pravdivost, úplnost a správnost vykazovaných údajů, které budou přímo sloužit pro stanovení části rozpočtu školy nebo školského zařízení. </a:t>
            </a:r>
          </a:p>
          <a:p>
            <a:endParaRPr lang="cs-CZ" dirty="0"/>
          </a:p>
        </p:txBody>
      </p:sp>
    </p:spTree>
    <p:extLst>
      <p:ext uri="{BB962C8B-B14F-4D97-AF65-F5344CB8AC3E}">
        <p14:creationId xmlns:p14="http://schemas.microsoft.com/office/powerpoint/2010/main" val="113129567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AFC0F-A3A2-4FAB-A77A-FAFB34BABDEE}"/>
              </a:ext>
            </a:extLst>
          </p:cNvPr>
          <p:cNvSpPr>
            <a:spLocks noGrp="1"/>
          </p:cNvSpPr>
          <p:nvPr>
            <p:ph type="title"/>
          </p:nvPr>
        </p:nvSpPr>
        <p:spPr/>
        <p:txBody>
          <a:bodyPr/>
          <a:lstStyle/>
          <a:p>
            <a:r>
              <a:rPr lang="cs-CZ" dirty="0"/>
              <a:t>Pedagogičtí pracovníci</a:t>
            </a:r>
          </a:p>
        </p:txBody>
      </p:sp>
      <p:sp>
        <p:nvSpPr>
          <p:cNvPr id="3" name="Zástupný text 2">
            <a:extLst>
              <a:ext uri="{FF2B5EF4-FFF2-40B4-BE49-F238E27FC236}">
                <a16:creationId xmlns:a16="http://schemas.microsoft.com/office/drawing/2014/main" id="{D3959F7B-9F82-4442-9936-37C915650CAF}"/>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9704605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5BE44-D895-4BF6-9B3F-D91C2B7BB624}"/>
              </a:ext>
            </a:extLst>
          </p:cNvPr>
          <p:cNvSpPr>
            <a:spLocks noChangeArrowheads="1"/>
          </p:cNvSpPr>
          <p:nvPr/>
        </p:nvSpPr>
        <p:spPr bwMode="auto">
          <a:xfrm>
            <a:off x="2318915" y="3679"/>
            <a:ext cx="14309669"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cs-CZ" altLang="cs-CZ" sz="291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Vysvětlivky: </a:t>
            </a:r>
          </a:p>
        </p:txBody>
      </p:sp>
      <p:pic>
        <p:nvPicPr>
          <p:cNvPr id="1026" name="Picture 2" descr="RGŠ">
            <a:extLst>
              <a:ext uri="{FF2B5EF4-FFF2-40B4-BE49-F238E27FC236}">
                <a16:creationId xmlns:a16="http://schemas.microsoft.com/office/drawing/2014/main" id="{4C98B9FB-8DD5-4BB0-A2F7-5203755F2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916" y="486294"/>
            <a:ext cx="7300167" cy="564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4981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F06EF-A59C-40D6-A0B6-44575E337326}"/>
              </a:ext>
            </a:extLst>
          </p:cNvPr>
          <p:cNvSpPr>
            <a:spLocks noGrp="1"/>
          </p:cNvSpPr>
          <p:nvPr>
            <p:ph type="title"/>
          </p:nvPr>
        </p:nvSpPr>
        <p:spPr/>
        <p:txBody>
          <a:bodyPr/>
          <a:lstStyle/>
          <a:p>
            <a:r>
              <a:rPr lang="cs-CZ" dirty="0"/>
              <a:t>Provozní zaměstnanci MŠ</a:t>
            </a:r>
          </a:p>
        </p:txBody>
      </p:sp>
      <p:sp>
        <p:nvSpPr>
          <p:cNvPr id="3" name="Zástupný text 2">
            <a:extLst>
              <a:ext uri="{FF2B5EF4-FFF2-40B4-BE49-F238E27FC236}">
                <a16:creationId xmlns:a16="http://schemas.microsoft.com/office/drawing/2014/main" id="{61091558-0702-4FD7-A3B1-DA7AF7DC19C9}"/>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1698322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23AC466-613C-4D73-B345-D6FF1E8DAA48}"/>
              </a:ext>
            </a:extLst>
          </p:cNvPr>
          <p:cNvGraphicFramePr>
            <a:graphicFrameLocks noGrp="1"/>
          </p:cNvGraphicFramePr>
          <p:nvPr/>
        </p:nvGraphicFramePr>
        <p:xfrm>
          <a:off x="1352550" y="2025650"/>
          <a:ext cx="9486900" cy="2807970"/>
        </p:xfrm>
        <a:graphic>
          <a:graphicData uri="http://schemas.openxmlformats.org/drawingml/2006/table">
            <a:tbl>
              <a:tblPr>
                <a:tableStyleId>{5C22544A-7EE6-4342-B048-85BDC9FD1C3A}</a:tableStyleId>
              </a:tblPr>
              <a:tblGrid>
                <a:gridCol w="1804360">
                  <a:extLst>
                    <a:ext uri="{9D8B030D-6E8A-4147-A177-3AD203B41FA5}">
                      <a16:colId xmlns:a16="http://schemas.microsoft.com/office/drawing/2014/main" val="624983174"/>
                    </a:ext>
                  </a:extLst>
                </a:gridCol>
                <a:gridCol w="1804360">
                  <a:extLst>
                    <a:ext uri="{9D8B030D-6E8A-4147-A177-3AD203B41FA5}">
                      <a16:colId xmlns:a16="http://schemas.microsoft.com/office/drawing/2014/main" val="3634795406"/>
                    </a:ext>
                  </a:extLst>
                </a:gridCol>
                <a:gridCol w="4152270">
                  <a:extLst>
                    <a:ext uri="{9D8B030D-6E8A-4147-A177-3AD203B41FA5}">
                      <a16:colId xmlns:a16="http://schemas.microsoft.com/office/drawing/2014/main" val="2736385040"/>
                    </a:ext>
                  </a:extLst>
                </a:gridCol>
                <a:gridCol w="862955">
                  <a:extLst>
                    <a:ext uri="{9D8B030D-6E8A-4147-A177-3AD203B41FA5}">
                      <a16:colId xmlns:a16="http://schemas.microsoft.com/office/drawing/2014/main" val="3717153437"/>
                    </a:ext>
                  </a:extLst>
                </a:gridCol>
                <a:gridCol w="862955">
                  <a:extLst>
                    <a:ext uri="{9D8B030D-6E8A-4147-A177-3AD203B41FA5}">
                      <a16:colId xmlns:a16="http://schemas.microsoft.com/office/drawing/2014/main" val="3813764538"/>
                    </a:ext>
                  </a:extLst>
                </a:gridCol>
              </a:tblGrid>
              <a:tr h="400050">
                <a:tc gridSpan="3">
                  <a:txBody>
                    <a:bodyPr/>
                    <a:lstStyle/>
                    <a:p>
                      <a:pPr algn="ctr" fontAlgn="ctr"/>
                      <a:r>
                        <a:rPr lang="cs-CZ" sz="1400" u="none" strike="noStrike">
                          <a:effectLst/>
                        </a:rPr>
                        <a:t>Soustava normativů pro MŠ</a:t>
                      </a:r>
                      <a:endParaRPr lang="cs-CZ"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hMerge="1">
                  <a:txBody>
                    <a:bodyPr/>
                    <a:lstStyle/>
                    <a:p>
                      <a:endParaRPr lang="cs-CZ"/>
                    </a:p>
                  </a:txBody>
                  <a:tcPr/>
                </a:tc>
                <a:tc>
                  <a:txBody>
                    <a:bodyPr/>
                    <a:lstStyle/>
                    <a:p>
                      <a:pPr algn="ctr" fontAlgn="ctr"/>
                      <a:r>
                        <a:rPr lang="cs-CZ" sz="1100" u="none" strike="noStrike">
                          <a:effectLst/>
                        </a:rPr>
                        <a:t>List</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100" u="none" strike="noStrike">
                          <a:effectLst/>
                        </a:rPr>
                        <a:t>Řádky</a:t>
                      </a:r>
                      <a:endParaRPr lang="cs-CZ"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7652892"/>
                  </a:ext>
                </a:extLst>
              </a:tr>
              <a:tr h="202565">
                <a:tc gridSpan="3">
                  <a:txBody>
                    <a:bodyPr/>
                    <a:lstStyle/>
                    <a:p>
                      <a:pPr algn="l" fontAlgn="b"/>
                      <a:r>
                        <a:rPr lang="cs-CZ" sz="1100" u="none" strike="noStrike">
                          <a:effectLst/>
                        </a:rPr>
                        <a:t>na ředitelství</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4 až 103</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8171992"/>
                  </a:ext>
                </a:extLst>
              </a:tr>
              <a:tr h="202565">
                <a:tc gridSpan="3">
                  <a:txBody>
                    <a:bodyPr/>
                    <a:lstStyle/>
                    <a:p>
                      <a:pPr algn="l" fontAlgn="b"/>
                      <a:r>
                        <a:rPr lang="cs-CZ" sz="1100" u="none" strike="noStrike">
                          <a:effectLst/>
                        </a:rPr>
                        <a:t>na další pracoviště</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106 a 107</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4250817"/>
                  </a:ext>
                </a:extLst>
              </a:tr>
              <a:tr h="202565">
                <a:tc rowSpan="6">
                  <a:txBody>
                    <a:bodyPr/>
                    <a:lstStyle/>
                    <a:p>
                      <a:pPr algn="l" fontAlgn="ctr"/>
                      <a:r>
                        <a:rPr lang="cs-CZ" sz="1100" u="none" strike="noStrike">
                          <a:effectLst/>
                        </a:rPr>
                        <a:t>na třídu</a:t>
                      </a:r>
                      <a:endParaRPr lang="cs-CZ"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l" fontAlgn="ctr"/>
                      <a:r>
                        <a:rPr lang="cs-CZ" sz="1100" u="none" strike="noStrike">
                          <a:effectLst/>
                        </a:rPr>
                        <a:t>běžná třída, třída s jazykem národnostní menšiny</a:t>
                      </a:r>
                      <a:endParaRPr lang="cs-CZ"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100" u="none" strike="noStrike">
                          <a:effectLst/>
                        </a:rPr>
                        <a:t>s průměrným počtem dětí menším než 21</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109</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679121"/>
                  </a:ext>
                </a:extLst>
              </a:tr>
              <a:tr h="202565">
                <a:tc vMerge="1">
                  <a:txBody>
                    <a:bodyPr/>
                    <a:lstStyle/>
                    <a:p>
                      <a:endParaRPr lang="cs-CZ"/>
                    </a:p>
                  </a:txBody>
                  <a:tcPr/>
                </a:tc>
                <a:tc vMerge="1">
                  <a:txBody>
                    <a:bodyPr/>
                    <a:lstStyle/>
                    <a:p>
                      <a:endParaRPr lang="cs-CZ"/>
                    </a:p>
                  </a:txBody>
                  <a:tcPr/>
                </a:tc>
                <a:tc>
                  <a:txBody>
                    <a:bodyPr/>
                    <a:lstStyle/>
                    <a:p>
                      <a:pPr algn="l" fontAlgn="b"/>
                      <a:r>
                        <a:rPr lang="pt-BR" sz="1100" u="none" strike="noStrike">
                          <a:effectLst/>
                        </a:rPr>
                        <a:t>s průměrným počtem dětí 21 a více</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110</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7817838"/>
                  </a:ext>
                </a:extLst>
              </a:tr>
              <a:tr h="202565">
                <a:tc vMerge="1">
                  <a:txBody>
                    <a:bodyPr/>
                    <a:lstStyle/>
                    <a:p>
                      <a:endParaRPr lang="cs-CZ"/>
                    </a:p>
                  </a:txBody>
                  <a:tcPr/>
                </a:tc>
                <a:tc rowSpan="2">
                  <a:txBody>
                    <a:bodyPr/>
                    <a:lstStyle/>
                    <a:p>
                      <a:pPr algn="l" fontAlgn="ctr"/>
                      <a:r>
                        <a:rPr lang="pl-PL" sz="1100" u="none" strike="noStrike">
                          <a:effectLst/>
                        </a:rPr>
                        <a:t>zřízenou podle § 16 odst. 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100" u="none" strike="noStrike">
                          <a:effectLst/>
                        </a:rPr>
                        <a:t>s průměrným počtem dětí menším než 10</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111</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0434840"/>
                  </a:ext>
                </a:extLst>
              </a:tr>
              <a:tr h="202565">
                <a:tc vMerge="1">
                  <a:txBody>
                    <a:bodyPr/>
                    <a:lstStyle/>
                    <a:p>
                      <a:endParaRPr lang="cs-CZ"/>
                    </a:p>
                  </a:txBody>
                  <a:tcPr/>
                </a:tc>
                <a:tc vMerge="1">
                  <a:txBody>
                    <a:bodyPr/>
                    <a:lstStyle/>
                    <a:p>
                      <a:endParaRPr lang="cs-CZ"/>
                    </a:p>
                  </a:txBody>
                  <a:tcPr/>
                </a:tc>
                <a:tc>
                  <a:txBody>
                    <a:bodyPr/>
                    <a:lstStyle/>
                    <a:p>
                      <a:pPr algn="l" fontAlgn="b"/>
                      <a:r>
                        <a:rPr lang="pt-BR" sz="1100" u="none" strike="noStrike">
                          <a:effectLst/>
                        </a:rPr>
                        <a:t>s průměrným počtem dětí 10 a více</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112</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8831700"/>
                  </a:ext>
                </a:extLst>
              </a:tr>
              <a:tr h="202565">
                <a:tc vMerge="1">
                  <a:txBody>
                    <a:bodyPr/>
                    <a:lstStyle/>
                    <a:p>
                      <a:endParaRPr lang="cs-CZ"/>
                    </a:p>
                  </a:txBody>
                  <a:tcPr/>
                </a:tc>
                <a:tc>
                  <a:txBody>
                    <a:bodyPr/>
                    <a:lstStyle/>
                    <a:p>
                      <a:pPr algn="l" fontAlgn="b"/>
                      <a:r>
                        <a:rPr lang="cs-CZ" sz="1100" u="none" strike="noStrike">
                          <a:effectLst/>
                        </a:rPr>
                        <a:t>v mateřské škole při zdravotnickém zařízení, pokud se jedná o psychiatrickou nemocnici, ozdravovnu nebo léčebnu</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113</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3160455"/>
                  </a:ext>
                </a:extLst>
              </a:tr>
              <a:tr h="202565">
                <a:tc vMerge="1">
                  <a:txBody>
                    <a:bodyPr/>
                    <a:lstStyle/>
                    <a:p>
                      <a:endParaRPr lang="cs-CZ"/>
                    </a:p>
                  </a:txBody>
                  <a:tcPr/>
                </a:tc>
                <a:tc gridSpan="2">
                  <a:txBody>
                    <a:bodyPr/>
                    <a:lstStyle/>
                    <a:p>
                      <a:pPr algn="l" fontAlgn="b"/>
                      <a:r>
                        <a:rPr lang="cs-CZ" sz="1100" u="none" strike="noStrike">
                          <a:effectLst/>
                        </a:rPr>
                        <a:t>v mateřské škole při zdravotnickém zařízení, pokud se nejedná o psychiatrickou nemocnici, ozdravovnu nebo léčebnu</a:t>
                      </a:r>
                      <a:endParaRPr lang="cs-CZ"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MŠ_normativy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dirty="0">
                          <a:effectLst/>
                        </a:rPr>
                        <a:t>114</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7215756"/>
                  </a:ext>
                </a:extLst>
              </a:tr>
            </a:tbl>
          </a:graphicData>
        </a:graphic>
      </p:graphicFrame>
    </p:spTree>
    <p:extLst>
      <p:ext uri="{BB962C8B-B14F-4D97-AF65-F5344CB8AC3E}">
        <p14:creationId xmlns:p14="http://schemas.microsoft.com/office/powerpoint/2010/main" val="7483500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C643B-48BA-4078-A809-DD925E075144}"/>
              </a:ext>
            </a:extLst>
          </p:cNvPr>
          <p:cNvSpPr>
            <a:spLocks noGrp="1"/>
          </p:cNvSpPr>
          <p:nvPr>
            <p:ph type="title"/>
          </p:nvPr>
        </p:nvSpPr>
        <p:spPr/>
        <p:txBody>
          <a:bodyPr/>
          <a:lstStyle/>
          <a:p>
            <a:r>
              <a:rPr lang="cs-CZ" dirty="0"/>
              <a:t>Provozní zaměstnanci ZŠ</a:t>
            </a:r>
          </a:p>
        </p:txBody>
      </p:sp>
      <p:sp>
        <p:nvSpPr>
          <p:cNvPr id="3" name="Zástupný text 2">
            <a:extLst>
              <a:ext uri="{FF2B5EF4-FFF2-40B4-BE49-F238E27FC236}">
                <a16:creationId xmlns:a16="http://schemas.microsoft.com/office/drawing/2014/main" id="{76B834ED-F146-4A4B-8F49-E9E84A83EA4B}"/>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41983647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ECB947C7-AB6E-4B93-8CC0-22300B502893}"/>
              </a:ext>
            </a:extLst>
          </p:cNvPr>
          <p:cNvGraphicFramePr>
            <a:graphicFrameLocks noGrp="1"/>
          </p:cNvGraphicFramePr>
          <p:nvPr/>
        </p:nvGraphicFramePr>
        <p:xfrm>
          <a:off x="1352550" y="1828800"/>
          <a:ext cx="9486901" cy="3202305"/>
        </p:xfrm>
        <a:graphic>
          <a:graphicData uri="http://schemas.openxmlformats.org/drawingml/2006/table">
            <a:tbl>
              <a:tblPr>
                <a:tableStyleId>{5C22544A-7EE6-4342-B048-85BDC9FD1C3A}</a:tableStyleId>
              </a:tblPr>
              <a:tblGrid>
                <a:gridCol w="1805427">
                  <a:extLst>
                    <a:ext uri="{9D8B030D-6E8A-4147-A177-3AD203B41FA5}">
                      <a16:colId xmlns:a16="http://schemas.microsoft.com/office/drawing/2014/main" val="3625020867"/>
                    </a:ext>
                  </a:extLst>
                </a:gridCol>
                <a:gridCol w="1799820">
                  <a:extLst>
                    <a:ext uri="{9D8B030D-6E8A-4147-A177-3AD203B41FA5}">
                      <a16:colId xmlns:a16="http://schemas.microsoft.com/office/drawing/2014/main" val="868454791"/>
                    </a:ext>
                  </a:extLst>
                </a:gridCol>
                <a:gridCol w="4154724">
                  <a:extLst>
                    <a:ext uri="{9D8B030D-6E8A-4147-A177-3AD203B41FA5}">
                      <a16:colId xmlns:a16="http://schemas.microsoft.com/office/drawing/2014/main" val="1270969940"/>
                    </a:ext>
                  </a:extLst>
                </a:gridCol>
                <a:gridCol w="863465">
                  <a:extLst>
                    <a:ext uri="{9D8B030D-6E8A-4147-A177-3AD203B41FA5}">
                      <a16:colId xmlns:a16="http://schemas.microsoft.com/office/drawing/2014/main" val="1970175264"/>
                    </a:ext>
                  </a:extLst>
                </a:gridCol>
                <a:gridCol w="863465">
                  <a:extLst>
                    <a:ext uri="{9D8B030D-6E8A-4147-A177-3AD203B41FA5}">
                      <a16:colId xmlns:a16="http://schemas.microsoft.com/office/drawing/2014/main" val="2695152532"/>
                    </a:ext>
                  </a:extLst>
                </a:gridCol>
              </a:tblGrid>
              <a:tr h="202565">
                <a:tc gridSpan="3">
                  <a:txBody>
                    <a:bodyPr/>
                    <a:lstStyle/>
                    <a:p>
                      <a:pPr algn="ctr" fontAlgn="ctr"/>
                      <a:r>
                        <a:rPr lang="cs-CZ" sz="1400" u="none" strike="noStrike">
                          <a:effectLst/>
                        </a:rPr>
                        <a:t>Soustava normativů pro ZŠ</a:t>
                      </a:r>
                      <a:endParaRPr lang="cs-CZ"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hMerge="1">
                  <a:txBody>
                    <a:bodyPr/>
                    <a:lstStyle/>
                    <a:p>
                      <a:endParaRPr lang="cs-CZ"/>
                    </a:p>
                  </a:txBody>
                  <a:tcPr/>
                </a:tc>
                <a:tc>
                  <a:txBody>
                    <a:bodyPr/>
                    <a:lstStyle/>
                    <a:p>
                      <a:pPr algn="ctr" fontAlgn="ctr"/>
                      <a:r>
                        <a:rPr lang="cs-CZ" sz="1100" u="none" strike="noStrike">
                          <a:effectLst/>
                        </a:rPr>
                        <a:t>List</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100" u="none" strike="noStrike">
                          <a:effectLst/>
                        </a:rPr>
                        <a:t>Řádky</a:t>
                      </a:r>
                      <a:endParaRPr lang="cs-CZ"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04711368"/>
                  </a:ext>
                </a:extLst>
              </a:tr>
              <a:tr h="202565">
                <a:tc gridSpan="3">
                  <a:txBody>
                    <a:bodyPr/>
                    <a:lstStyle/>
                    <a:p>
                      <a:pPr algn="l" fontAlgn="b"/>
                      <a:r>
                        <a:rPr lang="cs-CZ" sz="1100" u="none" strike="noStrike">
                          <a:effectLst/>
                        </a:rPr>
                        <a:t>na ředitelství</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4 až 103</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394835"/>
                  </a:ext>
                </a:extLst>
              </a:tr>
              <a:tr h="202565">
                <a:tc gridSpan="3">
                  <a:txBody>
                    <a:bodyPr/>
                    <a:lstStyle/>
                    <a:p>
                      <a:pPr algn="l" fontAlgn="b"/>
                      <a:r>
                        <a:rPr lang="cs-CZ" sz="1100" u="none" strike="noStrike">
                          <a:effectLst/>
                        </a:rPr>
                        <a:t>na další pracoviště</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106 a 107</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8982701"/>
                  </a:ext>
                </a:extLst>
              </a:tr>
              <a:tr h="202565">
                <a:tc rowSpan="9">
                  <a:txBody>
                    <a:bodyPr/>
                    <a:lstStyle/>
                    <a:p>
                      <a:pPr algn="l" fontAlgn="ctr"/>
                      <a:r>
                        <a:rPr lang="cs-CZ" sz="1100" u="none" strike="noStrike">
                          <a:effectLst/>
                        </a:rPr>
                        <a:t>na třídu</a:t>
                      </a:r>
                      <a:endParaRPr lang="cs-CZ" sz="11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l" fontAlgn="b"/>
                      <a:r>
                        <a:rPr lang="cs-CZ" sz="1100" u="none" strike="noStrike">
                          <a:effectLst/>
                        </a:rPr>
                        <a:t>přípravná třída</a:t>
                      </a:r>
                      <a:endParaRPr lang="cs-CZ"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109</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4490694"/>
                  </a:ext>
                </a:extLst>
              </a:tr>
              <a:tr h="202565">
                <a:tc vMerge="1">
                  <a:txBody>
                    <a:bodyPr/>
                    <a:lstStyle/>
                    <a:p>
                      <a:endParaRPr lang="cs-CZ"/>
                    </a:p>
                  </a:txBody>
                  <a:tcPr/>
                </a:tc>
                <a:tc gridSpan="2">
                  <a:txBody>
                    <a:bodyPr/>
                    <a:lstStyle/>
                    <a:p>
                      <a:pPr algn="l" fontAlgn="b"/>
                      <a:r>
                        <a:rPr lang="cs-CZ" sz="1100" u="none" strike="noStrike">
                          <a:effectLst/>
                        </a:rPr>
                        <a:t>přípravný stupeň základní školy speciální</a:t>
                      </a:r>
                      <a:endParaRPr lang="cs-CZ"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110</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7595655"/>
                  </a:ext>
                </a:extLst>
              </a:tr>
              <a:tr h="202565">
                <a:tc vMerge="1">
                  <a:txBody>
                    <a:bodyPr/>
                    <a:lstStyle/>
                    <a:p>
                      <a:endParaRPr lang="cs-CZ"/>
                    </a:p>
                  </a:txBody>
                  <a:tcPr/>
                </a:tc>
                <a:tc rowSpan="3">
                  <a:txBody>
                    <a:bodyPr/>
                    <a:lstStyle/>
                    <a:p>
                      <a:pPr algn="l" fontAlgn="ctr"/>
                      <a:r>
                        <a:rPr lang="cs-CZ" sz="1100" u="none" strike="noStrike">
                          <a:effectLst/>
                        </a:rPr>
                        <a:t>běžná třída, třída s jazykem národnostní menšiny</a:t>
                      </a:r>
                      <a:endParaRPr lang="cs-CZ"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100" u="none" strike="noStrike">
                          <a:effectLst/>
                        </a:rPr>
                        <a:t>s průměrným počtem žáků menším než 16</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111</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8506467"/>
                  </a:ext>
                </a:extLst>
              </a:tr>
              <a:tr h="202565">
                <a:tc vMerge="1">
                  <a:txBody>
                    <a:bodyPr/>
                    <a:lstStyle/>
                    <a:p>
                      <a:endParaRPr lang="cs-CZ"/>
                    </a:p>
                  </a:txBody>
                  <a:tcPr/>
                </a:tc>
                <a:tc vMerge="1">
                  <a:txBody>
                    <a:bodyPr/>
                    <a:lstStyle/>
                    <a:p>
                      <a:endParaRPr lang="cs-CZ"/>
                    </a:p>
                  </a:txBody>
                  <a:tcPr/>
                </a:tc>
                <a:tc>
                  <a:txBody>
                    <a:bodyPr/>
                    <a:lstStyle/>
                    <a:p>
                      <a:pPr algn="l" fontAlgn="b"/>
                      <a:r>
                        <a:rPr lang="cs-CZ" sz="1100" u="none" strike="noStrike">
                          <a:effectLst/>
                        </a:rPr>
                        <a:t>s průměrným počtem žáků 16 až méně než 23</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112</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3370747"/>
                  </a:ext>
                </a:extLst>
              </a:tr>
              <a:tr h="190500">
                <a:tc vMerge="1">
                  <a:txBody>
                    <a:bodyPr/>
                    <a:lstStyle/>
                    <a:p>
                      <a:endParaRPr lang="cs-CZ"/>
                    </a:p>
                  </a:txBody>
                  <a:tcPr/>
                </a:tc>
                <a:tc vMerge="1">
                  <a:txBody>
                    <a:bodyPr/>
                    <a:lstStyle/>
                    <a:p>
                      <a:endParaRPr lang="cs-CZ"/>
                    </a:p>
                  </a:txBody>
                  <a:tcPr/>
                </a:tc>
                <a:tc>
                  <a:txBody>
                    <a:bodyPr/>
                    <a:lstStyle/>
                    <a:p>
                      <a:pPr algn="l" fontAlgn="b"/>
                      <a:r>
                        <a:rPr lang="pt-BR" sz="1100" u="none" strike="noStrike">
                          <a:effectLst/>
                        </a:rPr>
                        <a:t>s průměrným počtem žáků 23 a více</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113</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687963"/>
                  </a:ext>
                </a:extLst>
              </a:tr>
              <a:tr h="190500">
                <a:tc vMerge="1">
                  <a:txBody>
                    <a:bodyPr/>
                    <a:lstStyle/>
                    <a:p>
                      <a:endParaRPr lang="cs-CZ"/>
                    </a:p>
                  </a:txBody>
                  <a:tcPr/>
                </a:tc>
                <a:tc rowSpan="2">
                  <a:txBody>
                    <a:bodyPr/>
                    <a:lstStyle/>
                    <a:p>
                      <a:pPr algn="l" fontAlgn="ctr"/>
                      <a:r>
                        <a:rPr lang="pl-PL" sz="1100" u="none" strike="noStrike">
                          <a:effectLst/>
                        </a:rPr>
                        <a:t>zřízenou podle § 16 odst. 9</a:t>
                      </a:r>
                      <a:endParaRPr lang="pl-PL"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100" u="none" strike="noStrike">
                          <a:effectLst/>
                        </a:rPr>
                        <a:t>s průměrným počtem žáků menším než 10</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114</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2927425"/>
                  </a:ext>
                </a:extLst>
              </a:tr>
              <a:tr h="190500">
                <a:tc vMerge="1">
                  <a:txBody>
                    <a:bodyPr/>
                    <a:lstStyle/>
                    <a:p>
                      <a:endParaRPr lang="cs-CZ"/>
                    </a:p>
                  </a:txBody>
                  <a:tcPr/>
                </a:tc>
                <a:tc vMerge="1">
                  <a:txBody>
                    <a:bodyPr/>
                    <a:lstStyle/>
                    <a:p>
                      <a:endParaRPr lang="cs-CZ"/>
                    </a:p>
                  </a:txBody>
                  <a:tcPr/>
                </a:tc>
                <a:tc>
                  <a:txBody>
                    <a:bodyPr/>
                    <a:lstStyle/>
                    <a:p>
                      <a:pPr algn="l" fontAlgn="b"/>
                      <a:r>
                        <a:rPr lang="pt-BR" sz="1100" u="none" strike="noStrike">
                          <a:effectLst/>
                        </a:rPr>
                        <a:t>s průměrným počtem žáků 10 a více</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115</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9816287"/>
                  </a:ext>
                </a:extLst>
              </a:tr>
              <a:tr h="190500">
                <a:tc vMerge="1">
                  <a:txBody>
                    <a:bodyPr/>
                    <a:lstStyle/>
                    <a:p>
                      <a:endParaRPr lang="cs-CZ"/>
                    </a:p>
                  </a:txBody>
                  <a:tcPr/>
                </a:tc>
                <a:tc>
                  <a:txBody>
                    <a:bodyPr/>
                    <a:lstStyle/>
                    <a:p>
                      <a:pPr algn="l" fontAlgn="b"/>
                      <a:r>
                        <a:rPr lang="cs-CZ" sz="1100" u="none" strike="noStrike">
                          <a:effectLst/>
                        </a:rPr>
                        <a:t>v základní škole při zdravotnickém zařízení, pokud se jedná o psychiatrickou nemocnici, ozdravovnu nebo léčebnu</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116</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668340"/>
                  </a:ext>
                </a:extLst>
              </a:tr>
              <a:tr h="200025">
                <a:tc vMerge="1">
                  <a:txBody>
                    <a:bodyPr/>
                    <a:lstStyle/>
                    <a:p>
                      <a:endParaRPr lang="cs-CZ"/>
                    </a:p>
                  </a:txBody>
                  <a:tcPr/>
                </a:tc>
                <a:tc gridSpan="2">
                  <a:txBody>
                    <a:bodyPr/>
                    <a:lstStyle/>
                    <a:p>
                      <a:pPr algn="l" fontAlgn="b"/>
                      <a:r>
                        <a:rPr lang="cs-CZ" sz="1100" u="none" strike="noStrike">
                          <a:effectLst/>
                        </a:rPr>
                        <a:t>v základní škole při zdravotnickém zařízení, pokud se nejedná o psychiatrickou nemocnici, ozdravovnu nebo léčebnu</a:t>
                      </a:r>
                      <a:endParaRPr lang="cs-CZ"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ZŠ_normativy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dirty="0">
                          <a:effectLst/>
                        </a:rPr>
                        <a:t>117</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2234153"/>
                  </a:ext>
                </a:extLst>
              </a:tr>
            </a:tbl>
          </a:graphicData>
        </a:graphic>
      </p:graphicFrame>
    </p:spTree>
    <p:extLst>
      <p:ext uri="{BB962C8B-B14F-4D97-AF65-F5344CB8AC3E}">
        <p14:creationId xmlns:p14="http://schemas.microsoft.com/office/powerpoint/2010/main" val="10242903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B3070-07EC-471D-BE35-7C40C8ABAD85}"/>
              </a:ext>
            </a:extLst>
          </p:cNvPr>
          <p:cNvSpPr>
            <a:spLocks noGrp="1"/>
          </p:cNvSpPr>
          <p:nvPr>
            <p:ph type="title"/>
          </p:nvPr>
        </p:nvSpPr>
        <p:spPr/>
        <p:txBody>
          <a:bodyPr/>
          <a:lstStyle/>
          <a:p>
            <a:r>
              <a:rPr lang="cs-CZ" dirty="0"/>
              <a:t>Provozní zaměstnanci SŠ</a:t>
            </a:r>
          </a:p>
        </p:txBody>
      </p:sp>
      <p:sp>
        <p:nvSpPr>
          <p:cNvPr id="3" name="Zástupný text 2">
            <a:extLst>
              <a:ext uri="{FF2B5EF4-FFF2-40B4-BE49-F238E27FC236}">
                <a16:creationId xmlns:a16="http://schemas.microsoft.com/office/drawing/2014/main" id="{19014949-EC7A-4B71-9822-9FD4DC7AE1B0}"/>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40756906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7AB72B6B-6F05-48B5-9087-8A85704385E1}"/>
              </a:ext>
            </a:extLst>
          </p:cNvPr>
          <p:cNvGraphicFramePr>
            <a:graphicFrameLocks noGrp="1"/>
          </p:cNvGraphicFramePr>
          <p:nvPr/>
        </p:nvGraphicFramePr>
        <p:xfrm>
          <a:off x="1352550" y="2724150"/>
          <a:ext cx="9486900" cy="1409700"/>
        </p:xfrm>
        <a:graphic>
          <a:graphicData uri="http://schemas.openxmlformats.org/drawingml/2006/table">
            <a:tbl>
              <a:tblPr>
                <a:tableStyleId>{5C22544A-7EE6-4342-B048-85BDC9FD1C3A}</a:tableStyleId>
              </a:tblPr>
              <a:tblGrid>
                <a:gridCol w="772300">
                  <a:extLst>
                    <a:ext uri="{9D8B030D-6E8A-4147-A177-3AD203B41FA5}">
                      <a16:colId xmlns:a16="http://schemas.microsoft.com/office/drawing/2014/main" val="4289858276"/>
                    </a:ext>
                  </a:extLst>
                </a:gridCol>
                <a:gridCol w="2046755">
                  <a:extLst>
                    <a:ext uri="{9D8B030D-6E8A-4147-A177-3AD203B41FA5}">
                      <a16:colId xmlns:a16="http://schemas.microsoft.com/office/drawing/2014/main" val="2686533497"/>
                    </a:ext>
                  </a:extLst>
                </a:gridCol>
                <a:gridCol w="4710079">
                  <a:extLst>
                    <a:ext uri="{9D8B030D-6E8A-4147-A177-3AD203B41FA5}">
                      <a16:colId xmlns:a16="http://schemas.microsoft.com/office/drawing/2014/main" val="73328788"/>
                    </a:ext>
                  </a:extLst>
                </a:gridCol>
                <a:gridCol w="978883">
                  <a:extLst>
                    <a:ext uri="{9D8B030D-6E8A-4147-A177-3AD203B41FA5}">
                      <a16:colId xmlns:a16="http://schemas.microsoft.com/office/drawing/2014/main" val="2479298494"/>
                    </a:ext>
                  </a:extLst>
                </a:gridCol>
                <a:gridCol w="978883">
                  <a:extLst>
                    <a:ext uri="{9D8B030D-6E8A-4147-A177-3AD203B41FA5}">
                      <a16:colId xmlns:a16="http://schemas.microsoft.com/office/drawing/2014/main" val="710681612"/>
                    </a:ext>
                  </a:extLst>
                </a:gridCol>
              </a:tblGrid>
              <a:tr h="247650">
                <a:tc gridSpan="3">
                  <a:txBody>
                    <a:bodyPr/>
                    <a:lstStyle/>
                    <a:p>
                      <a:pPr algn="ctr" fontAlgn="ctr"/>
                      <a:r>
                        <a:rPr lang="cs-CZ" sz="1400" u="none" strike="noStrike">
                          <a:effectLst/>
                        </a:rPr>
                        <a:t>Soustava normativů pro SŠ</a:t>
                      </a:r>
                      <a:endParaRPr lang="cs-CZ"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hMerge="1">
                  <a:txBody>
                    <a:bodyPr/>
                    <a:lstStyle/>
                    <a:p>
                      <a:endParaRPr lang="cs-CZ"/>
                    </a:p>
                  </a:txBody>
                  <a:tcPr/>
                </a:tc>
                <a:tc>
                  <a:txBody>
                    <a:bodyPr/>
                    <a:lstStyle/>
                    <a:p>
                      <a:pPr algn="ctr" fontAlgn="ctr"/>
                      <a:r>
                        <a:rPr lang="cs-CZ" sz="1100" u="none" strike="noStrike">
                          <a:effectLst/>
                        </a:rPr>
                        <a:t>List</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100" u="none" strike="noStrike">
                          <a:effectLst/>
                        </a:rPr>
                        <a:t>Řádky</a:t>
                      </a:r>
                      <a:endParaRPr lang="cs-CZ"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2715898"/>
                  </a:ext>
                </a:extLst>
              </a:tr>
              <a:tr h="200025">
                <a:tc gridSpan="3">
                  <a:txBody>
                    <a:bodyPr/>
                    <a:lstStyle/>
                    <a:p>
                      <a:pPr algn="l" fontAlgn="b"/>
                      <a:r>
                        <a:rPr lang="cs-CZ" sz="1100" u="none" strike="noStrike">
                          <a:effectLst/>
                        </a:rPr>
                        <a:t>na ředitelství</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100" u="none" strike="noStrike">
                          <a:effectLst/>
                        </a:rPr>
                        <a:t>SŠ_normativy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4 až 103</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2301846"/>
                  </a:ext>
                </a:extLst>
              </a:tr>
              <a:tr h="190500">
                <a:tc gridSpan="3">
                  <a:txBody>
                    <a:bodyPr/>
                    <a:lstStyle/>
                    <a:p>
                      <a:pPr algn="l" fontAlgn="b"/>
                      <a:r>
                        <a:rPr lang="cs-CZ" sz="1100" u="none" strike="noStrike">
                          <a:effectLst/>
                        </a:rPr>
                        <a:t>na další pracoviště</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hMerge="1">
                  <a:txBody>
                    <a:bodyPr/>
                    <a:lstStyle/>
                    <a:p>
                      <a:endParaRPr lang="cs-CZ"/>
                    </a:p>
                  </a:txBody>
                  <a:tcPr/>
                </a:tc>
                <a:tc>
                  <a:txBody>
                    <a:bodyPr/>
                    <a:lstStyle/>
                    <a:p>
                      <a:pPr algn="ctr" fontAlgn="b"/>
                      <a:r>
                        <a:rPr lang="cs-CZ" sz="1100" u="none" strike="noStrike">
                          <a:effectLst/>
                        </a:rPr>
                        <a:t>SŠ_normativy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106 a 107</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6530793"/>
                  </a:ext>
                </a:extLst>
              </a:tr>
              <a:tr h="190500">
                <a:tc rowSpan="4">
                  <a:txBody>
                    <a:bodyPr/>
                    <a:lstStyle/>
                    <a:p>
                      <a:pPr algn="l" fontAlgn="ctr"/>
                      <a:r>
                        <a:rPr lang="cs-CZ" sz="1100" u="none" strike="noStrike">
                          <a:effectLst/>
                        </a:rPr>
                        <a:t>na třídu</a:t>
                      </a:r>
                      <a:endParaRPr lang="cs-CZ"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l" fontAlgn="ctr"/>
                      <a:r>
                        <a:rPr lang="cs-CZ" sz="1100" u="none" strike="noStrike">
                          <a:effectLst/>
                        </a:rPr>
                        <a:t>běžná třída, třída s jazykem národnostní menšiny</a:t>
                      </a:r>
                      <a:endParaRPr lang="cs-CZ"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100" u="none" strike="noStrike">
                          <a:effectLst/>
                        </a:rPr>
                        <a:t>s průměrným počtem žáků menším než 24 (v denní formě vzdělávání)</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SŠ_normativy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110 až 398</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5960603"/>
                  </a:ext>
                </a:extLst>
              </a:tr>
              <a:tr h="190500">
                <a:tc vMerge="1">
                  <a:txBody>
                    <a:bodyPr/>
                    <a:lstStyle/>
                    <a:p>
                      <a:endParaRPr lang="cs-CZ"/>
                    </a:p>
                  </a:txBody>
                  <a:tcPr/>
                </a:tc>
                <a:tc vMerge="1">
                  <a:txBody>
                    <a:bodyPr/>
                    <a:lstStyle/>
                    <a:p>
                      <a:endParaRPr lang="cs-CZ"/>
                    </a:p>
                  </a:txBody>
                  <a:tcPr/>
                </a:tc>
                <a:tc>
                  <a:txBody>
                    <a:bodyPr/>
                    <a:lstStyle/>
                    <a:p>
                      <a:pPr algn="l" fontAlgn="b"/>
                      <a:r>
                        <a:rPr lang="cs-CZ" sz="1100" u="none" strike="noStrike">
                          <a:effectLst/>
                        </a:rPr>
                        <a:t>s průměrným počtem žáků 24 a více (v denní formě vzdělávání)</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SŠ_normativy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401 až 689</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1428162"/>
                  </a:ext>
                </a:extLst>
              </a:tr>
              <a:tr h="190500">
                <a:tc vMerge="1">
                  <a:txBody>
                    <a:bodyPr/>
                    <a:lstStyle/>
                    <a:p>
                      <a:endParaRPr lang="cs-CZ"/>
                    </a:p>
                  </a:txBody>
                  <a:tcPr/>
                </a:tc>
                <a:tc gridSpan="2">
                  <a:txBody>
                    <a:bodyPr/>
                    <a:lstStyle/>
                    <a:p>
                      <a:pPr algn="l" fontAlgn="ctr"/>
                      <a:r>
                        <a:rPr lang="cs-CZ" sz="1100" u="none" strike="noStrike">
                          <a:effectLst/>
                        </a:rPr>
                        <a:t>zřízenou podle § 16 odst. 9 (v denní formě vzdělávání)</a:t>
                      </a:r>
                      <a:endParaRPr lang="cs-CZ"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a:txBody>
                    <a:bodyPr/>
                    <a:lstStyle/>
                    <a:p>
                      <a:pPr algn="ctr" fontAlgn="b"/>
                      <a:r>
                        <a:rPr lang="cs-CZ" sz="1100" u="none" strike="noStrike">
                          <a:effectLst/>
                        </a:rPr>
                        <a:t>SŠ_normativy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110 až 398</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2718"/>
                  </a:ext>
                </a:extLst>
              </a:tr>
              <a:tr h="200025">
                <a:tc vMerge="1">
                  <a:txBody>
                    <a:bodyPr/>
                    <a:lstStyle/>
                    <a:p>
                      <a:endParaRPr lang="cs-CZ"/>
                    </a:p>
                  </a:txBody>
                  <a:tcPr/>
                </a:tc>
                <a:tc gridSpan="2">
                  <a:txBody>
                    <a:bodyPr/>
                    <a:lstStyle/>
                    <a:p>
                      <a:pPr algn="l" fontAlgn="b"/>
                      <a:r>
                        <a:rPr lang="cs-CZ" sz="1100" u="none" strike="noStrike">
                          <a:effectLst/>
                        </a:rPr>
                        <a:t>opravné (krátící) koeficienty pro jiné formy vzdělávání než denní</a:t>
                      </a:r>
                      <a:endParaRPr lang="cs-CZ"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SŠ_normativy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dirty="0">
                          <a:effectLst/>
                        </a:rPr>
                        <a:t>691 až 694</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59111"/>
                  </a:ext>
                </a:extLst>
              </a:tr>
            </a:tbl>
          </a:graphicData>
        </a:graphic>
      </p:graphicFrame>
    </p:spTree>
    <p:extLst>
      <p:ext uri="{BB962C8B-B14F-4D97-AF65-F5344CB8AC3E}">
        <p14:creationId xmlns:p14="http://schemas.microsoft.com/office/powerpoint/2010/main" val="208832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373793-BB16-438B-BE38-A3A08DAEECE8}"/>
              </a:ext>
            </a:extLst>
          </p:cNvPr>
          <p:cNvSpPr txBox="1">
            <a:spLocks noGrp="1"/>
          </p:cNvSpPr>
          <p:nvPr>
            <p:ph type="title"/>
          </p:nvPr>
        </p:nvSpPr>
        <p:spPr/>
        <p:txBody>
          <a:bodyPr/>
          <a:lstStyle/>
          <a:p>
            <a:pPr lvl="0"/>
            <a:r>
              <a:rPr lang="cs-CZ" b="1"/>
              <a:t>Druhy školských zařízení</a:t>
            </a:r>
          </a:p>
        </p:txBody>
      </p:sp>
      <p:sp>
        <p:nvSpPr>
          <p:cNvPr id="3" name="Zástupný symbol pro obsah 2">
            <a:extLst>
              <a:ext uri="{FF2B5EF4-FFF2-40B4-BE49-F238E27FC236}">
                <a16:creationId xmlns:a16="http://schemas.microsoft.com/office/drawing/2014/main" id="{90958C76-3A46-4521-9CCB-D8A77AA1491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zařízení pro další vzdělávání pedagogických pracovníků,</a:t>
            </a:r>
          </a:p>
          <a:p>
            <a:pPr hangingPunct="1">
              <a:spcBef>
                <a:spcPts val="600"/>
              </a:spcBef>
              <a:buSzPct val="100000"/>
              <a:buFont typeface="Arial" pitchFamily="34"/>
              <a:buChar char="•"/>
            </a:pPr>
            <a:r>
              <a:rPr lang="cs-CZ" sz="2700" dirty="0">
                <a:latin typeface="Calibri" pitchFamily="18"/>
              </a:rPr>
              <a:t>školská poradenská zařízení,</a:t>
            </a:r>
          </a:p>
          <a:p>
            <a:pPr hangingPunct="1">
              <a:spcBef>
                <a:spcPts val="600"/>
              </a:spcBef>
              <a:buSzPct val="100000"/>
              <a:buFont typeface="Arial" pitchFamily="34"/>
              <a:buChar char="•"/>
            </a:pPr>
            <a:r>
              <a:rPr lang="cs-CZ" sz="2700" dirty="0">
                <a:latin typeface="Calibri" pitchFamily="18"/>
              </a:rPr>
              <a:t>školská zařízení pro zájmové vzdělávání,</a:t>
            </a:r>
          </a:p>
          <a:p>
            <a:pPr hangingPunct="1">
              <a:spcBef>
                <a:spcPts val="600"/>
              </a:spcBef>
              <a:buSzPct val="100000"/>
              <a:buFont typeface="Arial" pitchFamily="34"/>
              <a:buChar char="•"/>
            </a:pPr>
            <a:r>
              <a:rPr lang="cs-CZ" sz="2700" dirty="0">
                <a:latin typeface="Calibri" pitchFamily="18"/>
              </a:rPr>
              <a:t>školská účelová zařízení,</a:t>
            </a:r>
          </a:p>
          <a:p>
            <a:pPr hangingPunct="1">
              <a:spcBef>
                <a:spcPts val="600"/>
              </a:spcBef>
              <a:buSzPct val="100000"/>
              <a:buFont typeface="Arial" pitchFamily="34"/>
              <a:buChar char="•"/>
            </a:pPr>
            <a:r>
              <a:rPr lang="cs-CZ" sz="2700" dirty="0">
                <a:latin typeface="Calibri" pitchFamily="18"/>
              </a:rPr>
              <a:t>školská výchovná a ubytovací zařízení,</a:t>
            </a:r>
          </a:p>
          <a:p>
            <a:pPr hangingPunct="1">
              <a:spcBef>
                <a:spcPts val="600"/>
              </a:spcBef>
              <a:buSzPct val="100000"/>
              <a:buFont typeface="Arial" pitchFamily="34"/>
              <a:buChar char="•"/>
            </a:pPr>
            <a:r>
              <a:rPr lang="cs-CZ" sz="2700" dirty="0">
                <a:latin typeface="Calibri" pitchFamily="18"/>
              </a:rPr>
              <a:t>zařízení školního stravování,</a:t>
            </a:r>
          </a:p>
          <a:p>
            <a:pPr hangingPunct="1">
              <a:spcBef>
                <a:spcPts val="600"/>
              </a:spcBef>
              <a:buSzPct val="100000"/>
              <a:buFont typeface="Arial" pitchFamily="34"/>
              <a:buChar char="•"/>
            </a:pPr>
            <a:r>
              <a:rPr lang="cs-CZ" sz="2700" dirty="0">
                <a:latin typeface="Calibri" pitchFamily="18"/>
              </a:rPr>
              <a:t>školská zařízení pro výkon ústavní výchovy nebo ochranné výchovy a školská zařízení pro preventivně výchovnou péči.</a:t>
            </a:r>
          </a:p>
          <a:p>
            <a:pPr marL="0" indent="0" hangingPunct="1">
              <a:spcBef>
                <a:spcPts val="600"/>
              </a:spcBef>
              <a:buNone/>
            </a:pPr>
            <a:r>
              <a:rPr lang="cs-CZ" sz="2700" dirty="0">
                <a:latin typeface="Calibri" pitchFamily="18"/>
              </a:rPr>
              <a:t>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E5F90-BF4F-48F8-AAAF-583CC2BC18EB}"/>
              </a:ext>
            </a:extLst>
          </p:cNvPr>
          <p:cNvSpPr>
            <a:spLocks noGrp="1"/>
          </p:cNvSpPr>
          <p:nvPr>
            <p:ph type="title"/>
          </p:nvPr>
        </p:nvSpPr>
        <p:spPr/>
        <p:txBody>
          <a:bodyPr/>
          <a:lstStyle/>
          <a:p>
            <a:r>
              <a:rPr lang="cs-CZ" dirty="0"/>
              <a:t>Provozní zaměstnanci konzervatoří</a:t>
            </a:r>
          </a:p>
        </p:txBody>
      </p:sp>
      <p:sp>
        <p:nvSpPr>
          <p:cNvPr id="3" name="Zástupný text 2">
            <a:extLst>
              <a:ext uri="{FF2B5EF4-FFF2-40B4-BE49-F238E27FC236}">
                <a16:creationId xmlns:a16="http://schemas.microsoft.com/office/drawing/2014/main" id="{25ED73CC-5A20-402D-8C19-540B377E2C06}"/>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5026001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42C560C-4FA9-4950-B48B-A118AFDECAD8}"/>
              </a:ext>
            </a:extLst>
          </p:cNvPr>
          <p:cNvGraphicFramePr>
            <a:graphicFrameLocks noGrp="1"/>
          </p:cNvGraphicFramePr>
          <p:nvPr/>
        </p:nvGraphicFramePr>
        <p:xfrm>
          <a:off x="1352550" y="2914650"/>
          <a:ext cx="9486900" cy="1028700"/>
        </p:xfrm>
        <a:graphic>
          <a:graphicData uri="http://schemas.openxmlformats.org/drawingml/2006/table">
            <a:tbl>
              <a:tblPr>
                <a:tableStyleId>{5C22544A-7EE6-4342-B048-85BDC9FD1C3A}</a:tableStyleId>
              </a:tblPr>
              <a:tblGrid>
                <a:gridCol w="772818">
                  <a:extLst>
                    <a:ext uri="{9D8B030D-6E8A-4147-A177-3AD203B41FA5}">
                      <a16:colId xmlns:a16="http://schemas.microsoft.com/office/drawing/2014/main" val="3396285527"/>
                    </a:ext>
                  </a:extLst>
                </a:gridCol>
                <a:gridCol w="6755004">
                  <a:extLst>
                    <a:ext uri="{9D8B030D-6E8A-4147-A177-3AD203B41FA5}">
                      <a16:colId xmlns:a16="http://schemas.microsoft.com/office/drawing/2014/main" val="2950885944"/>
                    </a:ext>
                  </a:extLst>
                </a:gridCol>
                <a:gridCol w="979539">
                  <a:extLst>
                    <a:ext uri="{9D8B030D-6E8A-4147-A177-3AD203B41FA5}">
                      <a16:colId xmlns:a16="http://schemas.microsoft.com/office/drawing/2014/main" val="2468384241"/>
                    </a:ext>
                  </a:extLst>
                </a:gridCol>
                <a:gridCol w="979539">
                  <a:extLst>
                    <a:ext uri="{9D8B030D-6E8A-4147-A177-3AD203B41FA5}">
                      <a16:colId xmlns:a16="http://schemas.microsoft.com/office/drawing/2014/main" val="2839798866"/>
                    </a:ext>
                  </a:extLst>
                </a:gridCol>
              </a:tblGrid>
              <a:tr h="247650">
                <a:tc gridSpan="2">
                  <a:txBody>
                    <a:bodyPr/>
                    <a:lstStyle/>
                    <a:p>
                      <a:pPr algn="ctr" fontAlgn="ctr"/>
                      <a:r>
                        <a:rPr lang="cs-CZ" sz="1400" u="none" strike="noStrike">
                          <a:effectLst/>
                        </a:rPr>
                        <a:t>Soustava normativů pro KON</a:t>
                      </a:r>
                      <a:endParaRPr lang="cs-CZ"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a:txBody>
                    <a:bodyPr/>
                    <a:lstStyle/>
                    <a:p>
                      <a:pPr algn="ctr" fontAlgn="ctr"/>
                      <a:r>
                        <a:rPr lang="cs-CZ" sz="1100" u="none" strike="noStrike">
                          <a:effectLst/>
                        </a:rPr>
                        <a:t>List</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100" u="none" strike="noStrike">
                          <a:effectLst/>
                        </a:rPr>
                        <a:t>Řádky</a:t>
                      </a:r>
                      <a:endParaRPr lang="cs-CZ"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1467573"/>
                  </a:ext>
                </a:extLst>
              </a:tr>
              <a:tr h="200025">
                <a:tc gridSpan="2">
                  <a:txBody>
                    <a:bodyPr/>
                    <a:lstStyle/>
                    <a:p>
                      <a:pPr algn="l" fontAlgn="b"/>
                      <a:r>
                        <a:rPr lang="cs-CZ" sz="1100" u="none" strike="noStrike">
                          <a:effectLst/>
                        </a:rPr>
                        <a:t>na ředitelství</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KON_normativy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5 až 704</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3995994"/>
                  </a:ext>
                </a:extLst>
              </a:tr>
              <a:tr h="190500">
                <a:tc gridSpan="2">
                  <a:txBody>
                    <a:bodyPr/>
                    <a:lstStyle/>
                    <a:p>
                      <a:pPr algn="l" fontAlgn="b"/>
                      <a:r>
                        <a:rPr lang="cs-CZ" sz="1100" u="none" strike="noStrike">
                          <a:effectLst/>
                        </a:rPr>
                        <a:t>na další pracoviště</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KON_normativy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707 a 708</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6345366"/>
                  </a:ext>
                </a:extLst>
              </a:tr>
              <a:tr h="190500">
                <a:tc rowSpan="2">
                  <a:txBody>
                    <a:bodyPr/>
                    <a:lstStyle/>
                    <a:p>
                      <a:pPr algn="l" fontAlgn="ctr"/>
                      <a:r>
                        <a:rPr lang="cs-CZ" sz="1100" u="none" strike="noStrike">
                          <a:effectLst/>
                        </a:rPr>
                        <a:t>na žáka</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100" u="none" strike="noStrike">
                          <a:effectLst/>
                        </a:rPr>
                        <a:t>v příslušném oboru vzdělání (v denní formě vzdělávání)</a:t>
                      </a:r>
                      <a:endParaRPr lang="cs-CZ"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u="none" strike="noStrike">
                          <a:effectLst/>
                        </a:rPr>
                        <a:t>KON_normativy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710 až 714</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7137449"/>
                  </a:ext>
                </a:extLst>
              </a:tr>
              <a:tr h="200025">
                <a:tc vMerge="1">
                  <a:txBody>
                    <a:bodyPr/>
                    <a:lstStyle/>
                    <a:p>
                      <a:endParaRPr lang="cs-CZ"/>
                    </a:p>
                  </a:txBody>
                  <a:tcPr/>
                </a:tc>
                <a:tc>
                  <a:txBody>
                    <a:bodyPr/>
                    <a:lstStyle/>
                    <a:p>
                      <a:pPr algn="l" fontAlgn="b"/>
                      <a:r>
                        <a:rPr lang="cs-CZ" sz="1100" u="none" strike="noStrike">
                          <a:effectLst/>
                        </a:rPr>
                        <a:t>opravné (krátící) koeficienty pro jiné formy vzdělávání než denní</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KON_normativy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dirty="0">
                          <a:effectLst/>
                        </a:rPr>
                        <a:t>716 až 719</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1014105"/>
                  </a:ext>
                </a:extLst>
              </a:tr>
            </a:tbl>
          </a:graphicData>
        </a:graphic>
      </p:graphicFrame>
    </p:spTree>
    <p:extLst>
      <p:ext uri="{BB962C8B-B14F-4D97-AF65-F5344CB8AC3E}">
        <p14:creationId xmlns:p14="http://schemas.microsoft.com/office/powerpoint/2010/main" val="22588481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9EE6EB-39A1-4606-B37B-43EEE0769A34}"/>
              </a:ext>
            </a:extLst>
          </p:cNvPr>
          <p:cNvSpPr>
            <a:spLocks noGrp="1"/>
          </p:cNvSpPr>
          <p:nvPr>
            <p:ph type="title"/>
          </p:nvPr>
        </p:nvSpPr>
        <p:spPr/>
        <p:txBody>
          <a:bodyPr/>
          <a:lstStyle/>
          <a:p>
            <a:r>
              <a:rPr lang="cs-CZ" dirty="0"/>
              <a:t>Provozní zaměstnanci VOŠ</a:t>
            </a:r>
          </a:p>
        </p:txBody>
      </p:sp>
      <p:sp>
        <p:nvSpPr>
          <p:cNvPr id="3" name="Zástupný text 2">
            <a:extLst>
              <a:ext uri="{FF2B5EF4-FFF2-40B4-BE49-F238E27FC236}">
                <a16:creationId xmlns:a16="http://schemas.microsoft.com/office/drawing/2014/main" id="{B6BDC5CF-C089-4BBF-A24E-E2A0F070FF82}"/>
              </a:ext>
            </a:extLst>
          </p:cNvPr>
          <p:cNvSpPr>
            <a:spLocks noGrp="1"/>
          </p:cNvSpPr>
          <p:nvPr>
            <p:ph type="body" idx="1"/>
          </p:nvPr>
        </p:nvSpPr>
        <p:spPr/>
        <p:txBody>
          <a:bodyPr/>
          <a:lstStyle/>
          <a:p>
            <a:r>
              <a:rPr lang="cs-CZ" dirty="0"/>
              <a:t> V informačním systému  https://sberdat.uiv.cz/login  byly zveřejněny údaje o limitech nepedagogických pracovníků</a:t>
            </a:r>
          </a:p>
        </p:txBody>
      </p:sp>
    </p:spTree>
    <p:extLst>
      <p:ext uri="{BB962C8B-B14F-4D97-AF65-F5344CB8AC3E}">
        <p14:creationId xmlns:p14="http://schemas.microsoft.com/office/powerpoint/2010/main" val="22387945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343C656A-46F7-4D6E-9159-3F0E2EB47A21}"/>
              </a:ext>
            </a:extLst>
          </p:cNvPr>
          <p:cNvGraphicFramePr>
            <a:graphicFrameLocks noGrp="1"/>
          </p:cNvGraphicFramePr>
          <p:nvPr/>
        </p:nvGraphicFramePr>
        <p:xfrm>
          <a:off x="1352550" y="2914650"/>
          <a:ext cx="9486900" cy="1028700"/>
        </p:xfrm>
        <a:graphic>
          <a:graphicData uri="http://schemas.openxmlformats.org/drawingml/2006/table">
            <a:tbl>
              <a:tblPr>
                <a:tableStyleId>{5C22544A-7EE6-4342-B048-85BDC9FD1C3A}</a:tableStyleId>
              </a:tblPr>
              <a:tblGrid>
                <a:gridCol w="772818">
                  <a:extLst>
                    <a:ext uri="{9D8B030D-6E8A-4147-A177-3AD203B41FA5}">
                      <a16:colId xmlns:a16="http://schemas.microsoft.com/office/drawing/2014/main" val="411384867"/>
                    </a:ext>
                  </a:extLst>
                </a:gridCol>
                <a:gridCol w="6755004">
                  <a:extLst>
                    <a:ext uri="{9D8B030D-6E8A-4147-A177-3AD203B41FA5}">
                      <a16:colId xmlns:a16="http://schemas.microsoft.com/office/drawing/2014/main" val="4135990412"/>
                    </a:ext>
                  </a:extLst>
                </a:gridCol>
                <a:gridCol w="979539">
                  <a:extLst>
                    <a:ext uri="{9D8B030D-6E8A-4147-A177-3AD203B41FA5}">
                      <a16:colId xmlns:a16="http://schemas.microsoft.com/office/drawing/2014/main" val="1503793512"/>
                    </a:ext>
                  </a:extLst>
                </a:gridCol>
                <a:gridCol w="979539">
                  <a:extLst>
                    <a:ext uri="{9D8B030D-6E8A-4147-A177-3AD203B41FA5}">
                      <a16:colId xmlns:a16="http://schemas.microsoft.com/office/drawing/2014/main" val="928211143"/>
                    </a:ext>
                  </a:extLst>
                </a:gridCol>
              </a:tblGrid>
              <a:tr h="247650">
                <a:tc gridSpan="2">
                  <a:txBody>
                    <a:bodyPr/>
                    <a:lstStyle/>
                    <a:p>
                      <a:pPr algn="ctr" fontAlgn="ctr"/>
                      <a:r>
                        <a:rPr lang="cs-CZ" sz="1400" u="none" strike="noStrike">
                          <a:effectLst/>
                        </a:rPr>
                        <a:t>Soustava normativů pro VOŠ</a:t>
                      </a:r>
                      <a:endParaRPr lang="cs-CZ"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cs-CZ"/>
                    </a:p>
                  </a:txBody>
                  <a:tcPr/>
                </a:tc>
                <a:tc>
                  <a:txBody>
                    <a:bodyPr/>
                    <a:lstStyle/>
                    <a:p>
                      <a:pPr algn="ctr" fontAlgn="ctr"/>
                      <a:r>
                        <a:rPr lang="cs-CZ" sz="1100" u="none" strike="noStrike">
                          <a:effectLst/>
                        </a:rPr>
                        <a:t>List</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100" u="none" strike="noStrike">
                          <a:effectLst/>
                        </a:rPr>
                        <a:t>Řádky</a:t>
                      </a:r>
                      <a:endParaRPr lang="cs-CZ"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90444093"/>
                  </a:ext>
                </a:extLst>
              </a:tr>
              <a:tr h="200025">
                <a:tc gridSpan="2">
                  <a:txBody>
                    <a:bodyPr/>
                    <a:lstStyle/>
                    <a:p>
                      <a:pPr algn="l" fontAlgn="b"/>
                      <a:r>
                        <a:rPr lang="cs-CZ" sz="1100" u="none" strike="noStrike">
                          <a:effectLst/>
                        </a:rPr>
                        <a:t>na ředitelství</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VOŠ_normativy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5 až 704</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023876"/>
                  </a:ext>
                </a:extLst>
              </a:tr>
              <a:tr h="190500">
                <a:tc gridSpan="2">
                  <a:txBody>
                    <a:bodyPr/>
                    <a:lstStyle/>
                    <a:p>
                      <a:pPr algn="l" fontAlgn="b"/>
                      <a:r>
                        <a:rPr lang="cs-CZ" sz="1100" u="none" strike="noStrike">
                          <a:effectLst/>
                        </a:rPr>
                        <a:t>na další pracoviště</a:t>
                      </a:r>
                      <a:endParaRPr lang="cs-CZ"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cs-CZ"/>
                    </a:p>
                  </a:txBody>
                  <a:tcPr/>
                </a:tc>
                <a:tc>
                  <a:txBody>
                    <a:bodyPr/>
                    <a:lstStyle/>
                    <a:p>
                      <a:pPr algn="ctr" fontAlgn="b"/>
                      <a:r>
                        <a:rPr lang="cs-CZ" sz="1100" u="none" strike="noStrike">
                          <a:effectLst/>
                        </a:rPr>
                        <a:t>VOŠ_normativy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707 a 708</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2717291"/>
                  </a:ext>
                </a:extLst>
              </a:tr>
              <a:tr h="190500">
                <a:tc rowSpan="2">
                  <a:txBody>
                    <a:bodyPr/>
                    <a:lstStyle/>
                    <a:p>
                      <a:pPr algn="l" fontAlgn="ctr"/>
                      <a:r>
                        <a:rPr lang="cs-CZ" sz="1100" u="none" strike="noStrike">
                          <a:effectLst/>
                        </a:rPr>
                        <a:t>na studenta</a:t>
                      </a:r>
                      <a:endParaRPr lang="cs-CZ"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100" u="none" strike="noStrike">
                          <a:effectLst/>
                        </a:rPr>
                        <a:t>v příslušném oboru vzdělání (v denní formě vzdělávání)</a:t>
                      </a:r>
                      <a:endParaRPr lang="cs-CZ"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u="none" strike="noStrike">
                          <a:effectLst/>
                        </a:rPr>
                        <a:t>VOŠ_normativy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711 až 971</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23137"/>
                  </a:ext>
                </a:extLst>
              </a:tr>
              <a:tr h="200025">
                <a:tc vMerge="1">
                  <a:txBody>
                    <a:bodyPr/>
                    <a:lstStyle/>
                    <a:p>
                      <a:endParaRPr lang="cs-CZ"/>
                    </a:p>
                  </a:txBody>
                  <a:tcPr/>
                </a:tc>
                <a:tc>
                  <a:txBody>
                    <a:bodyPr/>
                    <a:lstStyle/>
                    <a:p>
                      <a:pPr algn="l" fontAlgn="b"/>
                      <a:r>
                        <a:rPr lang="cs-CZ" sz="1100" u="none" strike="noStrike">
                          <a:effectLst/>
                        </a:rPr>
                        <a:t>opravné (krátící) koeficienty pro jiné formy vzdělávání než denní</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a:effectLst/>
                        </a:rPr>
                        <a:t>VOŠ_normativy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u="none" strike="noStrike" dirty="0">
                          <a:effectLst/>
                        </a:rPr>
                        <a:t>973 až 976</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9040668"/>
                  </a:ext>
                </a:extLst>
              </a:tr>
            </a:tbl>
          </a:graphicData>
        </a:graphic>
      </p:graphicFrame>
    </p:spTree>
    <p:extLst>
      <p:ext uri="{BB962C8B-B14F-4D97-AF65-F5344CB8AC3E}">
        <p14:creationId xmlns:p14="http://schemas.microsoft.com/office/powerpoint/2010/main" val="409591352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EF472B-71D9-4068-8B97-2B79D03B22E1}"/>
              </a:ext>
            </a:extLst>
          </p:cNvPr>
          <p:cNvSpPr>
            <a:spLocks noGrp="1"/>
          </p:cNvSpPr>
          <p:nvPr>
            <p:ph type="title"/>
          </p:nvPr>
        </p:nvSpPr>
        <p:spPr/>
        <p:txBody>
          <a:bodyPr/>
          <a:lstStyle/>
          <a:p>
            <a:r>
              <a:rPr lang="cs-CZ" dirty="0" err="1"/>
              <a:t>PHmax</a:t>
            </a:r>
            <a:r>
              <a:rPr lang="cs-CZ" dirty="0"/>
              <a:t> MŠ</a:t>
            </a:r>
          </a:p>
        </p:txBody>
      </p:sp>
      <p:sp>
        <p:nvSpPr>
          <p:cNvPr id="3" name="Zástupný text 2">
            <a:extLst>
              <a:ext uri="{FF2B5EF4-FFF2-40B4-BE49-F238E27FC236}">
                <a16:creationId xmlns:a16="http://schemas.microsoft.com/office/drawing/2014/main" id="{FE848A0F-F490-4BC6-8CAF-CF8191A00571}"/>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4034249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1FD8405A-DD67-45BC-83F1-EFDA6D7C3A8A}"/>
              </a:ext>
            </a:extLst>
          </p:cNvPr>
          <p:cNvGraphicFramePr>
            <a:graphicFrameLocks noGrp="1"/>
          </p:cNvGraphicFramePr>
          <p:nvPr/>
        </p:nvGraphicFramePr>
        <p:xfrm>
          <a:off x="3584517" y="2478868"/>
          <a:ext cx="4650106" cy="3062605"/>
        </p:xfrm>
        <a:graphic>
          <a:graphicData uri="http://schemas.openxmlformats.org/drawingml/2006/table">
            <a:tbl>
              <a:tblPr firstRow="1" firstCol="1" bandRow="1">
                <a:tableStyleId>{5C22544A-7EE6-4342-B048-85BDC9FD1C3A}</a:tableStyleId>
              </a:tblPr>
              <a:tblGrid>
                <a:gridCol w="801530">
                  <a:extLst>
                    <a:ext uri="{9D8B030D-6E8A-4147-A177-3AD203B41FA5}">
                      <a16:colId xmlns:a16="http://schemas.microsoft.com/office/drawing/2014/main" val="524375100"/>
                    </a:ext>
                  </a:extLst>
                </a:gridCol>
                <a:gridCol w="786732">
                  <a:extLst>
                    <a:ext uri="{9D8B030D-6E8A-4147-A177-3AD203B41FA5}">
                      <a16:colId xmlns:a16="http://schemas.microsoft.com/office/drawing/2014/main" val="3793868067"/>
                    </a:ext>
                  </a:extLst>
                </a:gridCol>
                <a:gridCol w="786732">
                  <a:extLst>
                    <a:ext uri="{9D8B030D-6E8A-4147-A177-3AD203B41FA5}">
                      <a16:colId xmlns:a16="http://schemas.microsoft.com/office/drawing/2014/main" val="1471124300"/>
                    </a:ext>
                  </a:extLst>
                </a:gridCol>
                <a:gridCol w="786116">
                  <a:extLst>
                    <a:ext uri="{9D8B030D-6E8A-4147-A177-3AD203B41FA5}">
                      <a16:colId xmlns:a16="http://schemas.microsoft.com/office/drawing/2014/main" val="3044394730"/>
                    </a:ext>
                  </a:extLst>
                </a:gridCol>
                <a:gridCol w="786116">
                  <a:extLst>
                    <a:ext uri="{9D8B030D-6E8A-4147-A177-3AD203B41FA5}">
                      <a16:colId xmlns:a16="http://schemas.microsoft.com/office/drawing/2014/main" val="4215860623"/>
                    </a:ext>
                  </a:extLst>
                </a:gridCol>
                <a:gridCol w="702880">
                  <a:extLst>
                    <a:ext uri="{9D8B030D-6E8A-4147-A177-3AD203B41FA5}">
                      <a16:colId xmlns:a16="http://schemas.microsoft.com/office/drawing/2014/main" val="2577423766"/>
                    </a:ext>
                  </a:extLst>
                </a:gridCol>
              </a:tblGrid>
              <a:tr h="200025">
                <a:tc rowSpan="2">
                  <a:txBody>
                    <a:bodyPr/>
                    <a:lstStyle/>
                    <a:p>
                      <a:pPr>
                        <a:lnSpc>
                          <a:spcPct val="115000"/>
                        </a:lnSpc>
                        <a:spcAft>
                          <a:spcPts val="0"/>
                        </a:spcAft>
                      </a:pPr>
                      <a:r>
                        <a:rPr lang="cs-CZ" sz="1100">
                          <a:effectLst/>
                        </a:rPr>
                        <a:t>Počet tříd pracoviště mateřské školy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nSpc>
                          <a:spcPct val="115000"/>
                        </a:lnSpc>
                        <a:spcAft>
                          <a:spcPts val="0"/>
                        </a:spcAft>
                      </a:pPr>
                      <a:r>
                        <a:rPr lang="cs-CZ" sz="1100">
                          <a:effectLst/>
                        </a:rPr>
                        <a:t>Průměrná doba provozu pracoviště v hodinách za den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03389250"/>
                  </a:ext>
                </a:extLst>
              </a:tr>
              <a:tr h="361950">
                <a:tc vMerge="1">
                  <a:txBody>
                    <a:bodyPr/>
                    <a:lstStyle/>
                    <a:p>
                      <a:endParaRPr lang="cs-CZ"/>
                    </a:p>
                  </a:txBody>
                  <a:tcPr/>
                </a:tc>
                <a:tc>
                  <a:txBody>
                    <a:bodyPr/>
                    <a:lstStyle/>
                    <a:p>
                      <a:pPr>
                        <a:lnSpc>
                          <a:spcPct val="115000"/>
                        </a:lnSpc>
                        <a:spcAft>
                          <a:spcPts val="0"/>
                        </a:spcAft>
                      </a:pPr>
                      <a:r>
                        <a:rPr lang="cs-CZ" sz="1100">
                          <a:effectLst/>
                        </a:rPr>
                        <a:t>od 4 do méně než 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 včetně do méně než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 včetně do méně než 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 včetně do méně než 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 včetně do 6,5 včetně</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04912200"/>
                  </a:ext>
                </a:extLst>
              </a:tr>
              <a:tr h="190500">
                <a:tc>
                  <a:txBody>
                    <a:bodyPr/>
                    <a:lstStyle/>
                    <a:p>
                      <a:pPr>
                        <a:lnSpc>
                          <a:spcPct val="115000"/>
                        </a:lnSpc>
                        <a:spcAft>
                          <a:spcPts val="0"/>
                        </a:spcAft>
                      </a:pPr>
                      <a:r>
                        <a:rPr lang="cs-CZ" sz="11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7801269"/>
                  </a:ext>
                </a:extLst>
              </a:tr>
              <a:tr h="190500">
                <a:tc>
                  <a:txBody>
                    <a:bodyPr/>
                    <a:lstStyle/>
                    <a:p>
                      <a:pPr>
                        <a:lnSpc>
                          <a:spcPct val="115000"/>
                        </a:lnSpc>
                        <a:spcAft>
                          <a:spcPts val="0"/>
                        </a:spcAft>
                      </a:pPr>
                      <a:r>
                        <a:rPr lang="cs-CZ" sz="11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8780373"/>
                  </a:ext>
                </a:extLst>
              </a:tr>
              <a:tr h="190500">
                <a:tc>
                  <a:txBody>
                    <a:bodyPr/>
                    <a:lstStyle/>
                    <a:p>
                      <a:pPr>
                        <a:lnSpc>
                          <a:spcPct val="115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87,5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102,5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3457063"/>
                  </a:ext>
                </a:extLst>
              </a:tr>
              <a:tr h="190500">
                <a:tc>
                  <a:txBody>
                    <a:bodyPr/>
                    <a:lstStyle/>
                    <a:p>
                      <a:pPr>
                        <a:lnSpc>
                          <a:spcPct val="115000"/>
                        </a:lnSpc>
                        <a:spcAft>
                          <a:spcPts val="0"/>
                        </a:spcAft>
                      </a:pPr>
                      <a:r>
                        <a:rPr lang="cs-CZ" sz="11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294019"/>
                  </a:ext>
                </a:extLst>
              </a:tr>
              <a:tr h="190500">
                <a:tc>
                  <a:txBody>
                    <a:bodyPr/>
                    <a:lstStyle/>
                    <a:p>
                      <a:pPr>
                        <a:lnSpc>
                          <a:spcPct val="115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99115198"/>
                  </a:ext>
                </a:extLst>
              </a:tr>
              <a:tr h="190500">
                <a:tc>
                  <a:txBody>
                    <a:bodyPr/>
                    <a:lstStyle/>
                    <a:p>
                      <a:pPr>
                        <a:lnSpc>
                          <a:spcPct val="115000"/>
                        </a:lnSpc>
                        <a:spcAft>
                          <a:spcPts val="0"/>
                        </a:spcAft>
                      </a:pPr>
                      <a:r>
                        <a:rPr lang="cs-CZ" sz="11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39575119"/>
                  </a:ext>
                </a:extLst>
              </a:tr>
              <a:tr h="190500">
                <a:tc>
                  <a:txBody>
                    <a:bodyPr/>
                    <a:lstStyle/>
                    <a:p>
                      <a:pPr>
                        <a:lnSpc>
                          <a:spcPct val="115000"/>
                        </a:lnSpc>
                        <a:spcAft>
                          <a:spcPts val="0"/>
                        </a:spcAft>
                      </a:pPr>
                      <a:r>
                        <a:rPr lang="cs-CZ" sz="1100">
                          <a:effectLst/>
                        </a:rPr>
                        <a:t>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197,5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26965486"/>
                  </a:ext>
                </a:extLst>
              </a:tr>
              <a:tr h="190500">
                <a:tc>
                  <a:txBody>
                    <a:bodyPr/>
                    <a:lstStyle/>
                    <a:p>
                      <a:pPr>
                        <a:lnSpc>
                          <a:spcPct val="115000"/>
                        </a:lnSpc>
                        <a:spcAft>
                          <a:spcPts val="0"/>
                        </a:spcAft>
                      </a:pPr>
                      <a:r>
                        <a:rPr lang="cs-CZ" sz="11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90006582"/>
                  </a:ext>
                </a:extLst>
              </a:tr>
              <a:tr h="190500">
                <a:tc>
                  <a:txBody>
                    <a:bodyPr/>
                    <a:lstStyle/>
                    <a:p>
                      <a:pPr>
                        <a:lnSpc>
                          <a:spcPct val="115000"/>
                        </a:lnSpc>
                        <a:spcAft>
                          <a:spcPts val="0"/>
                        </a:spcAft>
                      </a:pPr>
                      <a:r>
                        <a:rPr lang="cs-CZ" sz="1100">
                          <a:effectLst/>
                        </a:rPr>
                        <a:t>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252,5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297,5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2300288"/>
                  </a:ext>
                </a:extLst>
              </a:tr>
              <a:tr h="190500">
                <a:tc>
                  <a:txBody>
                    <a:bodyPr/>
                    <a:lstStyle/>
                    <a:p>
                      <a:pPr>
                        <a:lnSpc>
                          <a:spcPct val="115000"/>
                        </a:lnSpc>
                        <a:spcAft>
                          <a:spcPts val="0"/>
                        </a:spcAft>
                      </a:pPr>
                      <a:r>
                        <a:rPr lang="cs-CZ" sz="11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7700160"/>
                  </a:ext>
                </a:extLst>
              </a:tr>
              <a:tr h="190500">
                <a:tc>
                  <a:txBody>
                    <a:bodyPr/>
                    <a:lstStyle/>
                    <a:p>
                      <a:pPr>
                        <a:lnSpc>
                          <a:spcPct val="115000"/>
                        </a:lnSpc>
                        <a:spcAft>
                          <a:spcPts val="0"/>
                        </a:spcAft>
                      </a:pPr>
                      <a:r>
                        <a:rPr lang="cs-CZ" sz="1100">
                          <a:effectLst/>
                        </a:rPr>
                        <a:t>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13320418"/>
                  </a:ext>
                </a:extLst>
              </a:tr>
              <a:tr h="200025">
                <a:tc>
                  <a:txBody>
                    <a:bodyPr/>
                    <a:lstStyle/>
                    <a:p>
                      <a:pPr>
                        <a:lnSpc>
                          <a:spcPct val="115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dirty="0">
                          <a:effectLst/>
                        </a:rPr>
                        <a:t>455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89997711"/>
                  </a:ext>
                </a:extLst>
              </a:tr>
            </a:tbl>
          </a:graphicData>
        </a:graphic>
      </p:graphicFrame>
      <p:sp>
        <p:nvSpPr>
          <p:cNvPr id="3" name="Rectangle 1">
            <a:extLst>
              <a:ext uri="{FF2B5EF4-FFF2-40B4-BE49-F238E27FC236}">
                <a16:creationId xmlns:a16="http://schemas.microsoft.com/office/drawing/2014/main" id="{0ED1715A-796D-4373-96F6-0E14D1D4BD87}"/>
              </a:ext>
            </a:extLst>
          </p:cNvPr>
          <p:cNvSpPr>
            <a:spLocks noChangeArrowheads="1"/>
          </p:cNvSpPr>
          <p:nvPr/>
        </p:nvSpPr>
        <p:spPr bwMode="auto">
          <a:xfrm>
            <a:off x="3584517" y="16800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Příloha č. 1 k vyhlášce č. 14/2005 Sb.</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Hodnota </a:t>
            </a:r>
            <a:r>
              <a:rPr kumimoji="0" lang="cs-CZ" altLang="cs-CZ" sz="11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PHmax</a:t>
            </a:r>
            <a:r>
              <a:rPr kumimoji="0" lang="cs-CZ" altLang="cs-CZ"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pro polodenní provoz</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17950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58B2C52A-3CBD-43A2-8A88-F6202AEF6450}"/>
              </a:ext>
            </a:extLst>
          </p:cNvPr>
          <p:cNvGraphicFramePr>
            <a:graphicFrameLocks noGrp="1"/>
          </p:cNvGraphicFramePr>
          <p:nvPr/>
        </p:nvGraphicFramePr>
        <p:xfrm>
          <a:off x="2472156" y="1628543"/>
          <a:ext cx="7105646" cy="3965263"/>
        </p:xfrm>
        <a:graphic>
          <a:graphicData uri="http://schemas.openxmlformats.org/drawingml/2006/table">
            <a:tbl>
              <a:tblPr firstRow="1" firstCol="1" bandRow="1">
                <a:tableStyleId>{5C22544A-7EE6-4342-B048-85BDC9FD1C3A}</a:tableStyleId>
              </a:tblPr>
              <a:tblGrid>
                <a:gridCol w="774838">
                  <a:extLst>
                    <a:ext uri="{9D8B030D-6E8A-4147-A177-3AD203B41FA5}">
                      <a16:colId xmlns:a16="http://schemas.microsoft.com/office/drawing/2014/main" val="755452998"/>
                    </a:ext>
                  </a:extLst>
                </a:gridCol>
                <a:gridCol w="527144">
                  <a:extLst>
                    <a:ext uri="{9D8B030D-6E8A-4147-A177-3AD203B41FA5}">
                      <a16:colId xmlns:a16="http://schemas.microsoft.com/office/drawing/2014/main" val="2371112228"/>
                    </a:ext>
                  </a:extLst>
                </a:gridCol>
                <a:gridCol w="527144">
                  <a:extLst>
                    <a:ext uri="{9D8B030D-6E8A-4147-A177-3AD203B41FA5}">
                      <a16:colId xmlns:a16="http://schemas.microsoft.com/office/drawing/2014/main" val="1414592657"/>
                    </a:ext>
                  </a:extLst>
                </a:gridCol>
                <a:gridCol w="527144">
                  <a:extLst>
                    <a:ext uri="{9D8B030D-6E8A-4147-A177-3AD203B41FA5}">
                      <a16:colId xmlns:a16="http://schemas.microsoft.com/office/drawing/2014/main" val="1927717038"/>
                    </a:ext>
                  </a:extLst>
                </a:gridCol>
                <a:gridCol w="527144">
                  <a:extLst>
                    <a:ext uri="{9D8B030D-6E8A-4147-A177-3AD203B41FA5}">
                      <a16:colId xmlns:a16="http://schemas.microsoft.com/office/drawing/2014/main" val="2113623066"/>
                    </a:ext>
                  </a:extLst>
                </a:gridCol>
                <a:gridCol w="527779">
                  <a:extLst>
                    <a:ext uri="{9D8B030D-6E8A-4147-A177-3AD203B41FA5}">
                      <a16:colId xmlns:a16="http://schemas.microsoft.com/office/drawing/2014/main" val="1243633393"/>
                    </a:ext>
                  </a:extLst>
                </a:gridCol>
                <a:gridCol w="527779">
                  <a:extLst>
                    <a:ext uri="{9D8B030D-6E8A-4147-A177-3AD203B41FA5}">
                      <a16:colId xmlns:a16="http://schemas.microsoft.com/office/drawing/2014/main" val="1548393052"/>
                    </a:ext>
                  </a:extLst>
                </a:gridCol>
                <a:gridCol w="527779">
                  <a:extLst>
                    <a:ext uri="{9D8B030D-6E8A-4147-A177-3AD203B41FA5}">
                      <a16:colId xmlns:a16="http://schemas.microsoft.com/office/drawing/2014/main" val="340685920"/>
                    </a:ext>
                  </a:extLst>
                </a:gridCol>
                <a:gridCol w="527779">
                  <a:extLst>
                    <a:ext uri="{9D8B030D-6E8A-4147-A177-3AD203B41FA5}">
                      <a16:colId xmlns:a16="http://schemas.microsoft.com/office/drawing/2014/main" val="3749832967"/>
                    </a:ext>
                  </a:extLst>
                </a:gridCol>
                <a:gridCol w="527779">
                  <a:extLst>
                    <a:ext uri="{9D8B030D-6E8A-4147-A177-3AD203B41FA5}">
                      <a16:colId xmlns:a16="http://schemas.microsoft.com/office/drawing/2014/main" val="2506436549"/>
                    </a:ext>
                  </a:extLst>
                </a:gridCol>
                <a:gridCol w="527779">
                  <a:extLst>
                    <a:ext uri="{9D8B030D-6E8A-4147-A177-3AD203B41FA5}">
                      <a16:colId xmlns:a16="http://schemas.microsoft.com/office/drawing/2014/main" val="3872881451"/>
                    </a:ext>
                  </a:extLst>
                </a:gridCol>
                <a:gridCol w="527779">
                  <a:extLst>
                    <a:ext uri="{9D8B030D-6E8A-4147-A177-3AD203B41FA5}">
                      <a16:colId xmlns:a16="http://schemas.microsoft.com/office/drawing/2014/main" val="217048972"/>
                    </a:ext>
                  </a:extLst>
                </a:gridCol>
                <a:gridCol w="527779">
                  <a:extLst>
                    <a:ext uri="{9D8B030D-6E8A-4147-A177-3AD203B41FA5}">
                      <a16:colId xmlns:a16="http://schemas.microsoft.com/office/drawing/2014/main" val="115568926"/>
                    </a:ext>
                  </a:extLst>
                </a:gridCol>
              </a:tblGrid>
              <a:tr h="460571">
                <a:tc rowSpan="2">
                  <a:txBody>
                    <a:bodyPr/>
                    <a:lstStyle/>
                    <a:p>
                      <a:pPr>
                        <a:lnSpc>
                          <a:spcPct val="115000"/>
                        </a:lnSpc>
                        <a:spcAft>
                          <a:spcPts val="0"/>
                        </a:spcAft>
                      </a:pPr>
                      <a:r>
                        <a:rPr lang="cs-CZ" sz="1100">
                          <a:effectLst/>
                        </a:rPr>
                        <a:t>Počet tříd pracoviště mateřské školy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12">
                  <a:txBody>
                    <a:bodyPr/>
                    <a:lstStyle/>
                    <a:p>
                      <a:pPr>
                        <a:lnSpc>
                          <a:spcPct val="115000"/>
                        </a:lnSpc>
                        <a:spcAft>
                          <a:spcPts val="0"/>
                        </a:spcAft>
                      </a:pPr>
                      <a:r>
                        <a:rPr lang="cs-CZ" sz="1100">
                          <a:effectLst/>
                        </a:rPr>
                        <a:t>Průměrná doba provozu pracoviště v hodinách za den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25896807"/>
                  </a:ext>
                </a:extLst>
              </a:tr>
              <a:tr h="0">
                <a:tc vMerge="1">
                  <a:txBody>
                    <a:bodyPr/>
                    <a:lstStyle/>
                    <a:p>
                      <a:endParaRPr lang="cs-CZ"/>
                    </a:p>
                  </a:txBody>
                  <a:tcPr/>
                </a:tc>
                <a:tc>
                  <a:txBody>
                    <a:bodyPr/>
                    <a:lstStyle/>
                    <a:p>
                      <a:pPr>
                        <a:lnSpc>
                          <a:spcPct val="115000"/>
                        </a:lnSpc>
                        <a:spcAft>
                          <a:spcPts val="0"/>
                        </a:spcAft>
                      </a:pPr>
                      <a:r>
                        <a:rPr lang="cs-CZ" sz="1100">
                          <a:effectLst/>
                        </a:rPr>
                        <a:t>nad 6,5 do méně než 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7 včetně do méně než 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7,5 včetně do méně než 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8 včetně do méně než 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8,5 včetně do méně než 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9 včetně do méně než 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9,5 včetně do méně než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dirty="0">
                          <a:effectLst/>
                        </a:rPr>
                        <a:t>10 včetně do méně než 10,5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dirty="0">
                          <a:effectLst/>
                        </a:rPr>
                        <a:t>10,5 včetně do méně než 11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11 včetně do méně než 11,5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11,5 včetně do méně než 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79365193"/>
                  </a:ext>
                </a:extLst>
              </a:tr>
              <a:tr h="0">
                <a:tc>
                  <a:txBody>
                    <a:bodyPr/>
                    <a:lstStyle/>
                    <a:p>
                      <a:pPr>
                        <a:lnSpc>
                          <a:spcPct val="115000"/>
                        </a:lnSpc>
                        <a:spcAft>
                          <a:spcPts val="0"/>
                        </a:spcAft>
                      </a:pPr>
                      <a:r>
                        <a:rPr lang="cs-CZ" sz="11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78900963"/>
                  </a:ext>
                </a:extLst>
              </a:tr>
              <a:tr h="0">
                <a:tc>
                  <a:txBody>
                    <a:bodyPr/>
                    <a:lstStyle/>
                    <a:p>
                      <a:pPr>
                        <a:lnSpc>
                          <a:spcPct val="115000"/>
                        </a:lnSpc>
                        <a:spcAft>
                          <a:spcPts val="0"/>
                        </a:spcAft>
                      </a:pPr>
                      <a:r>
                        <a:rPr lang="cs-CZ" sz="11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82428920"/>
                  </a:ext>
                </a:extLst>
              </a:tr>
              <a:tr h="0">
                <a:tc>
                  <a:txBody>
                    <a:bodyPr/>
                    <a:lstStyle/>
                    <a:p>
                      <a:pPr>
                        <a:lnSpc>
                          <a:spcPct val="115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147,5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b="1" dirty="0">
                          <a:solidFill>
                            <a:srgbClr val="FF0000"/>
                          </a:solidFill>
                          <a:effectLst/>
                        </a:rPr>
                        <a:t>155</a:t>
                      </a:r>
                      <a:endPar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162,5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8725076"/>
                  </a:ext>
                </a:extLst>
              </a:tr>
              <a:tr h="0">
                <a:tc>
                  <a:txBody>
                    <a:bodyPr/>
                    <a:lstStyle/>
                    <a:p>
                      <a:pPr>
                        <a:lnSpc>
                          <a:spcPct val="115000"/>
                        </a:lnSpc>
                        <a:spcAft>
                          <a:spcPts val="0"/>
                        </a:spcAft>
                      </a:pPr>
                      <a:r>
                        <a:rPr lang="cs-CZ" sz="11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195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3368891"/>
                  </a:ext>
                </a:extLst>
              </a:tr>
              <a:tr h="0">
                <a:tc>
                  <a:txBody>
                    <a:bodyPr/>
                    <a:lstStyle/>
                    <a:p>
                      <a:pPr>
                        <a:lnSpc>
                          <a:spcPct val="115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3511261"/>
                  </a:ext>
                </a:extLst>
              </a:tr>
              <a:tr h="0">
                <a:tc>
                  <a:txBody>
                    <a:bodyPr/>
                    <a:lstStyle/>
                    <a:p>
                      <a:pPr>
                        <a:lnSpc>
                          <a:spcPct val="115000"/>
                        </a:lnSpc>
                        <a:spcAft>
                          <a:spcPts val="0"/>
                        </a:spcAft>
                      </a:pPr>
                      <a:r>
                        <a:rPr lang="cs-CZ" sz="11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67191390"/>
                  </a:ext>
                </a:extLst>
              </a:tr>
              <a:tr h="0">
                <a:tc>
                  <a:txBody>
                    <a:bodyPr/>
                    <a:lstStyle/>
                    <a:p>
                      <a:pPr>
                        <a:lnSpc>
                          <a:spcPct val="115000"/>
                        </a:lnSpc>
                        <a:spcAft>
                          <a:spcPts val="0"/>
                        </a:spcAft>
                      </a:pPr>
                      <a:r>
                        <a:rPr lang="cs-CZ" sz="1100">
                          <a:effectLst/>
                        </a:rPr>
                        <a:t>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285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302,5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337,5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6186937"/>
                  </a:ext>
                </a:extLst>
              </a:tr>
              <a:tr h="0">
                <a:tc>
                  <a:txBody>
                    <a:bodyPr/>
                    <a:lstStyle/>
                    <a:p>
                      <a:pPr>
                        <a:lnSpc>
                          <a:spcPct val="115000"/>
                        </a:lnSpc>
                        <a:spcAft>
                          <a:spcPts val="0"/>
                        </a:spcAft>
                      </a:pPr>
                      <a:r>
                        <a:rPr lang="cs-CZ" sz="1100">
                          <a:effectLst/>
                        </a:rPr>
                        <a:t>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12936253"/>
                  </a:ext>
                </a:extLst>
              </a:tr>
              <a:tr h="0">
                <a:tc>
                  <a:txBody>
                    <a:bodyPr/>
                    <a:lstStyle/>
                    <a:p>
                      <a:pPr>
                        <a:lnSpc>
                          <a:spcPct val="115000"/>
                        </a:lnSpc>
                        <a:spcAft>
                          <a:spcPts val="0"/>
                        </a:spcAft>
                      </a:pPr>
                      <a:r>
                        <a:rPr lang="cs-CZ" sz="1100">
                          <a:effectLst/>
                        </a:rPr>
                        <a:t>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387,5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432,5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3696731"/>
                  </a:ext>
                </a:extLst>
              </a:tr>
              <a:tr h="0">
                <a:tc>
                  <a:txBody>
                    <a:bodyPr/>
                    <a:lstStyle/>
                    <a:p>
                      <a:pPr>
                        <a:lnSpc>
                          <a:spcPct val="115000"/>
                        </a:lnSpc>
                        <a:spcAft>
                          <a:spcPts val="0"/>
                        </a:spcAft>
                      </a:pPr>
                      <a:r>
                        <a:rPr lang="cs-CZ" sz="11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62371313"/>
                  </a:ext>
                </a:extLst>
              </a:tr>
              <a:tr h="0">
                <a:tc>
                  <a:txBody>
                    <a:bodyPr/>
                    <a:lstStyle/>
                    <a:p>
                      <a:pPr>
                        <a:lnSpc>
                          <a:spcPct val="115000"/>
                        </a:lnSpc>
                        <a:spcAft>
                          <a:spcPts val="0"/>
                        </a:spcAft>
                      </a:pPr>
                      <a:r>
                        <a:rPr lang="cs-CZ" sz="1100">
                          <a:effectLst/>
                        </a:rPr>
                        <a:t>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527,5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582,5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637,5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692,5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747,5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87527560"/>
                  </a:ext>
                </a:extLst>
              </a:tr>
              <a:tr h="0">
                <a:tc>
                  <a:txBody>
                    <a:bodyPr/>
                    <a:lstStyle/>
                    <a:p>
                      <a:pPr>
                        <a:lnSpc>
                          <a:spcPct val="115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485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575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695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785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815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3720987"/>
                  </a:ext>
                </a:extLst>
              </a:tr>
              <a:tr h="0">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cs-CZ" sz="1100" dirty="0">
                          <a:effectLst/>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3396571"/>
                  </a:ext>
                </a:extLst>
              </a:tr>
            </a:tbl>
          </a:graphicData>
        </a:graphic>
      </p:graphicFrame>
      <p:sp>
        <p:nvSpPr>
          <p:cNvPr id="3" name="Rectangle 1">
            <a:extLst>
              <a:ext uri="{FF2B5EF4-FFF2-40B4-BE49-F238E27FC236}">
                <a16:creationId xmlns:a16="http://schemas.microsoft.com/office/drawing/2014/main" id="{226331D6-093E-4602-97A4-B7A3AC800785}"/>
              </a:ext>
            </a:extLst>
          </p:cNvPr>
          <p:cNvSpPr>
            <a:spLocks noChangeArrowheads="1"/>
          </p:cNvSpPr>
          <p:nvPr/>
        </p:nvSpPr>
        <p:spPr bwMode="auto">
          <a:xfrm>
            <a:off x="2472155" y="1024143"/>
            <a:ext cx="71056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Příloha č. 2 k vyhlášce č. 14/2005 Sb. (číslo 150 se nahrazuje číslem 155 – novela 196/2019 Sb.)</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Hodnota </a:t>
            </a:r>
            <a:r>
              <a:rPr kumimoji="0" lang="cs-CZ" altLang="cs-CZ" sz="11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PHmax</a:t>
            </a:r>
            <a:r>
              <a:rPr kumimoji="0" lang="cs-CZ" altLang="cs-CZ"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pro celodenní provoz</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2599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618E4B6D-C8CC-472D-80FB-D2C477DE7C61}"/>
              </a:ext>
            </a:extLst>
          </p:cNvPr>
          <p:cNvGraphicFramePr>
            <a:graphicFrameLocks noGrp="1"/>
          </p:cNvGraphicFramePr>
          <p:nvPr/>
        </p:nvGraphicFramePr>
        <p:xfrm>
          <a:off x="3674431" y="2571821"/>
          <a:ext cx="4381500" cy="2255266"/>
        </p:xfrm>
        <a:graphic>
          <a:graphicData uri="http://schemas.openxmlformats.org/drawingml/2006/table">
            <a:tbl>
              <a:tblPr firstRow="1" firstCol="1" bandRow="1">
                <a:tableStyleId>{5C22544A-7EE6-4342-B048-85BDC9FD1C3A}</a:tableStyleId>
              </a:tblPr>
              <a:tblGrid>
                <a:gridCol w="762635">
                  <a:extLst>
                    <a:ext uri="{9D8B030D-6E8A-4147-A177-3AD203B41FA5}">
                      <a16:colId xmlns:a16="http://schemas.microsoft.com/office/drawing/2014/main" val="608961638"/>
                    </a:ext>
                  </a:extLst>
                </a:gridCol>
                <a:gridCol w="723265">
                  <a:extLst>
                    <a:ext uri="{9D8B030D-6E8A-4147-A177-3AD203B41FA5}">
                      <a16:colId xmlns:a16="http://schemas.microsoft.com/office/drawing/2014/main" val="1690288356"/>
                    </a:ext>
                  </a:extLst>
                </a:gridCol>
                <a:gridCol w="723900">
                  <a:extLst>
                    <a:ext uri="{9D8B030D-6E8A-4147-A177-3AD203B41FA5}">
                      <a16:colId xmlns:a16="http://schemas.microsoft.com/office/drawing/2014/main" val="1707787912"/>
                    </a:ext>
                  </a:extLst>
                </a:gridCol>
                <a:gridCol w="723900">
                  <a:extLst>
                    <a:ext uri="{9D8B030D-6E8A-4147-A177-3AD203B41FA5}">
                      <a16:colId xmlns:a16="http://schemas.microsoft.com/office/drawing/2014/main" val="4045335804"/>
                    </a:ext>
                  </a:extLst>
                </a:gridCol>
                <a:gridCol w="723900">
                  <a:extLst>
                    <a:ext uri="{9D8B030D-6E8A-4147-A177-3AD203B41FA5}">
                      <a16:colId xmlns:a16="http://schemas.microsoft.com/office/drawing/2014/main" val="665327732"/>
                    </a:ext>
                  </a:extLst>
                </a:gridCol>
                <a:gridCol w="723900">
                  <a:extLst>
                    <a:ext uri="{9D8B030D-6E8A-4147-A177-3AD203B41FA5}">
                      <a16:colId xmlns:a16="http://schemas.microsoft.com/office/drawing/2014/main" val="2776952186"/>
                    </a:ext>
                  </a:extLst>
                </a:gridCol>
              </a:tblGrid>
              <a:tr h="200025">
                <a:tc>
                  <a:txBody>
                    <a:bodyPr/>
                    <a:lstStyle/>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nSpc>
                          <a:spcPct val="115000"/>
                        </a:lnSpc>
                        <a:spcAft>
                          <a:spcPts val="0"/>
                        </a:spcAft>
                      </a:pPr>
                      <a:r>
                        <a:rPr lang="cs-CZ" sz="1100" dirty="0">
                          <a:effectLst/>
                        </a:rPr>
                        <a:t>Průměrná doba provozu pracoviště v hodinách za den</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98157988"/>
                  </a:ext>
                </a:extLst>
              </a:tr>
              <a:tr h="514985">
                <a:tc>
                  <a:txBody>
                    <a:bodyPr/>
                    <a:lstStyle/>
                    <a:p>
                      <a:pPr>
                        <a:lnSpc>
                          <a:spcPct val="115000"/>
                        </a:lnSpc>
                        <a:spcAft>
                          <a:spcPts val="0"/>
                        </a:spcAft>
                      </a:pPr>
                      <a:r>
                        <a:rPr lang="cs-CZ" sz="1100">
                          <a:effectLst/>
                        </a:rPr>
                        <a:t>Počet tříd pracoviště mateřské školy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20 včetně do méně než 20,5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20,5 včetně do méně než 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21 včetně do méně než 21,5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21,5 včetně do méně než 22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22 včetně a více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249078"/>
                  </a:ext>
                </a:extLst>
              </a:tr>
              <a:tr h="215900">
                <a:tc>
                  <a:txBody>
                    <a:bodyPr/>
                    <a:lstStyle/>
                    <a:p>
                      <a:pPr>
                        <a:lnSpc>
                          <a:spcPct val="115000"/>
                        </a:lnSpc>
                        <a:spcAft>
                          <a:spcPts val="0"/>
                        </a:spcAft>
                      </a:pPr>
                      <a:r>
                        <a:rPr lang="cs-CZ" sz="11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112,5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115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117,5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120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122,5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33160"/>
                  </a:ext>
                </a:extLst>
              </a:tr>
              <a:tr h="215900">
                <a:tc>
                  <a:txBody>
                    <a:bodyPr/>
                    <a:lstStyle/>
                    <a:p>
                      <a:pPr>
                        <a:lnSpc>
                          <a:spcPct val="115000"/>
                        </a:lnSpc>
                        <a:spcAft>
                          <a:spcPts val="0"/>
                        </a:spcAft>
                      </a:pPr>
                      <a:r>
                        <a:rPr lang="cs-CZ" sz="11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091513"/>
                  </a:ext>
                </a:extLst>
              </a:tr>
              <a:tr h="215900">
                <a:tc>
                  <a:txBody>
                    <a:bodyPr/>
                    <a:lstStyle/>
                    <a:p>
                      <a:pPr>
                        <a:lnSpc>
                          <a:spcPct val="115000"/>
                        </a:lnSpc>
                        <a:spcAft>
                          <a:spcPts val="0"/>
                        </a:spcAft>
                      </a:pPr>
                      <a:r>
                        <a:rPr lang="cs-CZ" sz="11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337,5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345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352,5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360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367,5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0724607"/>
                  </a:ext>
                </a:extLst>
              </a:tr>
              <a:tr h="215900">
                <a:tc>
                  <a:txBody>
                    <a:bodyPr/>
                    <a:lstStyle/>
                    <a:p>
                      <a:pPr>
                        <a:lnSpc>
                          <a:spcPct val="115000"/>
                        </a:lnSpc>
                        <a:spcAft>
                          <a:spcPts val="0"/>
                        </a:spcAft>
                      </a:pPr>
                      <a:r>
                        <a:rPr lang="cs-CZ" sz="11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450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460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470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480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490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5571856"/>
                  </a:ext>
                </a:extLst>
              </a:tr>
              <a:tr h="215900">
                <a:tc>
                  <a:txBody>
                    <a:bodyPr/>
                    <a:lstStyle/>
                    <a:p>
                      <a:pPr>
                        <a:lnSpc>
                          <a:spcPct val="115000"/>
                        </a:lnSpc>
                        <a:spcAft>
                          <a:spcPts val="0"/>
                        </a:spcAft>
                      </a:pPr>
                      <a:r>
                        <a:rPr lang="cs-CZ" sz="11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562,5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575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587,5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600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612,5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95181583"/>
                  </a:ext>
                </a:extLst>
              </a:tr>
              <a:tr h="215900">
                <a:tc>
                  <a:txBody>
                    <a:bodyPr/>
                    <a:lstStyle/>
                    <a:p>
                      <a:pPr>
                        <a:lnSpc>
                          <a:spcPct val="115000"/>
                        </a:lnSpc>
                        <a:spcAft>
                          <a:spcPts val="0"/>
                        </a:spcAft>
                      </a:pPr>
                      <a:r>
                        <a:rPr lang="cs-CZ" sz="11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675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690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705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a:effectLst/>
                        </a:rPr>
                        <a:t>720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100" dirty="0">
                          <a:effectLst/>
                        </a:rPr>
                        <a:t>735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2468524"/>
                  </a:ext>
                </a:extLst>
              </a:tr>
            </a:tbl>
          </a:graphicData>
        </a:graphic>
      </p:graphicFrame>
      <p:sp>
        <p:nvSpPr>
          <p:cNvPr id="3" name="Rectangle 1">
            <a:extLst>
              <a:ext uri="{FF2B5EF4-FFF2-40B4-BE49-F238E27FC236}">
                <a16:creationId xmlns:a16="http://schemas.microsoft.com/office/drawing/2014/main" id="{3E8D44A6-D029-4A8E-89FA-0FF7903418CD}"/>
              </a:ext>
            </a:extLst>
          </p:cNvPr>
          <p:cNvSpPr>
            <a:spLocks noChangeArrowheads="1"/>
          </p:cNvSpPr>
          <p:nvPr/>
        </p:nvSpPr>
        <p:spPr bwMode="auto">
          <a:xfrm>
            <a:off x="3674431" y="16482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Příloha č. 3 k vyhlášce č. 14/2005 Sb.</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Hodnota </a:t>
            </a:r>
            <a:r>
              <a:rPr kumimoji="0" lang="cs-CZ" altLang="cs-CZ" sz="11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PHmax</a:t>
            </a:r>
            <a:r>
              <a:rPr kumimoji="0" lang="cs-CZ" altLang="cs-CZ"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pro internátní provoz</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95539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D2F40C-E4D5-4CA9-875C-81EEFA2BFBEC}"/>
              </a:ext>
            </a:extLst>
          </p:cNvPr>
          <p:cNvSpPr txBox="1">
            <a:spLocks noGrp="1"/>
          </p:cNvSpPr>
          <p:nvPr>
            <p:ph type="title"/>
          </p:nvPr>
        </p:nvSpPr>
        <p:spPr>
          <a:xfrm>
            <a:off x="1946279" y="609603"/>
            <a:ext cx="8229600" cy="1143000"/>
          </a:xfrm>
        </p:spPr>
        <p:txBody>
          <a:bodyPr/>
          <a:lstStyle/>
          <a:p>
            <a:pPr lvl="0"/>
            <a:r>
              <a:rPr lang="cs-CZ" sz="3200" b="1">
                <a:solidFill>
                  <a:srgbClr val="00B050"/>
                </a:solidFill>
              </a:rPr>
              <a:t>PHmax 1. 1. 2020</a:t>
            </a:r>
          </a:p>
        </p:txBody>
      </p:sp>
      <p:sp>
        <p:nvSpPr>
          <p:cNvPr id="3" name="Zástupný symbol pro obsah 2">
            <a:extLst>
              <a:ext uri="{FF2B5EF4-FFF2-40B4-BE49-F238E27FC236}">
                <a16:creationId xmlns:a16="http://schemas.microsoft.com/office/drawing/2014/main" id="{C8163560-A1AE-4396-93D3-C8991C5E28A6}"/>
              </a:ext>
            </a:extLst>
          </p:cNvPr>
          <p:cNvSpPr txBox="1">
            <a:spLocks noGrp="1"/>
          </p:cNvSpPr>
          <p:nvPr>
            <p:ph idx="1"/>
          </p:nvPr>
        </p:nvSpPr>
        <p:spPr/>
        <p:txBody>
          <a:bodyPr/>
          <a:lstStyle/>
          <a:p>
            <a:pPr lvl="0"/>
            <a:r>
              <a:rPr lang="cs-CZ" sz="2400"/>
              <a:t>Maximální týdenní počet hodin přímé pedagogické činnosti týdně podle RVP předškolního vzdělávání financovaný ze státního rozpočtu</a:t>
            </a:r>
          </a:p>
          <a:p>
            <a:pPr lvl="0"/>
            <a:r>
              <a:rPr lang="cs-CZ" sz="2400"/>
              <a:t>PHmax MŠ = součet PHmax za každé pracoviště</a:t>
            </a:r>
          </a:p>
          <a:p>
            <a:pPr lvl="0"/>
            <a:r>
              <a:rPr lang="cs-CZ" sz="2400"/>
              <a:t>MŠ s různými druhy provozu – součet PHmax stanovený pro příslušný počet tříd daného druhu provozu</a:t>
            </a:r>
          </a:p>
          <a:p>
            <a:pPr lvl="0"/>
            <a:r>
              <a:rPr lang="cs-CZ" sz="2400"/>
              <a:t>PHmax třídy MŠ při zdravotnickém zařízení – 31 hodin týdně</a:t>
            </a:r>
          </a:p>
          <a:p>
            <a:pPr lvl="0"/>
            <a:r>
              <a:rPr lang="cs-CZ" sz="2400"/>
              <a:t>Phmax MŠ při zdravotnickém zařízení = součet PHmax za každou třídu</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5D5ECF-3EC7-4E5B-ACE0-9A2569388CAC}"/>
              </a:ext>
            </a:extLst>
          </p:cNvPr>
          <p:cNvSpPr txBox="1">
            <a:spLocks noGrp="1"/>
          </p:cNvSpPr>
          <p:nvPr>
            <p:ph type="title"/>
          </p:nvPr>
        </p:nvSpPr>
        <p:spPr>
          <a:xfrm>
            <a:off x="1981200" y="609603"/>
            <a:ext cx="8229600" cy="1143000"/>
          </a:xfrm>
        </p:spPr>
        <p:txBody>
          <a:bodyPr/>
          <a:lstStyle/>
          <a:p>
            <a:pPr lvl="0"/>
            <a:r>
              <a:rPr lang="cs-CZ" sz="3200" b="1">
                <a:solidFill>
                  <a:srgbClr val="00B050"/>
                </a:solidFill>
              </a:rPr>
              <a:t>Krácení PHmax</a:t>
            </a:r>
          </a:p>
        </p:txBody>
      </p:sp>
      <p:sp>
        <p:nvSpPr>
          <p:cNvPr id="3" name="Zástupný symbol pro obsah 2">
            <a:extLst>
              <a:ext uri="{FF2B5EF4-FFF2-40B4-BE49-F238E27FC236}">
                <a16:creationId xmlns:a16="http://schemas.microsoft.com/office/drawing/2014/main" id="{1455D66E-6981-4C36-BCBC-5711E194DE75}"/>
              </a:ext>
            </a:extLst>
          </p:cNvPr>
          <p:cNvSpPr txBox="1">
            <a:spLocks noGrp="1"/>
          </p:cNvSpPr>
          <p:nvPr>
            <p:ph idx="1"/>
          </p:nvPr>
        </p:nvSpPr>
        <p:spPr/>
        <p:txBody>
          <a:bodyPr/>
          <a:lstStyle/>
          <a:p>
            <a:pPr lvl="0"/>
            <a:r>
              <a:rPr lang="cs-CZ"/>
              <a:t>Výjimka z nejnižšího počtu dětí na třídu = Phmax se snižuje za každou tuto třídu poměrně podle počtu dětí, o který je skutečný počet nižší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8B2821-6562-458E-8A02-6A12C6A3F340}"/>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B2C788B-1ABE-457A-AC67-83BEF4B303E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Podmínkou výkonu činnosti školy nebo školského zařízení je </a:t>
            </a:r>
            <a:r>
              <a:rPr lang="cs-CZ" u="sng" dirty="0">
                <a:latin typeface="Calibri" pitchFamily="18"/>
              </a:rPr>
              <a:t>zápis do školského rejstříku</a:t>
            </a:r>
            <a:r>
              <a:rPr lang="cs-CZ" dirty="0">
                <a:latin typeface="Calibri" pitchFamily="18"/>
              </a:rPr>
              <a: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FA6F0-F04D-486F-9E2F-9AE39CE3DBCF}"/>
              </a:ext>
            </a:extLst>
          </p:cNvPr>
          <p:cNvSpPr txBox="1">
            <a:spLocks noGrp="1"/>
          </p:cNvSpPr>
          <p:nvPr>
            <p:ph type="title"/>
          </p:nvPr>
        </p:nvSpPr>
        <p:spPr>
          <a:xfrm>
            <a:off x="1981200" y="492120"/>
            <a:ext cx="8229600" cy="1143000"/>
          </a:xfrm>
        </p:spPr>
        <p:txBody>
          <a:bodyPr/>
          <a:lstStyle/>
          <a:p>
            <a:pPr lvl="0"/>
            <a:r>
              <a:rPr lang="cs-CZ" sz="3200" b="1">
                <a:solidFill>
                  <a:srgbClr val="00B050"/>
                </a:solidFill>
              </a:rPr>
              <a:t>Krácení PHmax – třídy § 16/9 ŠZ</a:t>
            </a:r>
            <a:endParaRPr lang="cs-CZ" sz="3200"/>
          </a:p>
        </p:txBody>
      </p:sp>
      <p:sp>
        <p:nvSpPr>
          <p:cNvPr id="3" name="Zástupný symbol pro obsah 2">
            <a:extLst>
              <a:ext uri="{FF2B5EF4-FFF2-40B4-BE49-F238E27FC236}">
                <a16:creationId xmlns:a16="http://schemas.microsoft.com/office/drawing/2014/main" id="{9C56442C-DE92-4620-A534-C09EA70B8B26}"/>
              </a:ext>
            </a:extLst>
          </p:cNvPr>
          <p:cNvSpPr txBox="1">
            <a:spLocks noGrp="1"/>
          </p:cNvSpPr>
          <p:nvPr>
            <p:ph idx="1"/>
          </p:nvPr>
        </p:nvSpPr>
        <p:spPr/>
        <p:txBody>
          <a:bodyPr/>
          <a:lstStyle/>
          <a:p>
            <a:pPr lvl="0"/>
            <a:r>
              <a:rPr lang="cs-CZ" dirty="0"/>
              <a:t>Počet dětí nejméně 5 a méně než 6 = </a:t>
            </a:r>
            <a:r>
              <a:rPr lang="cs-CZ" dirty="0" err="1"/>
              <a:t>PHmax</a:t>
            </a:r>
            <a:r>
              <a:rPr lang="cs-CZ" dirty="0"/>
              <a:t> - </a:t>
            </a:r>
            <a:r>
              <a:rPr lang="cs-CZ" dirty="0" err="1"/>
              <a:t>PHmax</a:t>
            </a:r>
            <a:r>
              <a:rPr lang="cs-CZ" dirty="0"/>
              <a:t> x 0,05</a:t>
            </a:r>
          </a:p>
          <a:p>
            <a:pPr lvl="0"/>
            <a:r>
              <a:rPr lang="cs-CZ" dirty="0"/>
              <a:t>Počet dětí nejméně 4 a méně než 5 = </a:t>
            </a:r>
            <a:r>
              <a:rPr lang="cs-CZ" dirty="0" err="1"/>
              <a:t>PHmax</a:t>
            </a:r>
            <a:r>
              <a:rPr lang="cs-CZ" dirty="0"/>
              <a:t> - </a:t>
            </a:r>
            <a:r>
              <a:rPr lang="cs-CZ" dirty="0" err="1"/>
              <a:t>PHmax</a:t>
            </a:r>
            <a:r>
              <a:rPr lang="cs-CZ" dirty="0"/>
              <a:t> x 0,1</a:t>
            </a:r>
          </a:p>
          <a:p>
            <a:pPr lvl="0"/>
            <a:r>
              <a:rPr lang="cs-CZ" dirty="0"/>
              <a:t>Počet dětí méně než 4 = </a:t>
            </a:r>
            <a:r>
              <a:rPr lang="cs-CZ" dirty="0" err="1"/>
              <a:t>PHmax</a:t>
            </a:r>
            <a:r>
              <a:rPr lang="cs-CZ" dirty="0"/>
              <a:t> - </a:t>
            </a:r>
            <a:r>
              <a:rPr lang="cs-CZ" dirty="0" err="1"/>
              <a:t>PHmax</a:t>
            </a:r>
            <a:r>
              <a:rPr lang="cs-CZ" dirty="0"/>
              <a:t> x 0,6</a:t>
            </a:r>
          </a:p>
          <a:p>
            <a:pPr lvl="0"/>
            <a:r>
              <a:rPr lang="cs-CZ" dirty="0" err="1"/>
              <a:t>PHmax</a:t>
            </a:r>
            <a:r>
              <a:rPr lang="cs-CZ" dirty="0"/>
              <a:t> MŠ polodenní provoz – příloha č. 1</a:t>
            </a:r>
          </a:p>
          <a:p>
            <a:pPr lvl="0"/>
            <a:r>
              <a:rPr lang="cs-CZ" dirty="0" err="1"/>
              <a:t>PHmax</a:t>
            </a:r>
            <a:r>
              <a:rPr lang="cs-CZ" dirty="0"/>
              <a:t> MŠ celodenní provoz – příloha č. 2</a:t>
            </a:r>
          </a:p>
          <a:p>
            <a:pPr lvl="0"/>
            <a:r>
              <a:rPr lang="cs-CZ" dirty="0" err="1"/>
              <a:t>PHmax</a:t>
            </a:r>
            <a:r>
              <a:rPr lang="cs-CZ" dirty="0"/>
              <a:t> MŠ internátní provoz – příloha č. 3</a:t>
            </a:r>
          </a:p>
          <a:p>
            <a:pPr lvl="0"/>
            <a:endParaRPr lang="cs-CZ"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7706B2-EA9F-47A8-A935-6B640AC04CF1}"/>
              </a:ext>
            </a:extLst>
          </p:cNvPr>
          <p:cNvSpPr>
            <a:spLocks noGrp="1"/>
          </p:cNvSpPr>
          <p:nvPr>
            <p:ph type="title"/>
          </p:nvPr>
        </p:nvSpPr>
        <p:spPr/>
        <p:txBody>
          <a:bodyPr/>
          <a:lstStyle/>
          <a:p>
            <a:r>
              <a:rPr lang="cs-CZ" b="1" dirty="0">
                <a:solidFill>
                  <a:schemeClr val="accent1"/>
                </a:solidFill>
              </a:rPr>
              <a:t>Novela vyhlášky č. 14/2005 Sb.</a:t>
            </a:r>
          </a:p>
        </p:txBody>
      </p:sp>
      <p:sp>
        <p:nvSpPr>
          <p:cNvPr id="3" name="Zástupný obsah 2">
            <a:extLst>
              <a:ext uri="{FF2B5EF4-FFF2-40B4-BE49-F238E27FC236}">
                <a16:creationId xmlns:a16="http://schemas.microsoft.com/office/drawing/2014/main" id="{7F21EDB7-79F6-4313-802A-677ABC2ABE14}"/>
              </a:ext>
            </a:extLst>
          </p:cNvPr>
          <p:cNvSpPr>
            <a:spLocks noGrp="1"/>
          </p:cNvSpPr>
          <p:nvPr>
            <p:ph idx="1"/>
          </p:nvPr>
        </p:nvSpPr>
        <p:spPr/>
        <p:txBody>
          <a:bodyPr/>
          <a:lstStyle/>
          <a:p>
            <a:r>
              <a:rPr lang="cs-CZ" dirty="0"/>
              <a:t>Vyhláška č. 196/2019 Sb.</a:t>
            </a:r>
          </a:p>
          <a:p>
            <a:r>
              <a:rPr lang="cs-CZ" dirty="0"/>
              <a:t>§1d/nový odstavec 7</a:t>
            </a:r>
          </a:p>
          <a:p>
            <a:r>
              <a:rPr lang="cs-CZ" dirty="0" err="1"/>
              <a:t>PHmax</a:t>
            </a:r>
            <a:r>
              <a:rPr lang="cs-CZ" dirty="0"/>
              <a:t> stanovený pro pracoviště se za každou třídu zřízenou podle § 16/9 ŠZ nebo třídu školy zřízené podle §16/9 ŠZ zvyšuje o 5 hodin</a:t>
            </a:r>
          </a:p>
        </p:txBody>
      </p:sp>
    </p:spTree>
    <p:extLst>
      <p:ext uri="{BB962C8B-B14F-4D97-AF65-F5344CB8AC3E}">
        <p14:creationId xmlns:p14="http://schemas.microsoft.com/office/powerpoint/2010/main" val="12554786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8DE5E-5B0D-44FA-8C11-D29196A551B6}"/>
              </a:ext>
            </a:extLst>
          </p:cNvPr>
          <p:cNvSpPr>
            <a:spLocks noGrp="1"/>
          </p:cNvSpPr>
          <p:nvPr>
            <p:ph type="title"/>
          </p:nvPr>
        </p:nvSpPr>
        <p:spPr/>
        <p:txBody>
          <a:bodyPr/>
          <a:lstStyle/>
          <a:p>
            <a:r>
              <a:rPr lang="cs-CZ" b="1" dirty="0" err="1">
                <a:solidFill>
                  <a:schemeClr val="accent1"/>
                </a:solidFill>
              </a:rPr>
              <a:t>PHmax</a:t>
            </a:r>
            <a:r>
              <a:rPr lang="cs-CZ" b="1" dirty="0">
                <a:solidFill>
                  <a:schemeClr val="accent1"/>
                </a:solidFill>
              </a:rPr>
              <a:t> na asistenta pedagoga</a:t>
            </a:r>
          </a:p>
        </p:txBody>
      </p:sp>
      <p:sp>
        <p:nvSpPr>
          <p:cNvPr id="3" name="Zástupný obsah 2">
            <a:extLst>
              <a:ext uri="{FF2B5EF4-FFF2-40B4-BE49-F238E27FC236}">
                <a16:creationId xmlns:a16="http://schemas.microsoft.com/office/drawing/2014/main" id="{23FAC313-FB7D-47DD-9E02-92946C738FF3}"/>
              </a:ext>
            </a:extLst>
          </p:cNvPr>
          <p:cNvSpPr>
            <a:spLocks noGrp="1"/>
          </p:cNvSpPr>
          <p:nvPr>
            <p:ph idx="1"/>
          </p:nvPr>
        </p:nvSpPr>
        <p:spPr/>
        <p:txBody>
          <a:bodyPr/>
          <a:lstStyle/>
          <a:p>
            <a:r>
              <a:rPr lang="cs-CZ" dirty="0"/>
              <a:t>§1d/10</a:t>
            </a:r>
          </a:p>
          <a:p>
            <a:r>
              <a:rPr lang="cs-CZ" dirty="0"/>
              <a:t>Maximální týdenní počet hodin PPČ zabezpečované vedle učitele AP financovaným ze státního rozpočtu činí </a:t>
            </a:r>
            <a:r>
              <a:rPr lang="cs-CZ" b="1" dirty="0"/>
              <a:t>36 hodin na 1 třídu </a:t>
            </a:r>
            <a:r>
              <a:rPr lang="cs-CZ" dirty="0"/>
              <a:t>zřízenou podle §16/9 nebo třídu školy zřízené podle § 16/9, jde-li o pracoviště s průměrnou dobou provozu 8 a více hodin.</a:t>
            </a:r>
          </a:p>
          <a:p>
            <a:r>
              <a:rPr lang="cs-CZ" dirty="0"/>
              <a:t>Je-li doba provozu kratší než 8 hodin maximální počet hodin PPČ se poměrně sníží (například 6 hodinový provoz = 27 hodin na AP, úvazek 0,75)</a:t>
            </a:r>
          </a:p>
        </p:txBody>
      </p:sp>
    </p:spTree>
    <p:extLst>
      <p:ext uri="{BB962C8B-B14F-4D97-AF65-F5344CB8AC3E}">
        <p14:creationId xmlns:p14="http://schemas.microsoft.com/office/powerpoint/2010/main" val="29850627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6346D1-7AA9-4545-8421-149E274E5A0E}"/>
              </a:ext>
            </a:extLst>
          </p:cNvPr>
          <p:cNvSpPr>
            <a:spLocks noGrp="1"/>
          </p:cNvSpPr>
          <p:nvPr>
            <p:ph type="title"/>
          </p:nvPr>
        </p:nvSpPr>
        <p:spPr/>
        <p:txBody>
          <a:bodyPr>
            <a:normAutofit/>
          </a:bodyPr>
          <a:lstStyle/>
          <a:p>
            <a:r>
              <a:rPr lang="cs-CZ" b="1" dirty="0">
                <a:solidFill>
                  <a:schemeClr val="accent1"/>
                </a:solidFill>
              </a:rPr>
              <a:t>Výjimka z nejnižšího počtu dětí na třídu/školu §16/9 – platí obecné pravidlo i pro </a:t>
            </a:r>
            <a:r>
              <a:rPr lang="cs-CZ" b="1" dirty="0" err="1">
                <a:solidFill>
                  <a:schemeClr val="accent1"/>
                </a:solidFill>
              </a:rPr>
              <a:t>PHmax</a:t>
            </a:r>
            <a:r>
              <a:rPr lang="cs-CZ" b="1" dirty="0">
                <a:solidFill>
                  <a:schemeClr val="accent1"/>
                </a:solidFill>
              </a:rPr>
              <a:t> AP</a:t>
            </a:r>
          </a:p>
        </p:txBody>
      </p:sp>
      <p:sp>
        <p:nvSpPr>
          <p:cNvPr id="3" name="Zástupný obsah 2">
            <a:extLst>
              <a:ext uri="{FF2B5EF4-FFF2-40B4-BE49-F238E27FC236}">
                <a16:creationId xmlns:a16="http://schemas.microsoft.com/office/drawing/2014/main" id="{D7EFC9BB-5D08-4EE3-BB23-7E51D68130E7}"/>
              </a:ext>
            </a:extLst>
          </p:cNvPr>
          <p:cNvSpPr>
            <a:spLocks noGrp="1"/>
          </p:cNvSpPr>
          <p:nvPr>
            <p:ph idx="1"/>
          </p:nvPr>
        </p:nvSpPr>
        <p:spPr/>
        <p:txBody>
          <a:bodyPr>
            <a:normAutofit/>
          </a:bodyPr>
          <a:lstStyle/>
          <a:p>
            <a:r>
              <a:rPr lang="cs-CZ" dirty="0" err="1"/>
              <a:t>PHmax</a:t>
            </a:r>
            <a:r>
              <a:rPr lang="cs-CZ" dirty="0"/>
              <a:t> se snižuje o </a:t>
            </a:r>
          </a:p>
          <a:p>
            <a:r>
              <a:rPr lang="cs-CZ" dirty="0"/>
              <a:t>0,05násobek </a:t>
            </a:r>
            <a:r>
              <a:rPr lang="cs-CZ" dirty="0" err="1"/>
              <a:t>PHmax</a:t>
            </a:r>
            <a:r>
              <a:rPr lang="cs-CZ" dirty="0"/>
              <a:t> podle odstavce 2 věty první připadajícího průměrně na každou tuto třídu, je-li průměrný počet dětí v těchto třídách nejméně 5 a méně než 6,</a:t>
            </a:r>
          </a:p>
          <a:p>
            <a:r>
              <a:rPr lang="cs-CZ" dirty="0"/>
              <a:t>0,1násobek </a:t>
            </a:r>
            <a:r>
              <a:rPr lang="cs-CZ" dirty="0" err="1"/>
              <a:t>PHmax</a:t>
            </a:r>
            <a:r>
              <a:rPr lang="cs-CZ" dirty="0"/>
              <a:t> podle odstavce 2 věty první připadajícího průměrně na každou tuto třídu, je-li průměrný počet dětí v těchto třídách nejméně 4 a méně než 5, a</a:t>
            </a:r>
          </a:p>
          <a:p>
            <a:r>
              <a:rPr lang="cs-CZ" dirty="0"/>
              <a:t>0,6násobek </a:t>
            </a:r>
            <a:r>
              <a:rPr lang="cs-CZ" dirty="0" err="1"/>
              <a:t>PHmax</a:t>
            </a:r>
            <a:r>
              <a:rPr lang="cs-CZ" dirty="0"/>
              <a:t> podle odstavce 2 věty první připadajícího průměrně na každou tuto třídu, je-li průměrný počet dětí v těchto třídách méně než 4.</a:t>
            </a:r>
          </a:p>
        </p:txBody>
      </p:sp>
    </p:spTree>
    <p:extLst>
      <p:ext uri="{BB962C8B-B14F-4D97-AF65-F5344CB8AC3E}">
        <p14:creationId xmlns:p14="http://schemas.microsoft.com/office/powerpoint/2010/main" val="9237328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D6DAB1-7855-4921-AF76-2D28947E298E}"/>
              </a:ext>
            </a:extLst>
          </p:cNvPr>
          <p:cNvSpPr txBox="1">
            <a:spLocks noGrp="1"/>
          </p:cNvSpPr>
          <p:nvPr>
            <p:ph type="title"/>
          </p:nvPr>
        </p:nvSpPr>
        <p:spPr>
          <a:xfrm>
            <a:off x="1981200" y="492120"/>
            <a:ext cx="8229600" cy="1143000"/>
          </a:xfrm>
        </p:spPr>
        <p:txBody>
          <a:bodyPr/>
          <a:lstStyle/>
          <a:p>
            <a:pPr lvl="0"/>
            <a:r>
              <a:rPr lang="cs-CZ" sz="3200" b="1">
                <a:solidFill>
                  <a:srgbClr val="00B050"/>
                </a:solidFill>
              </a:rPr>
              <a:t>Počty dětí na třídu 1. 9. 2018</a:t>
            </a:r>
          </a:p>
        </p:txBody>
      </p:sp>
      <p:sp>
        <p:nvSpPr>
          <p:cNvPr id="3" name="Zástupný symbol pro obsah 2">
            <a:extLst>
              <a:ext uri="{FF2B5EF4-FFF2-40B4-BE49-F238E27FC236}">
                <a16:creationId xmlns:a16="http://schemas.microsoft.com/office/drawing/2014/main" id="{DD34DCE0-359D-478F-8262-B47FEC816C28}"/>
              </a:ext>
            </a:extLst>
          </p:cNvPr>
          <p:cNvSpPr txBox="1">
            <a:spLocks noGrp="1"/>
          </p:cNvSpPr>
          <p:nvPr>
            <p:ph idx="1"/>
          </p:nvPr>
        </p:nvSpPr>
        <p:spPr/>
        <p:txBody>
          <a:bodyPr/>
          <a:lstStyle/>
          <a:p>
            <a:pPr lvl="0"/>
            <a:r>
              <a:rPr lang="cs-CZ" dirty="0"/>
              <a:t>MŠ s 1 třídou			15 dětí nejméně</a:t>
            </a:r>
          </a:p>
          <a:p>
            <a:pPr lvl="0"/>
            <a:r>
              <a:rPr lang="cs-CZ" dirty="0"/>
              <a:t>MŠ se 2 třídami			12,5 dětí/1 třída</a:t>
            </a:r>
          </a:p>
          <a:p>
            <a:pPr lvl="0"/>
            <a:r>
              <a:rPr lang="cs-CZ" dirty="0"/>
              <a:t>MŠ se 3 třídami			16,33 dětí/1 třída</a:t>
            </a:r>
          </a:p>
          <a:p>
            <a:pPr lvl="0"/>
            <a:r>
              <a:rPr lang="cs-CZ" dirty="0"/>
              <a:t>MŠ se 4 a více třídami		18 dětí/1 třída</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03385-6DB1-4878-ACDA-7F6EFD50B4CC}"/>
              </a:ext>
            </a:extLst>
          </p:cNvPr>
          <p:cNvSpPr txBox="1">
            <a:spLocks noGrp="1"/>
          </p:cNvSpPr>
          <p:nvPr>
            <p:ph type="title"/>
          </p:nvPr>
        </p:nvSpPr>
        <p:spPr>
          <a:xfrm>
            <a:off x="2001838" y="731840"/>
            <a:ext cx="8229600" cy="1143000"/>
          </a:xfrm>
        </p:spPr>
        <p:txBody>
          <a:bodyPr/>
          <a:lstStyle/>
          <a:p>
            <a:pPr lvl="0"/>
            <a:r>
              <a:rPr lang="cs-CZ" sz="3200" b="1">
                <a:solidFill>
                  <a:srgbClr val="00B050"/>
                </a:solidFill>
              </a:rPr>
              <a:t>Počty dětí na MŠ – jediná v obci 1. 9. 2018</a:t>
            </a:r>
          </a:p>
        </p:txBody>
      </p:sp>
      <p:sp>
        <p:nvSpPr>
          <p:cNvPr id="3" name="Zástupný symbol pro obsah 2">
            <a:extLst>
              <a:ext uri="{FF2B5EF4-FFF2-40B4-BE49-F238E27FC236}">
                <a16:creationId xmlns:a16="http://schemas.microsoft.com/office/drawing/2014/main" id="{0428AE5E-1656-4D7D-A9F9-0799FC2FCC4B}"/>
              </a:ext>
            </a:extLst>
          </p:cNvPr>
          <p:cNvSpPr txBox="1">
            <a:spLocks noGrp="1"/>
          </p:cNvSpPr>
          <p:nvPr>
            <p:ph idx="1"/>
          </p:nvPr>
        </p:nvSpPr>
        <p:spPr>
          <a:xfrm>
            <a:off x="1981200" y="1881186"/>
            <a:ext cx="8229600" cy="4525959"/>
          </a:xfrm>
        </p:spPr>
        <p:txBody>
          <a:bodyPr/>
          <a:lstStyle/>
          <a:p>
            <a:pPr lvl="0"/>
            <a:r>
              <a:rPr lang="cs-CZ" dirty="0"/>
              <a:t>MŠ s 1 třídou			13 dětí nejméně</a:t>
            </a:r>
          </a:p>
          <a:p>
            <a:pPr lvl="0"/>
            <a:r>
              <a:rPr lang="cs-CZ" dirty="0"/>
              <a:t>MŠ se 2 třídami			12,5 dětí/1 třída</a:t>
            </a:r>
          </a:p>
          <a:p>
            <a:pPr lvl="0"/>
            <a:r>
              <a:rPr lang="cs-CZ" dirty="0"/>
              <a:t>MŠ se 3 a více třídami		16 dětí/1 třída</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8DAB7D-BDC8-4AAD-9EE3-7F4179E868EA}"/>
              </a:ext>
            </a:extLst>
          </p:cNvPr>
          <p:cNvSpPr txBox="1">
            <a:spLocks noGrp="1"/>
          </p:cNvSpPr>
          <p:nvPr>
            <p:ph type="title"/>
          </p:nvPr>
        </p:nvSpPr>
        <p:spPr>
          <a:xfrm>
            <a:off x="1981200" y="731840"/>
            <a:ext cx="8229600" cy="1143000"/>
          </a:xfrm>
        </p:spPr>
        <p:txBody>
          <a:bodyPr/>
          <a:lstStyle/>
          <a:p>
            <a:pPr lvl="0"/>
            <a:r>
              <a:rPr lang="cs-CZ" b="1">
                <a:solidFill>
                  <a:srgbClr val="00B050"/>
                </a:solidFill>
              </a:rPr>
              <a:t>1. 9. 2018</a:t>
            </a:r>
          </a:p>
        </p:txBody>
      </p:sp>
      <p:sp>
        <p:nvSpPr>
          <p:cNvPr id="3" name="Zástupný symbol pro obsah 2">
            <a:extLst>
              <a:ext uri="{FF2B5EF4-FFF2-40B4-BE49-F238E27FC236}">
                <a16:creationId xmlns:a16="http://schemas.microsoft.com/office/drawing/2014/main" id="{C0253EBE-AE11-4E37-AF3F-B665F659B7F7}"/>
              </a:ext>
            </a:extLst>
          </p:cNvPr>
          <p:cNvSpPr txBox="1">
            <a:spLocks noGrp="1"/>
          </p:cNvSpPr>
          <p:nvPr>
            <p:ph idx="1"/>
          </p:nvPr>
        </p:nvSpPr>
        <p:spPr/>
        <p:txBody>
          <a:bodyPr/>
          <a:lstStyle/>
          <a:p>
            <a:pPr lvl="0"/>
            <a:r>
              <a:rPr lang="cs-CZ"/>
              <a:t>Snižování počtu dětí ve třídě v případě umístění dětí s SVP – platí stávající úprava</a:t>
            </a:r>
          </a:p>
          <a:p>
            <a:pPr lvl="0"/>
            <a:r>
              <a:rPr lang="cs-CZ"/>
              <a:t>Neuplatní se – </a:t>
            </a:r>
          </a:p>
          <a:p>
            <a:pPr lvl="1"/>
            <a:r>
              <a:rPr lang="cs-CZ"/>
              <a:t>brání v plnění povinného předškolního vzdělávání </a:t>
            </a:r>
          </a:p>
          <a:p>
            <a:pPr lvl="1"/>
            <a:r>
              <a:rPr lang="cs-CZ"/>
              <a:t>dojde ke změně podpůrného opatření v průběhu školního roku</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56F0EE-8CB1-4B92-A063-D363D42BE61A}"/>
              </a:ext>
            </a:extLst>
          </p:cNvPr>
          <p:cNvSpPr txBox="1">
            <a:spLocks noGrp="1"/>
          </p:cNvSpPr>
          <p:nvPr>
            <p:ph type="title"/>
          </p:nvPr>
        </p:nvSpPr>
        <p:spPr>
          <a:xfrm>
            <a:off x="1981200" y="492120"/>
            <a:ext cx="8229600" cy="1143000"/>
          </a:xfrm>
        </p:spPr>
        <p:txBody>
          <a:bodyPr/>
          <a:lstStyle/>
          <a:p>
            <a:pPr lvl="0"/>
            <a:r>
              <a:rPr lang="cs-CZ" sz="3200" b="1">
                <a:solidFill>
                  <a:srgbClr val="00B050"/>
                </a:solidFill>
              </a:rPr>
              <a:t>Počty dětí na třídu 1. 9. 2020</a:t>
            </a:r>
          </a:p>
        </p:txBody>
      </p:sp>
      <p:sp>
        <p:nvSpPr>
          <p:cNvPr id="3" name="Zástupný symbol pro obsah 2">
            <a:extLst>
              <a:ext uri="{FF2B5EF4-FFF2-40B4-BE49-F238E27FC236}">
                <a16:creationId xmlns:a16="http://schemas.microsoft.com/office/drawing/2014/main" id="{F6243D35-874B-4322-AD69-14041D8422B7}"/>
              </a:ext>
            </a:extLst>
          </p:cNvPr>
          <p:cNvSpPr txBox="1">
            <a:spLocks noGrp="1"/>
          </p:cNvSpPr>
          <p:nvPr>
            <p:ph idx="1"/>
          </p:nvPr>
        </p:nvSpPr>
        <p:spPr/>
        <p:txBody>
          <a:bodyPr/>
          <a:lstStyle/>
          <a:p>
            <a:pPr lvl="0"/>
            <a:r>
              <a:rPr lang="cs-CZ" dirty="0"/>
              <a:t>MŠ s 1 třídou			15 dětí nejméně</a:t>
            </a:r>
          </a:p>
          <a:p>
            <a:pPr lvl="0"/>
            <a:r>
              <a:rPr lang="cs-CZ" dirty="0"/>
              <a:t>MŠ se 2 třídami			12,5 dětí/1 třída</a:t>
            </a:r>
          </a:p>
          <a:p>
            <a:pPr lvl="0"/>
            <a:r>
              <a:rPr lang="cs-CZ" dirty="0"/>
              <a:t>MŠ se 3 třídami			16,33 dětí/1 třída</a:t>
            </a:r>
          </a:p>
          <a:p>
            <a:pPr lvl="0"/>
            <a:r>
              <a:rPr lang="cs-CZ" dirty="0"/>
              <a:t>MŠ se 4 a více třídami		18 dětí/1 třída</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519093-8D44-4469-A58F-713F65B2C840}"/>
              </a:ext>
            </a:extLst>
          </p:cNvPr>
          <p:cNvSpPr txBox="1">
            <a:spLocks noGrp="1"/>
          </p:cNvSpPr>
          <p:nvPr>
            <p:ph type="title"/>
          </p:nvPr>
        </p:nvSpPr>
        <p:spPr>
          <a:xfrm>
            <a:off x="2001838" y="731840"/>
            <a:ext cx="8229600" cy="1143000"/>
          </a:xfrm>
        </p:spPr>
        <p:txBody>
          <a:bodyPr/>
          <a:lstStyle/>
          <a:p>
            <a:pPr lvl="0"/>
            <a:r>
              <a:rPr lang="cs-CZ" sz="3200" b="1">
                <a:solidFill>
                  <a:srgbClr val="00B050"/>
                </a:solidFill>
              </a:rPr>
              <a:t>Počty dětí na MŠ – jediná v obci 1. 9. 2020</a:t>
            </a:r>
          </a:p>
        </p:txBody>
      </p:sp>
      <p:sp>
        <p:nvSpPr>
          <p:cNvPr id="3" name="Zástupný symbol pro obsah 2">
            <a:extLst>
              <a:ext uri="{FF2B5EF4-FFF2-40B4-BE49-F238E27FC236}">
                <a16:creationId xmlns:a16="http://schemas.microsoft.com/office/drawing/2014/main" id="{249CCCDC-1326-46EE-B0C0-E22908CD9E19}"/>
              </a:ext>
            </a:extLst>
          </p:cNvPr>
          <p:cNvSpPr txBox="1">
            <a:spLocks noGrp="1"/>
          </p:cNvSpPr>
          <p:nvPr>
            <p:ph idx="1"/>
          </p:nvPr>
        </p:nvSpPr>
        <p:spPr>
          <a:xfrm>
            <a:off x="1981200" y="1881186"/>
            <a:ext cx="8229600" cy="4525959"/>
          </a:xfrm>
        </p:spPr>
        <p:txBody>
          <a:bodyPr/>
          <a:lstStyle/>
          <a:p>
            <a:pPr lvl="0"/>
            <a:r>
              <a:rPr lang="cs-CZ" sz="2400" dirty="0"/>
              <a:t>MŠ s 1 třídou		13 dětí nejméně</a:t>
            </a:r>
          </a:p>
          <a:p>
            <a:pPr lvl="0"/>
            <a:r>
              <a:rPr lang="cs-CZ" sz="2400" dirty="0"/>
              <a:t>MŠ se 2 třídami		12,5 dětí/1 třída</a:t>
            </a:r>
          </a:p>
          <a:p>
            <a:pPr lvl="0"/>
            <a:r>
              <a:rPr lang="cs-CZ" sz="2400" dirty="0"/>
              <a:t>MŠ se 3 a více třídami	16 dětí/1 třída</a:t>
            </a:r>
          </a:p>
          <a:p>
            <a:pPr lvl="0"/>
            <a:endParaRPr lang="cs-CZ" sz="2400" dirty="0"/>
          </a:p>
          <a:p>
            <a:pPr lvl="0"/>
            <a:r>
              <a:rPr lang="cs-CZ" sz="2400" dirty="0"/>
              <a:t>Třída MŠ se naplňuje na 24 dětí</a:t>
            </a:r>
          </a:p>
          <a:p>
            <a:pPr lvl="0"/>
            <a:r>
              <a:rPr lang="cs-CZ" sz="2400" strike="sngStrike" dirty="0"/>
              <a:t>Třída s dětmi od 2-3 let – nejméně 12 nejvíce 16 dětí</a:t>
            </a:r>
          </a:p>
          <a:p>
            <a:pPr lvl="0"/>
            <a:r>
              <a:rPr lang="cs-CZ" sz="2400" strike="sngStrike" dirty="0"/>
              <a:t>Trojtřídní MŠ upřednostňuje zřízení samostatné třídy</a:t>
            </a:r>
          </a:p>
          <a:p>
            <a:pPr marL="0" lvl="0" indent="0">
              <a:buNone/>
            </a:pPr>
            <a:r>
              <a:rPr lang="cs-CZ" sz="2400" dirty="0">
                <a:solidFill>
                  <a:srgbClr val="FF0000"/>
                </a:solidFill>
              </a:rPr>
              <a:t>Zrušeno novelou vydanou pod č. 196/2019 Sb.</a:t>
            </a:r>
          </a:p>
          <a:p>
            <a:pPr lvl="0"/>
            <a:r>
              <a:rPr lang="cs-CZ" sz="2400" dirty="0"/>
              <a:t>Lesní MŠ – nejméně 15 dětí</a:t>
            </a:r>
          </a:p>
          <a:p>
            <a:pPr marL="0" indent="0">
              <a:buNone/>
            </a:pPr>
            <a:endParaRPr lang="cs-CZ"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41208D-C7BD-4861-A5C9-4C0C0E3A1C99}"/>
              </a:ext>
            </a:extLst>
          </p:cNvPr>
          <p:cNvSpPr txBox="1">
            <a:spLocks noGrp="1"/>
          </p:cNvSpPr>
          <p:nvPr>
            <p:ph type="title"/>
          </p:nvPr>
        </p:nvSpPr>
        <p:spPr>
          <a:xfrm>
            <a:off x="2133603" y="477838"/>
            <a:ext cx="8229600" cy="1143000"/>
          </a:xfrm>
        </p:spPr>
        <p:txBody>
          <a:bodyPr/>
          <a:lstStyle/>
          <a:p>
            <a:pPr lvl="0"/>
            <a:r>
              <a:rPr lang="cs-CZ" sz="3600" b="1">
                <a:solidFill>
                  <a:srgbClr val="00B050"/>
                </a:solidFill>
              </a:rPr>
              <a:t>1. 9. 2020</a:t>
            </a:r>
          </a:p>
        </p:txBody>
      </p:sp>
      <p:sp>
        <p:nvSpPr>
          <p:cNvPr id="3" name="Zástupný symbol pro obsah 2">
            <a:extLst>
              <a:ext uri="{FF2B5EF4-FFF2-40B4-BE49-F238E27FC236}">
                <a16:creationId xmlns:a16="http://schemas.microsoft.com/office/drawing/2014/main" id="{313EE2C6-5437-488E-8FA5-E47D75EBF72B}"/>
              </a:ext>
            </a:extLst>
          </p:cNvPr>
          <p:cNvSpPr txBox="1">
            <a:spLocks noGrp="1"/>
          </p:cNvSpPr>
          <p:nvPr>
            <p:ph idx="1"/>
          </p:nvPr>
        </p:nvSpPr>
        <p:spPr/>
        <p:txBody>
          <a:bodyPr/>
          <a:lstStyle/>
          <a:p>
            <a:pPr lvl="0"/>
            <a:r>
              <a:rPr lang="cs-CZ" sz="2400" dirty="0"/>
              <a:t>Snižování počtů dětí za děti s podpůrným opatřením platí beze změn (nejvýše mínus 5 dětí)</a:t>
            </a:r>
          </a:p>
          <a:p>
            <a:pPr lvl="0"/>
            <a:r>
              <a:rPr lang="cs-CZ" sz="2400" dirty="0"/>
              <a:t>Dítě mladší 3 let  - mínus 2 děti (nejvýše mínus 6 dětí)</a:t>
            </a:r>
          </a:p>
          <a:p>
            <a:pPr lvl="0"/>
            <a:r>
              <a:rPr lang="cs-CZ" sz="2400" dirty="0"/>
              <a:t>Odpočty nelze uplatnit souběžně</a:t>
            </a:r>
          </a:p>
          <a:p>
            <a:pPr lvl="0"/>
            <a:r>
              <a:rPr lang="cs-CZ" sz="2400" dirty="0"/>
              <a:t>Neuplatní se: </a:t>
            </a:r>
          </a:p>
          <a:p>
            <a:pPr lvl="1"/>
            <a:r>
              <a:rPr lang="cs-CZ" dirty="0"/>
              <a:t>brání v plnění povinného předškolního vzdělávání </a:t>
            </a:r>
          </a:p>
          <a:p>
            <a:pPr lvl="1"/>
            <a:r>
              <a:rPr lang="cs-CZ" dirty="0"/>
              <a:t>dojde ke změně podpůrného opatření v průběhu školního roku</a:t>
            </a:r>
          </a:p>
          <a:p>
            <a:pPr lvl="0"/>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51FA19-3F1C-4E83-975A-D33B4A78AC14}"/>
              </a:ext>
            </a:extLst>
          </p:cNvPr>
          <p:cNvSpPr txBox="1">
            <a:spLocks noGrp="1"/>
          </p:cNvSpPr>
          <p:nvPr>
            <p:ph type="title"/>
          </p:nvPr>
        </p:nvSpPr>
        <p:spPr/>
        <p:txBody>
          <a:bodyPr/>
          <a:lstStyle/>
          <a:p>
            <a:pPr lvl="0"/>
            <a:r>
              <a:rPr lang="en-US" altLang="zh-CN" b="1"/>
              <a:t>§ 1 – co zákon upravuje</a:t>
            </a:r>
          </a:p>
        </p:txBody>
      </p:sp>
      <p:sp>
        <p:nvSpPr>
          <p:cNvPr id="3" name="Zástupný symbol pro obsah 2">
            <a:extLst>
              <a:ext uri="{FF2B5EF4-FFF2-40B4-BE49-F238E27FC236}">
                <a16:creationId xmlns:a16="http://schemas.microsoft.com/office/drawing/2014/main" id="{39EEA58A-4764-4E33-8361-DD6DE402D20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předškolní, základní, střední, vyšší odborné a některé jiné vzdělávání ve školách a školských zařízeních,</a:t>
            </a:r>
          </a:p>
          <a:p>
            <a:pPr hangingPunct="1">
              <a:spcBef>
                <a:spcPts val="800"/>
              </a:spcBef>
              <a:buSzPct val="100000"/>
              <a:buFont typeface="Arial" pitchFamily="34"/>
              <a:buChar char="•"/>
            </a:pPr>
            <a:r>
              <a:rPr lang="cs-CZ" dirty="0">
                <a:latin typeface="Calibri" pitchFamily="18"/>
              </a:rPr>
              <a:t>stanoví podmínky, za nichž se vzdělávání a výchova (dále jen „vzdělávání“) uskutečňuje,</a:t>
            </a:r>
          </a:p>
          <a:p>
            <a:pPr hangingPunct="1">
              <a:spcBef>
                <a:spcPts val="800"/>
              </a:spcBef>
              <a:buSzPct val="100000"/>
              <a:buFont typeface="Arial" pitchFamily="34"/>
              <a:buChar char="•"/>
            </a:pPr>
            <a:r>
              <a:rPr lang="cs-CZ" dirty="0">
                <a:latin typeface="Calibri" pitchFamily="18"/>
              </a:rPr>
              <a:t>vymezuje práva a povinnosti fyzických a právnických osob při vzdělávání a</a:t>
            </a:r>
          </a:p>
          <a:p>
            <a:pPr hangingPunct="1">
              <a:spcBef>
                <a:spcPts val="800"/>
              </a:spcBef>
              <a:buSzPct val="100000"/>
              <a:buFont typeface="Arial" pitchFamily="34"/>
              <a:buChar char="•"/>
            </a:pPr>
            <a:r>
              <a:rPr lang="cs-CZ" dirty="0">
                <a:latin typeface="Calibri" pitchFamily="18"/>
              </a:rPr>
              <a:t>stanoví působnost orgánů vykonávajících státní správu a samosprávu ve školství.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5DD71C-81CA-4DEE-B397-C418288D2B79}"/>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B740226-4FBD-4A7F-81DB-6BD808986E3C}"/>
              </a:ext>
            </a:extLst>
          </p:cNvPr>
          <p:cNvSpPr txBox="1">
            <a:spLocks noGrp="1"/>
          </p:cNvSpPr>
          <p:nvPr>
            <p:ph idx="1"/>
          </p:nvPr>
        </p:nvSpPr>
        <p:spPr>
          <a:xfrm>
            <a:off x="1981200" y="1600201"/>
            <a:ext cx="8229600" cy="4525923"/>
          </a:xfrm>
        </p:spPr>
        <p:txBody>
          <a:bodyPr vert="horz" lIns="91440" tIns="45720" rIns="91440" bIns="45720" rtlCol="0" anchorCtr="1">
            <a:normAutofit/>
          </a:bodyPr>
          <a:lstStyle/>
          <a:p>
            <a:pPr marL="0" indent="0" algn="ctr" hangingPunct="1">
              <a:spcBef>
                <a:spcPts val="800"/>
              </a:spcBef>
              <a:buNone/>
            </a:pPr>
            <a:endParaRPr lang="cs-CZ">
              <a:latin typeface="Calibri" pitchFamily="18"/>
            </a:endParaRPr>
          </a:p>
          <a:p>
            <a:pPr marL="0" indent="0" algn="ctr" hangingPunct="1">
              <a:spcBef>
                <a:spcPts val="1600"/>
              </a:spcBef>
              <a:buNone/>
            </a:pPr>
            <a:r>
              <a:rPr lang="cs-CZ" sz="6600" b="1">
                <a:latin typeface="Calibri" pitchFamily="18"/>
              </a:rPr>
              <a:t>Právní postavení školy</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58E97-F5F9-419B-B008-3B8D7A0DBE8E}"/>
              </a:ext>
            </a:extLst>
          </p:cNvPr>
          <p:cNvSpPr txBox="1">
            <a:spLocks noGrp="1"/>
          </p:cNvSpPr>
          <p:nvPr>
            <p:ph type="title"/>
          </p:nvPr>
        </p:nvSpPr>
        <p:spPr>
          <a:xfrm>
            <a:off x="1981200" y="609603"/>
            <a:ext cx="8229600" cy="1143000"/>
          </a:xfrm>
        </p:spPr>
        <p:txBody>
          <a:bodyPr/>
          <a:lstStyle/>
          <a:p>
            <a:pPr lvl="0"/>
            <a:r>
              <a:rPr lang="cs-CZ" sz="3200" b="1">
                <a:solidFill>
                  <a:srgbClr val="00B050"/>
                </a:solidFill>
              </a:rPr>
              <a:t>Péče o zdraví a bezpečnost dětí</a:t>
            </a:r>
          </a:p>
        </p:txBody>
      </p:sp>
      <p:sp>
        <p:nvSpPr>
          <p:cNvPr id="3" name="Zástupný symbol pro obsah 2">
            <a:extLst>
              <a:ext uri="{FF2B5EF4-FFF2-40B4-BE49-F238E27FC236}">
                <a16:creationId xmlns:a16="http://schemas.microsoft.com/office/drawing/2014/main" id="{BB1EFC4D-1A9D-4A63-86F8-8C6DAA6441F9}"/>
              </a:ext>
            </a:extLst>
          </p:cNvPr>
          <p:cNvSpPr txBox="1">
            <a:spLocks noGrp="1"/>
          </p:cNvSpPr>
          <p:nvPr>
            <p:ph idx="1"/>
          </p:nvPr>
        </p:nvSpPr>
        <p:spPr/>
        <p:txBody>
          <a:bodyPr/>
          <a:lstStyle/>
          <a:p>
            <a:pPr lvl="0"/>
            <a:r>
              <a:rPr lang="cs-CZ"/>
              <a:t>Bezpečnosti dětí při pobytu venku</a:t>
            </a:r>
          </a:p>
          <a:p>
            <a:pPr lvl="1"/>
            <a:r>
              <a:rPr lang="cs-CZ"/>
              <a:t>20 dětí z běžných tříd (výjimka +8), nebo </a:t>
            </a:r>
          </a:p>
          <a:p>
            <a:pPr lvl="1"/>
            <a:r>
              <a:rPr lang="cs-CZ"/>
              <a:t>12 dětí ve třídě, kde jsou </a:t>
            </a:r>
            <a:r>
              <a:rPr lang="cs-CZ" u="sng"/>
              <a:t>přítomny</a:t>
            </a:r>
            <a:r>
              <a:rPr lang="cs-CZ"/>
              <a:t> děti s přiznanými podpůrnými opatřeními druhého až pátého stupně nebo děti mladší 3 let (výjimka + 11).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9D33A-4046-4681-BD2B-BB4C97708AAA}"/>
              </a:ext>
            </a:extLst>
          </p:cNvPr>
          <p:cNvSpPr txBox="1">
            <a:spLocks noGrp="1"/>
          </p:cNvSpPr>
          <p:nvPr>
            <p:ph type="title"/>
          </p:nvPr>
        </p:nvSpPr>
        <p:spPr>
          <a:xfrm>
            <a:off x="1981200" y="492120"/>
            <a:ext cx="8229600" cy="1143000"/>
          </a:xfrm>
        </p:spPr>
        <p:txBody>
          <a:bodyPr/>
          <a:lstStyle/>
          <a:p>
            <a:pPr lvl="0"/>
            <a:r>
              <a:rPr lang="cs-CZ" sz="3200" b="1">
                <a:solidFill>
                  <a:srgbClr val="00B050"/>
                </a:solidFill>
              </a:rPr>
              <a:t>Péče o zdraví a bezpečnost dětí</a:t>
            </a:r>
            <a:endParaRPr lang="cs-CZ" sz="3200"/>
          </a:p>
        </p:txBody>
      </p:sp>
      <p:sp>
        <p:nvSpPr>
          <p:cNvPr id="3" name="Zástupný symbol pro obsah 2">
            <a:extLst>
              <a:ext uri="{FF2B5EF4-FFF2-40B4-BE49-F238E27FC236}">
                <a16:creationId xmlns:a16="http://schemas.microsoft.com/office/drawing/2014/main" id="{E0C3653A-E2E4-407C-8E89-C1C7F9320430}"/>
              </a:ext>
            </a:extLst>
          </p:cNvPr>
          <p:cNvSpPr txBox="1">
            <a:spLocks noGrp="1"/>
          </p:cNvSpPr>
          <p:nvPr>
            <p:ph idx="1"/>
          </p:nvPr>
        </p:nvSpPr>
        <p:spPr/>
        <p:txBody>
          <a:bodyPr/>
          <a:lstStyle/>
          <a:p>
            <a:pPr lvl="0"/>
            <a:r>
              <a:rPr lang="cs-CZ" sz="2400"/>
              <a:t>Při zajišťování zotavovacích pobytů, popřípadě výletů pro děti, a </a:t>
            </a:r>
            <a:r>
              <a:rPr lang="cs-CZ" sz="2400" u="sng"/>
              <a:t>v případě mateřské školy s internátním provozem v době po ukončení celodenního vzdělávání </a:t>
            </a:r>
            <a:r>
              <a:rPr lang="cs-CZ" sz="2400"/>
              <a:t>určí ředitel mateřské školy počet učitelů mateřské školy nebo jiných pedagogických pracovníků tak, aby bylo zajištěno vzdělávání dětí, včetně dětí uvedených v § 16 odst. 9 školského zákona, jejich bezpečnost a ochrana zdraví.</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83D30B-37F0-42F4-91A6-F1BE718A790A}"/>
              </a:ext>
            </a:extLst>
          </p:cNvPr>
          <p:cNvSpPr txBox="1">
            <a:spLocks noGrp="1"/>
          </p:cNvSpPr>
          <p:nvPr>
            <p:ph type="title"/>
          </p:nvPr>
        </p:nvSpPr>
        <p:spPr>
          <a:xfrm>
            <a:off x="1981200" y="609603"/>
            <a:ext cx="8229600" cy="1143000"/>
          </a:xfrm>
        </p:spPr>
        <p:txBody>
          <a:bodyPr/>
          <a:lstStyle/>
          <a:p>
            <a:pPr lvl="0"/>
            <a:r>
              <a:rPr lang="cs-CZ" sz="3200" b="1">
                <a:solidFill>
                  <a:srgbClr val="00B050"/>
                </a:solidFill>
              </a:rPr>
              <a:t>Úplata za předškolní vzdělávání</a:t>
            </a:r>
          </a:p>
        </p:txBody>
      </p:sp>
      <p:sp>
        <p:nvSpPr>
          <p:cNvPr id="3" name="Zástupný symbol pro obsah 2">
            <a:extLst>
              <a:ext uri="{FF2B5EF4-FFF2-40B4-BE49-F238E27FC236}">
                <a16:creationId xmlns:a16="http://schemas.microsoft.com/office/drawing/2014/main" id="{0E4911F4-43FC-42DA-8ACC-6C0A75A7352D}"/>
              </a:ext>
            </a:extLst>
          </p:cNvPr>
          <p:cNvSpPr txBox="1">
            <a:spLocks noGrp="1"/>
          </p:cNvSpPr>
          <p:nvPr>
            <p:ph idx="1"/>
          </p:nvPr>
        </p:nvSpPr>
        <p:spPr/>
        <p:txBody>
          <a:bodyPr/>
          <a:lstStyle/>
          <a:p>
            <a:pPr lvl="0"/>
            <a:r>
              <a:rPr lang="cs-CZ"/>
              <a:t>Do nákladů nelze zahrnout výdaje, na jejichž úhradu byly použity finanční prostředky poskytnuté ze státního rozpočtu a </a:t>
            </a:r>
            <a:r>
              <a:rPr lang="cs-CZ" u="sng"/>
              <a:t>finanční prostředky Evropské unie.</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8BA50-2659-4043-AF33-732A28718838}"/>
              </a:ext>
            </a:extLst>
          </p:cNvPr>
          <p:cNvSpPr>
            <a:spLocks noGrp="1"/>
          </p:cNvSpPr>
          <p:nvPr>
            <p:ph type="title"/>
          </p:nvPr>
        </p:nvSpPr>
        <p:spPr/>
        <p:txBody>
          <a:bodyPr/>
          <a:lstStyle/>
          <a:p>
            <a:r>
              <a:rPr lang="cs-CZ" dirty="0" err="1"/>
              <a:t>PHmax</a:t>
            </a:r>
            <a:r>
              <a:rPr lang="cs-CZ" dirty="0"/>
              <a:t> ŠD</a:t>
            </a:r>
          </a:p>
        </p:txBody>
      </p:sp>
      <p:sp>
        <p:nvSpPr>
          <p:cNvPr id="3" name="Zástupný text 2">
            <a:extLst>
              <a:ext uri="{FF2B5EF4-FFF2-40B4-BE49-F238E27FC236}">
                <a16:creationId xmlns:a16="http://schemas.microsoft.com/office/drawing/2014/main" id="{24507022-D2AE-42B6-A509-F3D5D0BB1F46}"/>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70840473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47917DBA-9927-4CFC-BB88-4F9F197A24CE}"/>
              </a:ext>
            </a:extLst>
          </p:cNvPr>
          <p:cNvGraphicFramePr>
            <a:graphicFrameLocks noGrp="1"/>
          </p:cNvGraphicFramePr>
          <p:nvPr/>
        </p:nvGraphicFramePr>
        <p:xfrm>
          <a:off x="714102" y="1464876"/>
          <a:ext cx="11004411" cy="4976202"/>
        </p:xfrm>
        <a:graphic>
          <a:graphicData uri="http://schemas.openxmlformats.org/drawingml/2006/table">
            <a:tbl>
              <a:tblPr>
                <a:tableStyleId>{5C22544A-7EE6-4342-B048-85BDC9FD1C3A}</a:tableStyleId>
              </a:tblPr>
              <a:tblGrid>
                <a:gridCol w="608318">
                  <a:extLst>
                    <a:ext uri="{9D8B030D-6E8A-4147-A177-3AD203B41FA5}">
                      <a16:colId xmlns:a16="http://schemas.microsoft.com/office/drawing/2014/main" val="3361763415"/>
                    </a:ext>
                  </a:extLst>
                </a:gridCol>
                <a:gridCol w="419878">
                  <a:extLst>
                    <a:ext uri="{9D8B030D-6E8A-4147-A177-3AD203B41FA5}">
                      <a16:colId xmlns:a16="http://schemas.microsoft.com/office/drawing/2014/main" val="2147350552"/>
                    </a:ext>
                  </a:extLst>
                </a:gridCol>
                <a:gridCol w="419878">
                  <a:extLst>
                    <a:ext uri="{9D8B030D-6E8A-4147-A177-3AD203B41FA5}">
                      <a16:colId xmlns:a16="http://schemas.microsoft.com/office/drawing/2014/main" val="304538543"/>
                    </a:ext>
                  </a:extLst>
                </a:gridCol>
                <a:gridCol w="419096">
                  <a:extLst>
                    <a:ext uri="{9D8B030D-6E8A-4147-A177-3AD203B41FA5}">
                      <a16:colId xmlns:a16="http://schemas.microsoft.com/office/drawing/2014/main" val="3286391183"/>
                    </a:ext>
                  </a:extLst>
                </a:gridCol>
                <a:gridCol w="419096">
                  <a:extLst>
                    <a:ext uri="{9D8B030D-6E8A-4147-A177-3AD203B41FA5}">
                      <a16:colId xmlns:a16="http://schemas.microsoft.com/office/drawing/2014/main" val="3225087655"/>
                    </a:ext>
                  </a:extLst>
                </a:gridCol>
                <a:gridCol w="419096">
                  <a:extLst>
                    <a:ext uri="{9D8B030D-6E8A-4147-A177-3AD203B41FA5}">
                      <a16:colId xmlns:a16="http://schemas.microsoft.com/office/drawing/2014/main" val="737425196"/>
                    </a:ext>
                  </a:extLst>
                </a:gridCol>
                <a:gridCol w="419096">
                  <a:extLst>
                    <a:ext uri="{9D8B030D-6E8A-4147-A177-3AD203B41FA5}">
                      <a16:colId xmlns:a16="http://schemas.microsoft.com/office/drawing/2014/main" val="1555147198"/>
                    </a:ext>
                  </a:extLst>
                </a:gridCol>
                <a:gridCol w="419096">
                  <a:extLst>
                    <a:ext uri="{9D8B030D-6E8A-4147-A177-3AD203B41FA5}">
                      <a16:colId xmlns:a16="http://schemas.microsoft.com/office/drawing/2014/main" val="3329560329"/>
                    </a:ext>
                  </a:extLst>
                </a:gridCol>
                <a:gridCol w="419096">
                  <a:extLst>
                    <a:ext uri="{9D8B030D-6E8A-4147-A177-3AD203B41FA5}">
                      <a16:colId xmlns:a16="http://schemas.microsoft.com/office/drawing/2014/main" val="2701320938"/>
                    </a:ext>
                  </a:extLst>
                </a:gridCol>
                <a:gridCol w="419096">
                  <a:extLst>
                    <a:ext uri="{9D8B030D-6E8A-4147-A177-3AD203B41FA5}">
                      <a16:colId xmlns:a16="http://schemas.microsoft.com/office/drawing/2014/main" val="535514247"/>
                    </a:ext>
                  </a:extLst>
                </a:gridCol>
                <a:gridCol w="419096">
                  <a:extLst>
                    <a:ext uri="{9D8B030D-6E8A-4147-A177-3AD203B41FA5}">
                      <a16:colId xmlns:a16="http://schemas.microsoft.com/office/drawing/2014/main" val="1889878632"/>
                    </a:ext>
                  </a:extLst>
                </a:gridCol>
                <a:gridCol w="419096">
                  <a:extLst>
                    <a:ext uri="{9D8B030D-6E8A-4147-A177-3AD203B41FA5}">
                      <a16:colId xmlns:a16="http://schemas.microsoft.com/office/drawing/2014/main" val="2587415460"/>
                    </a:ext>
                  </a:extLst>
                </a:gridCol>
                <a:gridCol w="419096">
                  <a:extLst>
                    <a:ext uri="{9D8B030D-6E8A-4147-A177-3AD203B41FA5}">
                      <a16:colId xmlns:a16="http://schemas.microsoft.com/office/drawing/2014/main" val="4210314332"/>
                    </a:ext>
                  </a:extLst>
                </a:gridCol>
                <a:gridCol w="419096">
                  <a:extLst>
                    <a:ext uri="{9D8B030D-6E8A-4147-A177-3AD203B41FA5}">
                      <a16:colId xmlns:a16="http://schemas.microsoft.com/office/drawing/2014/main" val="4248217538"/>
                    </a:ext>
                  </a:extLst>
                </a:gridCol>
                <a:gridCol w="419096">
                  <a:extLst>
                    <a:ext uri="{9D8B030D-6E8A-4147-A177-3AD203B41FA5}">
                      <a16:colId xmlns:a16="http://schemas.microsoft.com/office/drawing/2014/main" val="3161545452"/>
                    </a:ext>
                  </a:extLst>
                </a:gridCol>
                <a:gridCol w="419096">
                  <a:extLst>
                    <a:ext uri="{9D8B030D-6E8A-4147-A177-3AD203B41FA5}">
                      <a16:colId xmlns:a16="http://schemas.microsoft.com/office/drawing/2014/main" val="3516475079"/>
                    </a:ext>
                  </a:extLst>
                </a:gridCol>
                <a:gridCol w="419096">
                  <a:extLst>
                    <a:ext uri="{9D8B030D-6E8A-4147-A177-3AD203B41FA5}">
                      <a16:colId xmlns:a16="http://schemas.microsoft.com/office/drawing/2014/main" val="1665394803"/>
                    </a:ext>
                  </a:extLst>
                </a:gridCol>
                <a:gridCol w="419096">
                  <a:extLst>
                    <a:ext uri="{9D8B030D-6E8A-4147-A177-3AD203B41FA5}">
                      <a16:colId xmlns:a16="http://schemas.microsoft.com/office/drawing/2014/main" val="33856304"/>
                    </a:ext>
                  </a:extLst>
                </a:gridCol>
                <a:gridCol w="419096">
                  <a:extLst>
                    <a:ext uri="{9D8B030D-6E8A-4147-A177-3AD203B41FA5}">
                      <a16:colId xmlns:a16="http://schemas.microsoft.com/office/drawing/2014/main" val="160303"/>
                    </a:ext>
                  </a:extLst>
                </a:gridCol>
                <a:gridCol w="419096">
                  <a:extLst>
                    <a:ext uri="{9D8B030D-6E8A-4147-A177-3AD203B41FA5}">
                      <a16:colId xmlns:a16="http://schemas.microsoft.com/office/drawing/2014/main" val="1620595903"/>
                    </a:ext>
                  </a:extLst>
                </a:gridCol>
                <a:gridCol w="419096">
                  <a:extLst>
                    <a:ext uri="{9D8B030D-6E8A-4147-A177-3AD203B41FA5}">
                      <a16:colId xmlns:a16="http://schemas.microsoft.com/office/drawing/2014/main" val="2299968800"/>
                    </a:ext>
                  </a:extLst>
                </a:gridCol>
                <a:gridCol w="419096">
                  <a:extLst>
                    <a:ext uri="{9D8B030D-6E8A-4147-A177-3AD203B41FA5}">
                      <a16:colId xmlns:a16="http://schemas.microsoft.com/office/drawing/2014/main" val="1464428273"/>
                    </a:ext>
                  </a:extLst>
                </a:gridCol>
                <a:gridCol w="1593513">
                  <a:extLst>
                    <a:ext uri="{9D8B030D-6E8A-4147-A177-3AD203B41FA5}">
                      <a16:colId xmlns:a16="http://schemas.microsoft.com/office/drawing/2014/main" val="3907086826"/>
                    </a:ext>
                  </a:extLst>
                </a:gridCol>
              </a:tblGrid>
              <a:tr h="173798">
                <a:tc rowSpan="3">
                  <a:txBody>
                    <a:bodyPr/>
                    <a:lstStyle/>
                    <a:p>
                      <a:pPr algn="ctr">
                        <a:lnSpc>
                          <a:spcPct val="115000"/>
                        </a:lnSpc>
                        <a:spcAft>
                          <a:spcPts val="0"/>
                        </a:spcAft>
                      </a:pPr>
                      <a:r>
                        <a:rPr lang="cs-CZ" sz="400">
                          <a:effectLst/>
                        </a:rPr>
                        <a:t>celkový počet oddělení</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gridSpan="21">
                  <a:txBody>
                    <a:bodyPr/>
                    <a:lstStyle/>
                    <a:p>
                      <a:pPr algn="ctr">
                        <a:lnSpc>
                          <a:spcPct val="115000"/>
                        </a:lnSpc>
                        <a:spcAft>
                          <a:spcPts val="0"/>
                        </a:spcAft>
                      </a:pPr>
                      <a:r>
                        <a:rPr lang="cs-CZ" sz="400">
                          <a:effectLst/>
                        </a:rPr>
                        <a:t>TÝDENNÍ ROZSAH PROVOZU ŠKOLNÍCH DRUŽIN</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3">
                  <a:txBody>
                    <a:bodyPr/>
                    <a:lstStyle/>
                    <a:p>
                      <a:pPr algn="ctr">
                        <a:lnSpc>
                          <a:spcPct val="115000"/>
                        </a:lnSpc>
                        <a:spcAft>
                          <a:spcPts val="0"/>
                        </a:spcAft>
                      </a:pPr>
                      <a:r>
                        <a:rPr lang="cs-CZ" sz="400">
                          <a:effectLst/>
                        </a:rPr>
                        <a:t>celkový maximální počet financovaných hodin přímé pedagogické činnosti</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3008619989"/>
                  </a:ext>
                </a:extLst>
              </a:tr>
              <a:tr h="91596">
                <a:tc vMerge="1">
                  <a:txBody>
                    <a:bodyPr/>
                    <a:lstStyle/>
                    <a:p>
                      <a:endParaRPr lang="cs-CZ"/>
                    </a:p>
                  </a:txBody>
                  <a:tcPr/>
                </a:tc>
                <a:tc gridSpan="21">
                  <a:txBody>
                    <a:bodyPr/>
                    <a:lstStyle/>
                    <a:p>
                      <a:pPr algn="ctr">
                        <a:lnSpc>
                          <a:spcPct val="115000"/>
                        </a:lnSpc>
                        <a:spcAft>
                          <a:spcPts val="0"/>
                        </a:spcAft>
                      </a:pPr>
                      <a:r>
                        <a:rPr lang="cs-CZ" sz="400">
                          <a:effectLst/>
                        </a:rPr>
                        <a:t>pro jednotlivá oddělení</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vMerge="1">
                  <a:txBody>
                    <a:bodyPr/>
                    <a:lstStyle/>
                    <a:p>
                      <a:endParaRPr lang="cs-CZ"/>
                    </a:p>
                  </a:txBody>
                  <a:tcPr/>
                </a:tc>
                <a:extLst>
                  <a:ext uri="{0D108BD9-81ED-4DB2-BD59-A6C34878D82A}">
                    <a16:rowId xmlns:a16="http://schemas.microsoft.com/office/drawing/2014/main" val="3644044721"/>
                  </a:ext>
                </a:extLst>
              </a:tr>
              <a:tr h="239236">
                <a:tc vMerge="1">
                  <a:txBody>
                    <a:bodyPr/>
                    <a:lstStyle/>
                    <a:p>
                      <a:endParaRPr lang="cs-CZ"/>
                    </a:p>
                  </a:txBody>
                  <a:tcPr/>
                </a:tc>
                <a:tc>
                  <a:txBody>
                    <a:bodyPr/>
                    <a:lstStyle/>
                    <a:p>
                      <a:pPr algn="ctr">
                        <a:lnSpc>
                          <a:spcPct val="115000"/>
                        </a:lnSpc>
                        <a:spcAft>
                          <a:spcPts val="0"/>
                        </a:spcAft>
                      </a:pPr>
                      <a:r>
                        <a:rPr lang="cs-CZ" sz="400">
                          <a:effectLst/>
                        </a:rPr>
                        <a:t>1</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2</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3</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4</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5</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6</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7</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8</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9</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11</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12</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13</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14</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15</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16</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17</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18</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19</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20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ctr">
                        <a:lnSpc>
                          <a:spcPct val="115000"/>
                        </a:lnSpc>
                        <a:spcAft>
                          <a:spcPts val="0"/>
                        </a:spcAft>
                      </a:pPr>
                      <a:r>
                        <a:rPr lang="cs-CZ" sz="400">
                          <a:effectLst/>
                        </a:rPr>
                        <a:t>21</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vMerge="1">
                  <a:txBody>
                    <a:bodyPr/>
                    <a:lstStyle/>
                    <a:p>
                      <a:endParaRPr lang="cs-CZ"/>
                    </a:p>
                  </a:txBody>
                  <a:tcPr/>
                </a:tc>
                <a:extLst>
                  <a:ext uri="{0D108BD9-81ED-4DB2-BD59-A6C34878D82A}">
                    <a16:rowId xmlns:a16="http://schemas.microsoft.com/office/drawing/2014/main" val="2206954270"/>
                  </a:ext>
                </a:extLst>
              </a:tr>
              <a:tr h="212932">
                <a:tc>
                  <a:txBody>
                    <a:bodyPr/>
                    <a:lstStyle/>
                    <a:p>
                      <a:pPr algn="r">
                        <a:lnSpc>
                          <a:spcPct val="115000"/>
                        </a:lnSpc>
                        <a:spcAft>
                          <a:spcPts val="0"/>
                        </a:spcAft>
                      </a:pPr>
                      <a:r>
                        <a:rPr lang="cs-CZ" sz="400">
                          <a:effectLst/>
                        </a:rPr>
                        <a:t>1</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593363513"/>
                  </a:ext>
                </a:extLst>
              </a:tr>
              <a:tr h="212932">
                <a:tc>
                  <a:txBody>
                    <a:bodyPr/>
                    <a:lstStyle/>
                    <a:p>
                      <a:pPr algn="r">
                        <a:lnSpc>
                          <a:spcPct val="115000"/>
                        </a:lnSpc>
                        <a:spcAft>
                          <a:spcPts val="0"/>
                        </a:spcAft>
                      </a:pPr>
                      <a:r>
                        <a:rPr lang="cs-CZ" sz="400">
                          <a:effectLst/>
                        </a:rPr>
                        <a:t>2</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57,50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68223272"/>
                  </a:ext>
                </a:extLst>
              </a:tr>
              <a:tr h="212932">
                <a:tc>
                  <a:txBody>
                    <a:bodyPr/>
                    <a:lstStyle/>
                    <a:p>
                      <a:pPr algn="r">
                        <a:lnSpc>
                          <a:spcPct val="115000"/>
                        </a:lnSpc>
                        <a:spcAft>
                          <a:spcPts val="0"/>
                        </a:spcAft>
                      </a:pPr>
                      <a:r>
                        <a:rPr lang="cs-CZ" sz="400">
                          <a:effectLst/>
                        </a:rPr>
                        <a:t>3</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80,00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90177450"/>
                  </a:ext>
                </a:extLst>
              </a:tr>
              <a:tr h="212932">
                <a:tc>
                  <a:txBody>
                    <a:bodyPr/>
                    <a:lstStyle/>
                    <a:p>
                      <a:pPr algn="r">
                        <a:lnSpc>
                          <a:spcPct val="115000"/>
                        </a:lnSpc>
                        <a:spcAft>
                          <a:spcPts val="0"/>
                        </a:spcAft>
                      </a:pPr>
                      <a:r>
                        <a:rPr lang="cs-CZ" sz="400">
                          <a:effectLst/>
                        </a:rPr>
                        <a:t>4</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97,50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93333852"/>
                  </a:ext>
                </a:extLst>
              </a:tr>
              <a:tr h="212932">
                <a:tc>
                  <a:txBody>
                    <a:bodyPr/>
                    <a:lstStyle/>
                    <a:p>
                      <a:pPr algn="r">
                        <a:lnSpc>
                          <a:spcPct val="115000"/>
                        </a:lnSpc>
                        <a:spcAft>
                          <a:spcPts val="0"/>
                        </a:spcAft>
                      </a:pPr>
                      <a:r>
                        <a:rPr lang="cs-CZ" sz="400">
                          <a:effectLst/>
                        </a:rPr>
                        <a:t>5</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130,00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485219872"/>
                  </a:ext>
                </a:extLst>
              </a:tr>
              <a:tr h="212932">
                <a:tc>
                  <a:txBody>
                    <a:bodyPr/>
                    <a:lstStyle/>
                    <a:p>
                      <a:pPr algn="r">
                        <a:lnSpc>
                          <a:spcPct val="115000"/>
                        </a:lnSpc>
                        <a:spcAft>
                          <a:spcPts val="0"/>
                        </a:spcAft>
                      </a:pPr>
                      <a:r>
                        <a:rPr lang="cs-CZ" sz="400">
                          <a:effectLst/>
                        </a:rPr>
                        <a:t>6</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155,00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3463416522"/>
                  </a:ext>
                </a:extLst>
              </a:tr>
              <a:tr h="212932">
                <a:tc>
                  <a:txBody>
                    <a:bodyPr/>
                    <a:lstStyle/>
                    <a:p>
                      <a:pPr algn="r">
                        <a:lnSpc>
                          <a:spcPct val="115000"/>
                        </a:lnSpc>
                        <a:spcAft>
                          <a:spcPts val="0"/>
                        </a:spcAft>
                      </a:pPr>
                      <a:r>
                        <a:rPr lang="cs-CZ" sz="400">
                          <a:effectLst/>
                        </a:rPr>
                        <a:t>7</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3555953934"/>
                  </a:ext>
                </a:extLst>
              </a:tr>
              <a:tr h="212932">
                <a:tc>
                  <a:txBody>
                    <a:bodyPr/>
                    <a:lstStyle/>
                    <a:p>
                      <a:pPr algn="r">
                        <a:lnSpc>
                          <a:spcPct val="115000"/>
                        </a:lnSpc>
                        <a:spcAft>
                          <a:spcPts val="0"/>
                        </a:spcAft>
                      </a:pPr>
                      <a:r>
                        <a:rPr lang="cs-CZ" sz="400">
                          <a:effectLst/>
                        </a:rPr>
                        <a:t>8</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just">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195,00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750574783"/>
                  </a:ext>
                </a:extLst>
              </a:tr>
              <a:tr h="212932">
                <a:tc>
                  <a:txBody>
                    <a:bodyPr/>
                    <a:lstStyle/>
                    <a:p>
                      <a:pPr algn="r">
                        <a:lnSpc>
                          <a:spcPct val="115000"/>
                        </a:lnSpc>
                        <a:spcAft>
                          <a:spcPts val="0"/>
                        </a:spcAft>
                      </a:pPr>
                      <a:r>
                        <a:rPr lang="cs-CZ" sz="400">
                          <a:effectLst/>
                        </a:rPr>
                        <a:t>9</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47931671"/>
                  </a:ext>
                </a:extLst>
              </a:tr>
              <a:tr h="212932">
                <a:tc>
                  <a:txBody>
                    <a:bodyPr/>
                    <a:lstStyle/>
                    <a:p>
                      <a:pPr algn="r">
                        <a:lnSpc>
                          <a:spcPct val="115000"/>
                        </a:lnSpc>
                        <a:spcAft>
                          <a:spcPts val="0"/>
                        </a:spcAft>
                      </a:pPr>
                      <a:r>
                        <a:rPr lang="cs-CZ" sz="400">
                          <a:effectLst/>
                        </a:rPr>
                        <a:t>10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560970598"/>
                  </a:ext>
                </a:extLst>
              </a:tr>
              <a:tr h="212932">
                <a:tc>
                  <a:txBody>
                    <a:bodyPr/>
                    <a:lstStyle/>
                    <a:p>
                      <a:pPr algn="r">
                        <a:lnSpc>
                          <a:spcPct val="115000"/>
                        </a:lnSpc>
                        <a:spcAft>
                          <a:spcPts val="0"/>
                        </a:spcAft>
                      </a:pPr>
                      <a:r>
                        <a:rPr lang="cs-CZ" sz="400">
                          <a:effectLst/>
                        </a:rPr>
                        <a:t>11</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275,00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092339283"/>
                  </a:ext>
                </a:extLst>
              </a:tr>
              <a:tr h="212932">
                <a:tc>
                  <a:txBody>
                    <a:bodyPr/>
                    <a:lstStyle/>
                    <a:p>
                      <a:pPr algn="r">
                        <a:lnSpc>
                          <a:spcPct val="115000"/>
                        </a:lnSpc>
                        <a:spcAft>
                          <a:spcPts val="0"/>
                        </a:spcAft>
                      </a:pPr>
                      <a:r>
                        <a:rPr lang="cs-CZ" sz="400">
                          <a:effectLst/>
                        </a:rPr>
                        <a:t>12</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292,50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370882533"/>
                  </a:ext>
                </a:extLst>
              </a:tr>
              <a:tr h="212932">
                <a:tc>
                  <a:txBody>
                    <a:bodyPr/>
                    <a:lstStyle/>
                    <a:p>
                      <a:pPr algn="r">
                        <a:lnSpc>
                          <a:spcPct val="115000"/>
                        </a:lnSpc>
                        <a:spcAft>
                          <a:spcPts val="0"/>
                        </a:spcAft>
                      </a:pPr>
                      <a:r>
                        <a:rPr lang="cs-CZ" sz="400">
                          <a:effectLst/>
                        </a:rPr>
                        <a:t>13</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215112771"/>
                  </a:ext>
                </a:extLst>
              </a:tr>
              <a:tr h="212932">
                <a:tc>
                  <a:txBody>
                    <a:bodyPr/>
                    <a:lstStyle/>
                    <a:p>
                      <a:pPr algn="r">
                        <a:lnSpc>
                          <a:spcPct val="115000"/>
                        </a:lnSpc>
                        <a:spcAft>
                          <a:spcPts val="0"/>
                        </a:spcAft>
                      </a:pPr>
                      <a:r>
                        <a:rPr lang="cs-CZ" sz="400">
                          <a:effectLst/>
                        </a:rPr>
                        <a:t>14</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350,00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632431113"/>
                  </a:ext>
                </a:extLst>
              </a:tr>
              <a:tr h="212932">
                <a:tc>
                  <a:txBody>
                    <a:bodyPr/>
                    <a:lstStyle/>
                    <a:p>
                      <a:pPr algn="r">
                        <a:lnSpc>
                          <a:spcPct val="115000"/>
                        </a:lnSpc>
                        <a:spcAft>
                          <a:spcPts val="0"/>
                        </a:spcAft>
                      </a:pPr>
                      <a:r>
                        <a:rPr lang="cs-CZ" sz="400">
                          <a:effectLst/>
                        </a:rPr>
                        <a:t>15</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372,50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403339263"/>
                  </a:ext>
                </a:extLst>
              </a:tr>
              <a:tr h="212932">
                <a:tc>
                  <a:txBody>
                    <a:bodyPr/>
                    <a:lstStyle/>
                    <a:p>
                      <a:pPr algn="r">
                        <a:lnSpc>
                          <a:spcPct val="115000"/>
                        </a:lnSpc>
                        <a:spcAft>
                          <a:spcPts val="0"/>
                        </a:spcAft>
                      </a:pPr>
                      <a:r>
                        <a:rPr lang="cs-CZ" sz="400">
                          <a:effectLst/>
                        </a:rPr>
                        <a:t>16</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390,00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1426049752"/>
                  </a:ext>
                </a:extLst>
              </a:tr>
              <a:tr h="212932">
                <a:tc>
                  <a:txBody>
                    <a:bodyPr/>
                    <a:lstStyle/>
                    <a:p>
                      <a:pPr algn="r">
                        <a:lnSpc>
                          <a:spcPct val="115000"/>
                        </a:lnSpc>
                        <a:spcAft>
                          <a:spcPts val="0"/>
                        </a:spcAft>
                      </a:pPr>
                      <a:r>
                        <a:rPr lang="cs-CZ" sz="400">
                          <a:effectLst/>
                        </a:rPr>
                        <a:t>17</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412,50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26381000"/>
                  </a:ext>
                </a:extLst>
              </a:tr>
              <a:tr h="212932">
                <a:tc>
                  <a:txBody>
                    <a:bodyPr/>
                    <a:lstStyle/>
                    <a:p>
                      <a:pPr algn="r">
                        <a:lnSpc>
                          <a:spcPct val="115000"/>
                        </a:lnSpc>
                        <a:spcAft>
                          <a:spcPts val="0"/>
                        </a:spcAft>
                      </a:pPr>
                      <a:r>
                        <a:rPr lang="cs-CZ" sz="400">
                          <a:effectLst/>
                        </a:rPr>
                        <a:t>18</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435,00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869590634"/>
                  </a:ext>
                </a:extLst>
              </a:tr>
              <a:tr h="212932">
                <a:tc>
                  <a:txBody>
                    <a:bodyPr/>
                    <a:lstStyle/>
                    <a:p>
                      <a:pPr algn="r">
                        <a:lnSpc>
                          <a:spcPct val="115000"/>
                        </a:lnSpc>
                        <a:spcAft>
                          <a:spcPts val="0"/>
                        </a:spcAft>
                      </a:pPr>
                      <a:r>
                        <a:rPr lang="cs-CZ" sz="400">
                          <a:effectLst/>
                        </a:rPr>
                        <a:t>19</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457,50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2284865017"/>
                  </a:ext>
                </a:extLst>
              </a:tr>
              <a:tr h="212932">
                <a:tc>
                  <a:txBody>
                    <a:bodyPr/>
                    <a:lstStyle/>
                    <a:p>
                      <a:pPr algn="r">
                        <a:lnSpc>
                          <a:spcPct val="115000"/>
                        </a:lnSpc>
                        <a:spcAft>
                          <a:spcPts val="0"/>
                        </a:spcAft>
                      </a:pPr>
                      <a:r>
                        <a:rPr lang="cs-CZ" sz="400">
                          <a:effectLst/>
                        </a:rPr>
                        <a:t>20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 </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480,00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616430775"/>
                  </a:ext>
                </a:extLst>
              </a:tr>
              <a:tr h="212932">
                <a:tc>
                  <a:txBody>
                    <a:bodyPr/>
                    <a:lstStyle/>
                    <a:p>
                      <a:pPr algn="r">
                        <a:lnSpc>
                          <a:spcPct val="115000"/>
                        </a:lnSpc>
                        <a:spcAft>
                          <a:spcPts val="0"/>
                        </a:spcAft>
                      </a:pPr>
                      <a:r>
                        <a:rPr lang="cs-CZ" sz="400">
                          <a:effectLst/>
                        </a:rPr>
                        <a:t>21</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32,50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25,00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17,50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a:effectLst/>
                        </a:rPr>
                        <a:t>22,50</a:t>
                      </a:r>
                      <a:endParaRPr lang="cs-CZ"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tc>
                  <a:txBody>
                    <a:bodyPr/>
                    <a:lstStyle/>
                    <a:p>
                      <a:pPr algn="r">
                        <a:lnSpc>
                          <a:spcPct val="115000"/>
                        </a:lnSpc>
                        <a:spcAft>
                          <a:spcPts val="0"/>
                        </a:spcAft>
                      </a:pPr>
                      <a:r>
                        <a:rPr lang="cs-CZ" sz="400" dirty="0">
                          <a:effectLst/>
                        </a:rPr>
                        <a:t>502,50</a:t>
                      </a:r>
                      <a:endParaRPr lang="cs-CZ"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970" marR="17970" marT="0" marB="0" anchor="ctr"/>
                </a:tc>
                <a:extLst>
                  <a:ext uri="{0D108BD9-81ED-4DB2-BD59-A6C34878D82A}">
                    <a16:rowId xmlns:a16="http://schemas.microsoft.com/office/drawing/2014/main" val="3207750069"/>
                  </a:ext>
                </a:extLst>
              </a:tr>
            </a:tbl>
          </a:graphicData>
        </a:graphic>
      </p:graphicFrame>
      <p:sp>
        <p:nvSpPr>
          <p:cNvPr id="3" name="Rectangle 1">
            <a:extLst>
              <a:ext uri="{FF2B5EF4-FFF2-40B4-BE49-F238E27FC236}">
                <a16:creationId xmlns:a16="http://schemas.microsoft.com/office/drawing/2014/main" id="{C4F540B2-5AC2-41BD-A52E-439E228B5121}"/>
              </a:ext>
            </a:extLst>
          </p:cNvPr>
          <p:cNvSpPr>
            <a:spLocks noChangeArrowheads="1"/>
          </p:cNvSpPr>
          <p:nvPr/>
        </p:nvSpPr>
        <p:spPr bwMode="auto">
          <a:xfrm>
            <a:off x="714103" y="1064413"/>
            <a:ext cx="1100441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Příloha k vyhlášce č. 74/2005 Sb.</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Maximální počet hodin přímé pedagogické činnosti ve školní družině zřizované krajem, obcí, nebo svazkem obcí v závislosti na její organizační struktuře financovaný ze státního rozpočtu</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82020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A72F6-3E87-48CB-BD1D-D185C70CAB50}"/>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AF4F89C-8027-4DB0-8D92-D83FE65D5CDF}"/>
              </a:ext>
            </a:extLst>
          </p:cNvPr>
          <p:cNvSpPr txBox="1">
            <a:spLocks noGrp="1"/>
          </p:cNvSpPr>
          <p:nvPr>
            <p:ph idx="1"/>
          </p:nvPr>
        </p:nvSpPr>
        <p:spPr/>
        <p:txBody>
          <a:bodyPr/>
          <a:lstStyle/>
          <a:p>
            <a:pPr lvl="0"/>
            <a:r>
              <a:rPr lang="cs-CZ" b="1" dirty="0">
                <a:solidFill>
                  <a:srgbClr val="00B050"/>
                </a:solidFill>
              </a:rPr>
              <a:t>Vyhláška č. 74/2005 Sb., o zájmovém vzdělávání</a:t>
            </a:r>
          </a:p>
          <a:p>
            <a:pPr lvl="0"/>
            <a:r>
              <a:rPr lang="cs-CZ" b="1" dirty="0">
                <a:solidFill>
                  <a:srgbClr val="00B050"/>
                </a:solidFill>
              </a:rPr>
              <a:t>Novelizace vyhláškou č. 163/2018 Sb. a vyhláškou č. 196/2019 Sb.</a:t>
            </a:r>
          </a:p>
          <a:p>
            <a:pPr lvl="0"/>
            <a:r>
              <a:rPr lang="cs-CZ" b="1" dirty="0">
                <a:solidFill>
                  <a:srgbClr val="00B050"/>
                </a:solidFill>
              </a:rPr>
              <a:t>Účinnost 1. 9. 2018</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E621C6-6A89-4CEF-A39E-BD4AD2B30F37}"/>
              </a:ext>
            </a:extLst>
          </p:cNvPr>
          <p:cNvSpPr txBox="1">
            <a:spLocks noGrp="1"/>
          </p:cNvSpPr>
          <p:nvPr>
            <p:ph type="title"/>
          </p:nvPr>
        </p:nvSpPr>
        <p:spPr>
          <a:xfrm>
            <a:off x="879565" y="542104"/>
            <a:ext cx="10502537" cy="1143000"/>
          </a:xfrm>
        </p:spPr>
        <p:txBody>
          <a:bodyPr/>
          <a:lstStyle/>
          <a:p>
            <a:pPr lvl="0"/>
            <a:r>
              <a:rPr lang="cs-CZ" sz="3600" b="1" dirty="0">
                <a:solidFill>
                  <a:srgbClr val="00B050"/>
                </a:solidFill>
              </a:rPr>
              <a:t>Formy zájmového vzdělávání</a:t>
            </a:r>
          </a:p>
        </p:txBody>
      </p:sp>
      <p:sp>
        <p:nvSpPr>
          <p:cNvPr id="3" name="Zástupný symbol pro obsah 2">
            <a:extLst>
              <a:ext uri="{FF2B5EF4-FFF2-40B4-BE49-F238E27FC236}">
                <a16:creationId xmlns:a16="http://schemas.microsoft.com/office/drawing/2014/main" id="{95859709-D4E1-4BC7-A678-A4BD6B715B97}"/>
              </a:ext>
            </a:extLst>
          </p:cNvPr>
          <p:cNvSpPr txBox="1">
            <a:spLocks noGrp="1"/>
          </p:cNvSpPr>
          <p:nvPr>
            <p:ph idx="1"/>
          </p:nvPr>
        </p:nvSpPr>
        <p:spPr>
          <a:xfrm>
            <a:off x="809898" y="1685104"/>
            <a:ext cx="10502537" cy="4525959"/>
          </a:xfrm>
        </p:spPr>
        <p:txBody>
          <a:bodyPr/>
          <a:lstStyle/>
          <a:p>
            <a:pPr lvl="0"/>
            <a:r>
              <a:rPr lang="cs-CZ" sz="2000" u="sng" dirty="0"/>
              <a:t>pravidelnou </a:t>
            </a:r>
            <a:r>
              <a:rPr lang="cs-CZ" sz="2000" dirty="0"/>
              <a:t>zájmovou, výchovnou, rekreační nebo vzdělávací činností včetně možnosti přípravy na vyučování, </a:t>
            </a:r>
          </a:p>
          <a:p>
            <a:pPr lvl="0"/>
            <a:r>
              <a:rPr lang="cs-CZ" sz="2000" u="sng" dirty="0"/>
              <a:t>příležitostnou</a:t>
            </a:r>
            <a:r>
              <a:rPr lang="cs-CZ" sz="2000" dirty="0"/>
              <a:t> zájmovou, výchovnou, rekreační nebo vzdělávací činností včetně možnosti přípravy na vyučování, </a:t>
            </a:r>
          </a:p>
          <a:p>
            <a:pPr lvl="0"/>
            <a:r>
              <a:rPr lang="cs-CZ" sz="2000" dirty="0"/>
              <a:t>táborovou činností a další obdobnou činností, </a:t>
            </a:r>
          </a:p>
          <a:p>
            <a:pPr lvl="0"/>
            <a:r>
              <a:rPr lang="cs-CZ" sz="2000" dirty="0"/>
              <a:t>osvětovou činností včetně shromažďování a poskytování informací pro děti, žáky a studenty, popřípadě i další osoby, a činností vedoucí k prevenci rizikového chování a výchovou k dobrovolnictví,</a:t>
            </a:r>
          </a:p>
          <a:p>
            <a:pPr lvl="0"/>
            <a:r>
              <a:rPr lang="cs-CZ" sz="2000" dirty="0"/>
              <a:t>individuální prací, zejména vytvářením podmínek pro rozvoj nadání dětí, žáků a studentů,</a:t>
            </a:r>
          </a:p>
          <a:p>
            <a:pPr lvl="0"/>
            <a:r>
              <a:rPr lang="cs-CZ" sz="2000" dirty="0"/>
              <a:t>využitím otevřené nabídky spontánních činností, </a:t>
            </a:r>
          </a:p>
          <a:p>
            <a:pPr lvl="0"/>
            <a:r>
              <a:rPr lang="cs-CZ" sz="2000" u="sng" dirty="0"/>
              <a:t>vzdělávacími programy navazujícími na rámcové vzdělávací programy škol</a:t>
            </a:r>
            <a:r>
              <a:rPr lang="cs-CZ" sz="2000" dirty="0"/>
              <a:t>.</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B71273-AF4D-47DC-9808-5269ABA97B89}"/>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DD5BCEE-D790-4BC3-BFDB-662AD9AA272F}"/>
              </a:ext>
            </a:extLst>
          </p:cNvPr>
          <p:cNvSpPr txBox="1">
            <a:spLocks noGrp="1"/>
          </p:cNvSpPr>
          <p:nvPr>
            <p:ph idx="1"/>
          </p:nvPr>
        </p:nvSpPr>
        <p:spPr/>
        <p:txBody>
          <a:bodyPr/>
          <a:lstStyle/>
          <a:p>
            <a:pPr lvl="0"/>
            <a:r>
              <a:rPr lang="cs-CZ" sz="2400" b="1" dirty="0">
                <a:solidFill>
                  <a:srgbClr val="00B050"/>
                </a:solidFill>
              </a:rPr>
              <a:t>pravidelná denní docházka</a:t>
            </a:r>
            <a:r>
              <a:rPr lang="cs-CZ" sz="2400" dirty="0"/>
              <a:t> - přihlášení k zájmovému vzdělávání nejméně </a:t>
            </a:r>
            <a:r>
              <a:rPr lang="cs-CZ" sz="2400" u="sng" dirty="0"/>
              <a:t>4 dny v týdnu po dobu nejméně 5 </a:t>
            </a:r>
            <a:r>
              <a:rPr lang="cs-CZ" sz="2400" dirty="0"/>
              <a:t>po sobě jdoucích měsíců,</a:t>
            </a:r>
          </a:p>
          <a:p>
            <a:pPr lvl="0"/>
            <a:r>
              <a:rPr lang="cs-CZ" sz="2400" b="1" dirty="0">
                <a:solidFill>
                  <a:srgbClr val="00B050"/>
                </a:solidFill>
              </a:rPr>
              <a:t>pravidelná docházka - </a:t>
            </a:r>
            <a:r>
              <a:rPr lang="cs-CZ" sz="2400" dirty="0"/>
              <a:t>přihlášení k zájmovému vzdělávání v rozsahu nejméně </a:t>
            </a:r>
            <a:r>
              <a:rPr lang="cs-CZ" sz="2400" u="sng" dirty="0"/>
              <a:t>jedenkrát za 2 týdny po dobu nejméně 5 po sobě jdoucích měsíců</a:t>
            </a:r>
            <a:r>
              <a:rPr lang="cs-CZ" sz="2400" dirty="0"/>
              <a:t>, které není pravidelnou denní docházkou, </a:t>
            </a:r>
          </a:p>
          <a:p>
            <a:pPr lvl="0"/>
            <a:r>
              <a:rPr lang="cs-CZ" sz="2400" b="1" dirty="0">
                <a:solidFill>
                  <a:srgbClr val="00B050"/>
                </a:solidFill>
              </a:rPr>
              <a:t>nepravidelná a příležitostná docházka - </a:t>
            </a:r>
            <a:r>
              <a:rPr lang="cs-CZ" sz="2400" dirty="0"/>
              <a:t>přihlášení k zájmovému vzdělávání v jiném rozsahu</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785A45-4C5F-4E73-9CD6-E59CA8180E1F}"/>
              </a:ext>
            </a:extLst>
          </p:cNvPr>
          <p:cNvSpPr txBox="1">
            <a:spLocks noGrp="1"/>
          </p:cNvSpPr>
          <p:nvPr>
            <p:ph type="title"/>
          </p:nvPr>
        </p:nvSpPr>
        <p:spPr>
          <a:xfrm>
            <a:off x="1981200" y="731840"/>
            <a:ext cx="8229600" cy="1143000"/>
          </a:xfrm>
        </p:spPr>
        <p:txBody>
          <a:bodyPr/>
          <a:lstStyle/>
          <a:p>
            <a:pPr lvl="0"/>
            <a:r>
              <a:rPr lang="cs-CZ" sz="3200" b="1">
                <a:solidFill>
                  <a:srgbClr val="00B050"/>
                </a:solidFill>
              </a:rPr>
              <a:t>Činnost družiny</a:t>
            </a:r>
          </a:p>
        </p:txBody>
      </p:sp>
      <p:sp>
        <p:nvSpPr>
          <p:cNvPr id="3" name="Zástupný symbol pro obsah 2">
            <a:extLst>
              <a:ext uri="{FF2B5EF4-FFF2-40B4-BE49-F238E27FC236}">
                <a16:creationId xmlns:a16="http://schemas.microsoft.com/office/drawing/2014/main" id="{1987FE1E-568F-4FC9-AADE-10499C8164BF}"/>
              </a:ext>
            </a:extLst>
          </p:cNvPr>
          <p:cNvSpPr txBox="1">
            <a:spLocks noGrp="1"/>
          </p:cNvSpPr>
          <p:nvPr>
            <p:ph idx="1"/>
          </p:nvPr>
        </p:nvSpPr>
        <p:spPr/>
        <p:txBody>
          <a:bodyPr/>
          <a:lstStyle/>
          <a:p>
            <a:pPr lvl="0"/>
            <a:r>
              <a:rPr lang="cs-CZ" sz="2400"/>
              <a:t>Ředitel po projednání se zřizovatelem může po dohodě s řediteli jiných družin zprostředkovat možnost poskytování zájmového vzdělávání účastníků v jiné školní družině po dobu přerušení provozu, především v době školních prázdnin</a:t>
            </a:r>
          </a:p>
          <a:p>
            <a:pPr lvl="0"/>
            <a:r>
              <a:rPr lang="cs-CZ" sz="2400"/>
              <a:t>Ředitel zveřejní na vhodném veřejně přístupném místě informaci o přerušení provozu družiny a popřípadě také informaci o možnosti a podmínkách zajištění vzdělávání v jiné družině.</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3CF5E-8A99-4F1D-B65B-C2AB6D5A1AE3}"/>
              </a:ext>
            </a:extLst>
          </p:cNvPr>
          <p:cNvSpPr txBox="1">
            <a:spLocks noGrp="1"/>
          </p:cNvSpPr>
          <p:nvPr>
            <p:ph type="title"/>
          </p:nvPr>
        </p:nvSpPr>
        <p:spPr>
          <a:xfrm>
            <a:off x="1981200" y="477838"/>
            <a:ext cx="8229600" cy="1143000"/>
          </a:xfrm>
        </p:spPr>
        <p:txBody>
          <a:bodyPr/>
          <a:lstStyle/>
          <a:p>
            <a:pPr lvl="0"/>
            <a:r>
              <a:rPr lang="cs-CZ" sz="3200" b="1">
                <a:solidFill>
                  <a:srgbClr val="00B050"/>
                </a:solidFill>
              </a:rPr>
              <a:t>Činnosti družiny</a:t>
            </a:r>
          </a:p>
        </p:txBody>
      </p:sp>
      <p:sp>
        <p:nvSpPr>
          <p:cNvPr id="3" name="Zástupný symbol pro obsah 2">
            <a:extLst>
              <a:ext uri="{FF2B5EF4-FFF2-40B4-BE49-F238E27FC236}">
                <a16:creationId xmlns:a16="http://schemas.microsoft.com/office/drawing/2014/main" id="{26CFBEEA-345E-44B9-BE99-136C3E357277}"/>
              </a:ext>
            </a:extLst>
          </p:cNvPr>
          <p:cNvSpPr txBox="1">
            <a:spLocks noGrp="1"/>
          </p:cNvSpPr>
          <p:nvPr>
            <p:ph idx="1"/>
          </p:nvPr>
        </p:nvSpPr>
        <p:spPr/>
        <p:txBody>
          <a:bodyPr/>
          <a:lstStyle/>
          <a:p>
            <a:pPr lvl="0"/>
            <a:r>
              <a:rPr lang="cs-CZ" sz="2400"/>
              <a:t>Činnosti zejména:</a:t>
            </a:r>
          </a:p>
          <a:p>
            <a:pPr lvl="1"/>
            <a:r>
              <a:rPr lang="cs-CZ" u="sng"/>
              <a:t>pravidelná </a:t>
            </a:r>
            <a:r>
              <a:rPr lang="cs-CZ"/>
              <a:t>zájmová, výchovná, rekreační nebo vzdělávací činnost včetně možnosti přípravy na vyučování, </a:t>
            </a:r>
          </a:p>
          <a:p>
            <a:pPr lvl="1"/>
            <a:r>
              <a:rPr lang="cs-CZ" u="sng"/>
              <a:t>příležitostná</a:t>
            </a:r>
            <a:r>
              <a:rPr lang="cs-CZ"/>
              <a:t> zájmová, výchovná, rekreační nebo vzdělávací činností včetně možnosti přípravy na vyučování, </a:t>
            </a:r>
          </a:p>
          <a:p>
            <a:pPr lvl="1"/>
            <a:r>
              <a:rPr lang="cs-CZ"/>
              <a:t>využití otevřené nabídky spontánních činností</a:t>
            </a:r>
          </a:p>
          <a:p>
            <a:pPr lvl="0"/>
            <a:r>
              <a:rPr lang="cs-CZ" sz="2400"/>
              <a:t>Družina umožňuje účastníkům přihlášeným k pravidelné denní docházce i odpočinkové činnosti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127A2-AF60-48A9-8245-527036C50DC6}"/>
              </a:ext>
            </a:extLst>
          </p:cNvPr>
          <p:cNvSpPr txBox="1">
            <a:spLocks noGrp="1"/>
          </p:cNvSpPr>
          <p:nvPr>
            <p:ph type="title"/>
          </p:nvPr>
        </p:nvSpPr>
        <p:spPr/>
        <p:txBody>
          <a:bodyPr/>
          <a:lstStyle/>
          <a:p>
            <a:pPr lvl="0"/>
            <a:r>
              <a:rPr lang="cs-CZ" b="1"/>
              <a:t>Zřizovatel veřejné školy</a:t>
            </a:r>
          </a:p>
        </p:txBody>
      </p:sp>
      <p:sp>
        <p:nvSpPr>
          <p:cNvPr id="3" name="Zástupný symbol pro obsah 2">
            <a:extLst>
              <a:ext uri="{FF2B5EF4-FFF2-40B4-BE49-F238E27FC236}">
                <a16:creationId xmlns:a16="http://schemas.microsoft.com/office/drawing/2014/main" id="{AA499B77-DB6D-487C-94B3-EC9077A8679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000" b="1">
                <a:latin typeface="Calibri" pitchFamily="18"/>
              </a:rPr>
              <a:t>Kraj, obec a dobrovolný svazek obcí</a:t>
            </a:r>
          </a:p>
          <a:p>
            <a:pPr lvl="1">
              <a:lnSpc>
                <a:spcPct val="80000"/>
              </a:lnSpc>
              <a:spcBef>
                <a:spcPts val="400"/>
              </a:spcBef>
              <a:buSzPct val="100000"/>
              <a:buFont typeface="Arial" pitchFamily="34"/>
            </a:pPr>
            <a:r>
              <a:rPr lang="cs-CZ" sz="1800"/>
              <a:t>zřizuje školy a školská zařízení jako školské právnické osoby nebo příspěvkové organizace podle zákona č. 250/2000 Sb.</a:t>
            </a:r>
          </a:p>
          <a:p>
            <a:pPr hangingPunct="1">
              <a:lnSpc>
                <a:spcPct val="80000"/>
              </a:lnSpc>
              <a:spcBef>
                <a:spcPts val="500"/>
              </a:spcBef>
              <a:buSzPct val="100000"/>
              <a:buFont typeface="Arial" pitchFamily="34"/>
              <a:buChar char="•"/>
            </a:pPr>
            <a:r>
              <a:rPr lang="cs-CZ" sz="2000" b="1">
                <a:latin typeface="Calibri" pitchFamily="18"/>
              </a:rPr>
              <a:t>MŠMT</a:t>
            </a:r>
          </a:p>
          <a:p>
            <a:pPr lvl="1">
              <a:lnSpc>
                <a:spcPct val="80000"/>
              </a:lnSpc>
              <a:spcBef>
                <a:spcPts val="400"/>
              </a:spcBef>
              <a:buSzPct val="100000"/>
              <a:buFont typeface="Arial" pitchFamily="34"/>
            </a:pPr>
            <a:r>
              <a:rPr lang="cs-CZ" sz="1800"/>
              <a:t>zřizuje školy a školská zařízení jako školské právnické osoby nebo státní příspěvkové organizace podle zákona č. 219/2000 Sb.</a:t>
            </a:r>
          </a:p>
          <a:p>
            <a:pPr hangingPunct="1">
              <a:lnSpc>
                <a:spcPct val="80000"/>
              </a:lnSpc>
              <a:spcBef>
                <a:spcPts val="500"/>
              </a:spcBef>
              <a:buSzPct val="100000"/>
              <a:buFont typeface="Arial" pitchFamily="34"/>
              <a:buChar char="•"/>
            </a:pPr>
            <a:r>
              <a:rPr lang="cs-CZ" sz="2000" b="1">
                <a:latin typeface="Calibri" pitchFamily="18"/>
              </a:rPr>
              <a:t>Ministerstvo obrany, Ministerstvo vnitra, Ministerstvo spravedlnosti a Ministerstvo práce a sociálních věcí</a:t>
            </a:r>
          </a:p>
          <a:p>
            <a:pPr lvl="1">
              <a:lnSpc>
                <a:spcPct val="80000"/>
              </a:lnSpc>
              <a:spcBef>
                <a:spcPts val="400"/>
              </a:spcBef>
              <a:buSzPct val="100000"/>
              <a:buFont typeface="Arial" pitchFamily="34"/>
            </a:pPr>
            <a:r>
              <a:rPr lang="cs-CZ" sz="1800"/>
              <a:t>zřizuje školy a školská zařízení jako organizační složky státu nebo jako jejich součásti.</a:t>
            </a:r>
          </a:p>
          <a:p>
            <a:pPr marL="457200" lvl="1" indent="0">
              <a:lnSpc>
                <a:spcPct val="80000"/>
              </a:lnSpc>
              <a:spcBef>
                <a:spcPts val="400"/>
              </a:spcBef>
              <a:buNone/>
            </a:pPr>
            <a:r>
              <a:rPr lang="cs-CZ" sz="1800"/>
              <a:t>Ministerstva a ostatní organizační složky státu mohou zřizovat mateřské školy a zařízení školního stravování jim sloužící, a to jako </a:t>
            </a:r>
            <a:r>
              <a:rPr lang="cs-CZ" sz="1800" u="sng"/>
              <a:t>státní příspěvkové organizace</a:t>
            </a:r>
          </a:p>
          <a:p>
            <a:pPr hangingPunct="1">
              <a:lnSpc>
                <a:spcPct val="80000"/>
              </a:lnSpc>
              <a:spcBef>
                <a:spcPts val="500"/>
              </a:spcBef>
              <a:buSzPct val="100000"/>
              <a:buFont typeface="Arial" pitchFamily="34"/>
              <a:buChar char="•"/>
            </a:pPr>
            <a:r>
              <a:rPr lang="cs-CZ" sz="2000" b="1">
                <a:latin typeface="Calibri" pitchFamily="18"/>
              </a:rPr>
              <a:t>Ministerstvo zahraničních věcí</a:t>
            </a:r>
          </a:p>
          <a:p>
            <a:pPr lvl="1">
              <a:lnSpc>
                <a:spcPct val="80000"/>
              </a:lnSpc>
              <a:spcBef>
                <a:spcPts val="400"/>
              </a:spcBef>
              <a:buSzPct val="100000"/>
              <a:buFont typeface="Arial" pitchFamily="34"/>
            </a:pPr>
            <a:r>
              <a:rPr lang="cs-CZ" sz="1800"/>
              <a:t>zřizuje školy při diplomatické misi nebo konzulárním úřadu České republiky jako součást těchto úřadů.</a:t>
            </a:r>
          </a:p>
          <a:p>
            <a:pPr marL="0" indent="0" hangingPunct="1">
              <a:lnSpc>
                <a:spcPct val="80000"/>
              </a:lnSpc>
              <a:spcBef>
                <a:spcPts val="500"/>
              </a:spcBef>
              <a:buNone/>
            </a:pPr>
            <a:endParaRPr lang="cs-CZ" sz="2000">
              <a:latin typeface="Calibri" pitchFamily="18"/>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881138-F68F-4EF5-805A-5439EF591DAE}"/>
              </a:ext>
            </a:extLst>
          </p:cNvPr>
          <p:cNvSpPr txBox="1">
            <a:spLocks noGrp="1"/>
          </p:cNvSpPr>
          <p:nvPr>
            <p:ph type="title"/>
          </p:nvPr>
        </p:nvSpPr>
        <p:spPr>
          <a:xfrm>
            <a:off x="1987545" y="477838"/>
            <a:ext cx="8229600" cy="1143000"/>
          </a:xfrm>
        </p:spPr>
        <p:txBody>
          <a:bodyPr/>
          <a:lstStyle/>
          <a:p>
            <a:pPr lvl="0"/>
            <a:r>
              <a:rPr lang="cs-CZ" sz="2800" b="1">
                <a:solidFill>
                  <a:srgbClr val="00B050"/>
                </a:solidFill>
              </a:rPr>
              <a:t>Účastníci činnosti družiny</a:t>
            </a:r>
          </a:p>
        </p:txBody>
      </p:sp>
      <p:sp>
        <p:nvSpPr>
          <p:cNvPr id="3" name="Zástupný symbol pro obsah 2">
            <a:extLst>
              <a:ext uri="{FF2B5EF4-FFF2-40B4-BE49-F238E27FC236}">
                <a16:creationId xmlns:a16="http://schemas.microsoft.com/office/drawing/2014/main" id="{C863254C-48BC-44D7-8C03-A0DEE3947BD3}"/>
              </a:ext>
            </a:extLst>
          </p:cNvPr>
          <p:cNvSpPr txBox="1">
            <a:spLocks noGrp="1"/>
          </p:cNvSpPr>
          <p:nvPr>
            <p:ph idx="1"/>
          </p:nvPr>
        </p:nvSpPr>
        <p:spPr/>
        <p:txBody>
          <a:bodyPr/>
          <a:lstStyle/>
          <a:p>
            <a:pPr lvl="0"/>
            <a:r>
              <a:rPr lang="cs-CZ" sz="2400"/>
              <a:t>Přednostně pro žáky I.st.ZŠ přihlášené k pravidelné denní docházce</a:t>
            </a:r>
          </a:p>
          <a:p>
            <a:pPr lvl="0"/>
            <a:r>
              <a:rPr lang="cs-CZ" sz="2400"/>
              <a:t>Pravidelná denní docházka je určena výhradně pro uchazeče, kteří nejsou přijati k pravidelné denní docházce do klubu (družina a klub jsou jednou právnickou osobou)</a:t>
            </a:r>
          </a:p>
          <a:p>
            <a:pPr lvl="0"/>
            <a:r>
              <a:rPr lang="cs-CZ" sz="2400"/>
              <a:t>Činností příležitostných, táborových a spontánních, včetně přípravy na vyučování se mohou účastnit i ti, kteří nejsou přijati k pravidelné denní docházce</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AF2DA-94F4-4861-B189-5EBA204AED40}"/>
              </a:ext>
            </a:extLst>
          </p:cNvPr>
          <p:cNvSpPr txBox="1">
            <a:spLocks noGrp="1"/>
          </p:cNvSpPr>
          <p:nvPr>
            <p:ph type="title"/>
          </p:nvPr>
        </p:nvSpPr>
        <p:spPr/>
        <p:txBody>
          <a:bodyPr/>
          <a:lstStyle/>
          <a:p>
            <a:r>
              <a:rPr lang="cs-CZ" dirty="0"/>
              <a:t>Správní řízení</a:t>
            </a:r>
          </a:p>
        </p:txBody>
      </p:sp>
      <p:sp>
        <p:nvSpPr>
          <p:cNvPr id="3" name="Zástupný symbol pro obsah 2">
            <a:extLst>
              <a:ext uri="{FF2B5EF4-FFF2-40B4-BE49-F238E27FC236}">
                <a16:creationId xmlns:a16="http://schemas.microsoft.com/office/drawing/2014/main" id="{944A69B0-0BD8-4E87-A3AB-5A39FCB0DC0A}"/>
              </a:ext>
            </a:extLst>
          </p:cNvPr>
          <p:cNvSpPr txBox="1">
            <a:spLocks noGrp="1"/>
          </p:cNvSpPr>
          <p:nvPr>
            <p:ph idx="1"/>
          </p:nvPr>
        </p:nvSpPr>
        <p:spPr/>
        <p:txBody>
          <a:bodyPr/>
          <a:lstStyle/>
          <a:p>
            <a:pPr lvl="0"/>
            <a:r>
              <a:rPr lang="cs-CZ" sz="2400"/>
              <a:t>Podmínkou přijetí k pravidelné a táborové činnosti je písemná přihláška</a:t>
            </a:r>
          </a:p>
          <a:p>
            <a:pPr lvl="0"/>
            <a:r>
              <a:rPr lang="cs-CZ" sz="2400"/>
              <a:t>Součást přihlášky k pravidelné činnosti – písemné sdělení o rozsahu docházky a způsobu odchodu účastníka ze školní družiny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981E9-CABC-4E30-960A-0C6A060CC7D1}"/>
              </a:ext>
            </a:extLst>
          </p:cNvPr>
          <p:cNvSpPr txBox="1">
            <a:spLocks noGrp="1"/>
          </p:cNvSpPr>
          <p:nvPr>
            <p:ph type="title"/>
          </p:nvPr>
        </p:nvSpPr>
        <p:spPr>
          <a:xfrm>
            <a:off x="1217979" y="461874"/>
            <a:ext cx="8229600" cy="1143000"/>
          </a:xfrm>
        </p:spPr>
        <p:txBody>
          <a:bodyPr/>
          <a:lstStyle/>
          <a:p>
            <a:pPr lvl="0"/>
            <a:r>
              <a:rPr lang="cs-CZ" sz="3200" b="1" dirty="0">
                <a:solidFill>
                  <a:srgbClr val="00B050"/>
                </a:solidFill>
              </a:rPr>
              <a:t>Organizace družiny</a:t>
            </a:r>
          </a:p>
        </p:txBody>
      </p:sp>
      <p:sp>
        <p:nvSpPr>
          <p:cNvPr id="3" name="Zástupný symbol pro obsah 2">
            <a:extLst>
              <a:ext uri="{FF2B5EF4-FFF2-40B4-BE49-F238E27FC236}">
                <a16:creationId xmlns:a16="http://schemas.microsoft.com/office/drawing/2014/main" id="{47155DB3-A759-4A10-A49C-1F9156735A09}"/>
              </a:ext>
            </a:extLst>
          </p:cNvPr>
          <p:cNvSpPr txBox="1">
            <a:spLocks noGrp="1"/>
          </p:cNvSpPr>
          <p:nvPr>
            <p:ph idx="1"/>
          </p:nvPr>
        </p:nvSpPr>
        <p:spPr/>
        <p:txBody>
          <a:bodyPr/>
          <a:lstStyle/>
          <a:p>
            <a:pPr lvl="0"/>
            <a:r>
              <a:rPr lang="cs-CZ" sz="2400"/>
              <a:t>Nejméně 20 účastníků, kteří jsou žáky I.st.ZŠ v průměru na 1 oddělení</a:t>
            </a:r>
          </a:p>
          <a:p>
            <a:pPr lvl="0"/>
            <a:r>
              <a:rPr lang="cs-CZ" sz="2400"/>
              <a:t>ZŠ pouze s třídami I.st.ZŠ s 1 oddělením ŠD</a:t>
            </a:r>
          </a:p>
          <a:p>
            <a:pPr lvl="1"/>
            <a:r>
              <a:rPr lang="cs-CZ"/>
              <a:t>Jednotřídní ZŠ…….nejméně 5 účastníků</a:t>
            </a:r>
          </a:p>
          <a:p>
            <a:pPr lvl="1"/>
            <a:r>
              <a:rPr lang="cs-CZ"/>
              <a:t>Dvoutřídní ZŠ……...nejméně 15 účastníků</a:t>
            </a:r>
          </a:p>
          <a:p>
            <a:pPr lvl="1"/>
            <a:r>
              <a:rPr lang="cs-CZ"/>
              <a:t>Trojtřídní ZŠ………..nejméně 18 účastníků</a:t>
            </a:r>
          </a:p>
          <a:p>
            <a:pPr marL="285750" lvl="1"/>
            <a:r>
              <a:rPr lang="cs-CZ"/>
              <a:t>1 oddělení nejvýše 30 účastníků</a:t>
            </a:r>
          </a:p>
          <a:p>
            <a:pPr marL="285750" lvl="1"/>
            <a:r>
              <a:rPr lang="cs-CZ"/>
              <a:t>Další oddělení lze zřídit, pouze pokud na oddělení připadá v průměru více než 27 účastníků</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7F0262-A7BD-4949-8DAC-2821A90C26E5}"/>
              </a:ext>
            </a:extLst>
          </p:cNvPr>
          <p:cNvSpPr txBox="1">
            <a:spLocks noGrp="1"/>
          </p:cNvSpPr>
          <p:nvPr>
            <p:ph type="title"/>
          </p:nvPr>
        </p:nvSpPr>
        <p:spPr>
          <a:xfrm>
            <a:off x="1210491" y="506413"/>
            <a:ext cx="10075818" cy="1143000"/>
          </a:xfrm>
        </p:spPr>
        <p:txBody>
          <a:bodyPr/>
          <a:lstStyle/>
          <a:p>
            <a:pPr lvl="0"/>
            <a:r>
              <a:rPr lang="cs-CZ" sz="3200" b="1" dirty="0">
                <a:solidFill>
                  <a:srgbClr val="00B050"/>
                </a:solidFill>
              </a:rPr>
              <a:t>Organizace družiny</a:t>
            </a:r>
            <a:endParaRPr lang="cs-CZ" sz="3200" dirty="0"/>
          </a:p>
        </p:txBody>
      </p:sp>
      <p:sp>
        <p:nvSpPr>
          <p:cNvPr id="3" name="Zástupný symbol pro obsah 2">
            <a:extLst>
              <a:ext uri="{FF2B5EF4-FFF2-40B4-BE49-F238E27FC236}">
                <a16:creationId xmlns:a16="http://schemas.microsoft.com/office/drawing/2014/main" id="{01B305F9-CB45-45F6-B1EC-9F13AD75E58F}"/>
              </a:ext>
            </a:extLst>
          </p:cNvPr>
          <p:cNvSpPr txBox="1">
            <a:spLocks noGrp="1"/>
          </p:cNvSpPr>
          <p:nvPr>
            <p:ph idx="1"/>
          </p:nvPr>
        </p:nvSpPr>
        <p:spPr>
          <a:xfrm>
            <a:off x="905691" y="1649413"/>
            <a:ext cx="10293532" cy="4525959"/>
          </a:xfrm>
        </p:spPr>
        <p:txBody>
          <a:bodyPr/>
          <a:lstStyle/>
          <a:p>
            <a:pPr lvl="0"/>
            <a:r>
              <a:rPr lang="cs-CZ" dirty="0"/>
              <a:t>Výjimka zřízení druhého oddělení</a:t>
            </a:r>
          </a:p>
          <a:p>
            <a:pPr lvl="1"/>
            <a:r>
              <a:rPr lang="cs-CZ" dirty="0"/>
              <a:t>Druhé oddělení lze zřídit i při nižším průměrném počtu účastníků, kteří jsou žáky prvního stupně základní školy, než je 20, pokud je celkový počet účastníků vyšší než 27 a počet účastníků, kteří jsou žáky prvního stupně základní školy, vyšší než 20</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B6FB1D-14D1-4279-8E8E-DA53A0D32094}"/>
              </a:ext>
            </a:extLst>
          </p:cNvPr>
          <p:cNvSpPr txBox="1">
            <a:spLocks noGrp="1"/>
          </p:cNvSpPr>
          <p:nvPr>
            <p:ph type="title"/>
          </p:nvPr>
        </p:nvSpPr>
        <p:spPr>
          <a:xfrm>
            <a:off x="991557" y="644437"/>
            <a:ext cx="8229600" cy="1143000"/>
          </a:xfrm>
        </p:spPr>
        <p:txBody>
          <a:bodyPr>
            <a:normAutofit/>
          </a:bodyPr>
          <a:lstStyle/>
          <a:p>
            <a:pPr lvl="0"/>
            <a:r>
              <a:rPr lang="cs-CZ" sz="3600" b="1" dirty="0">
                <a:solidFill>
                  <a:srgbClr val="00B050"/>
                </a:solidFill>
              </a:rPr>
              <a:t>Organizace družiny</a:t>
            </a:r>
            <a:endParaRPr lang="cs-CZ" sz="3600" dirty="0"/>
          </a:p>
        </p:txBody>
      </p:sp>
      <p:sp>
        <p:nvSpPr>
          <p:cNvPr id="3" name="Zástupný symbol pro obsah 2">
            <a:extLst>
              <a:ext uri="{FF2B5EF4-FFF2-40B4-BE49-F238E27FC236}">
                <a16:creationId xmlns:a16="http://schemas.microsoft.com/office/drawing/2014/main" id="{6617D785-6B16-4F76-9B1D-E43DB8D008A7}"/>
              </a:ext>
            </a:extLst>
          </p:cNvPr>
          <p:cNvSpPr txBox="1">
            <a:spLocks noGrp="1"/>
          </p:cNvSpPr>
          <p:nvPr>
            <p:ph idx="1"/>
          </p:nvPr>
        </p:nvSpPr>
        <p:spPr>
          <a:xfrm>
            <a:off x="853440" y="2057401"/>
            <a:ext cx="10607040" cy="4525959"/>
          </a:xfrm>
        </p:spPr>
        <p:txBody>
          <a:bodyPr/>
          <a:lstStyle/>
          <a:p>
            <a:pPr lvl="0"/>
            <a:r>
              <a:rPr lang="cs-CZ" dirty="0"/>
              <a:t>Výjimka zřízení třetího oddělení</a:t>
            </a:r>
          </a:p>
          <a:p>
            <a:pPr lvl="1"/>
            <a:r>
              <a:rPr lang="cs-CZ" dirty="0"/>
              <a:t>Třetí oddělení je možné zřídit i při nižším průměrném počtu účastníků, kteří jsou žáky prvního stupně základní školy, než je 20, pokud je celkový počet účastníků vyšší než 54 a počet účastníků, kteří jsou žáky prvního stupně základní školy, vyšší než 40</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DEB79-41B3-4767-9DFE-11E9AAABA659}"/>
              </a:ext>
            </a:extLst>
          </p:cNvPr>
          <p:cNvSpPr txBox="1">
            <a:spLocks noGrp="1"/>
          </p:cNvSpPr>
          <p:nvPr>
            <p:ph type="title"/>
          </p:nvPr>
        </p:nvSpPr>
        <p:spPr>
          <a:xfrm>
            <a:off x="1280160" y="609603"/>
            <a:ext cx="8916357" cy="1143000"/>
          </a:xfrm>
        </p:spPr>
        <p:txBody>
          <a:bodyPr>
            <a:normAutofit/>
          </a:bodyPr>
          <a:lstStyle/>
          <a:p>
            <a:pPr lvl="0"/>
            <a:r>
              <a:rPr lang="cs-CZ" sz="3600" b="1" dirty="0">
                <a:solidFill>
                  <a:srgbClr val="00B050"/>
                </a:solidFill>
              </a:rPr>
              <a:t>Organizace družiny</a:t>
            </a:r>
            <a:endParaRPr lang="cs-CZ" sz="3600" dirty="0"/>
          </a:p>
        </p:txBody>
      </p:sp>
      <p:sp>
        <p:nvSpPr>
          <p:cNvPr id="3" name="Zástupný symbol pro obsah 2">
            <a:extLst>
              <a:ext uri="{FF2B5EF4-FFF2-40B4-BE49-F238E27FC236}">
                <a16:creationId xmlns:a16="http://schemas.microsoft.com/office/drawing/2014/main" id="{2855D201-BA10-457C-B4EA-5BE41A80519E}"/>
              </a:ext>
            </a:extLst>
          </p:cNvPr>
          <p:cNvSpPr txBox="1">
            <a:spLocks noGrp="1"/>
          </p:cNvSpPr>
          <p:nvPr>
            <p:ph idx="1"/>
          </p:nvPr>
        </p:nvSpPr>
        <p:spPr>
          <a:xfrm>
            <a:off x="1280160" y="2133597"/>
            <a:ext cx="9997440" cy="4525959"/>
          </a:xfrm>
        </p:spPr>
        <p:txBody>
          <a:bodyPr/>
          <a:lstStyle/>
          <a:p>
            <a:pPr lvl="1">
              <a:buFont typeface="Wingdings" pitchFamily="2"/>
              <a:buChar char="§"/>
            </a:pPr>
            <a:r>
              <a:rPr lang="cs-CZ" dirty="0"/>
              <a:t>Oddělení tvořené účastníky § 16 odst. 9 ŠZ</a:t>
            </a:r>
          </a:p>
          <a:p>
            <a:pPr marL="803272" lvl="3" indent="-346072">
              <a:buFont typeface="Wingdings" pitchFamily="2"/>
              <a:buChar char="§"/>
            </a:pPr>
            <a:r>
              <a:rPr lang="cs-CZ" sz="2400" dirty="0"/>
              <a:t>Nejnižší a nejvyšší počet účastníků je shodný s počty ve třídách podle § 16 odst. 9 ŠZ</a:t>
            </a:r>
          </a:p>
          <a:p>
            <a:pPr lvl="0"/>
            <a:endParaRPr lang="cs-CZ"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30AA99-411D-4AAD-B75B-18AFE7ABA3E4}"/>
              </a:ext>
            </a:extLst>
          </p:cNvPr>
          <p:cNvSpPr txBox="1">
            <a:spLocks noGrp="1"/>
          </p:cNvSpPr>
          <p:nvPr>
            <p:ph type="title"/>
          </p:nvPr>
        </p:nvSpPr>
        <p:spPr>
          <a:xfrm>
            <a:off x="1062446" y="477838"/>
            <a:ext cx="9148354" cy="1143000"/>
          </a:xfrm>
        </p:spPr>
        <p:txBody>
          <a:bodyPr/>
          <a:lstStyle/>
          <a:p>
            <a:pPr lvl="0"/>
            <a:r>
              <a:rPr lang="cs-CZ" sz="3200" b="1" dirty="0">
                <a:solidFill>
                  <a:srgbClr val="00B050"/>
                </a:solidFill>
              </a:rPr>
              <a:t>Financování školní družiny</a:t>
            </a:r>
          </a:p>
        </p:txBody>
      </p:sp>
      <p:sp>
        <p:nvSpPr>
          <p:cNvPr id="3" name="Zástupný symbol pro obsah 2">
            <a:extLst>
              <a:ext uri="{FF2B5EF4-FFF2-40B4-BE49-F238E27FC236}">
                <a16:creationId xmlns:a16="http://schemas.microsoft.com/office/drawing/2014/main" id="{F0BD185A-75D1-4107-9EFA-D00F6F02ED75}"/>
              </a:ext>
            </a:extLst>
          </p:cNvPr>
          <p:cNvSpPr txBox="1">
            <a:spLocks noGrp="1"/>
          </p:cNvSpPr>
          <p:nvPr>
            <p:ph idx="1"/>
          </p:nvPr>
        </p:nvSpPr>
        <p:spPr/>
        <p:txBody>
          <a:bodyPr/>
          <a:lstStyle/>
          <a:p>
            <a:pPr lvl="0"/>
            <a:r>
              <a:rPr lang="cs-CZ" sz="2400"/>
              <a:t>Nabývá účinnosti 1. 1. 2020</a:t>
            </a:r>
          </a:p>
          <a:p>
            <a:pPr lvl="0"/>
            <a:r>
              <a:rPr lang="cs-CZ" sz="2400"/>
              <a:t>Ředitel může upravit provozní dobu podle místních podmínek</a:t>
            </a:r>
          </a:p>
          <a:p>
            <a:pPr lvl="0"/>
            <a:r>
              <a:rPr lang="cs-CZ" sz="2400"/>
              <a:t>PHmax – stanoven v závislosti na organizační struktuře (příloha vyhlášky)</a:t>
            </a:r>
          </a:p>
          <a:p>
            <a:pPr lvl="0"/>
            <a:r>
              <a:rPr lang="cs-CZ" sz="2400"/>
              <a:t>Nižší počet účastníků – PHmax se snižuje na každé toto oddělení poměrně podle počtu účastníků, o který je skutečný počet nižší</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CF4425-A04E-4B07-B709-AC622B5C908D}"/>
              </a:ext>
            </a:extLst>
          </p:cNvPr>
          <p:cNvSpPr>
            <a:spLocks noGrp="1"/>
          </p:cNvSpPr>
          <p:nvPr>
            <p:ph type="title"/>
          </p:nvPr>
        </p:nvSpPr>
        <p:spPr/>
        <p:txBody>
          <a:bodyPr/>
          <a:lstStyle/>
          <a:p>
            <a:r>
              <a:rPr lang="cs-CZ" b="1" dirty="0">
                <a:solidFill>
                  <a:schemeClr val="accent1"/>
                </a:solidFill>
              </a:rPr>
              <a:t>Novela vyhlášky č. 74/2005 Sb.</a:t>
            </a:r>
          </a:p>
        </p:txBody>
      </p:sp>
      <p:sp>
        <p:nvSpPr>
          <p:cNvPr id="3" name="Zástupný obsah 2">
            <a:extLst>
              <a:ext uri="{FF2B5EF4-FFF2-40B4-BE49-F238E27FC236}">
                <a16:creationId xmlns:a16="http://schemas.microsoft.com/office/drawing/2014/main" id="{86ED9FA4-B0C8-4B21-A38E-15B8F37CE8AF}"/>
              </a:ext>
            </a:extLst>
          </p:cNvPr>
          <p:cNvSpPr>
            <a:spLocks noGrp="1"/>
          </p:cNvSpPr>
          <p:nvPr>
            <p:ph idx="1"/>
          </p:nvPr>
        </p:nvSpPr>
        <p:spPr/>
        <p:txBody>
          <a:bodyPr/>
          <a:lstStyle/>
          <a:p>
            <a:r>
              <a:rPr lang="cs-CZ" dirty="0"/>
              <a:t>§10/12</a:t>
            </a:r>
          </a:p>
          <a:p>
            <a:r>
              <a:rPr lang="cs-CZ" dirty="0"/>
              <a:t>Maximální počet hodin přímé pedagogické činnosti zabezpečované vedle vychovatele asistentem pedagoga financovaným ze státního rozpočtu činí </a:t>
            </a:r>
            <a:r>
              <a:rPr lang="cs-CZ" u="sng" dirty="0"/>
              <a:t>15 hodin na 1 oddělení </a:t>
            </a:r>
            <a:r>
              <a:rPr lang="cs-CZ" dirty="0"/>
              <a:t>tvořené pouze účastníky uvedenými v § 16 odst. 9 školského zákona</a:t>
            </a:r>
          </a:p>
        </p:txBody>
      </p:sp>
    </p:spTree>
    <p:extLst>
      <p:ext uri="{BB962C8B-B14F-4D97-AF65-F5344CB8AC3E}">
        <p14:creationId xmlns:p14="http://schemas.microsoft.com/office/powerpoint/2010/main" val="218944588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0ED1C-8778-4470-9E51-98BF1C5C4461}"/>
              </a:ext>
            </a:extLst>
          </p:cNvPr>
          <p:cNvSpPr>
            <a:spLocks noGrp="1"/>
          </p:cNvSpPr>
          <p:nvPr>
            <p:ph type="title"/>
          </p:nvPr>
        </p:nvSpPr>
        <p:spPr>
          <a:xfrm>
            <a:off x="914400" y="426085"/>
            <a:ext cx="10552611" cy="1325563"/>
          </a:xfrm>
        </p:spPr>
        <p:txBody>
          <a:bodyPr/>
          <a:lstStyle/>
          <a:p>
            <a:r>
              <a:rPr lang="cs-CZ" b="1" dirty="0">
                <a:solidFill>
                  <a:schemeClr val="accent1"/>
                </a:solidFill>
              </a:rPr>
              <a:t>Výjimka z nejnižšího počtu dětí na oddělení  §16/9 – platí obecné pravidlo i pro </a:t>
            </a:r>
            <a:r>
              <a:rPr lang="cs-CZ" b="1" dirty="0" err="1">
                <a:solidFill>
                  <a:schemeClr val="accent1"/>
                </a:solidFill>
              </a:rPr>
              <a:t>PHmax</a:t>
            </a:r>
            <a:r>
              <a:rPr lang="cs-CZ" b="1" dirty="0">
                <a:solidFill>
                  <a:schemeClr val="accent1"/>
                </a:solidFill>
              </a:rPr>
              <a:t> AP</a:t>
            </a:r>
          </a:p>
        </p:txBody>
      </p:sp>
      <p:sp>
        <p:nvSpPr>
          <p:cNvPr id="3" name="Zástupný obsah 2">
            <a:extLst>
              <a:ext uri="{FF2B5EF4-FFF2-40B4-BE49-F238E27FC236}">
                <a16:creationId xmlns:a16="http://schemas.microsoft.com/office/drawing/2014/main" id="{EF835DDC-F0B6-4CC4-94E7-AD95D46EF3D1}"/>
              </a:ext>
            </a:extLst>
          </p:cNvPr>
          <p:cNvSpPr>
            <a:spLocks noGrp="1"/>
          </p:cNvSpPr>
          <p:nvPr>
            <p:ph idx="1"/>
          </p:nvPr>
        </p:nvSpPr>
        <p:spPr/>
        <p:txBody>
          <a:bodyPr>
            <a:normAutofit/>
          </a:bodyPr>
          <a:lstStyle/>
          <a:p>
            <a:r>
              <a:rPr lang="cs-CZ" dirty="0" err="1"/>
              <a:t>PHmax</a:t>
            </a:r>
            <a:r>
              <a:rPr lang="cs-CZ" dirty="0"/>
              <a:t> stanovený podle přílohy se snižuje o </a:t>
            </a:r>
          </a:p>
          <a:p>
            <a:r>
              <a:rPr lang="cs-CZ" dirty="0"/>
              <a:t>0,05násobek </a:t>
            </a:r>
            <a:r>
              <a:rPr lang="cs-CZ" dirty="0" err="1"/>
              <a:t>PHmax</a:t>
            </a:r>
            <a:r>
              <a:rPr lang="cs-CZ" dirty="0"/>
              <a:t> podle přílohy připadajícího průměrně na každé toto oddělení, je-li průměrný počet účastníků v těchto odděleních nejméně 5 a méně než 6, </a:t>
            </a:r>
          </a:p>
          <a:p>
            <a:r>
              <a:rPr lang="cs-CZ" dirty="0"/>
              <a:t>0,1násobek </a:t>
            </a:r>
            <a:r>
              <a:rPr lang="cs-CZ" dirty="0" err="1"/>
              <a:t>PHmax</a:t>
            </a:r>
            <a:r>
              <a:rPr lang="cs-CZ" dirty="0"/>
              <a:t> podle přílohy připadajícího průměrně na každé toto oddělení, je-li průměrný počet účastníků v těchto odděleních nejméně 4 a méně než 5, a </a:t>
            </a:r>
          </a:p>
          <a:p>
            <a:r>
              <a:rPr lang="cs-CZ" dirty="0"/>
              <a:t>0,6násobek </a:t>
            </a:r>
            <a:r>
              <a:rPr lang="cs-CZ" dirty="0" err="1"/>
              <a:t>PHmax</a:t>
            </a:r>
            <a:r>
              <a:rPr lang="cs-CZ" dirty="0"/>
              <a:t> podle přílohy připadajícího průměrně na každé toto oddělení, je-li průměrný počet účastníků v těchto odděleních méně než 4.</a:t>
            </a:r>
          </a:p>
        </p:txBody>
      </p:sp>
    </p:spTree>
    <p:extLst>
      <p:ext uri="{BB962C8B-B14F-4D97-AF65-F5344CB8AC3E}">
        <p14:creationId xmlns:p14="http://schemas.microsoft.com/office/powerpoint/2010/main" val="11463525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295409-A2CE-4CBD-A84A-4BC6781D135E}"/>
              </a:ext>
            </a:extLst>
          </p:cNvPr>
          <p:cNvSpPr txBox="1">
            <a:spLocks noGrp="1"/>
          </p:cNvSpPr>
          <p:nvPr>
            <p:ph type="title"/>
          </p:nvPr>
        </p:nvSpPr>
        <p:spPr>
          <a:xfrm>
            <a:off x="1981200" y="457200"/>
            <a:ext cx="8229600" cy="1143000"/>
          </a:xfrm>
        </p:spPr>
        <p:txBody>
          <a:bodyPr/>
          <a:lstStyle/>
          <a:p>
            <a:pPr lvl="0"/>
            <a:r>
              <a:rPr lang="cs-CZ" sz="3200" b="1">
                <a:solidFill>
                  <a:srgbClr val="00B050"/>
                </a:solidFill>
              </a:rPr>
              <a:t>Ustanovení společná a závěrečná</a:t>
            </a:r>
          </a:p>
        </p:txBody>
      </p:sp>
      <p:sp>
        <p:nvSpPr>
          <p:cNvPr id="3" name="Zástupný symbol pro obsah 2">
            <a:extLst>
              <a:ext uri="{FF2B5EF4-FFF2-40B4-BE49-F238E27FC236}">
                <a16:creationId xmlns:a16="http://schemas.microsoft.com/office/drawing/2014/main" id="{580B7E9E-C4D3-4D65-8F3D-82A7029D982D}"/>
              </a:ext>
            </a:extLst>
          </p:cNvPr>
          <p:cNvSpPr txBox="1">
            <a:spLocks noGrp="1"/>
          </p:cNvSpPr>
          <p:nvPr>
            <p:ph idx="1"/>
          </p:nvPr>
        </p:nvSpPr>
        <p:spPr/>
        <p:txBody>
          <a:bodyPr/>
          <a:lstStyle/>
          <a:p>
            <a:pPr lvl="0"/>
            <a:r>
              <a:rPr lang="cs-CZ" dirty="0"/>
              <a:t>Povinnosti ředitele</a:t>
            </a:r>
          </a:p>
          <a:p>
            <a:pPr lvl="1"/>
            <a:r>
              <a:rPr lang="cs-CZ" dirty="0"/>
              <a:t>Pro jednotlivé činnosti stanovit způsob vedení evidence účastníků</a:t>
            </a:r>
          </a:p>
          <a:p>
            <a:pPr lvl="1"/>
            <a:r>
              <a:rPr lang="cs-CZ" dirty="0"/>
              <a:t>Stanovit nejvyšší počet účastníků na 1 PP s ohledem na vykonávané činnosti a SVP s ohledem na jejich bezpečnost</a:t>
            </a:r>
          </a:p>
          <a:p>
            <a:pPr lvl="1"/>
            <a:r>
              <a:rPr lang="cs-CZ" dirty="0"/>
              <a:t>BOZ účastníků na akcích mimo místo, kde se uskutečňuje vzdělávání podle ŠZ, zajistit svými zaměstnanci, vždy nejméně 1 PP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81F61C-429D-4B4F-8C27-D4361381147C}"/>
              </a:ext>
            </a:extLst>
          </p:cNvPr>
          <p:cNvSpPr txBox="1">
            <a:spLocks noGrp="1"/>
          </p:cNvSpPr>
          <p:nvPr>
            <p:ph type="title"/>
          </p:nvPr>
        </p:nvSpPr>
        <p:spPr/>
        <p:txBody>
          <a:bodyPr/>
          <a:lstStyle/>
          <a:p>
            <a:pPr lvl="0"/>
            <a:r>
              <a:rPr lang="cs-CZ" b="1"/>
              <a:t>Zřizovatel neveřejné školy</a:t>
            </a:r>
          </a:p>
        </p:txBody>
      </p:sp>
      <p:sp>
        <p:nvSpPr>
          <p:cNvPr id="3" name="Zástupný symbol pro obsah 2">
            <a:extLst>
              <a:ext uri="{FF2B5EF4-FFF2-40B4-BE49-F238E27FC236}">
                <a16:creationId xmlns:a16="http://schemas.microsoft.com/office/drawing/2014/main" id="{FD865A96-D1CC-44EB-ADBD-43521B5D749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700" dirty="0">
                <a:latin typeface="Calibri" pitchFamily="18"/>
              </a:rPr>
              <a:t>Registrované církve a náboženské společnosti, kterým bylo přiznáno oprávnění k výkonu zvláštního práva zřizovat církevní školy</a:t>
            </a:r>
          </a:p>
          <a:p>
            <a:pPr hangingPunct="1">
              <a:lnSpc>
                <a:spcPct val="80000"/>
              </a:lnSpc>
              <a:spcBef>
                <a:spcPts val="600"/>
              </a:spcBef>
              <a:buSzPct val="100000"/>
              <a:buFont typeface="Arial" pitchFamily="34"/>
              <a:buChar char="•"/>
            </a:pPr>
            <a:r>
              <a:rPr lang="cs-CZ" sz="2700" dirty="0">
                <a:latin typeface="Calibri" pitchFamily="18"/>
              </a:rPr>
              <a:t>Právnické osoby nebo fyzické osoby</a:t>
            </a:r>
          </a:p>
          <a:p>
            <a:pPr lvl="1">
              <a:lnSpc>
                <a:spcPct val="80000"/>
              </a:lnSpc>
              <a:spcBef>
                <a:spcPts val="600"/>
              </a:spcBef>
              <a:buSzPct val="100000"/>
              <a:buFont typeface="Arial" pitchFamily="34"/>
            </a:pPr>
            <a:r>
              <a:rPr lang="cs-CZ" dirty="0"/>
              <a:t>zřizují školy a školská zařízení jako školské právnické osoby nebo jako právnické osoby podle zvláštních právních předpisů, jejichž předmětem činnosti je poskytování vzdělávání nebo školských služeb podle tohoto zákona, a to i v případě, že převažujícím předmětem činnosti takové právnické osoby je podnikání podle zvláštních právních předpisů. Školu nebo školské zařízení může podle věty první zřídit také několik právnických nebo fyzických osob společně.</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156BFA-25B6-4F74-AEC6-FACA19D7F59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9402C7B-BA16-4EDA-BE24-E4791AD1D103}"/>
              </a:ext>
            </a:extLst>
          </p:cNvPr>
          <p:cNvSpPr txBox="1">
            <a:spLocks noGrp="1"/>
          </p:cNvSpPr>
          <p:nvPr>
            <p:ph idx="1"/>
          </p:nvPr>
        </p:nvSpPr>
        <p:spPr/>
        <p:txBody>
          <a:bodyPr anchorCtr="1"/>
          <a:lstStyle/>
          <a:p>
            <a:pPr marL="0" indent="0" algn="ctr">
              <a:buNone/>
            </a:pPr>
            <a:r>
              <a:rPr lang="cs-CZ" dirty="0">
                <a:solidFill>
                  <a:srgbClr val="00B050"/>
                </a:solidFill>
              </a:rPr>
              <a:t> Nařízení vlády č. 123/2018 Sb., o stanovení maximálního počtu hodin výuky financovaného ze státního rozpočtu pro základní školu, střední školu a konzervatoř zřizovanou krajem, obcí nebo svazkem obcí</a:t>
            </a:r>
          </a:p>
          <a:p>
            <a:pPr marL="0" indent="0" algn="ctr">
              <a:buNone/>
            </a:pPr>
            <a:r>
              <a:rPr lang="cs-CZ" dirty="0">
                <a:solidFill>
                  <a:srgbClr val="00B050"/>
                </a:solidFill>
              </a:rPr>
              <a:t>Účinnost 1. září 2018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246E7-751D-4444-B121-D553DBA0A632}"/>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8B3EC02-7D8E-4DBF-9FFB-3C970BDA9024}"/>
              </a:ext>
            </a:extLst>
          </p:cNvPr>
          <p:cNvSpPr txBox="1">
            <a:spLocks noGrp="1"/>
          </p:cNvSpPr>
          <p:nvPr>
            <p:ph idx="1"/>
          </p:nvPr>
        </p:nvSpPr>
        <p:spPr/>
        <p:txBody>
          <a:bodyPr/>
          <a:lstStyle/>
          <a:p>
            <a:pPr lvl="0"/>
            <a:r>
              <a:rPr lang="cs-CZ"/>
              <a:t>PHmax – maximální týdenní počet hodin teoretického a praktického vyučování</a:t>
            </a:r>
          </a:p>
          <a:p>
            <a:pPr lvl="0"/>
            <a:r>
              <a:rPr lang="cs-CZ"/>
              <a:t>PHmax denní forma vzdělávání– </a:t>
            </a:r>
            <a:r>
              <a:rPr lang="cs-CZ" u="sng"/>
              <a:t>ZŠ a SŠ </a:t>
            </a:r>
            <a:r>
              <a:rPr lang="cs-CZ"/>
              <a:t>na 1 třídu v závislosti na průměrném počtu žáků ve třídě </a:t>
            </a:r>
          </a:p>
          <a:p>
            <a:pPr lvl="0"/>
            <a:r>
              <a:rPr lang="cs-CZ"/>
              <a:t>PHmax denní forma vzdělávání – </a:t>
            </a:r>
            <a:r>
              <a:rPr lang="cs-CZ" u="sng"/>
              <a:t>konzervatoř</a:t>
            </a:r>
            <a:r>
              <a:rPr lang="cs-CZ"/>
              <a:t> na 1 ročník v závislosti na průměrném počtu žáků v ročníku</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99092434-E292-4387-83CA-93DB21EC4A67}"/>
              </a:ext>
            </a:extLst>
          </p:cNvPr>
          <p:cNvGraphicFramePr>
            <a:graphicFrameLocks noGrp="1"/>
          </p:cNvGraphicFramePr>
          <p:nvPr/>
        </p:nvGraphicFramePr>
        <p:xfrm>
          <a:off x="1606550" y="2450242"/>
          <a:ext cx="8978900" cy="3103881"/>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1521102131"/>
                    </a:ext>
                  </a:extLst>
                </a:gridCol>
                <a:gridCol w="824230">
                  <a:extLst>
                    <a:ext uri="{9D8B030D-6E8A-4147-A177-3AD203B41FA5}">
                      <a16:colId xmlns:a16="http://schemas.microsoft.com/office/drawing/2014/main" val="2140816609"/>
                    </a:ext>
                  </a:extLst>
                </a:gridCol>
                <a:gridCol w="2566670">
                  <a:extLst>
                    <a:ext uri="{9D8B030D-6E8A-4147-A177-3AD203B41FA5}">
                      <a16:colId xmlns:a16="http://schemas.microsoft.com/office/drawing/2014/main" val="1627531707"/>
                    </a:ext>
                  </a:extLst>
                </a:gridCol>
                <a:gridCol w="711200">
                  <a:extLst>
                    <a:ext uri="{9D8B030D-6E8A-4147-A177-3AD203B41FA5}">
                      <a16:colId xmlns:a16="http://schemas.microsoft.com/office/drawing/2014/main" val="1880269462"/>
                    </a:ext>
                  </a:extLst>
                </a:gridCol>
                <a:gridCol w="711200">
                  <a:extLst>
                    <a:ext uri="{9D8B030D-6E8A-4147-A177-3AD203B41FA5}">
                      <a16:colId xmlns:a16="http://schemas.microsoft.com/office/drawing/2014/main" val="2699283043"/>
                    </a:ext>
                  </a:extLst>
                </a:gridCol>
                <a:gridCol w="711200">
                  <a:extLst>
                    <a:ext uri="{9D8B030D-6E8A-4147-A177-3AD203B41FA5}">
                      <a16:colId xmlns:a16="http://schemas.microsoft.com/office/drawing/2014/main" val="1979082042"/>
                    </a:ext>
                  </a:extLst>
                </a:gridCol>
                <a:gridCol w="711200">
                  <a:extLst>
                    <a:ext uri="{9D8B030D-6E8A-4147-A177-3AD203B41FA5}">
                      <a16:colId xmlns:a16="http://schemas.microsoft.com/office/drawing/2014/main" val="3861435520"/>
                    </a:ext>
                  </a:extLst>
                </a:gridCol>
                <a:gridCol w="711200">
                  <a:extLst>
                    <a:ext uri="{9D8B030D-6E8A-4147-A177-3AD203B41FA5}">
                      <a16:colId xmlns:a16="http://schemas.microsoft.com/office/drawing/2014/main" val="736015251"/>
                    </a:ext>
                  </a:extLst>
                </a:gridCol>
                <a:gridCol w="711200">
                  <a:extLst>
                    <a:ext uri="{9D8B030D-6E8A-4147-A177-3AD203B41FA5}">
                      <a16:colId xmlns:a16="http://schemas.microsoft.com/office/drawing/2014/main" val="2678585469"/>
                    </a:ext>
                  </a:extLst>
                </a:gridCol>
                <a:gridCol w="711200">
                  <a:extLst>
                    <a:ext uri="{9D8B030D-6E8A-4147-A177-3AD203B41FA5}">
                      <a16:colId xmlns:a16="http://schemas.microsoft.com/office/drawing/2014/main" val="666408876"/>
                    </a:ext>
                  </a:extLst>
                </a:gridCol>
              </a:tblGrid>
              <a:tr h="584200">
                <a:tc>
                  <a:txBody>
                    <a:bodyPr/>
                    <a:lstStyle/>
                    <a:p>
                      <a:pPr algn="ctr">
                        <a:lnSpc>
                          <a:spcPct val="107000"/>
                        </a:lnSpc>
                        <a:spcAft>
                          <a:spcPts val="0"/>
                        </a:spcAft>
                      </a:pPr>
                      <a:r>
                        <a:rPr lang="cs-CZ" sz="1100">
                          <a:effectLst/>
                        </a:rPr>
                        <a:t>Skupina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Kód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Obor vzdělání, pro který byl vydán </a:t>
                      </a:r>
                      <a:br>
                        <a:rPr lang="cs-CZ" sz="1100">
                          <a:effectLst/>
                        </a:rPr>
                      </a:br>
                      <a:r>
                        <a:rPr lang="cs-CZ" sz="1100">
                          <a:effectLst/>
                        </a:rPr>
                        <a:t>rámcový vzdělávací program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a:lnSpc>
                          <a:spcPct val="107000"/>
                        </a:lnSpc>
                        <a:spcAft>
                          <a:spcPts val="0"/>
                        </a:spcAft>
                      </a:pPr>
                      <a:r>
                        <a:rPr lang="cs-CZ" sz="1100">
                          <a:effectLst/>
                        </a:rPr>
                        <a:t>Údaje pro stanovení hodnoty PHmax – průměrný počet žáků ve třídě</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84009836"/>
                  </a:ext>
                </a:extLst>
              </a:tr>
              <a:tr h="202565">
                <a:tc gridSpan="10">
                  <a:txBody>
                    <a:bodyPr/>
                    <a:lstStyle/>
                    <a:p>
                      <a:pPr>
                        <a:lnSpc>
                          <a:spcPct val="107000"/>
                        </a:lnSpc>
                        <a:spcAft>
                          <a:spcPts val="0"/>
                        </a:spcAft>
                      </a:pPr>
                      <a:r>
                        <a:rPr lang="cs-CZ" sz="1100">
                          <a:effectLst/>
                        </a:rPr>
                        <a:t>79 Obecná příprava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3703052"/>
                  </a:ext>
                </a:extLst>
              </a:tr>
              <a:tr h="202565">
                <a:tc gridSpan="3">
                  <a:txBody>
                    <a:bodyPr/>
                    <a:lstStyle/>
                    <a:p>
                      <a:pPr>
                        <a:lnSpc>
                          <a:spcPct val="107000"/>
                        </a:lnSpc>
                        <a:spcAft>
                          <a:spcPts val="0"/>
                        </a:spcAft>
                      </a:pPr>
                      <a:r>
                        <a:rPr lang="cs-CZ" sz="1100">
                          <a:effectLst/>
                        </a:rPr>
                        <a:t>Základní škola s ročníky 1. a 2. stupně, která má více než 2 třídy v některém ročníku</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900">
                          <a:effectLst/>
                        </a:rPr>
                        <a:t>8 a méně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8 – 12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12 - méně než 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17 – 20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20 - 24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24 – 27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3360578"/>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Základní škola (1. stupeň)</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3413569"/>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Základní škola (2. stupeň)</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5157966"/>
                  </a:ext>
                </a:extLst>
              </a:tr>
              <a:tr h="295275">
                <a:tc gridSpan="3">
                  <a:txBody>
                    <a:bodyPr/>
                    <a:lstStyle/>
                    <a:p>
                      <a:pPr>
                        <a:lnSpc>
                          <a:spcPct val="107000"/>
                        </a:lnSpc>
                        <a:spcAft>
                          <a:spcPts val="0"/>
                        </a:spcAft>
                      </a:pPr>
                      <a:r>
                        <a:rPr lang="cs-CZ" sz="1100">
                          <a:effectLst/>
                        </a:rPr>
                        <a:t>Základní škola s ročníky 1. a 2. stupně, která má nejvýše dvě třídy v každém ročníku</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900">
                          <a:effectLst/>
                        </a:rPr>
                        <a:t>8 a méně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8 – 10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10 - méně než 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dirty="0">
                          <a:effectLst/>
                        </a:rPr>
                        <a:t>15 – 20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20 – 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24 – 27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1680939"/>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Základní škola (1. stupeň)</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0742568"/>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Základní škola (2. stupeň)</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529920"/>
                  </a:ext>
                </a:extLst>
              </a:tr>
              <a:tr h="202565">
                <a:tc gridSpan="3">
                  <a:txBody>
                    <a:bodyPr/>
                    <a:lstStyle/>
                    <a:p>
                      <a:pPr>
                        <a:lnSpc>
                          <a:spcPct val="107000"/>
                        </a:lnSpc>
                        <a:spcAft>
                          <a:spcPts val="0"/>
                        </a:spcAft>
                      </a:pPr>
                      <a:r>
                        <a:rPr lang="cs-CZ" sz="1100">
                          <a:effectLst/>
                        </a:rPr>
                        <a:t>Základní škola tvořená jednou třídou 1. stupně</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900">
                          <a:effectLst/>
                        </a:rPr>
                        <a:t>5 a méně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6 - 9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10 - 16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17 - 23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24 - 27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9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6113021"/>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Základní škola (1. stupeň)</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27640137"/>
                  </a:ext>
                </a:extLst>
              </a:tr>
              <a:tr h="400050">
                <a:tc gridSpan="3">
                  <a:txBody>
                    <a:bodyPr/>
                    <a:lstStyle/>
                    <a:p>
                      <a:pPr>
                        <a:lnSpc>
                          <a:spcPct val="107000"/>
                        </a:lnSpc>
                        <a:spcAft>
                          <a:spcPts val="0"/>
                        </a:spcAft>
                      </a:pPr>
                      <a:r>
                        <a:rPr lang="cs-CZ" sz="1100">
                          <a:effectLst/>
                        </a:rPr>
                        <a:t>Základní škola tvořená dvěma třídami 1. stupně</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07000"/>
                        </a:lnSpc>
                        <a:spcAft>
                          <a:spcPts val="0"/>
                        </a:spcAft>
                      </a:pPr>
                      <a:r>
                        <a:rPr lang="cs-CZ" sz="900">
                          <a:effectLst/>
                        </a:rPr>
                        <a:t>6 a méně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6 - méně než 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12 – 18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18 – 24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24 – 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100" dirty="0">
                          <a:effectLst/>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8484143"/>
                  </a:ext>
                </a:extLst>
              </a:tr>
            </a:tbl>
          </a:graphicData>
        </a:graphic>
      </p:graphicFrame>
    </p:spTree>
    <p:extLst>
      <p:ext uri="{BB962C8B-B14F-4D97-AF65-F5344CB8AC3E}">
        <p14:creationId xmlns:p14="http://schemas.microsoft.com/office/powerpoint/2010/main" val="346055796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2D8C4834-C851-42D4-91F2-0B27071700D6}"/>
              </a:ext>
            </a:extLst>
          </p:cNvPr>
          <p:cNvGraphicFramePr>
            <a:graphicFrameLocks noGrp="1"/>
          </p:cNvGraphicFramePr>
          <p:nvPr/>
        </p:nvGraphicFramePr>
        <p:xfrm>
          <a:off x="1574801" y="2458529"/>
          <a:ext cx="9042398" cy="3234691"/>
        </p:xfrm>
        <a:graphic>
          <a:graphicData uri="http://schemas.openxmlformats.org/drawingml/2006/table">
            <a:tbl>
              <a:tblPr firstRow="1" firstCol="1" bandRow="1">
                <a:tableStyleId>{5C22544A-7EE6-4342-B048-85BDC9FD1C3A}</a:tableStyleId>
              </a:tblPr>
              <a:tblGrid>
                <a:gridCol w="626085">
                  <a:extLst>
                    <a:ext uri="{9D8B030D-6E8A-4147-A177-3AD203B41FA5}">
                      <a16:colId xmlns:a16="http://schemas.microsoft.com/office/drawing/2014/main" val="1466488989"/>
                    </a:ext>
                  </a:extLst>
                </a:gridCol>
                <a:gridCol w="826534">
                  <a:extLst>
                    <a:ext uri="{9D8B030D-6E8A-4147-A177-3AD203B41FA5}">
                      <a16:colId xmlns:a16="http://schemas.microsoft.com/office/drawing/2014/main" val="2967293400"/>
                    </a:ext>
                  </a:extLst>
                </a:gridCol>
                <a:gridCol w="1970235">
                  <a:extLst>
                    <a:ext uri="{9D8B030D-6E8A-4147-A177-3AD203B41FA5}">
                      <a16:colId xmlns:a16="http://schemas.microsoft.com/office/drawing/2014/main" val="2934844532"/>
                    </a:ext>
                  </a:extLst>
                </a:gridCol>
                <a:gridCol w="564555">
                  <a:extLst>
                    <a:ext uri="{9D8B030D-6E8A-4147-A177-3AD203B41FA5}">
                      <a16:colId xmlns:a16="http://schemas.microsoft.com/office/drawing/2014/main" val="2549393184"/>
                    </a:ext>
                  </a:extLst>
                </a:gridCol>
                <a:gridCol w="560115">
                  <a:extLst>
                    <a:ext uri="{9D8B030D-6E8A-4147-A177-3AD203B41FA5}">
                      <a16:colId xmlns:a16="http://schemas.microsoft.com/office/drawing/2014/main" val="1508502678"/>
                    </a:ext>
                  </a:extLst>
                </a:gridCol>
                <a:gridCol w="560115">
                  <a:extLst>
                    <a:ext uri="{9D8B030D-6E8A-4147-A177-3AD203B41FA5}">
                      <a16:colId xmlns:a16="http://schemas.microsoft.com/office/drawing/2014/main" val="742193000"/>
                    </a:ext>
                  </a:extLst>
                </a:gridCol>
                <a:gridCol w="560115">
                  <a:extLst>
                    <a:ext uri="{9D8B030D-6E8A-4147-A177-3AD203B41FA5}">
                      <a16:colId xmlns:a16="http://schemas.microsoft.com/office/drawing/2014/main" val="975404886"/>
                    </a:ext>
                  </a:extLst>
                </a:gridCol>
                <a:gridCol w="564555">
                  <a:extLst>
                    <a:ext uri="{9D8B030D-6E8A-4147-A177-3AD203B41FA5}">
                      <a16:colId xmlns:a16="http://schemas.microsoft.com/office/drawing/2014/main" val="3748706841"/>
                    </a:ext>
                  </a:extLst>
                </a:gridCol>
                <a:gridCol w="564555">
                  <a:extLst>
                    <a:ext uri="{9D8B030D-6E8A-4147-A177-3AD203B41FA5}">
                      <a16:colId xmlns:a16="http://schemas.microsoft.com/office/drawing/2014/main" val="1652541097"/>
                    </a:ext>
                  </a:extLst>
                </a:gridCol>
                <a:gridCol w="560115">
                  <a:extLst>
                    <a:ext uri="{9D8B030D-6E8A-4147-A177-3AD203B41FA5}">
                      <a16:colId xmlns:a16="http://schemas.microsoft.com/office/drawing/2014/main" val="3957255070"/>
                    </a:ext>
                  </a:extLst>
                </a:gridCol>
                <a:gridCol w="560115">
                  <a:extLst>
                    <a:ext uri="{9D8B030D-6E8A-4147-A177-3AD203B41FA5}">
                      <a16:colId xmlns:a16="http://schemas.microsoft.com/office/drawing/2014/main" val="3195468392"/>
                    </a:ext>
                  </a:extLst>
                </a:gridCol>
                <a:gridCol w="562652">
                  <a:extLst>
                    <a:ext uri="{9D8B030D-6E8A-4147-A177-3AD203B41FA5}">
                      <a16:colId xmlns:a16="http://schemas.microsoft.com/office/drawing/2014/main" val="1179795208"/>
                    </a:ext>
                  </a:extLst>
                </a:gridCol>
                <a:gridCol w="562652">
                  <a:extLst>
                    <a:ext uri="{9D8B030D-6E8A-4147-A177-3AD203B41FA5}">
                      <a16:colId xmlns:a16="http://schemas.microsoft.com/office/drawing/2014/main" val="3851534188"/>
                    </a:ext>
                  </a:extLst>
                </a:gridCol>
              </a:tblGrid>
              <a:tr h="598170">
                <a:tc rowSpan="2">
                  <a:txBody>
                    <a:bodyPr/>
                    <a:lstStyle/>
                    <a:p>
                      <a:pPr algn="ctr">
                        <a:lnSpc>
                          <a:spcPct val="107000"/>
                        </a:lnSpc>
                        <a:spcAft>
                          <a:spcPts val="0"/>
                        </a:spcAft>
                      </a:pPr>
                      <a:r>
                        <a:rPr lang="cs-CZ" sz="1100">
                          <a:effectLst/>
                        </a:rPr>
                        <a:t>Skupina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100">
                          <a:effectLst/>
                        </a:rPr>
                        <a:t>Kód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100">
                          <a:effectLst/>
                        </a:rPr>
                        <a:t>Obor vzdělání, </a:t>
                      </a:r>
                      <a:br>
                        <a:rPr lang="cs-CZ" sz="1100">
                          <a:effectLst/>
                        </a:rPr>
                      </a:br>
                      <a:r>
                        <a:rPr lang="cs-CZ" sz="1100">
                          <a:effectLst/>
                        </a:rPr>
                        <a:t>pro který byl vydán </a:t>
                      </a:r>
                      <a:br>
                        <a:rPr lang="cs-CZ" sz="1100">
                          <a:effectLst/>
                        </a:rPr>
                      </a:br>
                      <a:r>
                        <a:rPr lang="cs-CZ" sz="1100">
                          <a:effectLst/>
                        </a:rPr>
                        <a:t>rámcový vzdělávací program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cs-CZ" sz="1100">
                          <a:effectLst/>
                        </a:rPr>
                        <a:t>Údaje pro stanovení hodnoty PHmax pro víceoborové třídy, počet oborů 3, průměrný počet žáků v daném oboru vzdělání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Údaje pro stanovení hodnoty PHmax pro víceoborové třídy, počet oborů 2, průměrný počet žáků v daném oboru vzdělání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73897195"/>
                  </a:ext>
                </a:extLst>
              </a:tr>
              <a:tr h="3143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lnSpc>
                          <a:spcPct val="107000"/>
                        </a:lnSpc>
                        <a:spcAft>
                          <a:spcPts val="0"/>
                        </a:spcAft>
                      </a:pPr>
                      <a:r>
                        <a:rPr lang="cs-CZ" sz="800">
                          <a:effectLst/>
                        </a:rPr>
                        <a:t>méně než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5 - 8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více než 8 - 12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více než 12 - 16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více než 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méně než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5 - 10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více než 10 - 15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více než 15 - 20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800">
                          <a:effectLst/>
                        </a:rPr>
                        <a:t>více než 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3978193"/>
                  </a:ext>
                </a:extLst>
              </a:tr>
              <a:tr h="202565">
                <a:tc gridSpan="3">
                  <a:txBody>
                    <a:bodyPr/>
                    <a:lstStyle/>
                    <a:p>
                      <a:pPr>
                        <a:lnSpc>
                          <a:spcPct val="107000"/>
                        </a:lnSpc>
                        <a:spcAft>
                          <a:spcPts val="0"/>
                        </a:spcAft>
                      </a:pPr>
                      <a:r>
                        <a:rPr lang="cs-CZ" sz="1100">
                          <a:effectLst/>
                        </a:rPr>
                        <a:t>23 Strojírenství a strojírenská výroba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31076780"/>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23-51-E/01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Strojírenské práce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6898722"/>
                  </a:ext>
                </a:extLst>
              </a:tr>
              <a:tr h="202565">
                <a:tc gridSpan="3">
                  <a:txBody>
                    <a:bodyPr/>
                    <a:lstStyle/>
                    <a:p>
                      <a:pPr>
                        <a:lnSpc>
                          <a:spcPct val="107000"/>
                        </a:lnSpc>
                        <a:spcAft>
                          <a:spcPts val="0"/>
                        </a:spcAft>
                      </a:pPr>
                      <a:r>
                        <a:rPr lang="cs-CZ" sz="1100">
                          <a:effectLst/>
                        </a:rPr>
                        <a:t>26 Elektrotechnika, telekomunikační a výpočetní technika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54748847"/>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26-51-E/01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Elektrotechnické a strojně montážní práce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4370399"/>
                  </a:ext>
                </a:extLst>
              </a:tr>
              <a:tr h="202565">
                <a:tc gridSpan="3">
                  <a:txBody>
                    <a:bodyPr/>
                    <a:lstStyle/>
                    <a:p>
                      <a:pPr>
                        <a:lnSpc>
                          <a:spcPct val="107000"/>
                        </a:lnSpc>
                        <a:spcAft>
                          <a:spcPts val="0"/>
                        </a:spcAft>
                      </a:pPr>
                      <a:r>
                        <a:rPr lang="cs-CZ" sz="1100">
                          <a:effectLst/>
                        </a:rPr>
                        <a:t>28 Technická chemie a chemie silikátů</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20365185"/>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28-52-E/01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Chemické práce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5373981"/>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28-56-E/01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Papírenská výroba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96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2584919"/>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28-57-E/01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Keramická výroba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85483043"/>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28-58-E/01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Sklářská výroba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7715605"/>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28-63-E/01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Bižuterní výroba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dirty="0">
                          <a:effectLst/>
                        </a:rPr>
                        <a:t>96</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4274479"/>
                  </a:ext>
                </a:extLst>
              </a:tr>
            </a:tbl>
          </a:graphicData>
        </a:graphic>
      </p:graphicFrame>
    </p:spTree>
    <p:extLst>
      <p:ext uri="{BB962C8B-B14F-4D97-AF65-F5344CB8AC3E}">
        <p14:creationId xmlns:p14="http://schemas.microsoft.com/office/powerpoint/2010/main" val="271246447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CC6C5581-90A6-42CF-9E7A-B57158FFAF37}"/>
              </a:ext>
            </a:extLst>
          </p:cNvPr>
          <p:cNvGraphicFramePr>
            <a:graphicFrameLocks noGrp="1"/>
          </p:cNvGraphicFramePr>
          <p:nvPr/>
        </p:nvGraphicFramePr>
        <p:xfrm>
          <a:off x="1337569" y="2489149"/>
          <a:ext cx="9144000" cy="3326130"/>
        </p:xfrm>
        <a:graphic>
          <a:graphicData uri="http://schemas.openxmlformats.org/drawingml/2006/table">
            <a:tbl>
              <a:tblPr firstRow="1" firstCol="1" bandRow="1">
                <a:tableStyleId>{5C22544A-7EE6-4342-B048-85BDC9FD1C3A}</a:tableStyleId>
              </a:tblPr>
              <a:tblGrid>
                <a:gridCol w="586105">
                  <a:extLst>
                    <a:ext uri="{9D8B030D-6E8A-4147-A177-3AD203B41FA5}">
                      <a16:colId xmlns:a16="http://schemas.microsoft.com/office/drawing/2014/main" val="1815415327"/>
                    </a:ext>
                  </a:extLst>
                </a:gridCol>
                <a:gridCol w="812800">
                  <a:extLst>
                    <a:ext uri="{9D8B030D-6E8A-4147-A177-3AD203B41FA5}">
                      <a16:colId xmlns:a16="http://schemas.microsoft.com/office/drawing/2014/main" val="198834587"/>
                    </a:ext>
                  </a:extLst>
                </a:gridCol>
                <a:gridCol w="2017395">
                  <a:extLst>
                    <a:ext uri="{9D8B030D-6E8A-4147-A177-3AD203B41FA5}">
                      <a16:colId xmlns:a16="http://schemas.microsoft.com/office/drawing/2014/main" val="3968463796"/>
                    </a:ext>
                  </a:extLst>
                </a:gridCol>
                <a:gridCol w="520700">
                  <a:extLst>
                    <a:ext uri="{9D8B030D-6E8A-4147-A177-3AD203B41FA5}">
                      <a16:colId xmlns:a16="http://schemas.microsoft.com/office/drawing/2014/main" val="479632493"/>
                    </a:ext>
                  </a:extLst>
                </a:gridCol>
                <a:gridCol w="520700">
                  <a:extLst>
                    <a:ext uri="{9D8B030D-6E8A-4147-A177-3AD203B41FA5}">
                      <a16:colId xmlns:a16="http://schemas.microsoft.com/office/drawing/2014/main" val="3046021277"/>
                    </a:ext>
                  </a:extLst>
                </a:gridCol>
                <a:gridCol w="520700">
                  <a:extLst>
                    <a:ext uri="{9D8B030D-6E8A-4147-A177-3AD203B41FA5}">
                      <a16:colId xmlns:a16="http://schemas.microsoft.com/office/drawing/2014/main" val="4098001784"/>
                    </a:ext>
                  </a:extLst>
                </a:gridCol>
                <a:gridCol w="520700">
                  <a:extLst>
                    <a:ext uri="{9D8B030D-6E8A-4147-A177-3AD203B41FA5}">
                      <a16:colId xmlns:a16="http://schemas.microsoft.com/office/drawing/2014/main" val="3680432771"/>
                    </a:ext>
                  </a:extLst>
                </a:gridCol>
                <a:gridCol w="520700">
                  <a:extLst>
                    <a:ext uri="{9D8B030D-6E8A-4147-A177-3AD203B41FA5}">
                      <a16:colId xmlns:a16="http://schemas.microsoft.com/office/drawing/2014/main" val="1416282345"/>
                    </a:ext>
                  </a:extLst>
                </a:gridCol>
                <a:gridCol w="520700">
                  <a:extLst>
                    <a:ext uri="{9D8B030D-6E8A-4147-A177-3AD203B41FA5}">
                      <a16:colId xmlns:a16="http://schemas.microsoft.com/office/drawing/2014/main" val="3996568591"/>
                    </a:ext>
                  </a:extLst>
                </a:gridCol>
                <a:gridCol w="520700">
                  <a:extLst>
                    <a:ext uri="{9D8B030D-6E8A-4147-A177-3AD203B41FA5}">
                      <a16:colId xmlns:a16="http://schemas.microsoft.com/office/drawing/2014/main" val="3854143449"/>
                    </a:ext>
                  </a:extLst>
                </a:gridCol>
                <a:gridCol w="520700">
                  <a:extLst>
                    <a:ext uri="{9D8B030D-6E8A-4147-A177-3AD203B41FA5}">
                      <a16:colId xmlns:a16="http://schemas.microsoft.com/office/drawing/2014/main" val="2415812767"/>
                    </a:ext>
                  </a:extLst>
                </a:gridCol>
                <a:gridCol w="520700">
                  <a:extLst>
                    <a:ext uri="{9D8B030D-6E8A-4147-A177-3AD203B41FA5}">
                      <a16:colId xmlns:a16="http://schemas.microsoft.com/office/drawing/2014/main" val="1688583753"/>
                    </a:ext>
                  </a:extLst>
                </a:gridCol>
                <a:gridCol w="520700">
                  <a:extLst>
                    <a:ext uri="{9D8B030D-6E8A-4147-A177-3AD203B41FA5}">
                      <a16:colId xmlns:a16="http://schemas.microsoft.com/office/drawing/2014/main" val="206119738"/>
                    </a:ext>
                  </a:extLst>
                </a:gridCol>
                <a:gridCol w="520700">
                  <a:extLst>
                    <a:ext uri="{9D8B030D-6E8A-4147-A177-3AD203B41FA5}">
                      <a16:colId xmlns:a16="http://schemas.microsoft.com/office/drawing/2014/main" val="2602565427"/>
                    </a:ext>
                  </a:extLst>
                </a:gridCol>
              </a:tblGrid>
              <a:tr h="393065">
                <a:tc rowSpan="2">
                  <a:txBody>
                    <a:bodyPr/>
                    <a:lstStyle/>
                    <a:p>
                      <a:pPr algn="ctr">
                        <a:lnSpc>
                          <a:spcPct val="107000"/>
                        </a:lnSpc>
                        <a:spcAft>
                          <a:spcPts val="0"/>
                        </a:spcAft>
                      </a:pPr>
                      <a:r>
                        <a:rPr lang="cs-CZ" sz="1100">
                          <a:effectLst/>
                        </a:rPr>
                        <a:t>Skupina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100">
                          <a:effectLst/>
                        </a:rPr>
                        <a:t>Kód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cs-CZ" sz="1100">
                          <a:effectLst/>
                        </a:rPr>
                        <a:t>Obor vzdělání, </a:t>
                      </a:r>
                      <a:br>
                        <a:rPr lang="cs-CZ" sz="1100">
                          <a:effectLst/>
                        </a:rPr>
                      </a:br>
                      <a:r>
                        <a:rPr lang="cs-CZ" sz="1100">
                          <a:effectLst/>
                        </a:rPr>
                        <a:t>pro který byl vydán </a:t>
                      </a:r>
                      <a:br>
                        <a:rPr lang="cs-CZ" sz="1100">
                          <a:effectLst/>
                        </a:rPr>
                      </a:br>
                      <a:r>
                        <a:rPr lang="cs-CZ" sz="1100">
                          <a:effectLst/>
                        </a:rPr>
                        <a:t>rámcový vzdělávací program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11">
                  <a:txBody>
                    <a:bodyPr/>
                    <a:lstStyle/>
                    <a:p>
                      <a:pPr algn="ctr">
                        <a:lnSpc>
                          <a:spcPct val="107000"/>
                        </a:lnSpc>
                        <a:spcAft>
                          <a:spcPts val="0"/>
                        </a:spcAft>
                      </a:pPr>
                      <a:r>
                        <a:rPr lang="cs-CZ" sz="1100">
                          <a:effectLst/>
                        </a:rPr>
                        <a:t>Údaje pro stanovení hodnoty PHmax pro průměrný počet žáků v ročníku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39249751"/>
                  </a:ext>
                </a:extLst>
              </a:tr>
              <a:tr h="704850">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lnSpc>
                          <a:spcPct val="107000"/>
                        </a:lnSpc>
                        <a:spcAft>
                          <a:spcPts val="0"/>
                        </a:spcAft>
                      </a:pPr>
                      <a:r>
                        <a:rPr lang="cs-CZ" sz="900">
                          <a:effectLst/>
                        </a:rPr>
                        <a:t>méně než 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5 – 8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8 – 12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12 - méně než 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  17 – 20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20 – 25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25 – 30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30 – 35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35 – 40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40 – 45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900">
                          <a:effectLst/>
                        </a:rPr>
                        <a:t>více než 45 – 50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0561515"/>
                  </a:ext>
                </a:extLst>
              </a:tr>
              <a:tr h="202565">
                <a:tc gridSpan="3">
                  <a:txBody>
                    <a:bodyPr/>
                    <a:lstStyle/>
                    <a:p>
                      <a:pPr>
                        <a:lnSpc>
                          <a:spcPct val="107000"/>
                        </a:lnSpc>
                        <a:spcAft>
                          <a:spcPts val="0"/>
                        </a:spcAft>
                      </a:pPr>
                      <a:r>
                        <a:rPr lang="cs-CZ" sz="1100">
                          <a:effectLst/>
                        </a:rPr>
                        <a:t>82 Umění a užité umění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6275769"/>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82-44-M/01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Hudba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102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191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281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6880821"/>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82-45-M/01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Zpěv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67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167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198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222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534765"/>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82-46-M/01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Tanec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182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203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271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7735705"/>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82-46-M/02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Současný tanec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66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99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132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171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288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396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2743337"/>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82-47-M/01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Hudebně dramatické umění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107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132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204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262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67232675"/>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82-44-P/01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Hudba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77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102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129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191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281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60196164"/>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82-45-P/01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Zpěv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19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67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167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198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222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469555"/>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82-46-P/01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Tanec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85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144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182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203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271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3429066"/>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82-46-P/02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Současný tanec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66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99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132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171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217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241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288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360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396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38205650"/>
                  </a:ext>
                </a:extLst>
              </a:tr>
              <a:tr h="202565">
                <a:tc>
                  <a:txBody>
                    <a:bodyPr/>
                    <a:lstStyle/>
                    <a:p>
                      <a:pPr>
                        <a:lnSpc>
                          <a:spcPct val="107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cs-CZ" sz="1100">
                          <a:effectLst/>
                        </a:rPr>
                        <a:t>82-47-P/01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cs-CZ" sz="1100">
                          <a:effectLst/>
                        </a:rPr>
                        <a:t>Hudebně dramatické umění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cs-CZ" sz="110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54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107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132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180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204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233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262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a:effectLst/>
                        </a:rPr>
                        <a:t>290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s-CZ" sz="1100" dirty="0">
                          <a:effectLst/>
                        </a:rPr>
                        <a:t>319</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5340435"/>
                  </a:ext>
                </a:extLst>
              </a:tr>
            </a:tbl>
          </a:graphicData>
        </a:graphic>
      </p:graphicFrame>
      <p:sp>
        <p:nvSpPr>
          <p:cNvPr id="3" name="Rectangle 1">
            <a:extLst>
              <a:ext uri="{FF2B5EF4-FFF2-40B4-BE49-F238E27FC236}">
                <a16:creationId xmlns:a16="http://schemas.microsoft.com/office/drawing/2014/main" id="{4F150D98-0D2F-47E6-8F1F-234DB2BCB220}"/>
              </a:ext>
            </a:extLst>
          </p:cNvPr>
          <p:cNvSpPr>
            <a:spLocks noChangeArrowheads="1"/>
          </p:cNvSpPr>
          <p:nvPr/>
        </p:nvSpPr>
        <p:spPr bwMode="auto">
          <a:xfrm>
            <a:off x="1337569" y="21253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46588" algn="ctr"/>
              </a:tabLst>
              <a:defRPr>
                <a:solidFill>
                  <a:schemeClr val="tx1"/>
                </a:solidFill>
                <a:latin typeface="Arial" panose="020B0604020202020204" pitchFamily="34" charset="0"/>
              </a:defRPr>
            </a:lvl1pPr>
            <a:lvl2pPr eaLnBrk="0" fontAlgn="base" hangingPunct="0">
              <a:spcBef>
                <a:spcPct val="0"/>
              </a:spcBef>
              <a:spcAft>
                <a:spcPct val="0"/>
              </a:spcAft>
              <a:tabLst>
                <a:tab pos="4446588" algn="ctr"/>
              </a:tabLst>
              <a:defRPr>
                <a:solidFill>
                  <a:schemeClr val="tx1"/>
                </a:solidFill>
                <a:latin typeface="Arial" panose="020B0604020202020204" pitchFamily="34" charset="0"/>
              </a:defRPr>
            </a:lvl2pPr>
            <a:lvl3pPr eaLnBrk="0" fontAlgn="base" hangingPunct="0">
              <a:spcBef>
                <a:spcPct val="0"/>
              </a:spcBef>
              <a:spcAft>
                <a:spcPct val="0"/>
              </a:spcAft>
              <a:tabLst>
                <a:tab pos="4446588" algn="ctr"/>
              </a:tabLst>
              <a:defRPr>
                <a:solidFill>
                  <a:schemeClr val="tx1"/>
                </a:solidFill>
                <a:latin typeface="Arial" panose="020B0604020202020204" pitchFamily="34" charset="0"/>
              </a:defRPr>
            </a:lvl3pPr>
            <a:lvl4pPr eaLnBrk="0" fontAlgn="base" hangingPunct="0">
              <a:spcBef>
                <a:spcPct val="0"/>
              </a:spcBef>
              <a:spcAft>
                <a:spcPct val="0"/>
              </a:spcAft>
              <a:tabLst>
                <a:tab pos="4446588" algn="ctr"/>
              </a:tabLst>
              <a:defRPr>
                <a:solidFill>
                  <a:schemeClr val="tx1"/>
                </a:solidFill>
                <a:latin typeface="Arial" panose="020B0604020202020204" pitchFamily="34" charset="0"/>
              </a:defRPr>
            </a:lvl4pPr>
            <a:lvl5pPr eaLnBrk="0" fontAlgn="base" hangingPunct="0">
              <a:spcBef>
                <a:spcPct val="0"/>
              </a:spcBef>
              <a:spcAft>
                <a:spcPct val="0"/>
              </a:spcAft>
              <a:tabLst>
                <a:tab pos="4446588" algn="ctr"/>
              </a:tabLst>
              <a:defRPr>
                <a:solidFill>
                  <a:schemeClr val="tx1"/>
                </a:solidFill>
                <a:latin typeface="Arial" panose="020B0604020202020204" pitchFamily="34" charset="0"/>
              </a:defRPr>
            </a:lvl5pPr>
            <a:lvl6pPr eaLnBrk="0" fontAlgn="base" hangingPunct="0">
              <a:spcBef>
                <a:spcPct val="0"/>
              </a:spcBef>
              <a:spcAft>
                <a:spcPct val="0"/>
              </a:spcAft>
              <a:tabLst>
                <a:tab pos="4446588" algn="ctr"/>
              </a:tabLst>
              <a:defRPr>
                <a:solidFill>
                  <a:schemeClr val="tx1"/>
                </a:solidFill>
                <a:latin typeface="Arial" panose="020B0604020202020204" pitchFamily="34" charset="0"/>
              </a:defRPr>
            </a:lvl6pPr>
            <a:lvl7pPr eaLnBrk="0" fontAlgn="base" hangingPunct="0">
              <a:spcBef>
                <a:spcPct val="0"/>
              </a:spcBef>
              <a:spcAft>
                <a:spcPct val="0"/>
              </a:spcAft>
              <a:tabLst>
                <a:tab pos="4446588" algn="ctr"/>
              </a:tabLst>
              <a:defRPr>
                <a:solidFill>
                  <a:schemeClr val="tx1"/>
                </a:solidFill>
                <a:latin typeface="Arial" panose="020B0604020202020204" pitchFamily="34" charset="0"/>
              </a:defRPr>
            </a:lvl7pPr>
            <a:lvl8pPr eaLnBrk="0" fontAlgn="base" hangingPunct="0">
              <a:spcBef>
                <a:spcPct val="0"/>
              </a:spcBef>
              <a:spcAft>
                <a:spcPct val="0"/>
              </a:spcAft>
              <a:tabLst>
                <a:tab pos="4446588" algn="ctr"/>
              </a:tabLst>
              <a:defRPr>
                <a:solidFill>
                  <a:schemeClr val="tx1"/>
                </a:solidFill>
                <a:latin typeface="Arial" panose="020B0604020202020204" pitchFamily="34" charset="0"/>
              </a:defRPr>
            </a:lvl8pPr>
            <a:lvl9pPr eaLnBrk="0" fontAlgn="base" hangingPunct="0">
              <a:spcBef>
                <a:spcPct val="0"/>
              </a:spcBef>
              <a:spcAft>
                <a:spcPct val="0"/>
              </a:spcAft>
              <a:tabLst>
                <a:tab pos="444658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46588" algn="ctr"/>
              </a:tabLst>
            </a:pP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3 Obory vzděl</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poskytuj</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vzděl</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konzervatoři </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č</a:t>
            </a:r>
            <a:r>
              <a:rPr kumimoji="0" lang="cs-CZ" altLang="cs-CZ"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46588" algn="ctr"/>
              </a:tabLst>
            </a:pPr>
            <a:r>
              <a:rPr kumimoji="0" lang="cs-CZ" altLang="cs-CZ" sz="11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46588" algn="ctr"/>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536236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12177-1F0D-4147-B28B-5F1758074FA1}"/>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367F4E9-78BC-4EBC-AECB-5F1BC15B7DC3}"/>
              </a:ext>
            </a:extLst>
          </p:cNvPr>
          <p:cNvSpPr txBox="1">
            <a:spLocks noGrp="1"/>
          </p:cNvSpPr>
          <p:nvPr>
            <p:ph idx="1"/>
          </p:nvPr>
        </p:nvSpPr>
        <p:spPr/>
        <p:txBody>
          <a:bodyPr/>
          <a:lstStyle/>
          <a:p>
            <a:pPr lvl="0"/>
            <a:r>
              <a:rPr lang="cs-CZ"/>
              <a:t>PHmax se stanoví pro každý druh školy odděleně</a:t>
            </a:r>
          </a:p>
          <a:p>
            <a:pPr lvl="0"/>
            <a:r>
              <a:rPr lang="cs-CZ"/>
              <a:t>ZŠ a SŠ – PHmax = součet všech maximálních počtů hodin na třídu </a:t>
            </a:r>
          </a:p>
          <a:p>
            <a:pPr lvl="0"/>
            <a:r>
              <a:rPr lang="cs-CZ"/>
              <a:t>Konzervatoř – PHmax = součet všech maximálních počtů hodin na ročník</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4616C-21C1-444D-9090-12A03AD0909B}"/>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E9DE5A0-C370-4AEA-ADC6-F3046B5F1AFE}"/>
              </a:ext>
            </a:extLst>
          </p:cNvPr>
          <p:cNvSpPr txBox="1">
            <a:spLocks noGrp="1"/>
          </p:cNvSpPr>
          <p:nvPr>
            <p:ph idx="1"/>
          </p:nvPr>
        </p:nvSpPr>
        <p:spPr/>
        <p:txBody>
          <a:bodyPr/>
          <a:lstStyle/>
          <a:p>
            <a:pPr lvl="0"/>
            <a:r>
              <a:rPr lang="cs-CZ" dirty="0"/>
              <a:t>Je-li počet hodin teoretického a praktického vyučování ve škole vyšší než </a:t>
            </a:r>
            <a:r>
              <a:rPr lang="cs-CZ" dirty="0" err="1"/>
              <a:t>PHmax</a:t>
            </a:r>
            <a:r>
              <a:rPr lang="cs-CZ" dirty="0"/>
              <a:t> školy, snižuje se výše finančních prostředků v poměru těchto hodin a </a:t>
            </a:r>
            <a:r>
              <a:rPr lang="cs-CZ" dirty="0" err="1"/>
              <a:t>PHmax</a:t>
            </a:r>
            <a:r>
              <a:rPr lang="cs-CZ" dirty="0"/>
              <a:t> za školu.</a:t>
            </a:r>
          </a:p>
          <a:p>
            <a:pPr lvl="0"/>
            <a:endParaRPr lang="cs-CZ" dirty="0"/>
          </a:p>
          <a:p>
            <a:pPr lvl="0"/>
            <a:r>
              <a:rPr lang="cs-CZ" dirty="0" err="1"/>
              <a:t>PHmax</a:t>
            </a:r>
            <a:r>
              <a:rPr lang="cs-CZ" dirty="0"/>
              <a:t> nařízení vlády : </a:t>
            </a:r>
            <a:r>
              <a:rPr lang="cs-CZ" dirty="0" err="1"/>
              <a:t>PHmax</a:t>
            </a:r>
            <a:r>
              <a:rPr lang="cs-CZ" dirty="0"/>
              <a:t> školy = 0,x</a:t>
            </a:r>
          </a:p>
          <a:p>
            <a:pPr lvl="0"/>
            <a:r>
              <a:rPr lang="cs-CZ" dirty="0"/>
              <a:t>0,x krát objem finančních prostředků na platové tarify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790BD-C8E4-47B8-9E30-4BCC9D006F72}"/>
              </a:ext>
            </a:extLst>
          </p:cNvPr>
          <p:cNvSpPr txBox="1">
            <a:spLocks noGrp="1"/>
          </p:cNvSpPr>
          <p:nvPr>
            <p:ph type="title"/>
          </p:nvPr>
        </p:nvSpPr>
        <p:spPr/>
        <p:txBody>
          <a:bodyPr/>
          <a:lstStyle/>
          <a:p>
            <a:r>
              <a:rPr lang="cs-CZ" dirty="0" err="1">
                <a:solidFill>
                  <a:srgbClr val="00B050"/>
                </a:solidFill>
              </a:rPr>
              <a:t>PHmax</a:t>
            </a:r>
            <a:r>
              <a:rPr lang="cs-CZ" dirty="0">
                <a:solidFill>
                  <a:srgbClr val="00B050"/>
                </a:solidFill>
              </a:rPr>
              <a:t> v jiných formách vzdělávání</a:t>
            </a:r>
            <a:endParaRPr lang="cs-CZ" dirty="0"/>
          </a:p>
        </p:txBody>
      </p:sp>
      <p:sp>
        <p:nvSpPr>
          <p:cNvPr id="3" name="Zástupný symbol pro obsah 2">
            <a:extLst>
              <a:ext uri="{FF2B5EF4-FFF2-40B4-BE49-F238E27FC236}">
                <a16:creationId xmlns:a16="http://schemas.microsoft.com/office/drawing/2014/main" id="{A6EA2CD4-58FC-4207-959F-D468F56CB675}"/>
              </a:ext>
            </a:extLst>
          </p:cNvPr>
          <p:cNvSpPr txBox="1">
            <a:spLocks noGrp="1"/>
          </p:cNvSpPr>
          <p:nvPr>
            <p:ph idx="1"/>
          </p:nvPr>
        </p:nvSpPr>
        <p:spPr/>
        <p:txBody>
          <a:bodyPr/>
          <a:lstStyle/>
          <a:p>
            <a:pPr lvl="1"/>
            <a:r>
              <a:rPr lang="cs-CZ" dirty="0"/>
              <a:t>Večerní – </a:t>
            </a:r>
            <a:r>
              <a:rPr lang="cs-CZ" dirty="0" err="1"/>
              <a:t>PHmax</a:t>
            </a:r>
            <a:r>
              <a:rPr lang="cs-CZ" dirty="0"/>
              <a:t> x 0,3</a:t>
            </a:r>
          </a:p>
          <a:p>
            <a:pPr lvl="1"/>
            <a:r>
              <a:rPr lang="cs-CZ" dirty="0"/>
              <a:t>Kombinovaná – </a:t>
            </a:r>
            <a:r>
              <a:rPr lang="cs-CZ" dirty="0" err="1"/>
              <a:t>PHmax</a:t>
            </a:r>
            <a:r>
              <a:rPr lang="cs-CZ" dirty="0"/>
              <a:t> x 0,26</a:t>
            </a:r>
          </a:p>
          <a:p>
            <a:pPr lvl="1"/>
            <a:r>
              <a:rPr lang="cs-CZ" dirty="0"/>
              <a:t>Dálková – </a:t>
            </a:r>
            <a:r>
              <a:rPr lang="cs-CZ" dirty="0" err="1"/>
              <a:t>PHmax</a:t>
            </a:r>
            <a:r>
              <a:rPr lang="cs-CZ" dirty="0"/>
              <a:t> x 0,2</a:t>
            </a:r>
          </a:p>
          <a:p>
            <a:pPr lvl="1"/>
            <a:r>
              <a:rPr lang="cs-CZ" dirty="0"/>
              <a:t>Distanční – </a:t>
            </a:r>
            <a:r>
              <a:rPr lang="cs-CZ" dirty="0" err="1"/>
              <a:t>PHmax</a:t>
            </a:r>
            <a:r>
              <a:rPr lang="cs-CZ" dirty="0"/>
              <a:t> x 0,05</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1776D9-FDAB-48A2-9A56-85535B350056}"/>
              </a:ext>
            </a:extLst>
          </p:cNvPr>
          <p:cNvSpPr txBox="1">
            <a:spLocks noGrp="1"/>
          </p:cNvSpPr>
          <p:nvPr>
            <p:ph type="title"/>
          </p:nvPr>
        </p:nvSpPr>
        <p:spPr/>
        <p:txBody>
          <a:bodyPr/>
          <a:lstStyle/>
          <a:p>
            <a:r>
              <a:rPr lang="cs-CZ" dirty="0" err="1">
                <a:solidFill>
                  <a:srgbClr val="00B050"/>
                </a:solidFill>
              </a:rPr>
              <a:t>PHmax</a:t>
            </a:r>
            <a:r>
              <a:rPr lang="cs-CZ" dirty="0">
                <a:solidFill>
                  <a:srgbClr val="00B050"/>
                </a:solidFill>
              </a:rPr>
              <a:t> ve školách a třídách se žáky s SVP</a:t>
            </a:r>
            <a:endParaRPr lang="cs-CZ" dirty="0"/>
          </a:p>
        </p:txBody>
      </p:sp>
      <p:sp>
        <p:nvSpPr>
          <p:cNvPr id="3" name="Zástupný symbol pro obsah 2">
            <a:extLst>
              <a:ext uri="{FF2B5EF4-FFF2-40B4-BE49-F238E27FC236}">
                <a16:creationId xmlns:a16="http://schemas.microsoft.com/office/drawing/2014/main" id="{69CE295D-2279-469C-8FAF-52F05751EC0E}"/>
              </a:ext>
            </a:extLst>
          </p:cNvPr>
          <p:cNvSpPr txBox="1">
            <a:spLocks noGrp="1"/>
          </p:cNvSpPr>
          <p:nvPr>
            <p:ph idx="1"/>
          </p:nvPr>
        </p:nvSpPr>
        <p:spPr>
          <a:xfrm>
            <a:off x="838200" y="2174970"/>
            <a:ext cx="10752908" cy="4525959"/>
          </a:xfrm>
        </p:spPr>
        <p:txBody>
          <a:bodyPr/>
          <a:lstStyle/>
          <a:p>
            <a:pPr lvl="0"/>
            <a:r>
              <a:rPr lang="cs-CZ" dirty="0"/>
              <a:t>Základní vzdělání a základy vzdělání a pravidla postupu výpočtu </a:t>
            </a:r>
            <a:r>
              <a:rPr lang="cs-CZ" dirty="0" err="1"/>
              <a:t>PHmax</a:t>
            </a:r>
            <a:r>
              <a:rPr lang="cs-CZ" dirty="0"/>
              <a:t> – příloha</a:t>
            </a:r>
          </a:p>
          <a:p>
            <a:pPr lvl="0"/>
            <a:r>
              <a:rPr lang="cs-CZ" dirty="0"/>
              <a:t>Pro školy a třídy podle § 16/9 ŠZ a </a:t>
            </a:r>
            <a:r>
              <a:rPr lang="cs-CZ" dirty="0">
                <a:solidFill>
                  <a:schemeClr val="accent1"/>
                </a:solidFill>
              </a:rPr>
              <a:t>pro 1 třídu školy při školském zařízení pro výkon ústavní výchovy nebo ochranné výchovy (novela č.195/2019 Sb.) </a:t>
            </a:r>
            <a:r>
              <a:rPr lang="cs-CZ" dirty="0"/>
              <a:t>- Obory vzdělání J, E, H, M, K a L</a:t>
            </a:r>
          </a:p>
          <a:p>
            <a:pPr lvl="1"/>
            <a:r>
              <a:rPr lang="cs-CZ" dirty="0"/>
              <a:t>6 až 10 žáků        </a:t>
            </a:r>
            <a:r>
              <a:rPr lang="cs-CZ" dirty="0" err="1"/>
              <a:t>PHmax</a:t>
            </a:r>
            <a:r>
              <a:rPr lang="cs-CZ" dirty="0"/>
              <a:t> pro třídu 17-20 žáků</a:t>
            </a:r>
          </a:p>
          <a:p>
            <a:pPr lvl="1"/>
            <a:r>
              <a:rPr lang="cs-CZ" dirty="0"/>
              <a:t>11 až 14 žáků      </a:t>
            </a:r>
            <a:r>
              <a:rPr lang="cs-CZ" dirty="0" err="1"/>
              <a:t>PHmax</a:t>
            </a:r>
            <a:r>
              <a:rPr lang="cs-CZ" dirty="0"/>
              <a:t> pro třídu 20-24 žáků</a:t>
            </a:r>
          </a:p>
          <a:p>
            <a:pPr lvl="1"/>
            <a:r>
              <a:rPr lang="cs-CZ" dirty="0"/>
              <a:t>Nižší než 6	</a:t>
            </a:r>
            <a:r>
              <a:rPr lang="cs-CZ" dirty="0" err="1"/>
              <a:t>PHmax</a:t>
            </a:r>
            <a:r>
              <a:rPr lang="cs-CZ" dirty="0"/>
              <a:t> 70% pro třídu 17-20 žáků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95E669-AD40-4D05-AB39-FD77046EC759}"/>
              </a:ext>
            </a:extLst>
          </p:cNvPr>
          <p:cNvSpPr txBox="1">
            <a:spLocks noGrp="1"/>
          </p:cNvSpPr>
          <p:nvPr>
            <p:ph type="title"/>
          </p:nvPr>
        </p:nvSpPr>
        <p:spPr>
          <a:xfrm>
            <a:off x="838200" y="730885"/>
            <a:ext cx="10515600" cy="1325563"/>
          </a:xfrm>
        </p:spPr>
        <p:txBody>
          <a:bodyPr>
            <a:normAutofit fontScale="90000"/>
          </a:bodyPr>
          <a:lstStyle/>
          <a:p>
            <a:r>
              <a:rPr lang="cs-CZ" dirty="0">
                <a:solidFill>
                  <a:srgbClr val="00B050"/>
                </a:solidFill>
              </a:rPr>
              <a:t>Zvláštní pravidla pro stanovení </a:t>
            </a:r>
            <a:r>
              <a:rPr lang="cs-CZ" dirty="0" err="1">
                <a:solidFill>
                  <a:srgbClr val="00B050"/>
                </a:solidFill>
              </a:rPr>
              <a:t>PHmax</a:t>
            </a:r>
            <a:r>
              <a:rPr lang="cs-CZ" dirty="0">
                <a:solidFill>
                  <a:srgbClr val="00B050"/>
                </a:solidFill>
              </a:rPr>
              <a:t> v případě víceoborových tříd</a:t>
            </a:r>
            <a:br>
              <a:rPr lang="cs-CZ" dirty="0">
                <a:solidFill>
                  <a:srgbClr val="00B050"/>
                </a:solidFill>
              </a:rPr>
            </a:br>
            <a:endParaRPr lang="cs-CZ" dirty="0"/>
          </a:p>
        </p:txBody>
      </p:sp>
      <p:sp>
        <p:nvSpPr>
          <p:cNvPr id="3" name="Zástupný symbol pro obsah 2">
            <a:extLst>
              <a:ext uri="{FF2B5EF4-FFF2-40B4-BE49-F238E27FC236}">
                <a16:creationId xmlns:a16="http://schemas.microsoft.com/office/drawing/2014/main" id="{1373F0D1-8427-4937-8A2C-A04C8ED48E0A}"/>
              </a:ext>
            </a:extLst>
          </p:cNvPr>
          <p:cNvSpPr txBox="1">
            <a:spLocks noGrp="1"/>
          </p:cNvSpPr>
          <p:nvPr>
            <p:ph idx="1"/>
          </p:nvPr>
        </p:nvSpPr>
        <p:spPr>
          <a:xfrm>
            <a:off x="838199" y="2453864"/>
            <a:ext cx="10515600" cy="4525959"/>
          </a:xfrm>
        </p:spPr>
        <p:txBody>
          <a:bodyPr/>
          <a:lstStyle/>
          <a:p>
            <a:pPr lvl="1"/>
            <a:r>
              <a:rPr lang="cs-CZ" dirty="0"/>
              <a:t>Do průměrného počtu žáků pro </a:t>
            </a:r>
            <a:r>
              <a:rPr lang="cs-CZ" dirty="0" err="1"/>
              <a:t>PHmax</a:t>
            </a:r>
            <a:r>
              <a:rPr lang="cs-CZ" dirty="0"/>
              <a:t> jednooborové třídy se nezapočítává počet žáků ve víceoborových třídách</a:t>
            </a:r>
          </a:p>
          <a:p>
            <a:pPr lvl="1"/>
            <a:r>
              <a:rPr lang="cs-CZ" dirty="0"/>
              <a:t>Ve víceoborové třídě se </a:t>
            </a:r>
            <a:r>
              <a:rPr lang="cs-CZ" dirty="0" err="1"/>
              <a:t>PHmax</a:t>
            </a:r>
            <a:r>
              <a:rPr lang="cs-CZ" dirty="0"/>
              <a:t> stanoví v závislosti na průměrném počtu žáků v daném oboru vzdělání připadajících na jednu víceoborovou třídu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EE13C1-BD10-42DE-8D66-65EFCDFA3FD3}"/>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CD005B8-F3CA-4559-B472-B1FF95373B8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Právnická osoba a organizační složka státu nebo její součást může vykonávat činnost školy nebo školského zařízení, školy a školského zařízení, nebo i více škol nebo školských zařízení.</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23271-4845-42C8-BECF-2BC207DA7BEB}"/>
              </a:ext>
            </a:extLst>
          </p:cNvPr>
          <p:cNvSpPr txBox="1">
            <a:spLocks noGrp="1"/>
          </p:cNvSpPr>
          <p:nvPr>
            <p:ph type="title"/>
          </p:nvPr>
        </p:nvSpPr>
        <p:spPr>
          <a:xfrm>
            <a:off x="838200" y="382542"/>
            <a:ext cx="10515600" cy="1838144"/>
          </a:xfrm>
        </p:spPr>
        <p:txBody>
          <a:bodyPr>
            <a:normAutofit fontScale="90000"/>
          </a:bodyPr>
          <a:lstStyle/>
          <a:p>
            <a:r>
              <a:rPr lang="cs-CZ" dirty="0" err="1">
                <a:solidFill>
                  <a:srgbClr val="00B050"/>
                </a:solidFill>
              </a:rPr>
              <a:t>PHmax</a:t>
            </a:r>
            <a:r>
              <a:rPr lang="cs-CZ" dirty="0">
                <a:solidFill>
                  <a:srgbClr val="00B050"/>
                </a:solidFill>
              </a:rPr>
              <a:t> v případě individuálního vzdělávání (§ 41 ŠZ) a vzdělávání v zahraničí  (§ 38 ŠZ)</a:t>
            </a:r>
            <a:br>
              <a:rPr lang="cs-CZ" dirty="0">
                <a:solidFill>
                  <a:srgbClr val="00B050"/>
                </a:solidFill>
              </a:rPr>
            </a:br>
            <a:endParaRPr lang="cs-CZ" dirty="0"/>
          </a:p>
        </p:txBody>
      </p:sp>
      <p:sp>
        <p:nvSpPr>
          <p:cNvPr id="3" name="Zástupný symbol pro obsah 2">
            <a:extLst>
              <a:ext uri="{FF2B5EF4-FFF2-40B4-BE49-F238E27FC236}">
                <a16:creationId xmlns:a16="http://schemas.microsoft.com/office/drawing/2014/main" id="{BC25B3B8-003B-49CC-B23F-44C33008AEF6}"/>
              </a:ext>
            </a:extLst>
          </p:cNvPr>
          <p:cNvSpPr txBox="1">
            <a:spLocks noGrp="1"/>
          </p:cNvSpPr>
          <p:nvPr>
            <p:ph idx="1"/>
          </p:nvPr>
        </p:nvSpPr>
        <p:spPr>
          <a:xfrm>
            <a:off x="975360" y="2316482"/>
            <a:ext cx="10378440" cy="5190308"/>
          </a:xfrm>
        </p:spPr>
        <p:txBody>
          <a:bodyPr/>
          <a:lstStyle/>
          <a:p>
            <a:pPr lvl="1"/>
            <a:r>
              <a:rPr lang="cs-CZ" dirty="0"/>
              <a:t>Žák podle § 41 ŠZ a § 38 se nezapočítává do počtu žáků ve třídě rozhodného pro stanovení </a:t>
            </a:r>
            <a:r>
              <a:rPr lang="cs-CZ" dirty="0" err="1"/>
              <a:t>PHmax</a:t>
            </a:r>
            <a:endParaRPr lang="cs-CZ" dirty="0"/>
          </a:p>
          <a:p>
            <a:pPr lvl="1"/>
            <a:r>
              <a:rPr lang="cs-CZ" dirty="0"/>
              <a:t>Na prvním stupni ZŠ –</a:t>
            </a:r>
            <a:r>
              <a:rPr lang="cs-CZ" dirty="0" err="1"/>
              <a:t>PHmax</a:t>
            </a:r>
            <a:r>
              <a:rPr lang="cs-CZ" dirty="0"/>
              <a:t> školy+ 0,25 hodiny</a:t>
            </a:r>
          </a:p>
          <a:p>
            <a:pPr lvl="1"/>
            <a:r>
              <a:rPr lang="cs-CZ" dirty="0"/>
              <a:t>Na druhém stupni ZŠ, odpovídající ročníky SŠ a konzervatoře – </a:t>
            </a:r>
            <a:r>
              <a:rPr lang="cs-CZ" dirty="0" err="1"/>
              <a:t>PHmax</a:t>
            </a:r>
            <a:r>
              <a:rPr lang="cs-CZ" dirty="0"/>
              <a:t> školy+ 0,5 hodiny</a:t>
            </a:r>
          </a:p>
          <a:p>
            <a:pPr lvl="1"/>
            <a:endParaRPr lang="cs-CZ"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B6F114-5458-4066-8E57-508E3F22FC6E}"/>
              </a:ext>
            </a:extLst>
          </p:cNvPr>
          <p:cNvSpPr txBox="1">
            <a:spLocks noGrp="1"/>
          </p:cNvSpPr>
          <p:nvPr>
            <p:ph type="title"/>
          </p:nvPr>
        </p:nvSpPr>
        <p:spPr/>
        <p:txBody>
          <a:bodyPr/>
          <a:lstStyle/>
          <a:p>
            <a:r>
              <a:rPr lang="cs-CZ" dirty="0">
                <a:solidFill>
                  <a:srgbClr val="00B050"/>
                </a:solidFill>
              </a:rPr>
              <a:t>Přechodné ustanovení</a:t>
            </a:r>
            <a:endParaRPr lang="cs-CZ" dirty="0"/>
          </a:p>
        </p:txBody>
      </p:sp>
      <p:sp>
        <p:nvSpPr>
          <p:cNvPr id="3" name="Zástupný symbol pro obsah 2">
            <a:extLst>
              <a:ext uri="{FF2B5EF4-FFF2-40B4-BE49-F238E27FC236}">
                <a16:creationId xmlns:a16="http://schemas.microsoft.com/office/drawing/2014/main" id="{77F318BB-061E-4549-AFFF-A1E1D4C042A8}"/>
              </a:ext>
            </a:extLst>
          </p:cNvPr>
          <p:cNvSpPr txBox="1">
            <a:spLocks noGrp="1"/>
          </p:cNvSpPr>
          <p:nvPr>
            <p:ph idx="1"/>
          </p:nvPr>
        </p:nvSpPr>
        <p:spPr>
          <a:xfrm>
            <a:off x="838199" y="1759628"/>
            <a:ext cx="10204269" cy="4525959"/>
          </a:xfrm>
        </p:spPr>
        <p:txBody>
          <a:bodyPr/>
          <a:lstStyle/>
          <a:p>
            <a:pPr lvl="1"/>
            <a:r>
              <a:rPr lang="cs-CZ" dirty="0"/>
              <a:t>Víceoborové třídy s více obory než připouští novelizovaná vyhláška – použije se </a:t>
            </a:r>
            <a:r>
              <a:rPr lang="cs-CZ" dirty="0" err="1"/>
              <a:t>PHmax</a:t>
            </a:r>
            <a:r>
              <a:rPr lang="cs-CZ" dirty="0"/>
              <a:t> podle přílohy</a:t>
            </a:r>
          </a:p>
          <a:p>
            <a:pPr lvl="1"/>
            <a:r>
              <a:rPr lang="cs-CZ" dirty="0"/>
              <a:t>Obory nad rámec povoleného počtu – </a:t>
            </a:r>
            <a:r>
              <a:rPr lang="cs-CZ" dirty="0" err="1"/>
              <a:t>PHmax</a:t>
            </a:r>
            <a:r>
              <a:rPr lang="cs-CZ" dirty="0"/>
              <a:t> se stanoví podle hodnoty pro třídu jednooborovou (vždy obor s nejnižším počtem žáků)</a:t>
            </a:r>
          </a:p>
          <a:p>
            <a:pPr lvl="1"/>
            <a:r>
              <a:rPr lang="cs-CZ" dirty="0"/>
              <a:t>Pokud je počet žáků shodný, vybere se obor z hlediska výsledného </a:t>
            </a:r>
            <a:r>
              <a:rPr lang="cs-CZ" dirty="0" err="1"/>
              <a:t>PHmax</a:t>
            </a:r>
            <a:r>
              <a:rPr lang="cs-CZ" dirty="0"/>
              <a:t> výhodnější</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FC846-194C-4C9E-81CD-EB5C614BA38B}"/>
              </a:ext>
            </a:extLst>
          </p:cNvPr>
          <p:cNvSpPr>
            <a:spLocks noGrp="1"/>
          </p:cNvSpPr>
          <p:nvPr>
            <p:ph type="title"/>
          </p:nvPr>
        </p:nvSpPr>
        <p:spPr/>
        <p:txBody>
          <a:bodyPr/>
          <a:lstStyle/>
          <a:p>
            <a:r>
              <a:rPr lang="cs-CZ" b="1" dirty="0">
                <a:solidFill>
                  <a:schemeClr val="accent1"/>
                </a:solidFill>
              </a:rPr>
              <a:t>Nařízení vlády č. 123/2018 Sb. (195/2019 Sb.)</a:t>
            </a:r>
          </a:p>
        </p:txBody>
      </p:sp>
      <p:sp>
        <p:nvSpPr>
          <p:cNvPr id="3" name="Zástupný obsah 2">
            <a:extLst>
              <a:ext uri="{FF2B5EF4-FFF2-40B4-BE49-F238E27FC236}">
                <a16:creationId xmlns:a16="http://schemas.microsoft.com/office/drawing/2014/main" id="{B93208D2-8433-4A73-B8C9-FC0AB986C5A4}"/>
              </a:ext>
            </a:extLst>
          </p:cNvPr>
          <p:cNvSpPr>
            <a:spLocks noGrp="1"/>
          </p:cNvSpPr>
          <p:nvPr>
            <p:ph idx="1"/>
          </p:nvPr>
        </p:nvSpPr>
        <p:spPr/>
        <p:txBody>
          <a:bodyPr/>
          <a:lstStyle/>
          <a:p>
            <a:r>
              <a:rPr lang="cs-CZ" b="1" dirty="0"/>
              <a:t>§ 5a </a:t>
            </a:r>
            <a:r>
              <a:rPr lang="cs-CZ" b="1" dirty="0" err="1"/>
              <a:t>PHmax</a:t>
            </a:r>
            <a:r>
              <a:rPr lang="cs-CZ" b="1" dirty="0"/>
              <a:t> v případě žáků se závažnými vadami řeči</a:t>
            </a:r>
          </a:p>
          <a:p>
            <a:endParaRPr lang="cs-CZ" dirty="0"/>
          </a:p>
          <a:p>
            <a:r>
              <a:rPr lang="cs-CZ" u="sng" dirty="0"/>
              <a:t>Za každého žáka se závažnými vadami řeči </a:t>
            </a:r>
            <a:r>
              <a:rPr lang="cs-CZ" dirty="0"/>
              <a:t>vzdělávajícího se v oboru vzdělání v příloze č. 2 k tomuto nařízení ve škole nebo třídě zřízené podle § 16/9 ŠZ pro žáky s tímto znevýhodněním – zvýší se celková výše </a:t>
            </a:r>
            <a:r>
              <a:rPr lang="cs-CZ" dirty="0" err="1"/>
              <a:t>PHmax</a:t>
            </a:r>
            <a:r>
              <a:rPr lang="cs-CZ" dirty="0"/>
              <a:t> stanovená pro školu </a:t>
            </a:r>
            <a:r>
              <a:rPr lang="cs-CZ" u="sng" dirty="0"/>
              <a:t>o 1 hodinu.</a:t>
            </a:r>
          </a:p>
        </p:txBody>
      </p:sp>
    </p:spTree>
    <p:extLst>
      <p:ext uri="{BB962C8B-B14F-4D97-AF65-F5344CB8AC3E}">
        <p14:creationId xmlns:p14="http://schemas.microsoft.com/office/powerpoint/2010/main" val="241184188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1C0524-884A-44B1-91F9-888BB7C28099}"/>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025FCDC2-7AF0-4F5B-960A-9179B409D331}"/>
              </a:ext>
            </a:extLst>
          </p:cNvPr>
          <p:cNvSpPr>
            <a:spLocks noGrp="1"/>
          </p:cNvSpPr>
          <p:nvPr>
            <p:ph idx="1"/>
          </p:nvPr>
        </p:nvSpPr>
        <p:spPr/>
        <p:txBody>
          <a:bodyPr>
            <a:normAutofit fontScale="92500" lnSpcReduction="10000"/>
          </a:bodyPr>
          <a:lstStyle/>
          <a:p>
            <a:r>
              <a:rPr lang="cs-CZ" b="1" dirty="0"/>
              <a:t>§ 5b </a:t>
            </a:r>
            <a:r>
              <a:rPr lang="cs-CZ" b="1" dirty="0" err="1"/>
              <a:t>PHmax</a:t>
            </a:r>
            <a:r>
              <a:rPr lang="cs-CZ" b="1" dirty="0"/>
              <a:t> pro výuku s asistentem pedagoga financovaný v některých případech ze státního rozpočtu</a:t>
            </a:r>
          </a:p>
          <a:p>
            <a:endParaRPr lang="cs-CZ" dirty="0"/>
          </a:p>
          <a:p>
            <a:r>
              <a:rPr lang="cs-CZ" dirty="0"/>
              <a:t>Nově stanoveno v příloze č. 2 nařízení vlády </a:t>
            </a:r>
          </a:p>
          <a:p>
            <a:r>
              <a:rPr lang="cs-CZ" dirty="0"/>
              <a:t>Platí pro školu a třídu podle § 16/9 ŠZ, pro třídu školy při školském zařízení pro výkon ústavní výchovy nebo ochranné výchovy v závislosti na průměrném počtu žáků ve třídě</a:t>
            </a:r>
          </a:p>
          <a:p>
            <a:r>
              <a:rPr lang="cs-CZ" dirty="0"/>
              <a:t>Stanovení výsledného maximálního počtu hodin AP financovaného ze státního rozpočtu – použijí se pravidla shodná s obecným pravidlem (je-li </a:t>
            </a:r>
            <a:r>
              <a:rPr lang="cs-CZ" dirty="0" err="1"/>
              <a:t>PHmax</a:t>
            </a:r>
            <a:r>
              <a:rPr lang="cs-CZ" dirty="0"/>
              <a:t> školy vyšší – snižuje se výše finančních prostředků v poměru těchto hodin a </a:t>
            </a:r>
            <a:r>
              <a:rPr lang="cs-CZ" dirty="0" err="1"/>
              <a:t>PHmax</a:t>
            </a:r>
            <a:r>
              <a:rPr lang="cs-CZ" dirty="0"/>
              <a:t> za školu)</a:t>
            </a:r>
          </a:p>
          <a:p>
            <a:endParaRPr lang="cs-CZ" dirty="0"/>
          </a:p>
        </p:txBody>
      </p:sp>
    </p:spTree>
    <p:extLst>
      <p:ext uri="{BB962C8B-B14F-4D97-AF65-F5344CB8AC3E}">
        <p14:creationId xmlns:p14="http://schemas.microsoft.com/office/powerpoint/2010/main" val="323775593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104DE77C-DDF9-4C21-B13A-8B70E2D9DB68}"/>
              </a:ext>
            </a:extLst>
          </p:cNvPr>
          <p:cNvGraphicFramePr>
            <a:graphicFrameLocks noGrp="1"/>
          </p:cNvGraphicFramePr>
          <p:nvPr/>
        </p:nvGraphicFramePr>
        <p:xfrm>
          <a:off x="1431844" y="2687959"/>
          <a:ext cx="9258641" cy="2699004"/>
        </p:xfrm>
        <a:graphic>
          <a:graphicData uri="http://schemas.openxmlformats.org/drawingml/2006/table">
            <a:tbl>
              <a:tblPr firstRow="1" firstCol="1" bandRow="1">
                <a:tableStyleId>{5C22544A-7EE6-4342-B048-85BDC9FD1C3A}</a:tableStyleId>
              </a:tblPr>
              <a:tblGrid>
                <a:gridCol w="634390">
                  <a:extLst>
                    <a:ext uri="{9D8B030D-6E8A-4147-A177-3AD203B41FA5}">
                      <a16:colId xmlns:a16="http://schemas.microsoft.com/office/drawing/2014/main" val="3230387594"/>
                    </a:ext>
                  </a:extLst>
                </a:gridCol>
                <a:gridCol w="69850">
                  <a:extLst>
                    <a:ext uri="{9D8B030D-6E8A-4147-A177-3AD203B41FA5}">
                      <a16:colId xmlns:a16="http://schemas.microsoft.com/office/drawing/2014/main" val="1044460679"/>
                    </a:ext>
                  </a:extLst>
                </a:gridCol>
                <a:gridCol w="2828379">
                  <a:extLst>
                    <a:ext uri="{9D8B030D-6E8A-4147-A177-3AD203B41FA5}">
                      <a16:colId xmlns:a16="http://schemas.microsoft.com/office/drawing/2014/main" val="895486346"/>
                    </a:ext>
                  </a:extLst>
                </a:gridCol>
                <a:gridCol w="2828379">
                  <a:extLst>
                    <a:ext uri="{9D8B030D-6E8A-4147-A177-3AD203B41FA5}">
                      <a16:colId xmlns:a16="http://schemas.microsoft.com/office/drawing/2014/main" val="1466279307"/>
                    </a:ext>
                  </a:extLst>
                </a:gridCol>
                <a:gridCol w="975208">
                  <a:extLst>
                    <a:ext uri="{9D8B030D-6E8A-4147-A177-3AD203B41FA5}">
                      <a16:colId xmlns:a16="http://schemas.microsoft.com/office/drawing/2014/main" val="591325461"/>
                    </a:ext>
                  </a:extLst>
                </a:gridCol>
                <a:gridCol w="975208">
                  <a:extLst>
                    <a:ext uri="{9D8B030D-6E8A-4147-A177-3AD203B41FA5}">
                      <a16:colId xmlns:a16="http://schemas.microsoft.com/office/drawing/2014/main" val="380928233"/>
                    </a:ext>
                  </a:extLst>
                </a:gridCol>
                <a:gridCol w="947227">
                  <a:extLst>
                    <a:ext uri="{9D8B030D-6E8A-4147-A177-3AD203B41FA5}">
                      <a16:colId xmlns:a16="http://schemas.microsoft.com/office/drawing/2014/main" val="98724327"/>
                    </a:ext>
                  </a:extLst>
                </a:gridCol>
              </a:tblGrid>
              <a:tr h="544195">
                <a:tc>
                  <a:txBody>
                    <a:bodyPr/>
                    <a:lstStyle/>
                    <a:p>
                      <a:pPr algn="ctr">
                        <a:lnSpc>
                          <a:spcPct val="115000"/>
                        </a:lnSpc>
                        <a:spcAft>
                          <a:spcPts val="0"/>
                        </a:spcAft>
                      </a:pPr>
                      <a:r>
                        <a:rPr lang="cs-CZ" sz="1100">
                          <a:effectLst/>
                        </a:rPr>
                        <a:t>Skupina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Aft>
                          <a:spcPts val="0"/>
                        </a:spcAft>
                      </a:pPr>
                      <a:r>
                        <a:rPr lang="cs-CZ" sz="1100">
                          <a:effectLst/>
                        </a:rPr>
                        <a:t>Kód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a:txBody>
                    <a:bodyPr/>
                    <a:lstStyle/>
                    <a:p>
                      <a:pPr algn="ctr">
                        <a:lnSpc>
                          <a:spcPct val="115000"/>
                        </a:lnSpc>
                        <a:spcAft>
                          <a:spcPts val="0"/>
                        </a:spcAft>
                      </a:pPr>
                      <a:r>
                        <a:rPr lang="cs-CZ" sz="1100">
                          <a:effectLst/>
                        </a:rPr>
                        <a:t>Obor vzdělání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15000"/>
                        </a:lnSpc>
                        <a:spcAft>
                          <a:spcPts val="0"/>
                        </a:spcAft>
                      </a:pPr>
                      <a:r>
                        <a:rPr lang="cs-CZ" sz="1100">
                          <a:effectLst/>
                        </a:rPr>
                        <a:t>Údaje pro stanovení </a:t>
                      </a:r>
                      <a:r>
                        <a:rPr lang="cs-CZ" sz="1200">
                          <a:effectLst/>
                        </a:rPr>
                        <a:t>maximálního počtu hodin výuky s asistentem pedagoga</a:t>
                      </a:r>
                      <a:r>
                        <a:rPr lang="cs-CZ" sz="1100">
                          <a:effectLst/>
                        </a:rPr>
                        <a:t> – průměrný počet žáků ve třídě</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16595941"/>
                  </a:ext>
                </a:extLst>
              </a:tr>
              <a:tr h="192405">
                <a:tc gridSpan="4">
                  <a:txBody>
                    <a:bodyPr/>
                    <a:lstStyle/>
                    <a:p>
                      <a:pPr>
                        <a:lnSpc>
                          <a:spcPct val="115000"/>
                        </a:lnSpc>
                        <a:spcAft>
                          <a:spcPts val="0"/>
                        </a:spcAft>
                      </a:pPr>
                      <a:r>
                        <a:rPr lang="cs-CZ" sz="1100">
                          <a:effectLst/>
                        </a:rPr>
                        <a:t>79 Obecná příprava - základní škola zřízená podle § 16 odst. 9 školského zákona</a:t>
                      </a:r>
                      <a:r>
                        <a:rPr lang="cs-CZ" sz="1100" baseline="300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a:lnSpc>
                          <a:spcPct val="115000"/>
                        </a:lnSpc>
                        <a:spcAft>
                          <a:spcPts val="0"/>
                        </a:spcAft>
                      </a:pPr>
                      <a:r>
                        <a:rPr lang="cs-CZ" sz="900">
                          <a:effectLst/>
                        </a:rPr>
                        <a:t>méně než 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900">
                          <a:effectLst/>
                        </a:rPr>
                        <a:t>4 - méně než 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900">
                          <a:effectLst/>
                        </a:rPr>
                        <a:t>6 a více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76605694"/>
                  </a:ext>
                </a:extLst>
              </a:tr>
              <a:tr h="192405">
                <a:tc rowSpan="4" gridSpan="2">
                  <a:txBody>
                    <a:bodyPr/>
                    <a:lstStyle/>
                    <a:p>
                      <a:pPr>
                        <a:lnSpc>
                          <a:spcPct val="115000"/>
                        </a:lnSpc>
                        <a:spcAft>
                          <a:spcPts val="0"/>
                        </a:spcAft>
                      </a:pPr>
                      <a:r>
                        <a:rPr lang="cs-CZ" sz="1100">
                          <a:effectLst/>
                        </a:rPr>
                        <a:t> </a:t>
                      </a:r>
                    </a:p>
                    <a:p>
                      <a:pPr>
                        <a:lnSpc>
                          <a:spcPct val="115000"/>
                        </a:lnSpc>
                        <a:spcAft>
                          <a:spcPts val="0"/>
                        </a:spcAft>
                      </a:pPr>
                      <a:r>
                        <a:rPr lang="cs-CZ" sz="11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4" hMerge="1">
                  <a:txBody>
                    <a:bodyPr/>
                    <a:lstStyle/>
                    <a:p>
                      <a:endParaRPr lang="cs-CZ"/>
                    </a:p>
                  </a:txBody>
                  <a:tcPr/>
                </a:tc>
                <a:tc>
                  <a:txBody>
                    <a:bodyPr/>
                    <a:lstStyle/>
                    <a:p>
                      <a:pPr>
                        <a:lnSpc>
                          <a:spcPct val="115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Základní škola (1. stupeň)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cs-CZ" sz="1100">
                          <a:effectLst/>
                        </a:rPr>
                        <a:t>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61436654"/>
                  </a:ext>
                </a:extLst>
              </a:tr>
              <a:tr h="192405">
                <a:tc gridSpan="2" vMerge="1">
                  <a:txBody>
                    <a:bodyPr/>
                    <a:lstStyle/>
                    <a:p>
                      <a:endParaRPr lang="cs-CZ"/>
                    </a:p>
                  </a:txBody>
                  <a:tcPr/>
                </a:tc>
                <a:tc hMerge="1" vMerge="1">
                  <a:txBody>
                    <a:bodyPr/>
                    <a:lstStyle/>
                    <a:p>
                      <a:endParaRPr lang="cs-CZ"/>
                    </a:p>
                  </a:txBody>
                  <a:tcPr/>
                </a:tc>
                <a:tc>
                  <a:txBody>
                    <a:bodyPr/>
                    <a:lstStyle/>
                    <a:p>
                      <a:pPr>
                        <a:lnSpc>
                          <a:spcPct val="115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15000"/>
                        </a:lnSpc>
                        <a:spcAft>
                          <a:spcPts val="0"/>
                        </a:spcAft>
                      </a:pPr>
                      <a:r>
                        <a:rPr lang="cs-CZ" sz="1100" dirty="0">
                          <a:effectLst/>
                        </a:rPr>
                        <a:t>Základní škola (1. stupeň)  zřízená pro žáky s tělesným postižením, závažnými vývojovými poruchami chování, souběžným postižením více vadami nebo autismem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cs-CZ" sz="1100">
                          <a:effectLst/>
                        </a:rPr>
                        <a:t>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48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1593159"/>
                  </a:ext>
                </a:extLst>
              </a:tr>
              <a:tr h="192405">
                <a:tc gridSpan="2" vMerge="1">
                  <a:txBody>
                    <a:bodyPr/>
                    <a:lstStyle/>
                    <a:p>
                      <a:endParaRPr lang="cs-CZ"/>
                    </a:p>
                  </a:txBody>
                  <a:tcPr/>
                </a:tc>
                <a:tc hMerge="1" vMerge="1">
                  <a:txBody>
                    <a:bodyPr/>
                    <a:lstStyle/>
                    <a:p>
                      <a:endParaRPr lang="cs-CZ"/>
                    </a:p>
                  </a:txBody>
                  <a:tcPr/>
                </a:tc>
                <a:tc>
                  <a:txBody>
                    <a:bodyPr/>
                    <a:lstStyle/>
                    <a:p>
                      <a:pPr>
                        <a:lnSpc>
                          <a:spcPct val="115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15000"/>
                        </a:lnSpc>
                        <a:spcAft>
                          <a:spcPts val="0"/>
                        </a:spcAft>
                      </a:pPr>
                      <a:r>
                        <a:rPr lang="cs-CZ" sz="1100">
                          <a:effectLst/>
                        </a:rPr>
                        <a:t>Základní škola (2. stupeň)</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cs-CZ" sz="1100">
                          <a:effectLst/>
                        </a:rPr>
                        <a:t>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26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9427934"/>
                  </a:ext>
                </a:extLst>
              </a:tr>
              <a:tr h="192405">
                <a:tc gridSpan="2" vMerge="1">
                  <a:txBody>
                    <a:bodyPr/>
                    <a:lstStyle/>
                    <a:p>
                      <a:endParaRPr lang="cs-CZ"/>
                    </a:p>
                  </a:txBody>
                  <a:tcPr/>
                </a:tc>
                <a:tc hMerge="1" vMerge="1">
                  <a:txBody>
                    <a:bodyPr/>
                    <a:lstStyle/>
                    <a:p>
                      <a:endParaRPr lang="cs-CZ"/>
                    </a:p>
                  </a:txBody>
                  <a:tcPr/>
                </a:tc>
                <a:tc>
                  <a:txBody>
                    <a:bodyPr/>
                    <a:lstStyle/>
                    <a:p>
                      <a:pPr>
                        <a:lnSpc>
                          <a:spcPct val="115000"/>
                        </a:lnSpc>
                        <a:spcAft>
                          <a:spcPts val="0"/>
                        </a:spcAft>
                      </a:pPr>
                      <a:r>
                        <a:rPr lang="cs-CZ" sz="1100">
                          <a:effectLst/>
                        </a:rPr>
                        <a:t>79-01-C/01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15000"/>
                        </a:lnSpc>
                        <a:spcAft>
                          <a:spcPts val="0"/>
                        </a:spcAft>
                      </a:pPr>
                      <a:r>
                        <a:rPr lang="cs-CZ" sz="1100">
                          <a:effectLst/>
                        </a:rPr>
                        <a:t>Základní škola (2. stupeň) zřízená pro žáky s tělesným postižením, závažnými vývojovými poruchami chování, souběžným postižením více vadami nebo autismem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cs-CZ" sz="1100">
                          <a:effectLst/>
                        </a:rPr>
                        <a:t>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52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dirty="0">
                          <a:effectLst/>
                        </a:rPr>
                        <a:t>62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5600575"/>
                  </a:ext>
                </a:extLst>
              </a:tr>
            </a:tbl>
          </a:graphicData>
        </a:graphic>
      </p:graphicFrame>
      <p:sp>
        <p:nvSpPr>
          <p:cNvPr id="3" name="Rectangle 1">
            <a:extLst>
              <a:ext uri="{FF2B5EF4-FFF2-40B4-BE49-F238E27FC236}">
                <a16:creationId xmlns:a16="http://schemas.microsoft.com/office/drawing/2014/main" id="{7C9A645B-E153-41DB-979E-F620EA9906DC}"/>
              </a:ext>
            </a:extLst>
          </p:cNvPr>
          <p:cNvSpPr>
            <a:spLocks noChangeArrowheads="1"/>
          </p:cNvSpPr>
          <p:nvPr/>
        </p:nvSpPr>
        <p:spPr bwMode="auto">
          <a:xfrm>
            <a:off x="827314" y="969682"/>
            <a:ext cx="1015419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80975" algn="l"/>
              </a:tabLst>
            </a:pPr>
            <a:r>
              <a:rPr kumimoji="0" lang="cs-CZ" altLang="cs-CZ"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cs-CZ" altLang="cs-CZ"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Příloha č. 2 k nařízení vlády č. 123/2018 Sb.</a:t>
            </a:r>
            <a:endParaRPr kumimoji="0" lang="cs-CZ" altLang="cs-CZ"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cs-CZ" altLang="cs-CZ"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Maximální počet hodin výuky s asistentem pedagoga financovaný ze státního rozpočtu </a:t>
            </a:r>
            <a:endParaRPr kumimoji="0" lang="cs-CZ" altLang="cs-CZ"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cs-CZ" altLang="cs-CZ"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1 Obory vzdělání poskytující základní vzdělání</a:t>
            </a:r>
            <a:r>
              <a:rPr kumimoji="0" lang="cs-CZ" altLang="cs-CZ" sz="1200" b="1"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069302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4C9FEA1B-6E78-4AC9-966E-D033E7BB2BA5}"/>
              </a:ext>
            </a:extLst>
          </p:cNvPr>
          <p:cNvGraphicFramePr>
            <a:graphicFrameLocks noGrp="1"/>
          </p:cNvGraphicFramePr>
          <p:nvPr/>
        </p:nvGraphicFramePr>
        <p:xfrm>
          <a:off x="1626536" y="1958790"/>
          <a:ext cx="8690354" cy="4351338"/>
        </p:xfrm>
        <a:graphic>
          <a:graphicData uri="http://schemas.openxmlformats.org/drawingml/2006/table">
            <a:tbl>
              <a:tblPr firstRow="1" firstCol="1" bandRow="1">
                <a:tableStyleId>{5C22544A-7EE6-4342-B048-85BDC9FD1C3A}</a:tableStyleId>
              </a:tblPr>
              <a:tblGrid>
                <a:gridCol w="694563">
                  <a:extLst>
                    <a:ext uri="{9D8B030D-6E8A-4147-A177-3AD203B41FA5}">
                      <a16:colId xmlns:a16="http://schemas.microsoft.com/office/drawing/2014/main" val="3650843834"/>
                    </a:ext>
                  </a:extLst>
                </a:gridCol>
                <a:gridCol w="2559796">
                  <a:extLst>
                    <a:ext uri="{9D8B030D-6E8A-4147-A177-3AD203B41FA5}">
                      <a16:colId xmlns:a16="http://schemas.microsoft.com/office/drawing/2014/main" val="2299106716"/>
                    </a:ext>
                  </a:extLst>
                </a:gridCol>
                <a:gridCol w="2559796">
                  <a:extLst>
                    <a:ext uri="{9D8B030D-6E8A-4147-A177-3AD203B41FA5}">
                      <a16:colId xmlns:a16="http://schemas.microsoft.com/office/drawing/2014/main" val="3628734141"/>
                    </a:ext>
                  </a:extLst>
                </a:gridCol>
                <a:gridCol w="1404540">
                  <a:extLst>
                    <a:ext uri="{9D8B030D-6E8A-4147-A177-3AD203B41FA5}">
                      <a16:colId xmlns:a16="http://schemas.microsoft.com/office/drawing/2014/main" val="3237791194"/>
                    </a:ext>
                  </a:extLst>
                </a:gridCol>
                <a:gridCol w="1404540">
                  <a:extLst>
                    <a:ext uri="{9D8B030D-6E8A-4147-A177-3AD203B41FA5}">
                      <a16:colId xmlns:a16="http://schemas.microsoft.com/office/drawing/2014/main" val="1723099769"/>
                    </a:ext>
                  </a:extLst>
                </a:gridCol>
                <a:gridCol w="67119">
                  <a:extLst>
                    <a:ext uri="{9D8B030D-6E8A-4147-A177-3AD203B41FA5}">
                      <a16:colId xmlns:a16="http://schemas.microsoft.com/office/drawing/2014/main" val="1802568460"/>
                    </a:ext>
                  </a:extLst>
                </a:gridCol>
              </a:tblGrid>
              <a:tr h="564285">
                <a:tc>
                  <a:txBody>
                    <a:bodyPr/>
                    <a:lstStyle/>
                    <a:p>
                      <a:pPr algn="ctr">
                        <a:lnSpc>
                          <a:spcPct val="115000"/>
                        </a:lnSpc>
                        <a:spcAft>
                          <a:spcPts val="0"/>
                        </a:spcAft>
                      </a:pPr>
                      <a:r>
                        <a:rPr lang="cs-CZ" sz="1000">
                          <a:effectLst/>
                        </a:rPr>
                        <a:t>Skupina</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Kód</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Obor vzdělání</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gridSpan="2">
                  <a:txBody>
                    <a:bodyPr/>
                    <a:lstStyle/>
                    <a:p>
                      <a:pPr algn="ctr">
                        <a:lnSpc>
                          <a:spcPct val="115000"/>
                        </a:lnSpc>
                        <a:spcAft>
                          <a:spcPts val="0"/>
                        </a:spcAft>
                      </a:pPr>
                      <a:r>
                        <a:rPr lang="cs-CZ" sz="1000">
                          <a:effectLst/>
                        </a:rPr>
                        <a:t>Údaje pro stanovení </a:t>
                      </a:r>
                      <a:r>
                        <a:rPr lang="cs-CZ" sz="1100">
                          <a:effectLst/>
                        </a:rPr>
                        <a:t>maximálního počtu hodin výuky s asistentem pedagoga</a:t>
                      </a:r>
                      <a:r>
                        <a:rPr lang="cs-CZ" sz="1000">
                          <a:effectLst/>
                        </a:rPr>
                        <a:t> – průměrný počet žáků ve třídě</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hMerge="1">
                  <a:txBody>
                    <a:bodyPr/>
                    <a:lstStyle/>
                    <a:p>
                      <a:endParaRPr lang="cs-CZ"/>
                    </a:p>
                  </a:txBody>
                  <a:tcPr/>
                </a:tc>
                <a:tc>
                  <a:txBody>
                    <a:bodyPr/>
                    <a:lstStyle/>
                    <a:p>
                      <a:pPr>
                        <a:lnSpc>
                          <a:spcPct val="115000"/>
                        </a:lnSpc>
                        <a:spcAft>
                          <a:spcPts val="100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45637278"/>
                  </a:ext>
                </a:extLst>
              </a:tr>
              <a:tr h="190121">
                <a:tc gridSpan="3">
                  <a:txBody>
                    <a:bodyPr/>
                    <a:lstStyle/>
                    <a:p>
                      <a:pPr>
                        <a:lnSpc>
                          <a:spcPct val="115000"/>
                        </a:lnSpc>
                        <a:spcAft>
                          <a:spcPts val="0"/>
                        </a:spcAft>
                      </a:pPr>
                      <a:r>
                        <a:rPr lang="cs-CZ" sz="1000">
                          <a:effectLst/>
                        </a:rPr>
                        <a:t>79 Obecná příprava</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tc>
                <a:tc hMerge="1">
                  <a:txBody>
                    <a:bodyPr/>
                    <a:lstStyle/>
                    <a:p>
                      <a:endParaRPr lang="cs-CZ"/>
                    </a:p>
                  </a:txBody>
                  <a:tcPr/>
                </a:tc>
                <a:tc hMerge="1">
                  <a:txBody>
                    <a:bodyPr/>
                    <a:lstStyle/>
                    <a:p>
                      <a:endParaRPr lang="cs-CZ"/>
                    </a:p>
                  </a:txBody>
                  <a:tcPr/>
                </a:tc>
                <a:tc>
                  <a:txBody>
                    <a:bodyPr/>
                    <a:lstStyle/>
                    <a:p>
                      <a:pPr algn="ctr">
                        <a:lnSpc>
                          <a:spcPct val="115000"/>
                        </a:lnSpc>
                        <a:spcAft>
                          <a:spcPts val="0"/>
                        </a:spcAft>
                      </a:pPr>
                      <a:r>
                        <a:rPr lang="cs-CZ" sz="800">
                          <a:effectLst/>
                        </a:rPr>
                        <a:t>méně než 4</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800">
                          <a:effectLst/>
                        </a:rPr>
                        <a:t>4 a více</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nSpc>
                          <a:spcPct val="115000"/>
                        </a:lnSpc>
                        <a:spcAft>
                          <a:spcPts val="100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1404162"/>
                  </a:ext>
                </a:extLst>
              </a:tr>
              <a:tr h="351278">
                <a:tc rowSpan="6">
                  <a:txBody>
                    <a:bodyPr/>
                    <a:lstStyle/>
                    <a:p>
                      <a:pPr>
                        <a:lnSpc>
                          <a:spcPct val="115000"/>
                        </a:lnSpc>
                        <a:spcAft>
                          <a:spcPts val="0"/>
                        </a:spcAft>
                      </a:pPr>
                      <a:r>
                        <a:rPr lang="cs-CZ" sz="1000">
                          <a:effectLst/>
                        </a:rPr>
                        <a:t> </a:t>
                      </a:r>
                    </a:p>
                    <a:p>
                      <a:pPr>
                        <a:lnSpc>
                          <a:spcPct val="115000"/>
                        </a:lnSpc>
                        <a:spcAft>
                          <a:spcPts val="0"/>
                        </a:spcAft>
                      </a:pPr>
                      <a:r>
                        <a:rPr lang="cs-CZ" sz="1000">
                          <a:effectLst/>
                        </a:rPr>
                        <a:t> </a:t>
                      </a:r>
                    </a:p>
                    <a:p>
                      <a:pPr>
                        <a:lnSpc>
                          <a:spcPct val="115000"/>
                        </a:lnSpc>
                        <a:spcAft>
                          <a:spcPts val="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b"/>
                </a:tc>
                <a:tc>
                  <a:txBody>
                    <a:bodyPr/>
                    <a:lstStyle/>
                    <a:p>
                      <a:pPr>
                        <a:lnSpc>
                          <a:spcPct val="115000"/>
                        </a:lnSpc>
                        <a:spcAft>
                          <a:spcPts val="0"/>
                        </a:spcAft>
                      </a:pPr>
                      <a:r>
                        <a:rPr lang="cs-CZ" sz="1000">
                          <a:effectLst/>
                        </a:rPr>
                        <a:t>79-01-B/01</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just">
                        <a:lnSpc>
                          <a:spcPct val="115000"/>
                        </a:lnSpc>
                        <a:spcAft>
                          <a:spcPts val="0"/>
                        </a:spcAft>
                      </a:pPr>
                      <a:r>
                        <a:rPr lang="cs-CZ" sz="1000">
                          <a:effectLst/>
                        </a:rPr>
                        <a:t>Základní škola speciální (I. díl, první stupeň)</a:t>
                      </a:r>
                      <a:r>
                        <a:rPr lang="cs-CZ" sz="1000" baseline="30000">
                          <a:effectLst/>
                        </a:rPr>
                        <a:t>3), 4)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0</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23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nSpc>
                          <a:spcPct val="115000"/>
                        </a:lnSpc>
                        <a:spcAft>
                          <a:spcPts val="100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78860643"/>
                  </a:ext>
                </a:extLst>
              </a:tr>
              <a:tr h="893273">
                <a:tc vMerge="1">
                  <a:txBody>
                    <a:bodyPr/>
                    <a:lstStyle/>
                    <a:p>
                      <a:endParaRPr lang="cs-CZ"/>
                    </a:p>
                  </a:txBody>
                  <a:tcPr/>
                </a:tc>
                <a:tc>
                  <a:txBody>
                    <a:bodyPr/>
                    <a:lstStyle/>
                    <a:p>
                      <a:pPr>
                        <a:lnSpc>
                          <a:spcPct val="115000"/>
                        </a:lnSpc>
                        <a:spcAft>
                          <a:spcPts val="0"/>
                        </a:spcAft>
                      </a:pPr>
                      <a:r>
                        <a:rPr lang="cs-CZ" sz="1000">
                          <a:effectLst/>
                        </a:rPr>
                        <a:t>79-01-B/01</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just">
                        <a:lnSpc>
                          <a:spcPct val="115000"/>
                        </a:lnSpc>
                        <a:spcAft>
                          <a:spcPts val="0"/>
                        </a:spcAft>
                      </a:pPr>
                      <a:r>
                        <a:rPr lang="cs-CZ" sz="1000">
                          <a:effectLst/>
                        </a:rPr>
                        <a:t>Základní škola speciální (I. díl, první stupeň)</a:t>
                      </a:r>
                      <a:r>
                        <a:rPr lang="cs-CZ" sz="1000" baseline="30000">
                          <a:effectLst/>
                        </a:rPr>
                        <a:t>3), 4)</a:t>
                      </a:r>
                      <a:r>
                        <a:rPr lang="cs-CZ" sz="1000">
                          <a:effectLst/>
                        </a:rPr>
                        <a:t> v případě vzdělávání žáků se závažnými vývojovými poruchami chování, tělesným postižením, souběžným postižením více vadami nebo autismem</a:t>
                      </a:r>
                      <a:r>
                        <a:rPr lang="cs-CZ" sz="1000" baseline="30000">
                          <a:effectLst/>
                        </a:rPr>
                        <a:t>5)</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0</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69</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nSpc>
                          <a:spcPct val="115000"/>
                        </a:lnSpc>
                        <a:spcAft>
                          <a:spcPts val="100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961427"/>
                  </a:ext>
                </a:extLst>
              </a:tr>
              <a:tr h="351278">
                <a:tc vMerge="1">
                  <a:txBody>
                    <a:bodyPr/>
                    <a:lstStyle/>
                    <a:p>
                      <a:endParaRPr lang="cs-CZ"/>
                    </a:p>
                  </a:txBody>
                  <a:tcPr/>
                </a:tc>
                <a:tc>
                  <a:txBody>
                    <a:bodyPr/>
                    <a:lstStyle/>
                    <a:p>
                      <a:pPr>
                        <a:lnSpc>
                          <a:spcPct val="115000"/>
                        </a:lnSpc>
                        <a:spcAft>
                          <a:spcPts val="0"/>
                        </a:spcAft>
                      </a:pPr>
                      <a:r>
                        <a:rPr lang="cs-CZ" sz="1000">
                          <a:effectLst/>
                        </a:rPr>
                        <a:t>79-01-B/01</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just">
                        <a:lnSpc>
                          <a:spcPct val="115000"/>
                        </a:lnSpc>
                        <a:spcAft>
                          <a:spcPts val="0"/>
                        </a:spcAft>
                      </a:pPr>
                      <a:r>
                        <a:rPr lang="cs-CZ" sz="1000">
                          <a:effectLst/>
                        </a:rPr>
                        <a:t>Základní škola speciální (I. díl, druhý stupeň)</a:t>
                      </a:r>
                      <a:r>
                        <a:rPr lang="cs-CZ" sz="1000" baseline="30000">
                          <a:effectLst/>
                        </a:rPr>
                        <a:t>3), 4)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0</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29</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nSpc>
                          <a:spcPct val="115000"/>
                        </a:lnSpc>
                        <a:spcAft>
                          <a:spcPts val="100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4163022"/>
                  </a:ext>
                </a:extLst>
              </a:tr>
              <a:tr h="893273">
                <a:tc vMerge="1">
                  <a:txBody>
                    <a:bodyPr/>
                    <a:lstStyle/>
                    <a:p>
                      <a:endParaRPr lang="cs-CZ"/>
                    </a:p>
                  </a:txBody>
                  <a:tcPr/>
                </a:tc>
                <a:tc>
                  <a:txBody>
                    <a:bodyPr/>
                    <a:lstStyle/>
                    <a:p>
                      <a:pPr>
                        <a:lnSpc>
                          <a:spcPct val="115000"/>
                        </a:lnSpc>
                        <a:spcAft>
                          <a:spcPts val="0"/>
                        </a:spcAft>
                      </a:pPr>
                      <a:r>
                        <a:rPr lang="cs-CZ" sz="1000">
                          <a:effectLst/>
                        </a:rPr>
                        <a:t>79-01-B/01</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just">
                        <a:lnSpc>
                          <a:spcPct val="115000"/>
                        </a:lnSpc>
                        <a:spcAft>
                          <a:spcPts val="0"/>
                        </a:spcAft>
                      </a:pPr>
                      <a:r>
                        <a:rPr lang="cs-CZ" sz="1000">
                          <a:effectLst/>
                        </a:rPr>
                        <a:t>Základní škola speciální (I. díl, druhý stupeň)</a:t>
                      </a:r>
                      <a:r>
                        <a:rPr lang="cs-CZ" sz="1000" baseline="30000">
                          <a:effectLst/>
                        </a:rPr>
                        <a:t>3), 4)</a:t>
                      </a:r>
                      <a:r>
                        <a:rPr lang="cs-CZ" sz="1000">
                          <a:effectLst/>
                        </a:rPr>
                        <a:t> v případě vzdělávání žáků se závažnými vývojovými poruchami chování, tělesným postižením, souběžným postižením více vadami nebo autismem</a:t>
                      </a:r>
                      <a:r>
                        <a:rPr lang="cs-CZ" sz="1000" baseline="30000">
                          <a:effectLst/>
                        </a:rPr>
                        <a:t>5)</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0</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gridSpan="2">
                  <a:txBody>
                    <a:bodyPr/>
                    <a:lstStyle/>
                    <a:p>
                      <a:pPr algn="ctr">
                        <a:lnSpc>
                          <a:spcPct val="115000"/>
                        </a:lnSpc>
                        <a:spcAft>
                          <a:spcPts val="0"/>
                        </a:spcAft>
                      </a:pPr>
                      <a:r>
                        <a:rPr lang="cs-CZ" sz="1000">
                          <a:effectLst/>
                        </a:rPr>
                        <a:t>87</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hMerge="1">
                  <a:txBody>
                    <a:bodyPr/>
                    <a:lstStyle/>
                    <a:p>
                      <a:endParaRPr lang="cs-CZ"/>
                    </a:p>
                  </a:txBody>
                  <a:tcPr/>
                </a:tc>
                <a:extLst>
                  <a:ext uri="{0D108BD9-81ED-4DB2-BD59-A6C34878D82A}">
                    <a16:rowId xmlns:a16="http://schemas.microsoft.com/office/drawing/2014/main" val="2062373481"/>
                  </a:ext>
                </a:extLst>
              </a:tr>
              <a:tr h="214557">
                <a:tc vMerge="1">
                  <a:txBody>
                    <a:bodyPr/>
                    <a:lstStyle/>
                    <a:p>
                      <a:endParaRPr lang="cs-CZ"/>
                    </a:p>
                  </a:txBody>
                  <a:tcPr/>
                </a:tc>
                <a:tc>
                  <a:txBody>
                    <a:bodyPr/>
                    <a:lstStyle/>
                    <a:p>
                      <a:pPr>
                        <a:lnSpc>
                          <a:spcPct val="115000"/>
                        </a:lnSpc>
                        <a:spcAft>
                          <a:spcPts val="0"/>
                        </a:spcAft>
                      </a:pPr>
                      <a:r>
                        <a:rPr lang="cs-CZ" sz="1000">
                          <a:effectLst/>
                        </a:rPr>
                        <a:t>79-01-B/01</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just">
                        <a:lnSpc>
                          <a:spcPct val="115000"/>
                        </a:lnSpc>
                        <a:spcAft>
                          <a:spcPts val="0"/>
                        </a:spcAft>
                      </a:pPr>
                      <a:r>
                        <a:rPr lang="cs-CZ" sz="1000">
                          <a:effectLst/>
                        </a:rPr>
                        <a:t>Základní škola speciální (II. díl)</a:t>
                      </a:r>
                      <a:r>
                        <a:rPr lang="cs-CZ" sz="1000" baseline="30000">
                          <a:effectLst/>
                        </a:rPr>
                        <a:t> 4)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0</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42</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nSpc>
                          <a:spcPct val="115000"/>
                        </a:lnSpc>
                        <a:spcAft>
                          <a:spcPts val="1000"/>
                        </a:spcAft>
                      </a:pPr>
                      <a:r>
                        <a:rPr lang="cs-CZ" sz="1000">
                          <a:effectLst/>
                        </a:rPr>
                        <a:t>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7999386"/>
                  </a:ext>
                </a:extLst>
              </a:tr>
              <a:tr h="893273">
                <a:tc vMerge="1">
                  <a:txBody>
                    <a:bodyPr/>
                    <a:lstStyle/>
                    <a:p>
                      <a:endParaRPr lang="cs-CZ"/>
                    </a:p>
                  </a:txBody>
                  <a:tcPr/>
                </a:tc>
                <a:tc>
                  <a:txBody>
                    <a:bodyPr/>
                    <a:lstStyle/>
                    <a:p>
                      <a:pPr>
                        <a:lnSpc>
                          <a:spcPct val="115000"/>
                        </a:lnSpc>
                        <a:spcAft>
                          <a:spcPts val="0"/>
                        </a:spcAft>
                      </a:pPr>
                      <a:r>
                        <a:rPr lang="cs-CZ" sz="1000">
                          <a:effectLst/>
                        </a:rPr>
                        <a:t>79-01-B/01</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just">
                        <a:lnSpc>
                          <a:spcPct val="115000"/>
                        </a:lnSpc>
                        <a:spcAft>
                          <a:spcPts val="0"/>
                        </a:spcAft>
                      </a:pPr>
                      <a:r>
                        <a:rPr lang="cs-CZ" sz="1000">
                          <a:effectLst/>
                        </a:rPr>
                        <a:t>Základní škola speciální (II. díl)</a:t>
                      </a:r>
                      <a:r>
                        <a:rPr lang="cs-CZ" sz="1000" baseline="30000">
                          <a:effectLst/>
                        </a:rPr>
                        <a:t> 4)</a:t>
                      </a:r>
                      <a:r>
                        <a:rPr lang="cs-CZ" sz="1000">
                          <a:effectLst/>
                        </a:rPr>
                        <a:t> v případě vzdělávání žáků se závažnými vývojovými poruchami chování, tělesným postižením, souběžným postižením více vadami nebo autismem</a:t>
                      </a:r>
                      <a:r>
                        <a:rPr lang="cs-CZ" sz="1000" baseline="30000">
                          <a:effectLst/>
                        </a:rPr>
                        <a:t>5)</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0</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gn="ctr">
                        <a:lnSpc>
                          <a:spcPct val="115000"/>
                        </a:lnSpc>
                        <a:spcAft>
                          <a:spcPts val="0"/>
                        </a:spcAft>
                      </a:pPr>
                      <a:r>
                        <a:rPr lang="cs-CZ" sz="1000">
                          <a:effectLst/>
                        </a:rPr>
                        <a:t>63</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41719" marR="41719" marT="0" marB="0" anchor="ctr"/>
                </a:tc>
                <a:tc>
                  <a:txBody>
                    <a:bodyPr/>
                    <a:lstStyle/>
                    <a:p>
                      <a:pPr>
                        <a:lnSpc>
                          <a:spcPct val="115000"/>
                        </a:lnSpc>
                        <a:spcAft>
                          <a:spcPts val="1000"/>
                        </a:spcAft>
                      </a:pPr>
                      <a:r>
                        <a:rPr lang="cs-CZ" sz="1000" dirty="0">
                          <a:effectLst/>
                        </a:rPr>
                        <a: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711347"/>
                  </a:ext>
                </a:extLst>
              </a:tr>
            </a:tbl>
          </a:graphicData>
        </a:graphic>
      </p:graphicFrame>
      <p:sp>
        <p:nvSpPr>
          <p:cNvPr id="3" name="Rectangle 1">
            <a:extLst>
              <a:ext uri="{FF2B5EF4-FFF2-40B4-BE49-F238E27FC236}">
                <a16:creationId xmlns:a16="http://schemas.microsoft.com/office/drawing/2014/main" id="{73A788D9-A75E-4795-A831-C187D517BC97}"/>
              </a:ext>
            </a:extLst>
          </p:cNvPr>
          <p:cNvSpPr>
            <a:spLocks noChangeArrowheads="1"/>
          </p:cNvSpPr>
          <p:nvPr/>
        </p:nvSpPr>
        <p:spPr bwMode="auto">
          <a:xfrm>
            <a:off x="1626536" y="15015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A2 Obory vzdělání poskytující základy vzdělání</a:t>
            </a:r>
            <a:r>
              <a:rPr kumimoji="0" lang="cs-CZ" altLang="cs-CZ" sz="1200" b="1"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283943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78E44BF9-FA30-43D8-86D0-07167A176BF1}"/>
              </a:ext>
            </a:extLst>
          </p:cNvPr>
          <p:cNvGraphicFramePr>
            <a:graphicFrameLocks noGrp="1"/>
          </p:cNvGraphicFramePr>
          <p:nvPr/>
        </p:nvGraphicFramePr>
        <p:xfrm>
          <a:off x="1500504" y="2967830"/>
          <a:ext cx="9190991" cy="1213485"/>
        </p:xfrm>
        <a:graphic>
          <a:graphicData uri="http://schemas.openxmlformats.org/drawingml/2006/table">
            <a:tbl>
              <a:tblPr firstRow="1" firstCol="1" bandRow="1">
                <a:tableStyleId>{5C22544A-7EE6-4342-B048-85BDC9FD1C3A}</a:tableStyleId>
              </a:tblPr>
              <a:tblGrid>
                <a:gridCol w="743771">
                  <a:extLst>
                    <a:ext uri="{9D8B030D-6E8A-4147-A177-3AD203B41FA5}">
                      <a16:colId xmlns:a16="http://schemas.microsoft.com/office/drawing/2014/main" val="4218703458"/>
                    </a:ext>
                  </a:extLst>
                </a:gridCol>
                <a:gridCol w="2734636">
                  <a:extLst>
                    <a:ext uri="{9D8B030D-6E8A-4147-A177-3AD203B41FA5}">
                      <a16:colId xmlns:a16="http://schemas.microsoft.com/office/drawing/2014/main" val="4235708383"/>
                    </a:ext>
                  </a:extLst>
                </a:gridCol>
                <a:gridCol w="2734636">
                  <a:extLst>
                    <a:ext uri="{9D8B030D-6E8A-4147-A177-3AD203B41FA5}">
                      <a16:colId xmlns:a16="http://schemas.microsoft.com/office/drawing/2014/main" val="3054939640"/>
                    </a:ext>
                  </a:extLst>
                </a:gridCol>
                <a:gridCol w="1014277">
                  <a:extLst>
                    <a:ext uri="{9D8B030D-6E8A-4147-A177-3AD203B41FA5}">
                      <a16:colId xmlns:a16="http://schemas.microsoft.com/office/drawing/2014/main" val="2942081502"/>
                    </a:ext>
                  </a:extLst>
                </a:gridCol>
                <a:gridCol w="1014277">
                  <a:extLst>
                    <a:ext uri="{9D8B030D-6E8A-4147-A177-3AD203B41FA5}">
                      <a16:colId xmlns:a16="http://schemas.microsoft.com/office/drawing/2014/main" val="231160980"/>
                    </a:ext>
                  </a:extLst>
                </a:gridCol>
                <a:gridCol w="949394">
                  <a:extLst>
                    <a:ext uri="{9D8B030D-6E8A-4147-A177-3AD203B41FA5}">
                      <a16:colId xmlns:a16="http://schemas.microsoft.com/office/drawing/2014/main" val="2509076709"/>
                    </a:ext>
                  </a:extLst>
                </a:gridCol>
              </a:tblGrid>
              <a:tr h="608330">
                <a:tc>
                  <a:txBody>
                    <a:bodyPr/>
                    <a:lstStyle/>
                    <a:p>
                      <a:pPr algn="ctr">
                        <a:lnSpc>
                          <a:spcPct val="115000"/>
                        </a:lnSpc>
                        <a:spcAft>
                          <a:spcPts val="0"/>
                        </a:spcAft>
                      </a:pPr>
                      <a:r>
                        <a:rPr lang="cs-CZ" sz="1100">
                          <a:effectLst/>
                        </a:rPr>
                        <a:t>Skupina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Kód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Obor vzdělání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15000"/>
                        </a:lnSpc>
                        <a:spcAft>
                          <a:spcPts val="0"/>
                        </a:spcAft>
                      </a:pPr>
                      <a:r>
                        <a:rPr lang="cs-CZ" sz="1100">
                          <a:effectLst/>
                        </a:rPr>
                        <a:t>Údaje pro stanovení hodnoty </a:t>
                      </a:r>
                      <a:r>
                        <a:rPr lang="cs-CZ" sz="1200">
                          <a:effectLst/>
                        </a:rPr>
                        <a:t>maximálního počtu hodin výuky s asistentem pedagoga</a:t>
                      </a:r>
                      <a:r>
                        <a:rPr lang="cs-CZ" sz="1100">
                          <a:effectLst/>
                        </a:rPr>
                        <a:t> – průměrný počet žáků ve třídě</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15939001"/>
                  </a:ext>
                </a:extLst>
              </a:tr>
              <a:tr h="202565">
                <a:tc gridSpan="3">
                  <a:txBody>
                    <a:bodyPr/>
                    <a:lstStyle/>
                    <a:p>
                      <a:pPr>
                        <a:lnSpc>
                          <a:spcPct val="115000"/>
                        </a:lnSpc>
                        <a:spcAft>
                          <a:spcPts val="0"/>
                        </a:spcAft>
                      </a:pPr>
                      <a:r>
                        <a:rPr lang="cs-CZ" sz="1100">
                          <a:effectLst/>
                        </a:rPr>
                        <a:t>78 Obecně odborná příprava</a:t>
                      </a:r>
                      <a:r>
                        <a:rPr lang="cs-CZ" sz="1100" baseline="30000">
                          <a:effectLst/>
                        </a:rPr>
                        <a:t>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cs-CZ"/>
                    </a:p>
                  </a:txBody>
                  <a:tcPr/>
                </a:tc>
                <a:tc hMerge="1">
                  <a:txBody>
                    <a:bodyPr/>
                    <a:lstStyle/>
                    <a:p>
                      <a:endParaRPr lang="cs-CZ"/>
                    </a:p>
                  </a:txBody>
                  <a:tcPr/>
                </a:tc>
                <a:tc>
                  <a:txBody>
                    <a:bodyPr/>
                    <a:lstStyle/>
                    <a:p>
                      <a:pPr algn="ctr">
                        <a:lnSpc>
                          <a:spcPct val="115000"/>
                        </a:lnSpc>
                        <a:spcAft>
                          <a:spcPts val="0"/>
                        </a:spcAft>
                      </a:pPr>
                      <a:r>
                        <a:rPr lang="cs-CZ" sz="900">
                          <a:effectLst/>
                        </a:rPr>
                        <a:t>méně než 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900">
                          <a:effectLst/>
                        </a:rPr>
                        <a:t>4 - méně než 6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900">
                          <a:effectLst/>
                        </a:rPr>
                        <a:t>6 a více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0133297"/>
                  </a:ext>
                </a:extLst>
              </a:tr>
              <a:tr h="202565">
                <a:tc rowSpan="2">
                  <a:txBody>
                    <a:bodyPr/>
                    <a:lstStyle/>
                    <a:p>
                      <a:pPr>
                        <a:lnSpc>
                          <a:spcPct val="115000"/>
                        </a:lnSpc>
                        <a:spcAft>
                          <a:spcPts val="0"/>
                        </a:spcAft>
                      </a:pPr>
                      <a:r>
                        <a:rPr lang="cs-CZ" sz="1100" dirty="0">
                          <a:effectLst/>
                        </a:rPr>
                        <a:t> </a:t>
                      </a:r>
                    </a:p>
                    <a:p>
                      <a:pPr>
                        <a:lnSpc>
                          <a:spcPct val="115000"/>
                        </a:lnSpc>
                        <a:spcAft>
                          <a:spcPts val="0"/>
                        </a:spcAft>
                      </a:pPr>
                      <a:r>
                        <a:rPr lang="cs-CZ" sz="1100" dirty="0">
                          <a:effectLst/>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78-62-C/02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Praktická škola dvouletá</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cs-CZ" sz="1100">
                          <a:effectLst/>
                        </a:rPr>
                        <a:t>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32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0887913"/>
                  </a:ext>
                </a:extLst>
              </a:tr>
              <a:tr h="200025">
                <a:tc vMerge="1">
                  <a:txBody>
                    <a:bodyPr/>
                    <a:lstStyle/>
                    <a:p>
                      <a:endParaRPr lang="cs-CZ"/>
                    </a:p>
                  </a:txBody>
                  <a:tcPr/>
                </a:tc>
                <a:tc>
                  <a:txBody>
                    <a:bodyPr/>
                    <a:lstStyle/>
                    <a:p>
                      <a:pPr>
                        <a:lnSpc>
                          <a:spcPct val="115000"/>
                        </a:lnSpc>
                        <a:spcAft>
                          <a:spcPts val="0"/>
                        </a:spcAft>
                      </a:pPr>
                      <a:r>
                        <a:rPr lang="cs-CZ" sz="1100">
                          <a:effectLst/>
                        </a:rPr>
                        <a:t>78-62-C/01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cs-CZ" sz="1100">
                          <a:effectLst/>
                        </a:rPr>
                        <a:t>Praktická škola jednoletá</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cs-CZ" sz="1100">
                          <a:effectLst/>
                        </a:rPr>
                        <a:t>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100" dirty="0">
                          <a:effectLst/>
                        </a:rPr>
                        <a:t>30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19043058"/>
                  </a:ext>
                </a:extLst>
              </a:tr>
            </a:tbl>
          </a:graphicData>
        </a:graphic>
      </p:graphicFrame>
      <p:sp>
        <p:nvSpPr>
          <p:cNvPr id="3" name="Rectangle 1">
            <a:extLst>
              <a:ext uri="{FF2B5EF4-FFF2-40B4-BE49-F238E27FC236}">
                <a16:creationId xmlns:a16="http://schemas.microsoft.com/office/drawing/2014/main" id="{42933206-4DCB-4678-88ED-930D32741F2F}"/>
              </a:ext>
            </a:extLst>
          </p:cNvPr>
          <p:cNvSpPr>
            <a:spLocks noChangeArrowheads="1"/>
          </p:cNvSpPr>
          <p:nvPr/>
        </p:nvSpPr>
        <p:spPr bwMode="auto">
          <a:xfrm>
            <a:off x="1127326" y="2416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Obory vzdělání poskytující střední vzdělání kategorie dosaženého vzdělání C</a:t>
            </a:r>
            <a:endParaRPr kumimoji="0" lang="cs-CZ" altLang="cs-CZ" sz="800" b="0" i="0" u="none" strike="noStrike" cap="none" normalizeH="0" baseline="0" dirty="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696546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E9608-D447-42D6-A770-F2A912EC3BB8}"/>
              </a:ext>
            </a:extLst>
          </p:cNvPr>
          <p:cNvSpPr>
            <a:spLocks noGrp="1"/>
          </p:cNvSpPr>
          <p:nvPr>
            <p:ph type="title"/>
          </p:nvPr>
        </p:nvSpPr>
        <p:spPr/>
        <p:txBody>
          <a:bodyPr/>
          <a:lstStyle/>
          <a:p>
            <a:r>
              <a:rPr lang="cs-CZ" b="1" dirty="0">
                <a:solidFill>
                  <a:schemeClr val="accent1"/>
                </a:solidFill>
              </a:rPr>
              <a:t>Novela vyhlášky č. 48/2005 Sb.</a:t>
            </a:r>
          </a:p>
        </p:txBody>
      </p:sp>
      <p:sp>
        <p:nvSpPr>
          <p:cNvPr id="3" name="Zástupný obsah 2">
            <a:extLst>
              <a:ext uri="{FF2B5EF4-FFF2-40B4-BE49-F238E27FC236}">
                <a16:creationId xmlns:a16="http://schemas.microsoft.com/office/drawing/2014/main" id="{1FACB7C1-7F39-4CA3-9A58-0B5F8040963D}"/>
              </a:ext>
            </a:extLst>
          </p:cNvPr>
          <p:cNvSpPr>
            <a:spLocks noGrp="1"/>
          </p:cNvSpPr>
          <p:nvPr>
            <p:ph idx="1"/>
          </p:nvPr>
        </p:nvSpPr>
        <p:spPr/>
        <p:txBody>
          <a:bodyPr/>
          <a:lstStyle/>
          <a:p>
            <a:r>
              <a:rPr lang="cs-CZ" dirty="0"/>
              <a:t>Nový § 7c – Maximální počet hodin výuky s asistentem pedagoga ve třídě přípravného stupně základní školy speciální financovaný ze státního rozpočtu</a:t>
            </a:r>
          </a:p>
          <a:p>
            <a:r>
              <a:rPr lang="cs-CZ" dirty="0" err="1"/>
              <a:t>PHmax</a:t>
            </a:r>
            <a:r>
              <a:rPr lang="cs-CZ" dirty="0"/>
              <a:t> je 20 hodin v případě počtu dětí ve třídě 4 a více</a:t>
            </a:r>
          </a:p>
        </p:txBody>
      </p:sp>
    </p:spTree>
    <p:extLst>
      <p:ext uri="{BB962C8B-B14F-4D97-AF65-F5344CB8AC3E}">
        <p14:creationId xmlns:p14="http://schemas.microsoft.com/office/powerpoint/2010/main" val="107808593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B09E1-0BD3-4117-9A62-22FAD01331DE}"/>
              </a:ext>
            </a:extLst>
          </p:cNvPr>
          <p:cNvSpPr>
            <a:spLocks noGrp="1"/>
          </p:cNvSpPr>
          <p:nvPr>
            <p:ph type="title"/>
          </p:nvPr>
        </p:nvSpPr>
        <p:spPr/>
        <p:txBody>
          <a:bodyPr/>
          <a:lstStyle/>
          <a:p>
            <a:r>
              <a:rPr lang="cs-CZ" b="1" dirty="0">
                <a:solidFill>
                  <a:schemeClr val="accent1"/>
                </a:solidFill>
              </a:rPr>
              <a:t>Novela vyhlášky č. 27/2016 Sb.</a:t>
            </a:r>
          </a:p>
        </p:txBody>
      </p:sp>
      <p:sp>
        <p:nvSpPr>
          <p:cNvPr id="3" name="Zástupný obsah 2">
            <a:extLst>
              <a:ext uri="{FF2B5EF4-FFF2-40B4-BE49-F238E27FC236}">
                <a16:creationId xmlns:a16="http://schemas.microsoft.com/office/drawing/2014/main" id="{4A0D3E24-146A-40E8-B84F-30329A6CAEBE}"/>
              </a:ext>
            </a:extLst>
          </p:cNvPr>
          <p:cNvSpPr>
            <a:spLocks noGrp="1"/>
          </p:cNvSpPr>
          <p:nvPr>
            <p:ph idx="1"/>
          </p:nvPr>
        </p:nvSpPr>
        <p:spPr/>
        <p:txBody>
          <a:bodyPr/>
          <a:lstStyle/>
          <a:p>
            <a:r>
              <a:rPr lang="cs-CZ" dirty="0"/>
              <a:t>V přehledu podpůrných opatření 1.7. původně, co lze ve třídě podle § 16/9 doporučit, nově </a:t>
            </a:r>
            <a:r>
              <a:rPr lang="cs-CZ" b="1" dirty="0"/>
              <a:t>co nelze doporučit</a:t>
            </a:r>
            <a:r>
              <a:rPr lang="cs-CZ" dirty="0"/>
              <a:t>:</a:t>
            </a:r>
          </a:p>
          <a:p>
            <a:pPr lvl="1"/>
            <a:r>
              <a:rPr lang="cs-CZ" dirty="0"/>
              <a:t>Pedagogickou intervenci</a:t>
            </a:r>
          </a:p>
          <a:p>
            <a:pPr lvl="1"/>
            <a:r>
              <a:rPr lang="cs-CZ" dirty="0"/>
              <a:t>Předmět speciálně pedagogické péče</a:t>
            </a:r>
          </a:p>
          <a:p>
            <a:pPr lvl="1"/>
            <a:r>
              <a:rPr lang="cs-CZ" dirty="0"/>
              <a:t>Využití speciálních učebnic, speciální učební pomůcky nebo kompenzační pomůcky </a:t>
            </a:r>
            <a:r>
              <a:rPr lang="cs-CZ" b="1" dirty="0"/>
              <a:t>vyjma případu, kdy je tato učebnice či pomůcka určena pro žáka s jiným druhem znevýhodnění, než pro kterou je třída zřízena</a:t>
            </a:r>
          </a:p>
          <a:p>
            <a:pPr lvl="1"/>
            <a:endParaRPr lang="cs-CZ" b="1" dirty="0"/>
          </a:p>
          <a:p>
            <a:pPr lvl="1"/>
            <a:r>
              <a:rPr lang="cs-CZ" b="1" dirty="0"/>
              <a:t>V mateřské škole nelze poskytovat podpůrné opatření V.3.2. „počet žáků ve třídě“</a:t>
            </a:r>
          </a:p>
          <a:p>
            <a:pPr lvl="1"/>
            <a:endParaRPr lang="cs-CZ" dirty="0"/>
          </a:p>
          <a:p>
            <a:pPr lvl="1"/>
            <a:endParaRPr lang="cs-CZ" dirty="0"/>
          </a:p>
        </p:txBody>
      </p:sp>
    </p:spTree>
    <p:extLst>
      <p:ext uri="{BB962C8B-B14F-4D97-AF65-F5344CB8AC3E}">
        <p14:creationId xmlns:p14="http://schemas.microsoft.com/office/powerpoint/2010/main" val="278092896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9D78E8-E223-4176-87B1-B107A584B29E}"/>
              </a:ext>
            </a:extLst>
          </p:cNvPr>
          <p:cNvSpPr>
            <a:spLocks noGrp="1"/>
          </p:cNvSpPr>
          <p:nvPr>
            <p:ph type="title"/>
          </p:nvPr>
        </p:nvSpPr>
        <p:spPr/>
        <p:txBody>
          <a:bodyPr/>
          <a:lstStyle/>
          <a:p>
            <a:r>
              <a:rPr lang="cs-CZ" b="1" dirty="0">
                <a:solidFill>
                  <a:schemeClr val="accent1"/>
                </a:solidFill>
              </a:rPr>
              <a:t>Přehled podpůrných opatření</a:t>
            </a:r>
          </a:p>
        </p:txBody>
      </p:sp>
      <p:sp>
        <p:nvSpPr>
          <p:cNvPr id="3" name="Zástupný obsah 2">
            <a:extLst>
              <a:ext uri="{FF2B5EF4-FFF2-40B4-BE49-F238E27FC236}">
                <a16:creationId xmlns:a16="http://schemas.microsoft.com/office/drawing/2014/main" id="{4D6B7179-2C46-495E-9E7D-51440E17929D}"/>
              </a:ext>
            </a:extLst>
          </p:cNvPr>
          <p:cNvSpPr>
            <a:spLocks noGrp="1"/>
          </p:cNvSpPr>
          <p:nvPr>
            <p:ph idx="1"/>
          </p:nvPr>
        </p:nvSpPr>
        <p:spPr/>
        <p:txBody>
          <a:bodyPr/>
          <a:lstStyle/>
          <a:p>
            <a:r>
              <a:rPr lang="cs-CZ" dirty="0"/>
              <a:t>1.8.</a:t>
            </a:r>
          </a:p>
          <a:p>
            <a:r>
              <a:rPr lang="cs-CZ" b="1" dirty="0"/>
              <a:t>Ve třídě podle § 16/9 v oboru vzdělání základní škola, základní škola speciální, praktická škola jednoletá a praktická škola dvouletá, v mateřské škole  a třídě mateřské školy zřízené podle § 16/9, ve škole při školském zařízení pro výkon ústavní výchovy nebo ochranné výchovy, ve třídě přípravného stupně základní školy speciální a v oddělení školní družiny tvořené pouze účastníky podle § 16/9 nelze dále poskytovat podpůrné opatření asistenta pedagoga.</a:t>
            </a:r>
          </a:p>
          <a:p>
            <a:endParaRPr lang="cs-CZ" dirty="0"/>
          </a:p>
        </p:txBody>
      </p:sp>
    </p:spTree>
    <p:extLst>
      <p:ext uri="{BB962C8B-B14F-4D97-AF65-F5344CB8AC3E}">
        <p14:creationId xmlns:p14="http://schemas.microsoft.com/office/powerpoint/2010/main" val="297166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F2E39-4ECE-471D-AFC6-EE18DE70366E}"/>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0B43EE2-97D0-42A1-915B-869BA433EAFB}"/>
              </a:ext>
            </a:extLst>
          </p:cNvPr>
          <p:cNvSpPr txBox="1">
            <a:spLocks noGrp="1"/>
          </p:cNvSpPr>
          <p:nvPr>
            <p:ph idx="1"/>
          </p:nvPr>
        </p:nvSpPr>
        <p:spPr>
          <a:xfrm>
            <a:off x="1981200" y="1600201"/>
            <a:ext cx="8229600" cy="4525923"/>
          </a:xfrm>
        </p:spPr>
        <p:txBody>
          <a:bodyPr vert="horz" lIns="91440" tIns="45720" rIns="91440" bIns="45720" rtlCol="0" anchorCtr="1">
            <a:normAutofit/>
          </a:bodyPr>
          <a:lstStyle/>
          <a:p>
            <a:pPr marL="0" indent="0" algn="ctr" hangingPunct="1">
              <a:spcBef>
                <a:spcPts val="800"/>
              </a:spcBef>
              <a:buNone/>
            </a:pPr>
            <a:r>
              <a:rPr lang="cs-CZ" b="1">
                <a:latin typeface="Calibri" pitchFamily="18"/>
              </a:rPr>
              <a:t>Příspěvkové organizace územních samosprávných celků</a:t>
            </a:r>
          </a:p>
          <a:p>
            <a:pPr marL="0" indent="0" algn="ctr" hangingPunct="1">
              <a:spcBef>
                <a:spcPts val="800"/>
              </a:spcBef>
              <a:buNone/>
            </a:pPr>
            <a:endParaRPr lang="cs-CZ" b="1">
              <a:latin typeface="Calibri" pitchFamily="18"/>
            </a:endParaRPr>
          </a:p>
          <a:p>
            <a:pPr marL="0" indent="0" algn="ctr" hangingPunct="1">
              <a:spcBef>
                <a:spcPts val="800"/>
              </a:spcBef>
              <a:buNone/>
            </a:pPr>
            <a:r>
              <a:rPr lang="cs-CZ" b="1">
                <a:latin typeface="Calibri" pitchFamily="18"/>
              </a:rPr>
              <a:t>Zákon č. 250/2000 Sb., o rozpočtových pravidlech územních rozpočtů</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8002C9-7244-4EFA-A875-54F814649898}"/>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DFDEFF3-6788-45D3-A08E-2A8726CCB46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b="1">
                <a:solidFill>
                  <a:srgbClr val="002060"/>
                </a:solidFill>
                <a:latin typeface="Calibri" pitchFamily="18"/>
              </a:rPr>
              <a:t>Postavení ředitele školy, školského zařízení</a:t>
            </a:r>
          </a:p>
          <a:p>
            <a:pPr hangingPunct="1">
              <a:spcBef>
                <a:spcPts val="800"/>
              </a:spcBef>
              <a:buSzPct val="100000"/>
              <a:buFont typeface="Arial" pitchFamily="34"/>
              <a:buChar char="•"/>
            </a:pPr>
            <a:endParaRPr lang="cs-CZ" b="1">
              <a:solidFill>
                <a:srgbClr val="002060"/>
              </a:solidFill>
              <a:latin typeface="Calibri" pitchFamily="18"/>
            </a:endParaRPr>
          </a:p>
          <a:p>
            <a:pPr hangingPunct="1">
              <a:spcBef>
                <a:spcPts val="800"/>
              </a:spcBef>
              <a:buSzPct val="100000"/>
              <a:buFont typeface="Arial" pitchFamily="34"/>
              <a:buChar char="•"/>
            </a:pPr>
            <a:r>
              <a:rPr lang="en-US" altLang="zh-CN" b="1">
                <a:solidFill>
                  <a:srgbClr val="002060"/>
                </a:solidFill>
                <a:latin typeface="Calibri" pitchFamily="18"/>
              </a:rPr>
              <a:t>§ 164 – 166 ŠZ</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15876-BED1-4091-980D-415990D0BDB6}"/>
              </a:ext>
            </a:extLst>
          </p:cNvPr>
          <p:cNvSpPr txBox="1">
            <a:spLocks noGrp="1"/>
          </p:cNvSpPr>
          <p:nvPr>
            <p:ph type="title"/>
          </p:nvPr>
        </p:nvSpPr>
        <p:spPr>
          <a:xfrm>
            <a:off x="1991642" y="-315358"/>
            <a:ext cx="8229600" cy="2355174"/>
          </a:xfrm>
        </p:spPr>
        <p:txBody>
          <a:bodyPr/>
          <a:lstStyle/>
          <a:p>
            <a:pPr lvl="0"/>
            <a:r>
              <a:rPr lang="cs-CZ" sz="3600" b="1">
                <a:solidFill>
                  <a:srgbClr val="002060"/>
                </a:solidFill>
              </a:rPr>
              <a:t>Povinnosti</a:t>
            </a:r>
          </a:p>
        </p:txBody>
      </p:sp>
      <p:sp>
        <p:nvSpPr>
          <p:cNvPr id="3" name="Zástupný symbol pro obsah 2">
            <a:extLst>
              <a:ext uri="{FF2B5EF4-FFF2-40B4-BE49-F238E27FC236}">
                <a16:creationId xmlns:a16="http://schemas.microsoft.com/office/drawing/2014/main" id="{3C643A09-A8C2-40EA-9AA8-6C6CF1BEB305}"/>
              </a:ext>
            </a:extLst>
          </p:cNvPr>
          <p:cNvSpPr txBox="1">
            <a:spLocks noGrp="1"/>
          </p:cNvSpPr>
          <p:nvPr>
            <p:ph idx="1"/>
          </p:nvPr>
        </p:nvSpPr>
        <p:spPr>
          <a:xfrm>
            <a:off x="1764898" y="1746056"/>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1900">
                <a:latin typeface="Calibri" pitchFamily="18"/>
              </a:rPr>
              <a:t>rozhoduje ve všech záležitostech týkajících se poskytování vzdělávání a školských služeb, pokud zákon nestanoví jinak,</a:t>
            </a:r>
          </a:p>
          <a:p>
            <a:pPr hangingPunct="1">
              <a:lnSpc>
                <a:spcPct val="80000"/>
              </a:lnSpc>
              <a:spcBef>
                <a:spcPts val="800"/>
              </a:spcBef>
              <a:buSzPct val="100000"/>
              <a:buFont typeface="Arial" pitchFamily="34"/>
              <a:buChar char="•"/>
            </a:pPr>
            <a:r>
              <a:rPr lang="cs-CZ" sz="1900">
                <a:latin typeface="Calibri" pitchFamily="18"/>
              </a:rPr>
              <a:t>odpovídá za to, že škola a školské zařízení poskytuje vzdělávání a školské služby v souladu s tímto zákonem a vzdělávacími programy uvedenými v § 3,</a:t>
            </a:r>
          </a:p>
          <a:p>
            <a:pPr hangingPunct="1">
              <a:lnSpc>
                <a:spcPct val="80000"/>
              </a:lnSpc>
              <a:spcBef>
                <a:spcPts val="800"/>
              </a:spcBef>
              <a:buSzPct val="100000"/>
              <a:buFont typeface="Arial" pitchFamily="34"/>
              <a:buChar char="•"/>
            </a:pPr>
            <a:r>
              <a:rPr lang="cs-CZ" sz="1900">
                <a:latin typeface="Calibri" pitchFamily="18"/>
              </a:rPr>
              <a:t>odpovídá za odbornou a pedagogickou úroveň vzdělávání a školských služeb,</a:t>
            </a:r>
          </a:p>
          <a:p>
            <a:pPr hangingPunct="1">
              <a:lnSpc>
                <a:spcPct val="80000"/>
              </a:lnSpc>
              <a:spcBef>
                <a:spcPts val="800"/>
              </a:spcBef>
              <a:buSzPct val="100000"/>
              <a:buFont typeface="Arial" pitchFamily="34"/>
              <a:buChar char="•"/>
            </a:pPr>
            <a:r>
              <a:rPr lang="cs-CZ" sz="1900">
                <a:latin typeface="Calibri" pitchFamily="18"/>
              </a:rPr>
              <a:t>vytváří podmínky pro výkon inspekční činnosti České školní inspekce a přijímá následná opatření,</a:t>
            </a:r>
          </a:p>
          <a:p>
            <a:pPr hangingPunct="1">
              <a:lnSpc>
                <a:spcPct val="80000"/>
              </a:lnSpc>
              <a:spcBef>
                <a:spcPts val="800"/>
              </a:spcBef>
              <a:buSzPct val="100000"/>
              <a:buFont typeface="Arial" pitchFamily="34"/>
              <a:buChar char="•"/>
            </a:pPr>
            <a:r>
              <a:rPr lang="cs-CZ" sz="1900">
                <a:latin typeface="Calibri" pitchFamily="18"/>
              </a:rPr>
              <a:t>vytváří podmínky pro další vzdělávání pedagogických pracovníků a pro práci školské rady, pokud se podle tohoto zákona zřizuje,</a:t>
            </a:r>
          </a:p>
          <a:p>
            <a:pPr hangingPunct="1">
              <a:lnSpc>
                <a:spcPct val="80000"/>
              </a:lnSpc>
              <a:spcBef>
                <a:spcPts val="800"/>
              </a:spcBef>
              <a:buSzPct val="100000"/>
              <a:buFont typeface="Arial" pitchFamily="34"/>
              <a:buChar char="•"/>
            </a:pPr>
            <a:r>
              <a:rPr lang="cs-CZ" sz="1900">
                <a:latin typeface="Calibri" pitchFamily="18"/>
              </a:rPr>
              <a:t>zajišťuje, aby osoby uvedené v § 21 byly včas informovány o průběhu a výsledcích vzdělávání dítěte, žáka nebo studenta,</a:t>
            </a:r>
          </a:p>
          <a:p>
            <a:pPr hangingPunct="1">
              <a:lnSpc>
                <a:spcPct val="80000"/>
              </a:lnSpc>
              <a:spcBef>
                <a:spcPts val="800"/>
              </a:spcBef>
              <a:buSzPct val="100000"/>
              <a:buFont typeface="Arial" pitchFamily="34"/>
              <a:buChar char="•"/>
            </a:pPr>
            <a:r>
              <a:rPr lang="cs-CZ" sz="1900">
                <a:latin typeface="Calibri" pitchFamily="18"/>
              </a:rPr>
              <a:t>zajišťuje spolupráci při uskutečňování programů zjišťování výsledků vzdělávání vyhlášených ministerstvem,</a:t>
            </a:r>
          </a:p>
          <a:p>
            <a:pPr hangingPunct="1">
              <a:lnSpc>
                <a:spcPct val="80000"/>
              </a:lnSpc>
              <a:spcBef>
                <a:spcPts val="800"/>
              </a:spcBef>
              <a:buSzPct val="100000"/>
              <a:buFont typeface="Arial" pitchFamily="34"/>
              <a:buChar char="•"/>
            </a:pPr>
            <a:r>
              <a:rPr lang="cs-CZ" sz="1900">
                <a:latin typeface="Calibri" pitchFamily="18"/>
              </a:rPr>
              <a:t>odpovídá za zajištění dohledu nad dětmi a nezletilými žáky ve škole a školském zařízení.</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73B1A3-AFF4-4F53-85C8-F851205CE8CD}"/>
              </a:ext>
            </a:extLst>
          </p:cNvPr>
          <p:cNvSpPr txBox="1">
            <a:spLocks noGrp="1"/>
          </p:cNvSpPr>
          <p:nvPr>
            <p:ph type="title"/>
          </p:nvPr>
        </p:nvSpPr>
        <p:spPr/>
        <p:txBody>
          <a:bodyPr/>
          <a:lstStyle/>
          <a:p>
            <a:pPr lvl="0"/>
            <a:r>
              <a:rPr lang="cs-CZ" b="1">
                <a:solidFill>
                  <a:srgbClr val="002060"/>
                </a:solidFill>
              </a:rPr>
              <a:t>Pedagogická rada</a:t>
            </a:r>
          </a:p>
        </p:txBody>
      </p:sp>
      <p:sp>
        <p:nvSpPr>
          <p:cNvPr id="3" name="Zástupný symbol pro obsah 2">
            <a:extLst>
              <a:ext uri="{FF2B5EF4-FFF2-40B4-BE49-F238E27FC236}">
                <a16:creationId xmlns:a16="http://schemas.microsoft.com/office/drawing/2014/main" id="{17A2634A-982A-4CD5-9E50-DD354270B7D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Poradní orgán zřizovaný ŘŠ</a:t>
            </a:r>
          </a:p>
          <a:p>
            <a:pPr hangingPunct="1">
              <a:spcBef>
                <a:spcPts val="800"/>
              </a:spcBef>
              <a:buSzPct val="100000"/>
              <a:buFont typeface="Arial" pitchFamily="34"/>
              <a:buChar char="•"/>
            </a:pPr>
            <a:r>
              <a:rPr lang="cs-CZ">
                <a:latin typeface="Calibri" pitchFamily="18"/>
              </a:rPr>
              <a:t>Tvořena všemi pedagogickými pracovníky školy</a:t>
            </a:r>
          </a:p>
          <a:p>
            <a:pPr hangingPunct="1">
              <a:spcBef>
                <a:spcPts val="800"/>
              </a:spcBef>
              <a:buSzPct val="100000"/>
              <a:buFont typeface="Arial" pitchFamily="34"/>
              <a:buChar char="•"/>
            </a:pPr>
            <a:r>
              <a:rPr lang="cs-CZ">
                <a:latin typeface="Calibri" pitchFamily="18"/>
              </a:rPr>
              <a:t>ŘŠ s ní projednává všechny zásadní pedagogické dokumenty a opatření týkající se vzdělávací činnosti školy.</a:t>
            </a:r>
          </a:p>
          <a:p>
            <a:pPr hangingPunct="1">
              <a:spcBef>
                <a:spcPts val="800"/>
              </a:spcBef>
              <a:buSzPct val="100000"/>
              <a:buFont typeface="Arial" pitchFamily="34"/>
              <a:buChar char="•"/>
            </a:pPr>
            <a:r>
              <a:rPr lang="cs-CZ">
                <a:latin typeface="Calibri" pitchFamily="18"/>
              </a:rPr>
              <a:t>Při svém rozhodování ŘŠ k názorům pedagogické rady přihlédne.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8745D-B94A-4CE2-A185-854DC82E29FA}"/>
              </a:ext>
            </a:extLst>
          </p:cNvPr>
          <p:cNvSpPr txBox="1">
            <a:spLocks noGrp="1"/>
          </p:cNvSpPr>
          <p:nvPr>
            <p:ph type="title"/>
          </p:nvPr>
        </p:nvSpPr>
        <p:spPr/>
        <p:txBody>
          <a:bodyPr/>
          <a:lstStyle/>
          <a:p>
            <a:pPr lvl="0"/>
            <a:r>
              <a:rPr lang="cs-CZ" b="1">
                <a:solidFill>
                  <a:srgbClr val="002060"/>
                </a:solidFill>
              </a:rPr>
              <a:t>Povinnosti ŘŠ veřejné</a:t>
            </a:r>
          </a:p>
        </p:txBody>
      </p:sp>
      <p:sp>
        <p:nvSpPr>
          <p:cNvPr id="3" name="Zástupný symbol pro obsah 2">
            <a:extLst>
              <a:ext uri="{FF2B5EF4-FFF2-40B4-BE49-F238E27FC236}">
                <a16:creationId xmlns:a16="http://schemas.microsoft.com/office/drawing/2014/main" id="{103E8F5C-A13C-495F-9356-E2DC77C8D9D8}"/>
              </a:ext>
            </a:extLst>
          </p:cNvPr>
          <p:cNvSpPr txBox="1">
            <a:spLocks noGrp="1"/>
          </p:cNvSpPr>
          <p:nvPr>
            <p:ph idx="1"/>
          </p:nvPr>
        </p:nvSpPr>
        <p:spPr>
          <a:xfrm>
            <a:off x="1981200" y="1600201"/>
            <a:ext cx="8229600" cy="4525923"/>
          </a:xfrm>
        </p:spPr>
        <p:txBody>
          <a:bodyPr vert="horz" lIns="91440" tIns="45720" rIns="91440" bIns="45720" rtlCol="0">
            <a:normAutofit/>
          </a:bodyPr>
          <a:lstStyle/>
          <a:p>
            <a:pPr marL="0" indent="0" hangingPunct="1">
              <a:spcBef>
                <a:spcPts val="800"/>
              </a:spcBef>
              <a:buNone/>
            </a:pPr>
            <a:r>
              <a:rPr lang="cs-CZ">
                <a:latin typeface="Calibri" pitchFamily="18"/>
              </a:rPr>
              <a:t>a) stanovuje organizaci a podmínky provozu školy a školského zařízení,</a:t>
            </a:r>
          </a:p>
          <a:p>
            <a:pPr marL="0" indent="0" hangingPunct="1">
              <a:spcBef>
                <a:spcPts val="800"/>
              </a:spcBef>
              <a:buNone/>
            </a:pPr>
            <a:endParaRPr lang="cs-CZ">
              <a:latin typeface="Calibri" pitchFamily="18"/>
            </a:endParaRPr>
          </a:p>
          <a:p>
            <a:pPr marL="0" indent="0" hangingPunct="1">
              <a:spcBef>
                <a:spcPts val="800"/>
              </a:spcBef>
              <a:buNone/>
            </a:pPr>
            <a:r>
              <a:rPr lang="cs-CZ">
                <a:latin typeface="Calibri" pitchFamily="18"/>
              </a:rPr>
              <a:t>b) odpovídá za použití finančních prostředků státního rozpočtu přidělených podle § 160 až 163 v souladu s účelem, na který byly přiděleny.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9C765-692C-4088-A811-EB1453E5FF6A}"/>
              </a:ext>
            </a:extLst>
          </p:cNvPr>
          <p:cNvSpPr txBox="1">
            <a:spLocks noGrp="1"/>
          </p:cNvSpPr>
          <p:nvPr>
            <p:ph type="title"/>
          </p:nvPr>
        </p:nvSpPr>
        <p:spPr/>
        <p:txBody>
          <a:bodyPr/>
          <a:lstStyle/>
          <a:p>
            <a:pPr lvl="0"/>
            <a:r>
              <a:rPr lang="cs-CZ" b="1">
                <a:solidFill>
                  <a:srgbClr val="002060"/>
                </a:solidFill>
              </a:rPr>
              <a:t>Správní rozhodování</a:t>
            </a:r>
          </a:p>
        </p:txBody>
      </p:sp>
      <p:sp>
        <p:nvSpPr>
          <p:cNvPr id="3" name="Zástupný symbol pro obsah 2">
            <a:extLst>
              <a:ext uri="{FF2B5EF4-FFF2-40B4-BE49-F238E27FC236}">
                <a16:creationId xmlns:a16="http://schemas.microsoft.com/office/drawing/2014/main" id="{82AF8CC7-37D6-4656-811C-E24BB1149CB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zamítnutí žádosti o povolení individuálního vzdělávacího plánu podle § 18 a zamítnutí žádosti o přeřazení žáka nebo studenta do vyššího ročníku podle § 17 odst. 3,</a:t>
            </a:r>
          </a:p>
          <a:p>
            <a:pPr hangingPunct="1">
              <a:spcBef>
                <a:spcPts val="800"/>
              </a:spcBef>
              <a:buSzPct val="100000"/>
              <a:buFont typeface="Arial" pitchFamily="34"/>
              <a:buChar char="•"/>
            </a:pPr>
            <a:r>
              <a:rPr lang="cs-CZ">
                <a:latin typeface="Calibri" pitchFamily="18"/>
              </a:rPr>
              <a:t>přijetí dítěte k předškolnímu vzdělávání podle § 34 a ukončení předškolního vzdělávání podle § 35, zařazení dítěte do přípravného stupně základní školy speciální podle § 48a, zařazení dítěte do přípravné třídy základní školy podle § 47,</a:t>
            </a:r>
          </a:p>
          <a:p>
            <a:pPr hangingPunct="1">
              <a:spcBef>
                <a:spcPts val="800"/>
              </a:spcBef>
              <a:buSzPct val="100000"/>
              <a:buFont typeface="Arial" pitchFamily="34"/>
              <a:buChar char="•"/>
            </a:pPr>
            <a:r>
              <a:rPr lang="cs-CZ">
                <a:latin typeface="Calibri" pitchFamily="18"/>
              </a:rPr>
              <a:t>zamítnutí žádosti o odklad povinné školní docházky podle § 37,</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D2024-C1D7-42D9-97E5-DD8E7F2BCEF2}"/>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1D28D45-BF69-4F14-8223-D1437FA8DC49}"/>
              </a:ext>
            </a:extLst>
          </p:cNvPr>
          <p:cNvSpPr txBox="1">
            <a:spLocks noGrp="1"/>
          </p:cNvSpPr>
          <p:nvPr>
            <p:ph idx="1"/>
          </p:nvPr>
        </p:nvSpPr>
        <p:spPr>
          <a:xfrm>
            <a:off x="1981200" y="1417677"/>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600">
                <a:latin typeface="Calibri" pitchFamily="18"/>
              </a:rPr>
              <a:t>převedení žáka do odpovídajícího ročníku základní školy podle § 39 odst. 2,</a:t>
            </a:r>
          </a:p>
          <a:p>
            <a:pPr hangingPunct="1">
              <a:lnSpc>
                <a:spcPct val="80000"/>
              </a:lnSpc>
              <a:spcBef>
                <a:spcPts val="800"/>
              </a:spcBef>
              <a:buSzPct val="100000"/>
              <a:buFont typeface="Arial" pitchFamily="34"/>
              <a:buChar char="•"/>
            </a:pPr>
            <a:r>
              <a:rPr lang="cs-CZ" sz="2600">
                <a:latin typeface="Calibri" pitchFamily="18"/>
              </a:rPr>
              <a:t>přijetí k základnímu vzdělávání podle § 46, přestupu žáka podle § 49 odst. 1, převedení žáka do jiného vzdělávacího programu podle § 49 odst. 2 a zamítnutí žádosti o povolení pokračování v základním vzdělávání podle § 55 odst. 2,</a:t>
            </a:r>
          </a:p>
          <a:p>
            <a:pPr hangingPunct="1">
              <a:lnSpc>
                <a:spcPct val="80000"/>
              </a:lnSpc>
              <a:spcBef>
                <a:spcPts val="800"/>
              </a:spcBef>
              <a:buSzPct val="100000"/>
              <a:buFont typeface="Arial" pitchFamily="34"/>
              <a:buChar char="•"/>
            </a:pPr>
            <a:r>
              <a:rPr lang="cs-CZ" sz="2600">
                <a:latin typeface="Calibri" pitchFamily="18"/>
              </a:rPr>
              <a:t>přijetí ke vzdělávání ve střední škole podle § 59 a následujících, vyšší odborné škole podle § 93 a následujících a v konzervatoři podle § 88,</a:t>
            </a:r>
          </a:p>
          <a:p>
            <a:pPr hangingPunct="1">
              <a:lnSpc>
                <a:spcPct val="80000"/>
              </a:lnSpc>
              <a:spcBef>
                <a:spcPts val="800"/>
              </a:spcBef>
              <a:buSzPct val="100000"/>
              <a:buFont typeface="Arial" pitchFamily="34"/>
              <a:buChar char="•"/>
            </a:pPr>
            <a:r>
              <a:rPr lang="cs-CZ" sz="2600">
                <a:latin typeface="Calibri" pitchFamily="18"/>
              </a:rPr>
              <a:t>zamítnutí žádosti o přestup, změnu oboru vzdělání, přerušení vzdělávání a opakování ročníku podle § 66 a 97,</a:t>
            </a:r>
          </a:p>
          <a:p>
            <a:pPr hangingPunct="1">
              <a:lnSpc>
                <a:spcPct val="80000"/>
              </a:lnSpc>
              <a:spcBef>
                <a:spcPts val="800"/>
              </a:spcBef>
              <a:buSzPct val="100000"/>
              <a:buFont typeface="Arial" pitchFamily="34"/>
              <a:buChar char="•"/>
            </a:pPr>
            <a:endParaRPr lang="cs-CZ" sz="2600">
              <a:latin typeface="Calibri" pitchFamily="18"/>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91B9D-36A1-4FC7-9971-39DF6CF207F3}"/>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7680F4A-F66B-4447-AE42-44CB37542BAA}"/>
              </a:ext>
            </a:extLst>
          </p:cNvPr>
          <p:cNvSpPr txBox="1">
            <a:spLocks noGrp="1"/>
          </p:cNvSpPr>
          <p:nvPr>
            <p:ph idx="1"/>
          </p:nvPr>
        </p:nvSpPr>
        <p:spPr>
          <a:xfrm>
            <a:off x="1991642" y="548641"/>
            <a:ext cx="8229600" cy="4525923"/>
          </a:xfrm>
        </p:spPr>
        <p:txBody>
          <a:bodyPr vert="horz" lIns="91440" tIns="45720" rIns="91440" bIns="45720" rtlCol="0">
            <a:normAutofit/>
          </a:bodyPr>
          <a:lstStyle/>
          <a:p>
            <a:pPr marL="0" indent="0" hangingPunct="1">
              <a:spcBef>
                <a:spcPts val="800"/>
              </a:spcBef>
              <a:buNone/>
            </a:pPr>
            <a:r>
              <a:rPr lang="cs-CZ">
                <a:latin typeface="Calibri" pitchFamily="18"/>
              </a:rPr>
              <a:t> </a:t>
            </a:r>
          </a:p>
          <a:p>
            <a:pPr hangingPunct="1">
              <a:spcBef>
                <a:spcPts val="800"/>
              </a:spcBef>
              <a:buSzPct val="100000"/>
              <a:buFont typeface="Arial" pitchFamily="34"/>
              <a:buChar char="•"/>
            </a:pPr>
            <a:r>
              <a:rPr lang="cs-CZ">
                <a:latin typeface="Calibri" pitchFamily="18"/>
              </a:rPr>
              <a:t>zamítnutí žádosti o pokračování v základním vzdělávání podle § 55 odst. 1,</a:t>
            </a:r>
          </a:p>
          <a:p>
            <a:pPr hangingPunct="1">
              <a:spcBef>
                <a:spcPts val="800"/>
              </a:spcBef>
              <a:buSzPct val="100000"/>
              <a:buFont typeface="Arial" pitchFamily="34"/>
              <a:buChar char="•"/>
            </a:pPr>
            <a:r>
              <a:rPr lang="cs-CZ">
                <a:latin typeface="Calibri" pitchFamily="18"/>
              </a:rPr>
              <a:t>podmíněné vyloučení a vyloučení žáka nebo studenta ze školy nebo školského zařízení podle § 31 odst. 2 a 4,</a:t>
            </a:r>
          </a:p>
          <a:p>
            <a:pPr hangingPunct="1">
              <a:spcBef>
                <a:spcPts val="800"/>
              </a:spcBef>
              <a:buSzPct val="100000"/>
              <a:buFont typeface="Arial" pitchFamily="34"/>
              <a:buChar char="•"/>
            </a:pPr>
            <a:r>
              <a:rPr lang="cs-CZ">
                <a:latin typeface="Calibri" pitchFamily="18"/>
              </a:rPr>
              <a:t>zamítnutí žádosti o uznání dosaženého vzdělání podle § 70 a 100,</a:t>
            </a:r>
          </a:p>
          <a:p>
            <a:pPr hangingPunct="1">
              <a:spcBef>
                <a:spcPts val="800"/>
              </a:spcBef>
              <a:buSzPct val="100000"/>
              <a:buFont typeface="Arial" pitchFamily="34"/>
              <a:buChar char="•"/>
            </a:pPr>
            <a:r>
              <a:rPr lang="cs-CZ">
                <a:latin typeface="Calibri" pitchFamily="18"/>
              </a:rPr>
              <a:t>povolení a zrušení povolení individuálního vzdělávání žáka podle § 41.</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448A9A-0D80-4DEE-AE01-BB642FACF3AE}"/>
              </a:ext>
            </a:extLst>
          </p:cNvPr>
          <p:cNvSpPr txBox="1">
            <a:spLocks noGrp="1"/>
          </p:cNvSpPr>
          <p:nvPr>
            <p:ph type="title"/>
          </p:nvPr>
        </p:nvSpPr>
        <p:spPr/>
        <p:txBody>
          <a:bodyPr/>
          <a:lstStyle/>
          <a:p>
            <a:pPr lvl="0"/>
            <a:r>
              <a:rPr lang="cs-CZ" b="1">
                <a:solidFill>
                  <a:srgbClr val="002060"/>
                </a:solidFill>
              </a:rPr>
              <a:t>Jmenování ředitele</a:t>
            </a:r>
          </a:p>
        </p:txBody>
      </p:sp>
      <p:sp>
        <p:nvSpPr>
          <p:cNvPr id="3" name="Zástupný symbol pro obsah 2">
            <a:extLst>
              <a:ext uri="{FF2B5EF4-FFF2-40B4-BE49-F238E27FC236}">
                <a16:creationId xmlns:a16="http://schemas.microsoft.com/office/drawing/2014/main" id="{9CC39B16-3090-44FD-AA2E-22E850E4E44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Jen ten, kdo splňuje předpoklady stanovené zákonem o pedagogických pracovnících</a:t>
            </a:r>
          </a:p>
          <a:p>
            <a:pPr hangingPunct="1">
              <a:spcBef>
                <a:spcPts val="800"/>
              </a:spcBef>
              <a:buSzPct val="100000"/>
              <a:buFont typeface="Arial" pitchFamily="34"/>
              <a:buChar char="•"/>
            </a:pPr>
            <a:r>
              <a:rPr lang="cs-CZ">
                <a:latin typeface="Calibri" pitchFamily="18"/>
              </a:rPr>
              <a:t>Jmenuje rada/starosta na základě výsledků KŘ na dobu neurčitou (vyhláška č. 54/2005 Sb.)</a:t>
            </a:r>
          </a:p>
          <a:p>
            <a:pPr hangingPunct="1">
              <a:spcBef>
                <a:spcPts val="800"/>
              </a:spcBef>
              <a:buSzPct val="100000"/>
              <a:buFont typeface="Arial" pitchFamily="34"/>
              <a:buChar char="•"/>
            </a:pPr>
            <a:r>
              <a:rPr lang="cs-CZ">
                <a:latin typeface="Calibri" pitchFamily="18"/>
              </a:rPr>
              <a:t>6 leté funkční období (prodlužuje se o dobu, po kterou byl ředitel uvolněn pro výkon veřejné funkce) – posledních 6 měsíců (6., 5. a 4. měsíc před koncem)</a:t>
            </a:r>
          </a:p>
          <a:p>
            <a:pPr lvl="1">
              <a:lnSpc>
                <a:spcPct val="90000"/>
              </a:lnSpc>
              <a:buSzPct val="100000"/>
              <a:buFont typeface="Wingdings" pitchFamily="2"/>
              <a:buChar char="Ø"/>
            </a:pPr>
            <a:r>
              <a:rPr lang="cs-CZ"/>
              <a:t>Může rada/starosta vyhlásit KŘ a odvolat ŘŠ</a:t>
            </a:r>
          </a:p>
          <a:p>
            <a:pPr lvl="1">
              <a:lnSpc>
                <a:spcPct val="90000"/>
              </a:lnSpc>
              <a:buSzPct val="100000"/>
              <a:buFont typeface="Wingdings" pitchFamily="2"/>
              <a:buChar char="Ø"/>
            </a:pPr>
            <a:r>
              <a:rPr lang="cs-CZ"/>
              <a:t>Musí rada/starosta vyhlásit KŘ a odvolat ŘŠ, požádá o to ČŠI nebo ŠR 7. měsíc před koncem</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374E2E-8CC5-4873-AA6D-C529EA7479B8}"/>
              </a:ext>
            </a:extLst>
          </p:cNvPr>
          <p:cNvSpPr>
            <a:spLocks noGrp="1"/>
          </p:cNvSpPr>
          <p:nvPr>
            <p:ph type="title"/>
          </p:nvPr>
        </p:nvSpPr>
        <p:spPr/>
        <p:txBody>
          <a:bodyPr/>
          <a:lstStyle/>
          <a:p>
            <a:r>
              <a:rPr lang="cs-CZ" b="1" dirty="0">
                <a:solidFill>
                  <a:schemeClr val="tx2"/>
                </a:solidFill>
              </a:rPr>
              <a:t>Postavení ŘŠ - § 166, nový odst. 10 a 11</a:t>
            </a:r>
          </a:p>
        </p:txBody>
      </p:sp>
      <p:sp>
        <p:nvSpPr>
          <p:cNvPr id="3" name="Zástupný symbol pro obsah 2">
            <a:extLst>
              <a:ext uri="{FF2B5EF4-FFF2-40B4-BE49-F238E27FC236}">
                <a16:creationId xmlns:a16="http://schemas.microsoft.com/office/drawing/2014/main" id="{9BA982B2-E843-4CDE-8730-8A95BE83E843}"/>
              </a:ext>
            </a:extLst>
          </p:cNvPr>
          <p:cNvSpPr>
            <a:spLocks noGrp="1"/>
          </p:cNvSpPr>
          <p:nvPr>
            <p:ph idx="1"/>
          </p:nvPr>
        </p:nvSpPr>
        <p:spPr>
          <a:xfrm>
            <a:off x="838200" y="1825625"/>
            <a:ext cx="10515600" cy="4351338"/>
          </a:xfrm>
        </p:spPr>
        <p:txBody>
          <a:bodyPr/>
          <a:lstStyle/>
          <a:p>
            <a:r>
              <a:rPr lang="cs-CZ" dirty="0"/>
              <a:t>Pokud škola nemá ředitele – zřizovatel může jmenovat ředitele bez KŘ na dobu určitou do doby jmenování ředitele na základě výsledků KŘ. Zřizovatel vyhlásí KŘ bez zbytečného odkladu.</a:t>
            </a:r>
          </a:p>
          <a:p>
            <a:r>
              <a:rPr lang="cs-CZ" dirty="0"/>
              <a:t>Škola má ředitele, ale brání mu překážka v práci dlouhodobého charakteru (veřejná funkce, RD) – zřizovatel může vyhlásit KŘ a jmenovat na dobu určitou – po dobu překážek, nejdéle však na 6 let.</a:t>
            </a:r>
          </a:p>
          <a:p>
            <a:r>
              <a:rPr lang="cs-CZ" dirty="0"/>
              <a:t>Stejnou osobu lze jmenovat opakovaně.</a:t>
            </a:r>
          </a:p>
          <a:p>
            <a:r>
              <a:rPr lang="cs-CZ" dirty="0"/>
              <a:t>Do doby jmenování může zřizovatel jmenovat ředitele bez konkurzního řízení</a:t>
            </a:r>
          </a:p>
        </p:txBody>
      </p:sp>
    </p:spTree>
    <p:extLst>
      <p:ext uri="{BB962C8B-B14F-4D97-AF65-F5344CB8AC3E}">
        <p14:creationId xmlns:p14="http://schemas.microsoft.com/office/powerpoint/2010/main" val="1206216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7A14B7-D21B-43C0-9478-018649F40920}"/>
              </a:ext>
            </a:extLst>
          </p:cNvPr>
          <p:cNvSpPr txBox="1">
            <a:spLocks noGrp="1"/>
          </p:cNvSpPr>
          <p:nvPr>
            <p:ph type="title"/>
          </p:nvPr>
        </p:nvSpPr>
        <p:spPr/>
        <p:txBody>
          <a:bodyPr/>
          <a:lstStyle/>
          <a:p>
            <a:pPr lvl="0"/>
            <a:r>
              <a:rPr lang="cs-CZ" sz="3600" b="1">
                <a:solidFill>
                  <a:srgbClr val="002060"/>
                </a:solidFill>
              </a:rPr>
              <a:t>Odvolání v průběhu 6 letého funkčního období</a:t>
            </a:r>
          </a:p>
        </p:txBody>
      </p:sp>
      <p:sp>
        <p:nvSpPr>
          <p:cNvPr id="3" name="Zástupný symbol pro obsah 2">
            <a:extLst>
              <a:ext uri="{FF2B5EF4-FFF2-40B4-BE49-F238E27FC236}">
                <a16:creationId xmlns:a16="http://schemas.microsoft.com/office/drawing/2014/main" id="{38952D9F-5604-4C09-824D-A8BF590AC113}"/>
              </a:ext>
            </a:extLst>
          </p:cNvPr>
          <p:cNvSpPr txBox="1">
            <a:spLocks noGrp="1"/>
          </p:cNvSpPr>
          <p:nvPr>
            <p:ph idx="1"/>
          </p:nvPr>
        </p:nvSpPr>
        <p:spPr>
          <a:xfrm>
            <a:off x="1991642" y="1340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Zřizovatel musí odvolat:</a:t>
            </a:r>
          </a:p>
          <a:p>
            <a:pPr lvl="1">
              <a:lnSpc>
                <a:spcPct val="90000"/>
              </a:lnSpc>
              <a:buSzPct val="100000"/>
              <a:buFont typeface="Arial" pitchFamily="34"/>
            </a:pPr>
            <a:r>
              <a:rPr lang="cs-CZ"/>
              <a:t>pozbytí některého z předpokladů pro výkon činností ředitele školy nebo školského zařízení stanovených zvláštním právním předpisem,</a:t>
            </a:r>
          </a:p>
          <a:p>
            <a:pPr lvl="1">
              <a:lnSpc>
                <a:spcPct val="90000"/>
              </a:lnSpc>
              <a:buSzPct val="100000"/>
              <a:buFont typeface="Arial" pitchFamily="34"/>
            </a:pPr>
            <a:r>
              <a:rPr lang="cs-CZ"/>
              <a:t>nesplnění podmínky zahájení a úspěšného ukončení studia k získání odborné kvalifikace podle zvláštního právního předpisu,</a:t>
            </a:r>
          </a:p>
          <a:p>
            <a:pPr lvl="1">
              <a:lnSpc>
                <a:spcPct val="90000"/>
              </a:lnSpc>
              <a:buSzPct val="100000"/>
              <a:buFont typeface="Arial" pitchFamily="34"/>
            </a:pPr>
            <a:r>
              <a:rPr lang="cs-CZ"/>
              <a:t>nesplnění podmínky získání znalostí z oblasti řízení školství studiem pro ředitele škol a školských zařízení podle zvláštního právního předpisu, nebo</a:t>
            </a:r>
          </a:p>
          <a:p>
            <a:pPr lvl="1">
              <a:lnSpc>
                <a:spcPct val="90000"/>
              </a:lnSpc>
              <a:buSzPct val="100000"/>
              <a:buFont typeface="Arial" pitchFamily="34"/>
            </a:pPr>
            <a:r>
              <a:rPr lang="cs-CZ"/>
              <a:t>organizačních změn, jejichž důsledkem je zánik vedoucího pracovního místa ředitele.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058ED1-9747-47C3-B86B-FBC390F7808B}"/>
              </a:ext>
            </a:extLst>
          </p:cNvPr>
          <p:cNvSpPr txBox="1">
            <a:spLocks noGrp="1"/>
          </p:cNvSpPr>
          <p:nvPr>
            <p:ph type="title"/>
          </p:nvPr>
        </p:nvSpPr>
        <p:spPr/>
        <p:txBody>
          <a:bodyPr/>
          <a:lstStyle/>
          <a:p>
            <a:pPr lvl="0"/>
            <a:r>
              <a:rPr lang="cs-CZ" sz="4000" b="1"/>
              <a:t>Zřizování, změny a zrušení příspěvkových organizací</a:t>
            </a:r>
          </a:p>
        </p:txBody>
      </p:sp>
      <p:sp>
        <p:nvSpPr>
          <p:cNvPr id="3" name="Zástupný symbol pro obsah 2">
            <a:extLst>
              <a:ext uri="{FF2B5EF4-FFF2-40B4-BE49-F238E27FC236}">
                <a16:creationId xmlns:a16="http://schemas.microsoft.com/office/drawing/2014/main" id="{477E60EC-CC38-4A50-BB6F-90615C9561A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Územní samosprávný celek zřizuje příspěvkové organizace pro takové činnosti ve své působnosti, které jsou zpravidla neziskové a </a:t>
            </a:r>
            <a:r>
              <a:rPr lang="cs-CZ" u="sng" dirty="0">
                <a:latin typeface="Calibri" pitchFamily="18"/>
              </a:rPr>
              <a:t>jejichž rozsah, struktura a složitost vyžadují samostatnou právní subjektivitu</a:t>
            </a:r>
            <a:r>
              <a:rPr lang="cs-CZ" dirty="0">
                <a:latin typeface="Calibri" pitchFamily="18"/>
              </a:rPr>
              <a: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F7F8D5-67D1-41A2-9F42-ACDE9D689754}"/>
              </a:ext>
            </a:extLst>
          </p:cNvPr>
          <p:cNvSpPr txBox="1">
            <a:spLocks noGrp="1"/>
          </p:cNvSpPr>
          <p:nvPr>
            <p:ph type="title"/>
          </p:nvPr>
        </p:nvSpPr>
        <p:spPr/>
        <p:txBody>
          <a:bodyPr/>
          <a:lstStyle/>
          <a:p>
            <a:pPr lvl="0"/>
            <a:r>
              <a:rPr lang="cs-CZ" sz="3600" b="1">
                <a:solidFill>
                  <a:srgbClr val="002060"/>
                </a:solidFill>
              </a:rPr>
              <a:t>Odvolání v průběhu 6 letého funkčního období</a:t>
            </a:r>
          </a:p>
        </p:txBody>
      </p:sp>
      <p:sp>
        <p:nvSpPr>
          <p:cNvPr id="3" name="Zástupný symbol pro obsah 2">
            <a:extLst>
              <a:ext uri="{FF2B5EF4-FFF2-40B4-BE49-F238E27FC236}">
                <a16:creationId xmlns:a16="http://schemas.microsoft.com/office/drawing/2014/main" id="{BA7FC0F4-6972-4B89-B2B7-B842B010DFA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Zřizovatel může odvolat</a:t>
            </a:r>
          </a:p>
          <a:p>
            <a:pPr lvl="1">
              <a:buSzPct val="100000"/>
              <a:buFont typeface="Arial" pitchFamily="34"/>
            </a:pPr>
            <a:r>
              <a:rPr lang="cs-CZ" sz="2000"/>
              <a:t>závažného porušení nebo neplnění právních povinností vyplývajících z jeho činností, úkolů a pravomocí na vedoucím pracovním místě ředitele, které bylo zjištěno zejména inspekční činností České školní inspekce nebo zřizovatelem,</a:t>
            </a:r>
          </a:p>
          <a:p>
            <a:pPr lvl="1">
              <a:buSzPct val="100000"/>
              <a:buFont typeface="Arial" pitchFamily="34"/>
            </a:pPr>
            <a:r>
              <a:rPr lang="cs-CZ" sz="2000"/>
              <a:t>návrhu České školní inspekce v případě zjištění závažných nedostatků v činnosti školy nebo školského zařízení</a:t>
            </a:r>
          </a:p>
          <a:p>
            <a:pPr lvl="1">
              <a:buSzPct val="100000"/>
              <a:buFont typeface="Arial" pitchFamily="34"/>
            </a:pPr>
            <a:r>
              <a:rPr lang="cs-CZ" sz="2000"/>
              <a:t>pravomocného rozhodnutí soudu o neplatnosti odvolání předchozího ředitele z funkce nebo pravomocného rozhodnutí o neplatnosti rozvázání pracovního poměru s předchozím ředitelem -  odvolanému řediteli náleží odstupné ve výši nejméně čtyřnásobku jeho průměrného výdělku.</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374E2E-8CC5-4873-AA6D-C529EA7479B8}"/>
              </a:ext>
            </a:extLst>
          </p:cNvPr>
          <p:cNvSpPr>
            <a:spLocks noGrp="1"/>
          </p:cNvSpPr>
          <p:nvPr>
            <p:ph type="title"/>
          </p:nvPr>
        </p:nvSpPr>
        <p:spPr/>
        <p:txBody>
          <a:bodyPr/>
          <a:lstStyle/>
          <a:p>
            <a:r>
              <a:rPr lang="cs-CZ" b="1" dirty="0">
                <a:solidFill>
                  <a:schemeClr val="tx2"/>
                </a:solidFill>
              </a:rPr>
              <a:t>Postavení ŘŠ - § 166, nový odst. 10 a 11</a:t>
            </a:r>
          </a:p>
        </p:txBody>
      </p:sp>
      <p:sp>
        <p:nvSpPr>
          <p:cNvPr id="3" name="Zástupný symbol pro obsah 2">
            <a:extLst>
              <a:ext uri="{FF2B5EF4-FFF2-40B4-BE49-F238E27FC236}">
                <a16:creationId xmlns:a16="http://schemas.microsoft.com/office/drawing/2014/main" id="{9BA982B2-E843-4CDE-8730-8A95BE83E843}"/>
              </a:ext>
            </a:extLst>
          </p:cNvPr>
          <p:cNvSpPr>
            <a:spLocks noGrp="1"/>
          </p:cNvSpPr>
          <p:nvPr>
            <p:ph idx="1"/>
          </p:nvPr>
        </p:nvSpPr>
        <p:spPr>
          <a:xfrm>
            <a:off x="838200" y="1825625"/>
            <a:ext cx="10515600" cy="4351338"/>
          </a:xfrm>
        </p:spPr>
        <p:txBody>
          <a:bodyPr/>
          <a:lstStyle/>
          <a:p>
            <a:r>
              <a:rPr lang="cs-CZ" dirty="0"/>
              <a:t>Pokud škola nemá ředitele – zřizovatel může jmenovat ředitele bez KŘ na dobu určitou do doby jmenování ředitele na základě výsledků KŘ. Zřizovatel vyhlásí KŘ bez zbytečného odkladu.</a:t>
            </a:r>
          </a:p>
          <a:p>
            <a:r>
              <a:rPr lang="cs-CZ" dirty="0"/>
              <a:t>Škola má ředitele, ale brání mu překážka v práci dlouhodobého charakteru (veřejná funkce, RD) – zřizovatel může vyhlásit KŘ a jmenovat na dobu určitou – po dobu překážek, nejdéle však na 6 let.</a:t>
            </a:r>
          </a:p>
          <a:p>
            <a:r>
              <a:rPr lang="cs-CZ" dirty="0"/>
              <a:t>Stejnou osobu lze jmenovat opakovaně.</a:t>
            </a:r>
          </a:p>
          <a:p>
            <a:r>
              <a:rPr lang="cs-CZ" dirty="0"/>
              <a:t>Do doby jmenování může zřizovatel jmenovat ředitele bez konkurzního řízení</a:t>
            </a:r>
          </a:p>
        </p:txBody>
      </p:sp>
    </p:spTree>
    <p:extLst>
      <p:ext uri="{BB962C8B-B14F-4D97-AF65-F5344CB8AC3E}">
        <p14:creationId xmlns:p14="http://schemas.microsoft.com/office/powerpoint/2010/main" val="239115982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4AE34D-ED6B-49E8-A4CB-6D11544A42A3}"/>
              </a:ext>
            </a:extLst>
          </p:cNvPr>
          <p:cNvSpPr txBox="1">
            <a:spLocks noGrp="1"/>
          </p:cNvSpPr>
          <p:nvPr>
            <p:ph type="title"/>
          </p:nvPr>
        </p:nvSpPr>
        <p:spPr/>
        <p:txBody>
          <a:bodyPr/>
          <a:lstStyle/>
          <a:p>
            <a:pPr lvl="0"/>
            <a:r>
              <a:rPr lang="cs-CZ" b="1">
                <a:solidFill>
                  <a:srgbClr val="002060"/>
                </a:solidFill>
              </a:rPr>
              <a:t>Školská rada</a:t>
            </a:r>
          </a:p>
        </p:txBody>
      </p:sp>
      <p:sp>
        <p:nvSpPr>
          <p:cNvPr id="3" name="Zástupný symbol pro obsah 2">
            <a:extLst>
              <a:ext uri="{FF2B5EF4-FFF2-40B4-BE49-F238E27FC236}">
                <a16:creationId xmlns:a16="http://schemas.microsoft.com/office/drawing/2014/main" id="{4709EBDF-9028-4DA3-B90C-AA39BF75084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Orgán školy umožňující zákonným zástupcům nezletilých žáků, zletilým žákům a studentům, pedagogickým pracovníkům školy, zřizovateli a dalším osobám podílet se na správě školy.</a:t>
            </a:r>
          </a:p>
          <a:p>
            <a:pPr hangingPunct="1">
              <a:spcBef>
                <a:spcPts val="800"/>
              </a:spcBef>
              <a:buSzPct val="100000"/>
              <a:buFont typeface="Arial" pitchFamily="34"/>
              <a:buChar char="•"/>
            </a:pPr>
            <a:r>
              <a:rPr lang="cs-CZ">
                <a:latin typeface="Calibri" pitchFamily="18"/>
              </a:rPr>
              <a:t>U ZŠ, SŠ a VOŠ</a:t>
            </a:r>
          </a:p>
          <a:p>
            <a:pPr hangingPunct="1">
              <a:spcBef>
                <a:spcPts val="800"/>
              </a:spcBef>
              <a:buSzPct val="100000"/>
              <a:buFont typeface="Arial" pitchFamily="34"/>
              <a:buChar char="•"/>
            </a:pPr>
            <a:r>
              <a:rPr lang="cs-CZ">
                <a:latin typeface="Calibri" pitchFamily="18"/>
              </a:rPr>
              <a:t>Zřizovatel</a:t>
            </a:r>
          </a:p>
          <a:p>
            <a:pPr lvl="1">
              <a:lnSpc>
                <a:spcPct val="90000"/>
              </a:lnSpc>
              <a:buSzPct val="100000"/>
              <a:buFont typeface="Arial" pitchFamily="34"/>
            </a:pPr>
            <a:r>
              <a:rPr lang="cs-CZ"/>
              <a:t>Zřizuje ŠR</a:t>
            </a:r>
          </a:p>
          <a:p>
            <a:pPr lvl="1">
              <a:lnSpc>
                <a:spcPct val="90000"/>
              </a:lnSpc>
              <a:buSzPct val="100000"/>
              <a:buFont typeface="Arial" pitchFamily="34"/>
            </a:pPr>
            <a:r>
              <a:rPr lang="cs-CZ"/>
              <a:t>Stanoví počet jejích členů</a:t>
            </a:r>
          </a:p>
          <a:p>
            <a:pPr lvl="1">
              <a:lnSpc>
                <a:spcPct val="90000"/>
              </a:lnSpc>
              <a:buSzPct val="100000"/>
              <a:buFont typeface="Arial" pitchFamily="34"/>
            </a:pPr>
            <a:r>
              <a:rPr lang="cs-CZ"/>
              <a:t>Vydá její volební řád</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AD572-0037-4747-B052-02D9F8892950}"/>
              </a:ext>
            </a:extLst>
          </p:cNvPr>
          <p:cNvSpPr txBox="1">
            <a:spLocks noGrp="1"/>
          </p:cNvSpPr>
          <p:nvPr>
            <p:ph type="title"/>
          </p:nvPr>
        </p:nvSpPr>
        <p:spPr>
          <a:xfrm>
            <a:off x="1991642" y="171943"/>
            <a:ext cx="8229600" cy="1143000"/>
          </a:xfrm>
        </p:spPr>
        <p:txBody>
          <a:bodyPr/>
          <a:lstStyle/>
          <a:p>
            <a:pPr lvl="0"/>
            <a:r>
              <a:rPr lang="cs-CZ" sz="3600" b="1">
                <a:solidFill>
                  <a:srgbClr val="002060"/>
                </a:solidFill>
              </a:rPr>
              <a:t>Složení školské rady</a:t>
            </a:r>
          </a:p>
        </p:txBody>
      </p:sp>
      <p:sp>
        <p:nvSpPr>
          <p:cNvPr id="3" name="Zástupný symbol pro obsah 2">
            <a:extLst>
              <a:ext uri="{FF2B5EF4-FFF2-40B4-BE49-F238E27FC236}">
                <a16:creationId xmlns:a16="http://schemas.microsoft.com/office/drawing/2014/main" id="{1F049897-7432-4A4D-BCB0-684B8764604D}"/>
              </a:ext>
            </a:extLst>
          </p:cNvPr>
          <p:cNvSpPr txBox="1">
            <a:spLocks noGrp="1"/>
          </p:cNvSpPr>
          <p:nvPr>
            <p:ph idx="1"/>
          </p:nvPr>
        </p:nvSpPr>
        <p:spPr>
          <a:xfrm>
            <a:off x="1991642" y="1314944"/>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200">
                <a:latin typeface="Calibri" pitchFamily="18"/>
              </a:rPr>
              <a:t>1/3 členů školské rady </a:t>
            </a:r>
            <a:r>
              <a:rPr lang="cs-CZ" sz="2200" u="sng">
                <a:latin typeface="Calibri" pitchFamily="18"/>
              </a:rPr>
              <a:t>jmenuje</a:t>
            </a:r>
            <a:r>
              <a:rPr lang="cs-CZ" sz="2200">
                <a:latin typeface="Calibri" pitchFamily="18"/>
              </a:rPr>
              <a:t> zřizovatel.</a:t>
            </a:r>
          </a:p>
          <a:p>
            <a:pPr hangingPunct="1">
              <a:spcBef>
                <a:spcPts val="800"/>
              </a:spcBef>
              <a:buSzPct val="100000"/>
              <a:buFont typeface="Arial" pitchFamily="34"/>
              <a:buChar char="•"/>
            </a:pPr>
            <a:r>
              <a:rPr lang="cs-CZ" sz="2200">
                <a:latin typeface="Calibri" pitchFamily="18"/>
              </a:rPr>
              <a:t>1/3 členů </a:t>
            </a:r>
            <a:r>
              <a:rPr lang="cs-CZ" sz="2200" u="sng">
                <a:latin typeface="Calibri" pitchFamily="18"/>
              </a:rPr>
              <a:t>volí</a:t>
            </a:r>
            <a:r>
              <a:rPr lang="cs-CZ" sz="2200">
                <a:latin typeface="Calibri" pitchFamily="18"/>
              </a:rPr>
              <a:t> zákonní zástupci nezletilých žáků a zletilí žáci a studenti.</a:t>
            </a:r>
          </a:p>
          <a:p>
            <a:pPr hangingPunct="1">
              <a:spcBef>
                <a:spcPts val="800"/>
              </a:spcBef>
              <a:buSzPct val="100000"/>
              <a:buFont typeface="Arial" pitchFamily="34"/>
              <a:buChar char="•"/>
            </a:pPr>
            <a:r>
              <a:rPr lang="cs-CZ" sz="2200">
                <a:latin typeface="Calibri" pitchFamily="18"/>
              </a:rPr>
              <a:t>1/3 členů </a:t>
            </a:r>
            <a:r>
              <a:rPr lang="cs-CZ" sz="2200" u="sng">
                <a:latin typeface="Calibri" pitchFamily="18"/>
              </a:rPr>
              <a:t>volí</a:t>
            </a:r>
            <a:r>
              <a:rPr lang="cs-CZ" sz="2200">
                <a:latin typeface="Calibri" pitchFamily="18"/>
              </a:rPr>
              <a:t> pedagogičtí pracovníci dané školy.</a:t>
            </a:r>
          </a:p>
          <a:p>
            <a:pPr hangingPunct="1">
              <a:spcBef>
                <a:spcPts val="800"/>
              </a:spcBef>
              <a:buSzPct val="100000"/>
              <a:buFont typeface="Arial" pitchFamily="34"/>
              <a:buChar char="•"/>
            </a:pPr>
            <a:r>
              <a:rPr lang="cs-CZ" sz="2200">
                <a:latin typeface="Calibri" pitchFamily="18"/>
              </a:rPr>
              <a:t>Členem školské rady nemůže být ředitel školy.</a:t>
            </a:r>
          </a:p>
          <a:p>
            <a:pPr hangingPunct="1">
              <a:spcBef>
                <a:spcPts val="800"/>
              </a:spcBef>
              <a:buSzPct val="100000"/>
              <a:buFont typeface="Arial" pitchFamily="34"/>
              <a:buChar char="•"/>
            </a:pPr>
            <a:r>
              <a:rPr lang="cs-CZ" sz="2200">
                <a:latin typeface="Calibri" pitchFamily="18"/>
              </a:rPr>
              <a:t>Týž člen školské rady nemůže být současně jmenován zřizovatelem, zvolen zákonnými zástupci nezletilých žáků a zletilými žáky a studenty nebo zvolen pedagogickými pracovníky školy.</a:t>
            </a:r>
          </a:p>
          <a:p>
            <a:pPr hangingPunct="1">
              <a:spcBef>
                <a:spcPts val="800"/>
              </a:spcBef>
              <a:buSzPct val="100000"/>
              <a:buFont typeface="Arial" pitchFamily="34"/>
              <a:buChar char="•"/>
            </a:pPr>
            <a:r>
              <a:rPr lang="cs-CZ" sz="2200">
                <a:latin typeface="Calibri" pitchFamily="18"/>
              </a:rPr>
              <a:t>Pedagogický pracovník školy nemůže být zvolen za člena školské rady této školy zákonnými zástupci nezletilých žáků a zletilými žáky a studenty ani jmenován zřizovatelem.</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CBAB22-B902-41BF-A352-0830D50BD052}"/>
              </a:ext>
            </a:extLst>
          </p:cNvPr>
          <p:cNvSpPr txBox="1">
            <a:spLocks noGrp="1"/>
          </p:cNvSpPr>
          <p:nvPr>
            <p:ph type="title"/>
          </p:nvPr>
        </p:nvSpPr>
        <p:spPr/>
        <p:txBody>
          <a:bodyPr/>
          <a:lstStyle/>
          <a:p>
            <a:pPr lvl="0"/>
            <a:r>
              <a:rPr lang="cs-CZ" b="1">
                <a:solidFill>
                  <a:srgbClr val="002060"/>
                </a:solidFill>
              </a:rPr>
              <a:t>Volby, funkční období ŠR</a:t>
            </a:r>
          </a:p>
        </p:txBody>
      </p:sp>
      <p:sp>
        <p:nvSpPr>
          <p:cNvPr id="3" name="Zástupný symbol pro obsah 2">
            <a:extLst>
              <a:ext uri="{FF2B5EF4-FFF2-40B4-BE49-F238E27FC236}">
                <a16:creationId xmlns:a16="http://schemas.microsoft.com/office/drawing/2014/main" id="{751D89CF-924E-44CA-8FF9-9899DB4730D6}"/>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Ředitel školy zajistí v souladu s volebním řádem řádné uskutečnění voleb do školské rady.</a:t>
            </a:r>
          </a:p>
          <a:p>
            <a:pPr hangingPunct="1">
              <a:spcBef>
                <a:spcPts val="800"/>
              </a:spcBef>
              <a:buSzPct val="100000"/>
              <a:buFont typeface="Arial" pitchFamily="34"/>
              <a:buChar char="•"/>
            </a:pPr>
            <a:r>
              <a:rPr lang="cs-CZ">
                <a:latin typeface="Calibri" pitchFamily="18"/>
              </a:rPr>
              <a:t>Nezvolí-li zákonní zástupci nezletilých žáků nebo zletilí žáci a studenti stanovený počet členů školské rady ani na základě opakované výzvy, jmenuje zbývající členy školské rady ředitel školy.</a:t>
            </a:r>
          </a:p>
          <a:p>
            <a:pPr hangingPunct="1">
              <a:spcBef>
                <a:spcPts val="800"/>
              </a:spcBef>
              <a:buSzPct val="100000"/>
              <a:buFont typeface="Arial" pitchFamily="34"/>
              <a:buChar char="•"/>
            </a:pPr>
            <a:r>
              <a:rPr lang="cs-CZ">
                <a:latin typeface="Calibri" pitchFamily="18"/>
              </a:rPr>
              <a:t>Funkční období členů školské rady je tři roky.</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6AC2B0-FB2A-4CD0-A8BD-1C32F3980159}"/>
              </a:ext>
            </a:extLst>
          </p:cNvPr>
          <p:cNvSpPr txBox="1">
            <a:spLocks noGrp="1"/>
          </p:cNvSpPr>
          <p:nvPr>
            <p:ph type="title"/>
          </p:nvPr>
        </p:nvSpPr>
        <p:spPr>
          <a:xfrm>
            <a:off x="1991642" y="190277"/>
            <a:ext cx="8229600" cy="1143000"/>
          </a:xfrm>
        </p:spPr>
        <p:txBody>
          <a:bodyPr/>
          <a:lstStyle/>
          <a:p>
            <a:endParaRPr lang="cs-CZ"/>
          </a:p>
        </p:txBody>
      </p:sp>
      <p:sp>
        <p:nvSpPr>
          <p:cNvPr id="3" name="Zástupný symbol pro obsah 2">
            <a:extLst>
              <a:ext uri="{FF2B5EF4-FFF2-40B4-BE49-F238E27FC236}">
                <a16:creationId xmlns:a16="http://schemas.microsoft.com/office/drawing/2014/main" id="{C477EB75-914A-430E-9C64-1AFD904A65E7}"/>
              </a:ext>
            </a:extLst>
          </p:cNvPr>
          <p:cNvSpPr txBox="1">
            <a:spLocks noGrp="1"/>
          </p:cNvSpPr>
          <p:nvPr>
            <p:ph idx="1"/>
          </p:nvPr>
        </p:nvSpPr>
        <p:spPr>
          <a:xfrm>
            <a:off x="1981200" y="1166043"/>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3000">
                <a:latin typeface="Calibri" pitchFamily="18"/>
              </a:rPr>
              <a:t>Školská rada zasedá nejméně dvakrát ročně;</a:t>
            </a:r>
          </a:p>
          <a:p>
            <a:pPr hangingPunct="1">
              <a:spcBef>
                <a:spcPts val="800"/>
              </a:spcBef>
              <a:buSzPct val="100000"/>
              <a:buFont typeface="Arial" pitchFamily="34"/>
              <a:buChar char="•"/>
            </a:pPr>
            <a:r>
              <a:rPr lang="cs-CZ" sz="3000">
                <a:latin typeface="Calibri" pitchFamily="18"/>
              </a:rPr>
              <a:t>Zasedání školské rady svolává její předseda, první zasedání školské rady svolává ředitel školy.</a:t>
            </a:r>
          </a:p>
          <a:p>
            <a:pPr hangingPunct="1">
              <a:spcBef>
                <a:spcPts val="800"/>
              </a:spcBef>
              <a:buSzPct val="100000"/>
              <a:buFont typeface="Arial" pitchFamily="34"/>
              <a:buChar char="•"/>
            </a:pPr>
            <a:r>
              <a:rPr lang="cs-CZ" sz="3000">
                <a:latin typeface="Calibri" pitchFamily="18"/>
              </a:rPr>
              <a:t>Ředitel školy nebo jím pověřený zástupce je povinen zúčastnit se zasedání školské rady na vyzvání jejího předsedy.</a:t>
            </a:r>
          </a:p>
          <a:p>
            <a:pPr hangingPunct="1">
              <a:spcBef>
                <a:spcPts val="800"/>
              </a:spcBef>
              <a:buSzPct val="100000"/>
              <a:buFont typeface="Arial" pitchFamily="34"/>
              <a:buChar char="•"/>
            </a:pPr>
            <a:r>
              <a:rPr lang="cs-CZ" sz="3000">
                <a:latin typeface="Calibri" pitchFamily="18"/>
              </a:rPr>
              <a:t>Školská rada na svém prvním zasedání stanoví svůj jednací řád a zvolí svého předsedu. K přijetí jednacího řádu se vyžaduje schválení nadpoloviční většinou všech členů školské rady.</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2FA1F8-1080-4DF1-9B20-CD7F5DE527B9}"/>
              </a:ext>
            </a:extLst>
          </p:cNvPr>
          <p:cNvSpPr txBox="1">
            <a:spLocks noGrp="1"/>
          </p:cNvSpPr>
          <p:nvPr>
            <p:ph type="title"/>
          </p:nvPr>
        </p:nvSpPr>
        <p:spPr/>
        <p:txBody>
          <a:bodyPr/>
          <a:lstStyle/>
          <a:p>
            <a:pPr lvl="0"/>
            <a:r>
              <a:rPr lang="cs-CZ" b="1">
                <a:solidFill>
                  <a:srgbClr val="002060"/>
                </a:solidFill>
              </a:rPr>
              <a:t>Předčasné volby</a:t>
            </a:r>
          </a:p>
        </p:txBody>
      </p:sp>
      <p:sp>
        <p:nvSpPr>
          <p:cNvPr id="3" name="Zástupný symbol pro obsah 2">
            <a:extLst>
              <a:ext uri="{FF2B5EF4-FFF2-40B4-BE49-F238E27FC236}">
                <a16:creationId xmlns:a16="http://schemas.microsoft.com/office/drawing/2014/main" id="{EAC781DE-6C3C-44B4-9270-FF80EC428E0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Požádá-li o to ředitele školy alespoň většina voličů oprávněných volit tohoto člena školské rady, která je podle volebního řádu nezbytná ke zvolení člena školské rady</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0CF948-B150-4603-B663-BAEAB61969E8}"/>
              </a:ext>
            </a:extLst>
          </p:cNvPr>
          <p:cNvSpPr txBox="1">
            <a:spLocks noGrp="1"/>
          </p:cNvSpPr>
          <p:nvPr>
            <p:ph type="title"/>
          </p:nvPr>
        </p:nvSpPr>
        <p:spPr/>
        <p:txBody>
          <a:bodyPr/>
          <a:lstStyle/>
          <a:p>
            <a:pPr lvl="0"/>
            <a:r>
              <a:rPr lang="cs-CZ" b="1">
                <a:solidFill>
                  <a:srgbClr val="002060"/>
                </a:solidFill>
              </a:rPr>
              <a:t>Doplňovací volby</a:t>
            </a:r>
          </a:p>
        </p:txBody>
      </p:sp>
      <p:sp>
        <p:nvSpPr>
          <p:cNvPr id="3" name="Zástupný symbol pro obsah 2">
            <a:extLst>
              <a:ext uri="{FF2B5EF4-FFF2-40B4-BE49-F238E27FC236}">
                <a16:creationId xmlns:a16="http://schemas.microsoft.com/office/drawing/2014/main" id="{96B3A3AF-29B3-48E6-98B4-2286E9DAA2D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vzdáním se funkce písemným prohlášením do rukou předsedy školské rady,</a:t>
            </a:r>
          </a:p>
          <a:p>
            <a:pPr hangingPunct="1">
              <a:spcBef>
                <a:spcPts val="800"/>
              </a:spcBef>
              <a:buSzPct val="100000"/>
              <a:buFont typeface="Arial" pitchFamily="34"/>
              <a:buChar char="•"/>
            </a:pPr>
            <a:r>
              <a:rPr lang="cs-CZ" sz="2400">
                <a:latin typeface="Calibri" pitchFamily="18"/>
              </a:rPr>
              <a:t>doručení písemného odvolání jmenovaného člena školské rady zřizovatelem do rukou předsedy školské rady,</a:t>
            </a:r>
          </a:p>
          <a:p>
            <a:pPr hangingPunct="1">
              <a:spcBef>
                <a:spcPts val="800"/>
              </a:spcBef>
              <a:buSzPct val="100000"/>
              <a:buFont typeface="Arial" pitchFamily="34"/>
              <a:buChar char="•"/>
            </a:pPr>
            <a:r>
              <a:rPr lang="cs-CZ" sz="2400">
                <a:latin typeface="Calibri" pitchFamily="18"/>
              </a:rPr>
              <a:t>vznikem neslučitelnosti podle odstavce 2 věty třetí,</a:t>
            </a:r>
          </a:p>
          <a:p>
            <a:pPr hangingPunct="1">
              <a:spcBef>
                <a:spcPts val="800"/>
              </a:spcBef>
              <a:buSzPct val="100000"/>
              <a:buFont typeface="Arial" pitchFamily="34"/>
              <a:buChar char="•"/>
            </a:pPr>
            <a:r>
              <a:rPr lang="cs-CZ" sz="2400">
                <a:latin typeface="Calibri" pitchFamily="18"/>
              </a:rPr>
              <a:t>v případě opakované neomluvené neúčasti na zasedání školské rady, pokud tak stanoví volební řád, nebo</a:t>
            </a:r>
          </a:p>
          <a:p>
            <a:pPr hangingPunct="1">
              <a:spcBef>
                <a:spcPts val="800"/>
              </a:spcBef>
              <a:buSzPct val="100000"/>
              <a:buFont typeface="Arial" pitchFamily="34"/>
              <a:buChar char="•"/>
            </a:pPr>
            <a:r>
              <a:rPr lang="cs-CZ" sz="2400">
                <a:latin typeface="Calibri" pitchFamily="18"/>
              </a:rPr>
              <a:t>zástupce pedagogických pracovníků přestane být v základním pracovněprávním vztahu ke škole nebo u zákonných zástupců nezletilých žáků, nebo studentů, kdy přestane být tento nezletilý žák žákem či studentem školy.</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18423-724F-4E35-8DF8-1EEAE83C159A}"/>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A24FE54-A089-4C30-A6BC-2F873B386CD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Funkční období člena školské rady zvoleného v předčasných nebo doplňovacích volbách končí shodně s funkčním obdobím členů školské rady zvolených v řádných volbách.</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5C13BA-5486-48C7-B15E-09DDA53A177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FF84DEC-F653-49F2-A0E4-D944A9CC9EC2}"/>
              </a:ext>
            </a:extLst>
          </p:cNvPr>
          <p:cNvSpPr txBox="1">
            <a:spLocks noGrp="1"/>
          </p:cNvSpPr>
          <p:nvPr>
            <p:ph idx="1"/>
          </p:nvPr>
        </p:nvSpPr>
        <p:spPr>
          <a:xfrm>
            <a:off x="1981200" y="846176"/>
            <a:ext cx="8229600" cy="5048182"/>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3600" b="1">
                <a:solidFill>
                  <a:srgbClr val="002060"/>
                </a:solidFill>
                <a:latin typeface="Calibri" pitchFamily="18"/>
              </a:rPr>
              <a:t>Funkce člena školské rady skončí před uplynutím funkčního období</a:t>
            </a:r>
          </a:p>
          <a:p>
            <a:pPr marL="0" indent="0" hangingPunct="1">
              <a:lnSpc>
                <a:spcPct val="80000"/>
              </a:lnSpc>
              <a:spcBef>
                <a:spcPts val="800"/>
              </a:spcBef>
              <a:buNone/>
            </a:pPr>
            <a:endParaRPr lang="cs-CZ" sz="2200" b="1">
              <a:solidFill>
                <a:srgbClr val="002060"/>
              </a:solidFill>
              <a:latin typeface="Calibri" pitchFamily="18"/>
            </a:endParaRPr>
          </a:p>
          <a:p>
            <a:pPr lvl="1">
              <a:lnSpc>
                <a:spcPct val="80000"/>
              </a:lnSpc>
              <a:buSzPct val="100000"/>
              <a:buFont typeface="Arial" pitchFamily="34"/>
            </a:pPr>
            <a:r>
              <a:rPr lang="cs-CZ" sz="1900"/>
              <a:t>vzdáním se funkce písemným prohlášením do rukou předsedy školské rady,</a:t>
            </a:r>
          </a:p>
          <a:p>
            <a:pPr lvl="1">
              <a:lnSpc>
                <a:spcPct val="80000"/>
              </a:lnSpc>
              <a:buSzPct val="100000"/>
              <a:buFont typeface="Arial" pitchFamily="34"/>
            </a:pPr>
            <a:r>
              <a:rPr lang="cs-CZ" sz="1900"/>
              <a:t>dnem doručení písemného odvolání jmenovaného člena školské rady zřizovatelem do rukou předsedy školské rady,</a:t>
            </a:r>
          </a:p>
          <a:p>
            <a:pPr lvl="1">
              <a:lnSpc>
                <a:spcPct val="80000"/>
              </a:lnSpc>
              <a:buSzPct val="100000"/>
              <a:buFont typeface="Arial" pitchFamily="34"/>
            </a:pPr>
            <a:r>
              <a:rPr lang="cs-CZ" sz="1900"/>
              <a:t>vznikem neslučitelnosti funkce,</a:t>
            </a:r>
          </a:p>
          <a:p>
            <a:pPr lvl="1">
              <a:lnSpc>
                <a:spcPct val="80000"/>
              </a:lnSpc>
              <a:buSzPct val="100000"/>
              <a:buFont typeface="Arial" pitchFamily="34"/>
            </a:pPr>
            <a:r>
              <a:rPr lang="cs-CZ" sz="1900"/>
              <a:t>v případě opakované neomluvené neúčasti na zasedání školské rady, pokud tak stanoví volební řád, nebo</a:t>
            </a:r>
          </a:p>
          <a:p>
            <a:pPr lvl="1">
              <a:lnSpc>
                <a:spcPct val="80000"/>
              </a:lnSpc>
              <a:buSzPct val="100000"/>
              <a:buFont typeface="Arial" pitchFamily="34"/>
            </a:pPr>
            <a:r>
              <a:rPr lang="cs-CZ" sz="1900"/>
              <a:t>dnem, kdy byl do funkce člena školské rady zvolen nový člen v předčasných volbách,</a:t>
            </a:r>
          </a:p>
          <a:p>
            <a:pPr lvl="1">
              <a:lnSpc>
                <a:spcPct val="80000"/>
              </a:lnSpc>
              <a:buSzPct val="100000"/>
              <a:buFont typeface="Arial" pitchFamily="34"/>
            </a:pPr>
            <a:r>
              <a:rPr lang="cs-CZ" sz="1900"/>
              <a:t>dnem, kdy zástupce pedagogických pracovníků přestane být v základním pracovněprávním vztahu ke škole nebo u zákonných zástupců nezletilých žáků, nebo studentů dnem, kdy přestane být tento nezletilý žák žákem či studentem školy.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C15A2F-E9A5-4BEE-AAD3-F7C7F2FAB0D9}"/>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6A93E4B5-9EF5-444D-96B2-696BB56E85E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úplný název zřizovatele, je-li jím obec, uvede se také její zařazení do okresu</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F3B1D-4E0C-4AEF-98C9-A07B5CF8A8DE}"/>
              </a:ext>
            </a:extLst>
          </p:cNvPr>
          <p:cNvSpPr txBox="1">
            <a:spLocks noGrp="1"/>
          </p:cNvSpPr>
          <p:nvPr>
            <p:ph type="title"/>
          </p:nvPr>
        </p:nvSpPr>
        <p:spPr/>
        <p:txBody>
          <a:bodyPr/>
          <a:lstStyle/>
          <a:p>
            <a:pPr lvl="0"/>
            <a:r>
              <a:rPr lang="cs-CZ" sz="3600" b="1">
                <a:solidFill>
                  <a:srgbClr val="002060"/>
                </a:solidFill>
              </a:rPr>
              <a:t>Kompetence ŠR</a:t>
            </a:r>
          </a:p>
        </p:txBody>
      </p:sp>
      <p:sp>
        <p:nvSpPr>
          <p:cNvPr id="3" name="Zástupný symbol pro obsah 2">
            <a:extLst>
              <a:ext uri="{FF2B5EF4-FFF2-40B4-BE49-F238E27FC236}">
                <a16:creationId xmlns:a16="http://schemas.microsoft.com/office/drawing/2014/main" id="{6AD525D9-4903-4DAE-ACD2-D37E3FFE7C00}"/>
              </a:ext>
            </a:extLst>
          </p:cNvPr>
          <p:cNvSpPr txBox="1">
            <a:spLocks noGrp="1"/>
          </p:cNvSpPr>
          <p:nvPr>
            <p:ph idx="1"/>
          </p:nvPr>
        </p:nvSpPr>
        <p:spPr>
          <a:xfrm>
            <a:off x="1991642" y="1268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Vyjadřuje se k návrhům školních vzdělávacích programů a k jejich následnému uskutečňování,</a:t>
            </a:r>
          </a:p>
          <a:p>
            <a:pPr hangingPunct="1">
              <a:spcBef>
                <a:spcPts val="800"/>
              </a:spcBef>
              <a:buSzPct val="100000"/>
              <a:buFont typeface="Arial" pitchFamily="34"/>
              <a:buChar char="•"/>
            </a:pPr>
            <a:r>
              <a:rPr lang="cs-CZ">
                <a:latin typeface="Calibri" pitchFamily="18"/>
              </a:rPr>
              <a:t>schvaluje výroční zprávu o činnosti školy,</a:t>
            </a:r>
          </a:p>
          <a:p>
            <a:pPr hangingPunct="1">
              <a:spcBef>
                <a:spcPts val="800"/>
              </a:spcBef>
              <a:buSzPct val="100000"/>
              <a:buFont typeface="Arial" pitchFamily="34"/>
              <a:buChar char="•"/>
            </a:pPr>
            <a:r>
              <a:rPr lang="cs-CZ">
                <a:latin typeface="Calibri" pitchFamily="18"/>
              </a:rPr>
              <a:t>schvaluje školní řád, ve středních a vyšších odborných školách stipendijní řád, a navrhuje jejich změny,</a:t>
            </a:r>
          </a:p>
          <a:p>
            <a:pPr hangingPunct="1">
              <a:spcBef>
                <a:spcPts val="800"/>
              </a:spcBef>
              <a:buSzPct val="100000"/>
              <a:buFont typeface="Arial" pitchFamily="34"/>
              <a:buChar char="•"/>
            </a:pPr>
            <a:r>
              <a:rPr lang="cs-CZ">
                <a:latin typeface="Calibri" pitchFamily="18"/>
              </a:rPr>
              <a:t>schvaluje pravidla pro hodnocení výsledků vzdělávání žáků v základních a středních školách,</a:t>
            </a:r>
          </a:p>
          <a:p>
            <a:pPr hangingPunct="1">
              <a:spcBef>
                <a:spcPts val="800"/>
              </a:spcBef>
              <a:buSzPct val="100000"/>
              <a:buFont typeface="Arial" pitchFamily="34"/>
              <a:buChar char="•"/>
            </a:pPr>
            <a:r>
              <a:rPr lang="cs-CZ">
                <a:latin typeface="Calibri" pitchFamily="18"/>
              </a:rPr>
              <a:t>podílí se na zpracování koncepčních záměrů rozvoje školy,</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1C0A5-655D-4537-B05A-E2AA04D130D9}"/>
              </a:ext>
            </a:extLst>
          </p:cNvPr>
          <p:cNvSpPr txBox="1">
            <a:spLocks noGrp="1"/>
          </p:cNvSpPr>
          <p:nvPr>
            <p:ph type="title"/>
          </p:nvPr>
        </p:nvSpPr>
        <p:spPr/>
        <p:txBody>
          <a:bodyPr/>
          <a:lstStyle/>
          <a:p>
            <a:pPr lvl="0"/>
            <a:r>
              <a:rPr lang="cs-CZ" sz="3600" b="1">
                <a:solidFill>
                  <a:srgbClr val="002060"/>
                </a:solidFill>
              </a:rPr>
              <a:t>Kompetence ŠR</a:t>
            </a:r>
          </a:p>
        </p:txBody>
      </p:sp>
      <p:sp>
        <p:nvSpPr>
          <p:cNvPr id="3" name="Zástupný symbol pro obsah 2">
            <a:extLst>
              <a:ext uri="{FF2B5EF4-FFF2-40B4-BE49-F238E27FC236}">
                <a16:creationId xmlns:a16="http://schemas.microsoft.com/office/drawing/2014/main" id="{A9F8D614-39E2-464D-B1E4-C52012C50337}"/>
              </a:ext>
            </a:extLst>
          </p:cNvPr>
          <p:cNvSpPr txBox="1">
            <a:spLocks noGrp="1"/>
          </p:cNvSpPr>
          <p:nvPr>
            <p:ph idx="1"/>
          </p:nvPr>
        </p:nvSpPr>
        <p:spPr>
          <a:xfrm>
            <a:off x="1919642" y="1773004"/>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projednává návrh rozpočtu právnické osoby na další rok a navrhuje opatření ke zlepšení hospodaření,</a:t>
            </a:r>
          </a:p>
          <a:p>
            <a:pPr hangingPunct="1">
              <a:spcBef>
                <a:spcPts val="800"/>
              </a:spcBef>
              <a:buSzPct val="100000"/>
              <a:buFont typeface="Arial" pitchFamily="34"/>
              <a:buChar char="•"/>
            </a:pPr>
            <a:r>
              <a:rPr lang="cs-CZ">
                <a:latin typeface="Calibri" pitchFamily="18"/>
              </a:rPr>
              <a:t>projednává inspekční zprávy České školní inspekce,</a:t>
            </a:r>
          </a:p>
          <a:p>
            <a:pPr hangingPunct="1">
              <a:spcBef>
                <a:spcPts val="800"/>
              </a:spcBef>
              <a:buSzPct val="100000"/>
              <a:buFont typeface="Arial" pitchFamily="34"/>
              <a:buChar char="•"/>
            </a:pPr>
            <a:r>
              <a:rPr lang="cs-CZ">
                <a:latin typeface="Calibri" pitchFamily="18"/>
              </a:rPr>
              <a:t>podává podněty a oznámení řediteli školy, zřizovateli, orgánům vykonávajícím státní správu ve školství a dalším orgánům státní správy,</a:t>
            </a:r>
          </a:p>
          <a:p>
            <a:pPr hangingPunct="1">
              <a:spcBef>
                <a:spcPts val="800"/>
              </a:spcBef>
              <a:buSzPct val="100000"/>
              <a:buFont typeface="Arial" pitchFamily="34"/>
              <a:buChar char="•"/>
            </a:pPr>
            <a:r>
              <a:rPr lang="cs-CZ">
                <a:latin typeface="Calibri" pitchFamily="18"/>
              </a:rPr>
              <a:t>podává návrh na vyhlášení konkursu na ředitele školy.</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2931B-7656-4E58-9A95-D0C74C253A7E}"/>
              </a:ext>
            </a:extLst>
          </p:cNvPr>
          <p:cNvSpPr txBox="1">
            <a:spLocks noGrp="1"/>
          </p:cNvSpPr>
          <p:nvPr>
            <p:ph type="title"/>
          </p:nvPr>
        </p:nvSpPr>
        <p:spPr/>
        <p:txBody>
          <a:bodyPr/>
          <a:lstStyle/>
          <a:p>
            <a:pPr lvl="0"/>
            <a:r>
              <a:rPr lang="cs-CZ" b="1">
                <a:solidFill>
                  <a:srgbClr val="002060"/>
                </a:solidFill>
              </a:rPr>
              <a:t>Vztah ŘŠ a ŠR</a:t>
            </a:r>
          </a:p>
        </p:txBody>
      </p:sp>
      <p:sp>
        <p:nvSpPr>
          <p:cNvPr id="3" name="Zástupný symbol pro obsah 2">
            <a:extLst>
              <a:ext uri="{FF2B5EF4-FFF2-40B4-BE49-F238E27FC236}">
                <a16:creationId xmlns:a16="http://schemas.microsoft.com/office/drawing/2014/main" id="{8766F306-754D-47F5-8015-0865473A4F1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Ředitel školy je povinen umožnit školské radě přístup k informacím o škole, zejména k dokumentaci školy.</a:t>
            </a:r>
          </a:p>
          <a:p>
            <a:pPr hangingPunct="1">
              <a:spcBef>
                <a:spcPts val="800"/>
              </a:spcBef>
              <a:buSzPct val="100000"/>
              <a:buFont typeface="Arial" pitchFamily="34"/>
              <a:buChar char="•"/>
            </a:pPr>
            <a:r>
              <a:rPr lang="cs-CZ">
                <a:latin typeface="Calibri" pitchFamily="18"/>
              </a:rPr>
              <a:t>Informace chráněné podle zvláštních právních předpisů poskytne ředitel školy školské radě pouze za podmínek stanovených těmito zvláštními právními předpisy. Poskytování informací podle zákona o svobodném přístupu k informacím tím není dotčeno.</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353E4-7976-40ED-B45F-F4095AE1D348}"/>
              </a:ext>
            </a:extLst>
          </p:cNvPr>
          <p:cNvSpPr txBox="1">
            <a:spLocks noGrp="1"/>
          </p:cNvSpPr>
          <p:nvPr>
            <p:ph type="title"/>
          </p:nvPr>
        </p:nvSpPr>
        <p:spPr/>
        <p:txBody>
          <a:bodyPr/>
          <a:lstStyle/>
          <a:p>
            <a:pPr lvl="0"/>
            <a:r>
              <a:rPr lang="cs-CZ" sz="3600" b="1">
                <a:solidFill>
                  <a:srgbClr val="002060"/>
                </a:solidFill>
              </a:rPr>
              <a:t>Schvalovací proces dokumentů školskou radou</a:t>
            </a:r>
          </a:p>
        </p:txBody>
      </p:sp>
      <p:sp>
        <p:nvSpPr>
          <p:cNvPr id="3" name="Zástupný symbol pro obsah 2">
            <a:extLst>
              <a:ext uri="{FF2B5EF4-FFF2-40B4-BE49-F238E27FC236}">
                <a16:creationId xmlns:a16="http://schemas.microsoft.com/office/drawing/2014/main" id="{62BFDB55-6CEC-43BD-A318-142DE1673E4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Výroční zprávu o činnosti školy, školní řád, stipendijní řád, pravidla hodnocení</a:t>
            </a:r>
          </a:p>
          <a:p>
            <a:pPr lvl="1">
              <a:buSzPct val="100000"/>
              <a:buFont typeface="Arial" pitchFamily="34"/>
            </a:pPr>
            <a:r>
              <a:rPr lang="cs-CZ"/>
              <a:t>rozhodne školská rada do 1 měsíce od jejich předložení ředitelem školy.</a:t>
            </a:r>
          </a:p>
          <a:p>
            <a:pPr lvl="1">
              <a:buSzPct val="100000"/>
              <a:buFont typeface="Arial" pitchFamily="34"/>
            </a:pPr>
            <a:r>
              <a:rPr lang="cs-CZ"/>
              <a:t>Pokud školská rada tento dokument neschválí, ředitel školy předloží dokument k novému projednání do 1 měsíce. Opakovaného projednání se účastní zřizovatel.</a:t>
            </a:r>
          </a:p>
          <a:p>
            <a:pPr lvl="1">
              <a:buSzPct val="100000"/>
              <a:buFont typeface="Arial" pitchFamily="34"/>
            </a:pPr>
            <a:r>
              <a:rPr lang="cs-CZ"/>
              <a:t>Není-li dokument schválen ani při opakovaném projednání nebo pokud školská rada neprojedná dokumenty do 1 měsíce od jejich předložení ředitelem školy, rozhodne o dalším postupu bez zbytečného odkladu zřizovatel.</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EBA864-FAD2-4752-80F3-3A1DCE3594AC}"/>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4CB1346-F047-41E1-9434-C2D8A3A71E61}"/>
              </a:ext>
            </a:extLst>
          </p:cNvPr>
          <p:cNvSpPr txBox="1">
            <a:spLocks noGrp="1"/>
          </p:cNvSpPr>
          <p:nvPr>
            <p:ph idx="1"/>
          </p:nvPr>
        </p:nvSpPr>
        <p:spPr>
          <a:xfrm>
            <a:off x="1981200" y="1600201"/>
            <a:ext cx="8229600" cy="4525923"/>
          </a:xfrm>
        </p:spPr>
        <p:txBody>
          <a:bodyPr vert="horz" lIns="91440" tIns="45720" rIns="91440" bIns="45720" rtlCol="0" anchorCtr="1">
            <a:normAutofit/>
          </a:bodyPr>
          <a:lstStyle/>
          <a:p>
            <a:pPr algn="ctr" hangingPunct="1">
              <a:spcBef>
                <a:spcPts val="800"/>
              </a:spcBef>
              <a:buSzPct val="100000"/>
              <a:buFont typeface="Arial" pitchFamily="34"/>
              <a:buChar char="•"/>
            </a:pPr>
            <a:r>
              <a:rPr lang="cs-CZ" b="1">
                <a:solidFill>
                  <a:srgbClr val="C0504D"/>
                </a:solidFill>
                <a:latin typeface="Calibri" pitchFamily="18"/>
              </a:rPr>
              <a:t>Kompetence Ministerstva školství, mládeže a tělovýchovy</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7FD16-D7E4-40BB-85EB-0AF9278C1BE0}"/>
              </a:ext>
            </a:extLst>
          </p:cNvPr>
          <p:cNvSpPr txBox="1">
            <a:spLocks noGrp="1"/>
          </p:cNvSpPr>
          <p:nvPr>
            <p:ph type="title"/>
          </p:nvPr>
        </p:nvSpPr>
        <p:spPr>
          <a:xfrm>
            <a:off x="1991642" y="-99358"/>
            <a:ext cx="8229600" cy="1143000"/>
          </a:xfrm>
        </p:spPr>
        <p:txBody>
          <a:bodyPr/>
          <a:lstStyle/>
          <a:p>
            <a:endParaRPr lang="cs-CZ"/>
          </a:p>
        </p:txBody>
      </p:sp>
      <p:sp>
        <p:nvSpPr>
          <p:cNvPr id="3" name="Zástupný symbol pro obsah 2">
            <a:extLst>
              <a:ext uri="{FF2B5EF4-FFF2-40B4-BE49-F238E27FC236}">
                <a16:creationId xmlns:a16="http://schemas.microsoft.com/office/drawing/2014/main" id="{8110B1EB-DEF0-4ABA-A77F-4D19BFF1DD78}"/>
              </a:ext>
            </a:extLst>
          </p:cNvPr>
          <p:cNvSpPr txBox="1">
            <a:spLocks noGrp="1"/>
          </p:cNvSpPr>
          <p:nvPr>
            <p:ph idx="1"/>
          </p:nvPr>
        </p:nvSpPr>
        <p:spPr>
          <a:xfrm>
            <a:off x="1919642" y="908640"/>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3000">
                <a:latin typeface="Calibri" pitchFamily="18"/>
              </a:rPr>
              <a:t>Řídí výkon státní správy ve školství v rozsahu stanoveném tímto zákonem.</a:t>
            </a:r>
          </a:p>
          <a:p>
            <a:pPr hangingPunct="1">
              <a:spcBef>
                <a:spcPts val="800"/>
              </a:spcBef>
              <a:buSzPct val="100000"/>
              <a:buFont typeface="Arial" pitchFamily="34"/>
              <a:buChar char="•"/>
            </a:pPr>
            <a:r>
              <a:rPr lang="cs-CZ" sz="3000">
                <a:latin typeface="Calibri" pitchFamily="18"/>
              </a:rPr>
              <a:t>Odpovídá za stav, koncepci a rozvoj vzdělávací soustavy.</a:t>
            </a:r>
          </a:p>
          <a:p>
            <a:pPr hangingPunct="1">
              <a:spcBef>
                <a:spcPts val="800"/>
              </a:spcBef>
              <a:buSzPct val="100000"/>
              <a:buFont typeface="Arial" pitchFamily="34"/>
              <a:buChar char="•"/>
            </a:pPr>
            <a:r>
              <a:rPr lang="cs-CZ" sz="3000">
                <a:latin typeface="Calibri" pitchFamily="18"/>
              </a:rPr>
              <a:t>Vytváří podmínky pro výkon ústavní a ochranné výchovy a preventivně výchovnou péči a vzdělávání osob umístěných ve školských zařízeních k tomu zřizovaných</a:t>
            </a:r>
          </a:p>
          <a:p>
            <a:pPr hangingPunct="1">
              <a:spcBef>
                <a:spcPts val="800"/>
              </a:spcBef>
              <a:buSzPct val="100000"/>
              <a:buFont typeface="Arial" pitchFamily="34"/>
              <a:buChar char="•"/>
            </a:pPr>
            <a:r>
              <a:rPr lang="cs-CZ" sz="3000">
                <a:latin typeface="Calibri" pitchFamily="18"/>
              </a:rPr>
              <a:t>Vytváří podmínky pro další vzdělávání pedagogických pracovníků.</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23963E-294D-4D5D-A9B3-0A1C2E7E0842}"/>
              </a:ext>
            </a:extLst>
          </p:cNvPr>
          <p:cNvSpPr txBox="1">
            <a:spLocks noGrp="1"/>
          </p:cNvSpPr>
          <p:nvPr>
            <p:ph type="title"/>
          </p:nvPr>
        </p:nvSpPr>
        <p:spPr/>
        <p:txBody>
          <a:bodyPr/>
          <a:lstStyle/>
          <a:p>
            <a:pPr lvl="0"/>
            <a:r>
              <a:rPr lang="cs-CZ" sz="3600" b="1">
                <a:solidFill>
                  <a:srgbClr val="C0504D"/>
                </a:solidFill>
              </a:rPr>
              <a:t>MŠMT zřizuje a zrušuje</a:t>
            </a:r>
          </a:p>
        </p:txBody>
      </p:sp>
      <p:sp>
        <p:nvSpPr>
          <p:cNvPr id="3" name="Zástupný symbol pro obsah 2">
            <a:extLst>
              <a:ext uri="{FF2B5EF4-FFF2-40B4-BE49-F238E27FC236}">
                <a16:creationId xmlns:a16="http://schemas.microsoft.com/office/drawing/2014/main" id="{84A8E74A-51A3-4672-B5AD-2EDFCF6D91D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Školská zařízení pro výkon ústavní výchovy nebo ochranné výchovy a školská zařízení pro preventivně výchovnou péči, dále za podmínek stanovených zvláštním právním předpisem mateřské, základní a střední školy pro děti a žáky umístěné v těchto školských zařízeních,</a:t>
            </a:r>
          </a:p>
          <a:p>
            <a:pPr hangingPunct="1">
              <a:spcBef>
                <a:spcPts val="800"/>
              </a:spcBef>
              <a:buSzPct val="100000"/>
              <a:buFont typeface="Arial" pitchFamily="34"/>
              <a:buChar char="•"/>
            </a:pPr>
            <a:r>
              <a:rPr lang="cs-CZ" sz="2400">
                <a:latin typeface="Calibri" pitchFamily="18"/>
              </a:rPr>
              <a:t>zařízení pro další vzdělávání pedagogických pracovníků,</a:t>
            </a:r>
          </a:p>
          <a:p>
            <a:pPr hangingPunct="1">
              <a:spcBef>
                <a:spcPts val="800"/>
              </a:spcBef>
              <a:buSzPct val="100000"/>
              <a:buFont typeface="Arial" pitchFamily="34"/>
              <a:buChar char="•"/>
            </a:pPr>
            <a:r>
              <a:rPr lang="cs-CZ" sz="2400">
                <a:latin typeface="Calibri" pitchFamily="18"/>
              </a:rPr>
              <a:t>mateřské, základní a střední školy s vyučovacím jazykem národnostní menšiny, pokud je nezřídí obec, svazek obcí nebo kraj,</a:t>
            </a:r>
          </a:p>
          <a:p>
            <a:pPr hangingPunct="1">
              <a:spcBef>
                <a:spcPts val="800"/>
              </a:spcBef>
              <a:buSzPct val="100000"/>
              <a:buFont typeface="Arial" pitchFamily="34"/>
              <a:buChar char="•"/>
            </a:pPr>
            <a:r>
              <a:rPr lang="cs-CZ" sz="2400">
                <a:latin typeface="Calibri" pitchFamily="18"/>
              </a:rPr>
              <a:t>školy, jejichž činnost je upravena mezinárodními smlouvami,</a:t>
            </a:r>
          </a:p>
          <a:p>
            <a:pPr hangingPunct="1">
              <a:spcBef>
                <a:spcPts val="800"/>
              </a:spcBef>
              <a:buSzPct val="100000"/>
              <a:buFont typeface="Arial" pitchFamily="34"/>
              <a:buChar char="•"/>
            </a:pPr>
            <a:r>
              <a:rPr lang="cs-CZ" sz="2400">
                <a:latin typeface="Calibri" pitchFamily="18"/>
              </a:rPr>
              <a:t>Centrum.</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D21AC5-9768-4A0A-807B-247B8B903AC2}"/>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8F6ABA7-9C3D-44B5-A06A-85D3B98BE4AC}"/>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b="1">
                <a:solidFill>
                  <a:srgbClr val="C0504D"/>
                </a:solidFill>
                <a:latin typeface="Calibri" pitchFamily="18"/>
              </a:rPr>
              <a:t>Další kompetence MŠMT</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3F63B7-3374-4702-89F3-85CD741DAC96}"/>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8A35283-D4B0-43A9-B31A-DFCE4E52EC0D}"/>
              </a:ext>
            </a:extLst>
          </p:cNvPr>
          <p:cNvSpPr txBox="1">
            <a:spLocks noGrp="1"/>
          </p:cNvSpPr>
          <p:nvPr>
            <p:ph idx="1"/>
          </p:nvPr>
        </p:nvSpPr>
        <p:spPr>
          <a:xfrm>
            <a:off x="1821170" y="1287585"/>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200">
                <a:latin typeface="Calibri" pitchFamily="18"/>
              </a:rPr>
              <a:t>Zajišťuje a provádí </a:t>
            </a:r>
            <a:r>
              <a:rPr lang="cs-CZ" sz="2200" b="1">
                <a:latin typeface="Calibri" pitchFamily="18"/>
              </a:rPr>
              <a:t>kontrolu správnosti a efektivnosti využití finančních prostředků</a:t>
            </a:r>
            <a:r>
              <a:rPr lang="cs-CZ" sz="2200">
                <a:latin typeface="Calibri" pitchFamily="18"/>
              </a:rPr>
              <a:t>, které přiděluje nebo smluvně zajišťuje ze státního rozpočtu, z Národního fondu a prostředků ze zahraničí poskytnutých mezinárodními organizacemi na základě mezinárodních smluv; přitom provádí předběžnou, průběžnou a následnou kontrolu podle zvláštního právního předpisu.</a:t>
            </a:r>
          </a:p>
          <a:p>
            <a:pPr hangingPunct="1">
              <a:spcBef>
                <a:spcPts val="800"/>
              </a:spcBef>
              <a:buSzPct val="100000"/>
              <a:buFont typeface="Arial" pitchFamily="34"/>
              <a:buChar char="•"/>
            </a:pPr>
            <a:r>
              <a:rPr lang="cs-CZ" sz="2200">
                <a:latin typeface="Calibri" pitchFamily="18"/>
              </a:rPr>
              <a:t>Stanovuje směrnicí </a:t>
            </a:r>
            <a:r>
              <a:rPr lang="cs-CZ" sz="2200" b="1">
                <a:latin typeface="Calibri" pitchFamily="18"/>
              </a:rPr>
              <a:t>závazné zásady</a:t>
            </a:r>
            <a:r>
              <a:rPr lang="cs-CZ" sz="2200">
                <a:latin typeface="Calibri" pitchFamily="18"/>
              </a:rPr>
              <a:t>, podle kterých provádějí krajské úřady </a:t>
            </a:r>
            <a:r>
              <a:rPr lang="cs-CZ" sz="2200" b="1">
                <a:latin typeface="Calibri" pitchFamily="18"/>
              </a:rPr>
              <a:t>rozpis finančních prostředků </a:t>
            </a:r>
            <a:r>
              <a:rPr lang="cs-CZ" sz="2200">
                <a:latin typeface="Calibri" pitchFamily="18"/>
              </a:rPr>
              <a:t>a obecní úřady obcí s rozšířenou působností návrh rozpisu finančních prostředků státního rozpočtu může udělovat věcné a finanční ocenění osobám, které se zasloužily o rozvoj vzdělávání.</a:t>
            </a:r>
          </a:p>
          <a:p>
            <a:pPr hangingPunct="1">
              <a:spcBef>
                <a:spcPts val="800"/>
              </a:spcBef>
              <a:buSzPct val="100000"/>
              <a:buFont typeface="Arial" pitchFamily="34"/>
              <a:buChar char="•"/>
            </a:pPr>
            <a:r>
              <a:rPr lang="cs-CZ" sz="2200">
                <a:latin typeface="Calibri" pitchFamily="18"/>
              </a:rPr>
              <a:t>Může udělovat </a:t>
            </a:r>
            <a:r>
              <a:rPr lang="cs-CZ" sz="2200" b="1">
                <a:latin typeface="Calibri" pitchFamily="18"/>
              </a:rPr>
              <a:t>čestný název </a:t>
            </a:r>
            <a:r>
              <a:rPr lang="cs-CZ" sz="2200">
                <a:latin typeface="Calibri" pitchFamily="18"/>
              </a:rPr>
              <a:t>právnickým osobám a organizačním složkám státu, vykonávajícím činnost školy nebo školského zařízení.</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56F6C-E686-4425-BB7B-AADB1A130483}"/>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4DB51A-2213-4A9C-9B5F-98EC3BE251F4}"/>
              </a:ext>
            </a:extLst>
          </p:cNvPr>
          <p:cNvSpPr txBox="1">
            <a:spLocks noGrp="1"/>
          </p:cNvSpPr>
          <p:nvPr>
            <p:ph idx="1"/>
          </p:nvPr>
        </p:nvSpPr>
        <p:spPr>
          <a:xfrm>
            <a:off x="1981200" y="1439166"/>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600" strike="sngStrike">
                <a:solidFill>
                  <a:srgbClr val="FF0000"/>
                </a:solidFill>
                <a:latin typeface="Calibri" pitchFamily="18"/>
              </a:rPr>
              <a:t>Vyhlašuje a řídí pokusné ověřování metod, obsahu, forem, organizace vzdělávání a pokusné ověřování způsobu řízení škol a školských zařízení.</a:t>
            </a:r>
          </a:p>
          <a:p>
            <a:pPr hangingPunct="1">
              <a:lnSpc>
                <a:spcPct val="80000"/>
              </a:lnSpc>
              <a:spcBef>
                <a:spcPts val="800"/>
              </a:spcBef>
              <a:buSzPct val="100000"/>
              <a:buFont typeface="Arial" pitchFamily="34"/>
              <a:buChar char="•"/>
            </a:pPr>
            <a:r>
              <a:rPr lang="cs-CZ" sz="2600" strike="sngStrike">
                <a:solidFill>
                  <a:srgbClr val="FF0000"/>
                </a:solidFill>
                <a:latin typeface="Calibri" pitchFamily="18"/>
              </a:rPr>
              <a:t>Vyhlašuje rozvojové programy ve vzdělávání a programy zjišťování výsledků vzdělávání, včetně podmínek a kritérií pro jejich financování ze státního rozpočtu</a:t>
            </a:r>
            <a:r>
              <a:rPr lang="cs-CZ" sz="2600">
                <a:latin typeface="Calibri" pitchFamily="18"/>
              </a:rPr>
              <a:t>.</a:t>
            </a:r>
          </a:p>
          <a:p>
            <a:pPr hangingPunct="1">
              <a:lnSpc>
                <a:spcPct val="80000"/>
              </a:lnSpc>
              <a:spcBef>
                <a:spcPts val="800"/>
              </a:spcBef>
              <a:buSzPct val="100000"/>
              <a:buFont typeface="Arial" pitchFamily="34"/>
              <a:buChar char="•"/>
            </a:pPr>
            <a:r>
              <a:rPr lang="cs-CZ" sz="2600">
                <a:latin typeface="Calibri" pitchFamily="18"/>
              </a:rPr>
              <a:t>Vydá metodiku pro vypracování školního vzdělávacího programu pro základní vzdělávání.</a:t>
            </a:r>
          </a:p>
          <a:p>
            <a:pPr hangingPunct="1">
              <a:lnSpc>
                <a:spcPct val="80000"/>
              </a:lnSpc>
              <a:spcBef>
                <a:spcPts val="800"/>
              </a:spcBef>
              <a:buSzPct val="100000"/>
              <a:buFont typeface="Arial" pitchFamily="34"/>
              <a:buChar char="•"/>
            </a:pPr>
            <a:r>
              <a:rPr lang="cs-CZ" sz="2600">
                <a:latin typeface="Calibri" pitchFamily="18"/>
              </a:rPr>
              <a:t>Prostřednictvím jím zřízené a k tomu pověřené právnické osoby zajišťuje státní zkoušky z grafických disciplín, kterými jsou psaní na klávesnici, zpracování textu na počítači, těsnopis a stenotypistika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23A0FA-976C-4B9D-A38E-A9F93ED18DEE}"/>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2FF299E8-EB21-4B6C-B6C7-F21DB05E092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b="1" dirty="0">
                <a:latin typeface="Calibri" pitchFamily="18"/>
              </a:rPr>
              <a:t>Název právnické osoby musí vylučovat možnost záměny s názvy jiných příspěvkových organizací</a:t>
            </a:r>
          </a:p>
          <a:p>
            <a:pPr hangingPunct="1">
              <a:lnSpc>
                <a:spcPct val="80000"/>
              </a:lnSpc>
              <a:spcBef>
                <a:spcPts val="500"/>
              </a:spcBef>
              <a:buSzPct val="100000"/>
              <a:buFont typeface="Arial" pitchFamily="34"/>
              <a:buChar char="•"/>
            </a:pPr>
            <a:endParaRPr lang="cs-CZ" dirty="0">
              <a:latin typeface="Calibri" pitchFamily="18"/>
            </a:endParaRPr>
          </a:p>
          <a:p>
            <a:pPr hangingPunct="1">
              <a:lnSpc>
                <a:spcPct val="80000"/>
              </a:lnSpc>
              <a:spcBef>
                <a:spcPts val="500"/>
              </a:spcBef>
              <a:buSzPct val="100000"/>
              <a:buFont typeface="Arial" pitchFamily="34"/>
              <a:buChar char="•"/>
            </a:pPr>
            <a:r>
              <a:rPr lang="cs-CZ" dirty="0">
                <a:latin typeface="Calibri" pitchFamily="18"/>
              </a:rPr>
              <a:t>podle NOZ označení „příspěvková organizace“</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650557-6F03-4D05-9D09-3648E018B646}"/>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FCA26BE-3243-4169-8DCD-989B15F5DD8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b="1">
                <a:solidFill>
                  <a:srgbClr val="7030A0"/>
                </a:solidFill>
                <a:latin typeface="Calibri" pitchFamily="18"/>
              </a:rPr>
              <a:t>Česká školní inspekce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8E79F0-49C5-4B7F-9825-D2CC4507E67B}"/>
              </a:ext>
            </a:extLst>
          </p:cNvPr>
          <p:cNvSpPr txBox="1">
            <a:spLocks noGrp="1"/>
          </p:cNvSpPr>
          <p:nvPr>
            <p:ph type="title"/>
          </p:nvPr>
        </p:nvSpPr>
        <p:spPr/>
        <p:txBody>
          <a:bodyPr/>
          <a:lstStyle/>
          <a:p>
            <a:pPr lvl="0"/>
            <a:r>
              <a:rPr lang="cs-CZ" b="1">
                <a:solidFill>
                  <a:srgbClr val="7030A0"/>
                </a:solidFill>
              </a:rPr>
              <a:t>Česká školní inspekce</a:t>
            </a:r>
          </a:p>
        </p:txBody>
      </p:sp>
      <p:sp>
        <p:nvSpPr>
          <p:cNvPr id="3" name="Zástupný symbol pro obsah 2">
            <a:extLst>
              <a:ext uri="{FF2B5EF4-FFF2-40B4-BE49-F238E27FC236}">
                <a16:creationId xmlns:a16="http://schemas.microsoft.com/office/drawing/2014/main" id="{53B7BA02-CE94-4A5A-8EF2-68707B292B9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3000">
                <a:latin typeface="Calibri" pitchFamily="18"/>
              </a:rPr>
              <a:t>Správní úřad s celostátní působností, který je organizační složkou státu a účetní jednotkou.</a:t>
            </a:r>
          </a:p>
          <a:p>
            <a:pPr hangingPunct="1">
              <a:spcBef>
                <a:spcPts val="800"/>
              </a:spcBef>
              <a:buSzPct val="100000"/>
              <a:buFont typeface="Arial" pitchFamily="34"/>
              <a:buChar char="•"/>
            </a:pPr>
            <a:r>
              <a:rPr lang="cs-CZ" sz="3000">
                <a:latin typeface="Calibri" pitchFamily="18"/>
              </a:rPr>
              <a:t>Je organizačně členěna na </a:t>
            </a:r>
            <a:r>
              <a:rPr lang="cs-CZ" sz="3000" u="sng">
                <a:latin typeface="Calibri" pitchFamily="18"/>
              </a:rPr>
              <a:t>ústředí</a:t>
            </a:r>
            <a:r>
              <a:rPr lang="cs-CZ" sz="3000">
                <a:latin typeface="Calibri" pitchFamily="18"/>
              </a:rPr>
              <a:t> České školní inspekce se sídlem v Praze a </a:t>
            </a:r>
            <a:r>
              <a:rPr lang="cs-CZ" sz="3000" u="sng">
                <a:latin typeface="Calibri" pitchFamily="18"/>
              </a:rPr>
              <a:t>inspektoráty</a:t>
            </a:r>
            <a:r>
              <a:rPr lang="cs-CZ" sz="3000">
                <a:latin typeface="Calibri" pitchFamily="18"/>
              </a:rPr>
              <a:t> České školní inspekce. Ministerstvo je ve věcech státní služby nadřízeným služebním úřadem České školní inspekce.</a:t>
            </a:r>
          </a:p>
          <a:p>
            <a:pPr hangingPunct="1">
              <a:spcBef>
                <a:spcPts val="800"/>
              </a:spcBef>
              <a:buSzPct val="100000"/>
              <a:buFont typeface="Arial" pitchFamily="34"/>
              <a:buChar char="•"/>
            </a:pPr>
            <a:r>
              <a:rPr lang="cs-CZ" sz="3000">
                <a:latin typeface="Calibri" pitchFamily="18"/>
              </a:rPr>
              <a:t>V čele České školní inspekce je ústřední školní inspektor; jeho výběr, jmenování a odvolání se řídí zákonem o státní službě.</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BB8B0B-FE17-4CC4-8E20-9DCE49EDC187}"/>
              </a:ext>
            </a:extLst>
          </p:cNvPr>
          <p:cNvSpPr txBox="1">
            <a:spLocks noGrp="1"/>
          </p:cNvSpPr>
          <p:nvPr>
            <p:ph type="title"/>
          </p:nvPr>
        </p:nvSpPr>
        <p:spPr/>
        <p:txBody>
          <a:bodyPr/>
          <a:lstStyle/>
          <a:p>
            <a:pPr lvl="0"/>
            <a:r>
              <a:rPr lang="cs-CZ" b="1">
                <a:solidFill>
                  <a:srgbClr val="7030A0"/>
                </a:solidFill>
              </a:rPr>
              <a:t>Kompetence ČŠI</a:t>
            </a:r>
          </a:p>
        </p:txBody>
      </p:sp>
      <p:sp>
        <p:nvSpPr>
          <p:cNvPr id="3" name="Zástupný symbol pro obsah 2">
            <a:extLst>
              <a:ext uri="{FF2B5EF4-FFF2-40B4-BE49-F238E27FC236}">
                <a16:creationId xmlns:a16="http://schemas.microsoft.com/office/drawing/2014/main" id="{485600FF-606E-4491-A78A-BE08E0BF8D0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3000">
                <a:latin typeface="Calibri" pitchFamily="18"/>
              </a:rPr>
              <a:t>Zpracovává koncepční záměry inspekční činnosti a systémy hodnocení vzdělávací soustavy.</a:t>
            </a:r>
          </a:p>
          <a:p>
            <a:pPr hangingPunct="1">
              <a:spcBef>
                <a:spcPts val="800"/>
              </a:spcBef>
              <a:buSzPct val="100000"/>
              <a:buFont typeface="Arial" pitchFamily="34"/>
              <a:buChar char="•"/>
            </a:pPr>
            <a:r>
              <a:rPr lang="cs-CZ" sz="3000">
                <a:latin typeface="Calibri" pitchFamily="18"/>
              </a:rPr>
              <a:t>S předchozím souhlasem ministerstva se může podílet na zajišťování úkolů souvisejících s naplňováním mezinárodních smluv, s rozvojem mezinárodních styků a mezinárodní spolupráce, jakož i úkolů, které vyplývají pro Českou republiku z členství v mezinárodních organizacích.</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C9283-FC57-4D5D-AE76-5AF6C038EB76}"/>
              </a:ext>
            </a:extLst>
          </p:cNvPr>
          <p:cNvSpPr txBox="1">
            <a:spLocks noGrp="1"/>
          </p:cNvSpPr>
          <p:nvPr>
            <p:ph type="title"/>
          </p:nvPr>
        </p:nvSpPr>
        <p:spPr>
          <a:xfrm>
            <a:off x="1981200" y="176689"/>
            <a:ext cx="8229600" cy="1143000"/>
          </a:xfrm>
        </p:spPr>
        <p:txBody>
          <a:bodyPr/>
          <a:lstStyle/>
          <a:p>
            <a:pPr lvl="0"/>
            <a:r>
              <a:rPr lang="cs-CZ" sz="3200" b="1">
                <a:solidFill>
                  <a:srgbClr val="7030A0"/>
                </a:solidFill>
              </a:rPr>
              <a:t>Inspekční činnost ČŠI</a:t>
            </a:r>
          </a:p>
        </p:txBody>
      </p:sp>
      <p:sp>
        <p:nvSpPr>
          <p:cNvPr id="3" name="Zástupný symbol pro obsah 2">
            <a:extLst>
              <a:ext uri="{FF2B5EF4-FFF2-40B4-BE49-F238E27FC236}">
                <a16:creationId xmlns:a16="http://schemas.microsoft.com/office/drawing/2014/main" id="{305AF6D9-FC8C-410F-9C8E-427FC1E26FD5}"/>
              </a:ext>
            </a:extLst>
          </p:cNvPr>
          <p:cNvSpPr txBox="1">
            <a:spLocks noGrp="1"/>
          </p:cNvSpPr>
          <p:nvPr>
            <p:ph idx="1"/>
          </p:nvPr>
        </p:nvSpPr>
        <p:spPr>
          <a:xfrm>
            <a:off x="1981200" y="1583888"/>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000">
                <a:latin typeface="Calibri" pitchFamily="18"/>
              </a:rPr>
              <a:t>Získává a analyzuje informace o vzdělávání dětí, žáků a studentů, o činnosti škol a školských zařízení zapsaných do školského rejstříku, sleduje a hodnotí efektivnost vzdělávací soustavy,</a:t>
            </a:r>
          </a:p>
          <a:p>
            <a:pPr hangingPunct="1">
              <a:spcBef>
                <a:spcPts val="800"/>
              </a:spcBef>
              <a:buSzPct val="100000"/>
              <a:buFont typeface="Arial" pitchFamily="34"/>
              <a:buChar char="•"/>
            </a:pPr>
            <a:r>
              <a:rPr lang="cs-CZ" sz="2000">
                <a:latin typeface="Calibri" pitchFamily="18"/>
              </a:rPr>
              <a:t>zjišťuje a hodnotí podmínky, průběh a výsledky vzdělávání, a to podle příslušných školních vzdělávacích programů a akreditovaných vzdělávacích programů,</a:t>
            </a:r>
          </a:p>
          <a:p>
            <a:pPr hangingPunct="1">
              <a:spcBef>
                <a:spcPts val="800"/>
              </a:spcBef>
              <a:buSzPct val="100000"/>
              <a:buFont typeface="Arial" pitchFamily="34"/>
              <a:buChar char="•"/>
            </a:pPr>
            <a:r>
              <a:rPr lang="cs-CZ" sz="2000">
                <a:latin typeface="Calibri" pitchFamily="18"/>
              </a:rPr>
              <a:t>zjišťuje a hodnotí naplnění školního vzdělávacího programu a jeho soulad s právními předpisy a rámcovým vzdělávacím programem,</a:t>
            </a:r>
          </a:p>
          <a:p>
            <a:pPr hangingPunct="1">
              <a:spcBef>
                <a:spcPts val="800"/>
              </a:spcBef>
              <a:buSzPct val="100000"/>
              <a:buFont typeface="Arial" pitchFamily="34"/>
              <a:buChar char="•"/>
            </a:pPr>
            <a:r>
              <a:rPr lang="cs-CZ" sz="2000">
                <a:latin typeface="Calibri" pitchFamily="18"/>
              </a:rPr>
              <a:t>vykonává kontrolu dodržování právních předpisů, které se vztahují k poskytování vzdělávání a školských služeb,</a:t>
            </a:r>
          </a:p>
          <a:p>
            <a:pPr hangingPunct="1">
              <a:spcBef>
                <a:spcPts val="800"/>
              </a:spcBef>
              <a:buSzPct val="100000"/>
              <a:buFont typeface="Arial" pitchFamily="34"/>
              <a:buChar char="•"/>
            </a:pPr>
            <a:r>
              <a:rPr lang="cs-CZ" sz="2000">
                <a:latin typeface="Calibri" pitchFamily="18"/>
              </a:rPr>
              <a:t>vykonává veřejnosprávní kontrolu využívání finančních prostředků státního rozpočtu přidělovaných podle § 160 až 163.</a:t>
            </a:r>
          </a:p>
          <a:p>
            <a:pPr hangingPunct="1">
              <a:spcBef>
                <a:spcPts val="800"/>
              </a:spcBef>
              <a:buSzPct val="100000"/>
              <a:buFont typeface="Arial" pitchFamily="34"/>
              <a:buChar char="•"/>
            </a:pPr>
            <a:r>
              <a:rPr lang="cs-CZ" sz="2000">
                <a:latin typeface="Calibri" pitchFamily="18"/>
              </a:rPr>
              <a:t>v odůvodněných případech provádět inspekční činnost i formou elektronického zjišťování údajů.</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1FB96-B6BC-4229-B618-97F46EB06160}"/>
              </a:ext>
            </a:extLst>
          </p:cNvPr>
          <p:cNvSpPr txBox="1">
            <a:spLocks noGrp="1"/>
          </p:cNvSpPr>
          <p:nvPr>
            <p:ph type="title"/>
          </p:nvPr>
        </p:nvSpPr>
        <p:spPr/>
        <p:txBody>
          <a:bodyPr/>
          <a:lstStyle/>
          <a:p>
            <a:pPr lvl="0"/>
            <a:r>
              <a:rPr lang="cs-CZ" b="1">
                <a:solidFill>
                  <a:srgbClr val="7030A0"/>
                </a:solidFill>
              </a:rPr>
              <a:t>Výstupy inspekční činnosti</a:t>
            </a:r>
          </a:p>
        </p:txBody>
      </p:sp>
      <p:sp>
        <p:nvSpPr>
          <p:cNvPr id="3" name="Zástupný symbol pro obsah 2">
            <a:extLst>
              <a:ext uri="{FF2B5EF4-FFF2-40B4-BE49-F238E27FC236}">
                <a16:creationId xmlns:a16="http://schemas.microsoft.com/office/drawing/2014/main" id="{75F6F5D2-DEFA-4BB3-92CB-57281EC0D38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b="1">
                <a:latin typeface="Calibri" pitchFamily="18"/>
              </a:rPr>
              <a:t>inspekční zpráva  </a:t>
            </a:r>
            <a:r>
              <a:rPr lang="cs-CZ">
                <a:latin typeface="Calibri" pitchFamily="18"/>
              </a:rPr>
              <a:t>(podmínky a průběh vzdělávání, ŠVP)</a:t>
            </a:r>
          </a:p>
          <a:p>
            <a:pPr hangingPunct="1">
              <a:spcBef>
                <a:spcPts val="800"/>
              </a:spcBef>
              <a:buSzPct val="100000"/>
              <a:buFont typeface="Arial" pitchFamily="34"/>
              <a:buChar char="•"/>
            </a:pPr>
            <a:r>
              <a:rPr lang="cs-CZ" b="1">
                <a:latin typeface="Calibri" pitchFamily="18"/>
              </a:rPr>
              <a:t>protokol o kontrole </a:t>
            </a:r>
            <a:r>
              <a:rPr lang="cs-CZ">
                <a:latin typeface="Calibri" pitchFamily="18"/>
              </a:rPr>
              <a:t>(kontrola dodržování právních předpisů, hospodaření se státními prostředky)</a:t>
            </a:r>
          </a:p>
          <a:p>
            <a:pPr hangingPunct="1">
              <a:spcBef>
                <a:spcPts val="800"/>
              </a:spcBef>
              <a:buSzPct val="100000"/>
              <a:buFont typeface="Arial" pitchFamily="34"/>
              <a:buChar char="•"/>
            </a:pPr>
            <a:r>
              <a:rPr lang="cs-CZ" b="1">
                <a:latin typeface="Calibri" pitchFamily="18"/>
              </a:rPr>
              <a:t>tematická zpráva </a:t>
            </a:r>
            <a:r>
              <a:rPr lang="cs-CZ">
                <a:latin typeface="Calibri" pitchFamily="18"/>
              </a:rPr>
              <a:t>v případě inspekční činnosti podle odstavce (získávání a analýzy informací)</a:t>
            </a:r>
          </a:p>
          <a:p>
            <a:pPr hangingPunct="1">
              <a:spcBef>
                <a:spcPts val="800"/>
              </a:spcBef>
              <a:buSzPct val="100000"/>
              <a:buFont typeface="Arial" pitchFamily="34"/>
              <a:buChar char="•"/>
            </a:pPr>
            <a:r>
              <a:rPr lang="cs-CZ" b="1">
                <a:latin typeface="Calibri" pitchFamily="18"/>
              </a:rPr>
              <a:t>výroční zpráva </a:t>
            </a:r>
            <a:r>
              <a:rPr lang="cs-CZ">
                <a:latin typeface="Calibri" pitchFamily="18"/>
              </a:rPr>
              <a:t>České školní inspekce.</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F0B6A-891F-46CA-9CE1-7946F8182872}"/>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E44EC82-0E9B-4512-AC5C-E3B06B9739CF}"/>
              </a:ext>
            </a:extLst>
          </p:cNvPr>
          <p:cNvSpPr txBox="1">
            <a:spLocks noGrp="1"/>
          </p:cNvSpPr>
          <p:nvPr>
            <p:ph idx="1"/>
          </p:nvPr>
        </p:nvSpPr>
        <p:spPr>
          <a:xfrm>
            <a:off x="1981200" y="1600201"/>
            <a:ext cx="8229600" cy="4525923"/>
          </a:xfrm>
        </p:spPr>
        <p:txBody>
          <a:bodyPr vert="horz" lIns="91440" tIns="45720" rIns="91440" bIns="45720" rtlCol="0" anchorCtr="1">
            <a:normAutofit/>
          </a:bodyPr>
          <a:lstStyle/>
          <a:p>
            <a:pPr algn="ctr" hangingPunct="1">
              <a:spcBef>
                <a:spcPts val="800"/>
              </a:spcBef>
              <a:buSzPct val="100000"/>
              <a:buFont typeface="Arial" pitchFamily="34"/>
              <a:buChar char="•"/>
            </a:pPr>
            <a:r>
              <a:rPr lang="cs-CZ" b="1">
                <a:solidFill>
                  <a:srgbClr val="984807"/>
                </a:solidFill>
                <a:latin typeface="Calibri" pitchFamily="18"/>
              </a:rPr>
              <a:t>Působnost územních samosprávných celků</a:t>
            </a:r>
          </a:p>
          <a:p>
            <a:pPr marL="0" indent="0" algn="ctr" hangingPunct="1">
              <a:spcBef>
                <a:spcPts val="800"/>
              </a:spcBef>
              <a:buNone/>
            </a:pPr>
            <a:r>
              <a:rPr lang="cs-CZ" b="1">
                <a:solidFill>
                  <a:srgbClr val="984807"/>
                </a:solidFill>
                <a:latin typeface="Calibri" pitchFamily="18"/>
              </a:rPr>
              <a:t>ve školství</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B07056-D56C-4711-B30B-36F2CB8110DE}"/>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A54E58A-BBE8-4192-8BE7-F33A1B79C67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Při zajišťování vzdělávání a školských služeb, zejména při zřizování a zrušování škol a školských zařízení, dbá obec a kraj zejména o</a:t>
            </a:r>
          </a:p>
          <a:p>
            <a:pPr lvl="1">
              <a:buSzPct val="100000"/>
              <a:buFont typeface="Arial" pitchFamily="34"/>
            </a:pPr>
            <a:r>
              <a:rPr lang="cs-CZ"/>
              <a:t>soulad rozvoje vzdělávání a školských služeb se zájmy občanů obce a kraje, s potřebami trhu práce, s demografickým vývojem a rozvojem svého území,</a:t>
            </a:r>
          </a:p>
          <a:p>
            <a:pPr lvl="1">
              <a:buSzPct val="100000"/>
              <a:buFont typeface="Arial" pitchFamily="34"/>
            </a:pPr>
            <a:r>
              <a:rPr lang="cs-CZ"/>
              <a:t>dostupnost vzdělávání a školských služeb podle místních podmínek.</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DD928-6A18-4AC2-BEA8-25E8FD3FDD19}"/>
              </a:ext>
            </a:extLst>
          </p:cNvPr>
          <p:cNvSpPr txBox="1">
            <a:spLocks noGrp="1"/>
          </p:cNvSpPr>
          <p:nvPr>
            <p:ph type="title"/>
          </p:nvPr>
        </p:nvSpPr>
        <p:spPr/>
        <p:txBody>
          <a:bodyPr/>
          <a:lstStyle/>
          <a:p>
            <a:pPr lvl="0"/>
            <a:r>
              <a:rPr lang="cs-CZ" b="1">
                <a:solidFill>
                  <a:srgbClr val="984807"/>
                </a:solidFill>
              </a:rPr>
              <a:t>Povinnosti obce</a:t>
            </a:r>
          </a:p>
        </p:txBody>
      </p:sp>
      <p:sp>
        <p:nvSpPr>
          <p:cNvPr id="3" name="Zástupný symbol pro obsah 2">
            <a:extLst>
              <a:ext uri="{FF2B5EF4-FFF2-40B4-BE49-F238E27FC236}">
                <a16:creationId xmlns:a16="http://schemas.microsoft.com/office/drawing/2014/main" id="{2B1B8C16-CCF1-4A38-92FD-A966FA85395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Zajistit podmínky pro </a:t>
            </a:r>
            <a:r>
              <a:rPr lang="cs-CZ" b="1">
                <a:latin typeface="Calibri" pitchFamily="18"/>
              </a:rPr>
              <a:t>plnění povinné školní docházky</a:t>
            </a:r>
            <a:r>
              <a:rPr lang="cs-CZ">
                <a:latin typeface="Calibri" pitchFamily="18"/>
              </a:rPr>
              <a:t> dětí s místem trvalého pobytu na jejím území a dětí umístěných na jejím území ve školských zařízeních pro výkon ústavní výchovy nebo ochranné výchovy, které se v souladu se zvláštním právním předpisem nevzdělávají ve školách zřízených při těchto školských zařízeních.</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B69C4-42D7-4875-AE59-0B442B90FC97}"/>
              </a:ext>
            </a:extLst>
          </p:cNvPr>
          <p:cNvSpPr txBox="1">
            <a:spLocks noGrp="1"/>
          </p:cNvSpPr>
          <p:nvPr>
            <p:ph type="title"/>
          </p:nvPr>
        </p:nvSpPr>
        <p:spPr/>
        <p:txBody>
          <a:bodyPr/>
          <a:lstStyle/>
          <a:p>
            <a:pPr lvl="0"/>
            <a:r>
              <a:rPr lang="cs-CZ" b="1"/>
              <a:t>Jak tuto povinnost obec plní</a:t>
            </a:r>
          </a:p>
        </p:txBody>
      </p:sp>
      <p:sp>
        <p:nvSpPr>
          <p:cNvPr id="3" name="Zástupný symbol pro obsah 2">
            <a:extLst>
              <a:ext uri="{FF2B5EF4-FFF2-40B4-BE49-F238E27FC236}">
                <a16:creationId xmlns:a16="http://schemas.microsoft.com/office/drawing/2014/main" id="{0B1C1E03-9DE4-49FB-8791-820899E4DA4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zřizuje a zrušuje základní školu, nebo</a:t>
            </a:r>
          </a:p>
          <a:p>
            <a:pPr hangingPunct="1">
              <a:spcBef>
                <a:spcPts val="800"/>
              </a:spcBef>
              <a:buSzPct val="100000"/>
              <a:buFont typeface="Arial" pitchFamily="34"/>
              <a:buChar char="•"/>
            </a:pPr>
            <a:r>
              <a:rPr lang="cs-CZ">
                <a:latin typeface="Calibri" pitchFamily="18"/>
              </a:rPr>
              <a:t>zajišťuje plnění povinné školní docházky v základní škole zřizované jinou obcí nebo svazkem obcí.</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B6C6E-1389-4E31-A8C9-4455416B9B87}"/>
              </a:ext>
            </a:extLst>
          </p:cNvPr>
          <p:cNvSpPr txBox="1">
            <a:spLocks noGrp="1"/>
          </p:cNvSpPr>
          <p:nvPr>
            <p:ph type="title"/>
          </p:nvPr>
        </p:nvSpPr>
        <p:spPr/>
        <p:txBody>
          <a:bodyPr/>
          <a:lstStyle/>
          <a:p>
            <a:pPr lvl="0"/>
            <a:r>
              <a:rPr lang="cs-CZ" b="1">
                <a:solidFill>
                  <a:srgbClr val="984807"/>
                </a:solidFill>
              </a:rPr>
              <a:t>Školské obvody spádové školy</a:t>
            </a:r>
          </a:p>
        </p:txBody>
      </p:sp>
      <p:sp>
        <p:nvSpPr>
          <p:cNvPr id="3" name="Zástupný symbol pro obsah 2">
            <a:extLst>
              <a:ext uri="{FF2B5EF4-FFF2-40B4-BE49-F238E27FC236}">
                <a16:creationId xmlns:a16="http://schemas.microsoft.com/office/drawing/2014/main" id="{DB8AEF61-C0DC-4DD0-917C-FA0D61F988CC}"/>
              </a:ext>
            </a:extLst>
          </p:cNvPr>
          <p:cNvSpPr txBox="1">
            <a:spLocks noGrp="1"/>
          </p:cNvSpPr>
          <p:nvPr>
            <p:ph idx="1"/>
          </p:nvPr>
        </p:nvSpPr>
        <p:spPr>
          <a:xfrm>
            <a:off x="1991642" y="1268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600">
                <a:latin typeface="Calibri" pitchFamily="18"/>
              </a:rPr>
              <a:t>je-li v obci jedna základní škola zřízená obcí, tvoří školský obvod území obce,</a:t>
            </a:r>
          </a:p>
          <a:p>
            <a:pPr hangingPunct="1">
              <a:spcBef>
                <a:spcPts val="800"/>
              </a:spcBef>
              <a:buSzPct val="100000"/>
              <a:buFont typeface="Arial" pitchFamily="34"/>
              <a:buChar char="•"/>
            </a:pPr>
            <a:r>
              <a:rPr lang="cs-CZ" sz="2600">
                <a:latin typeface="Calibri" pitchFamily="18"/>
              </a:rPr>
              <a:t>je-li v obci více základních škol zřizovaných obcí, stanoví obec školské obvody </a:t>
            </a:r>
            <a:r>
              <a:rPr lang="cs-CZ" sz="2600" u="sng">
                <a:latin typeface="Calibri" pitchFamily="18"/>
              </a:rPr>
              <a:t>obecně závaznou vyhláškou</a:t>
            </a:r>
            <a:r>
              <a:rPr lang="cs-CZ" sz="2600">
                <a:latin typeface="Calibri" pitchFamily="18"/>
              </a:rPr>
              <a:t>,</a:t>
            </a:r>
          </a:p>
          <a:p>
            <a:pPr hangingPunct="1">
              <a:spcBef>
                <a:spcPts val="800"/>
              </a:spcBef>
              <a:buSzPct val="100000"/>
              <a:buFont typeface="Arial" pitchFamily="34"/>
              <a:buChar char="•"/>
            </a:pPr>
            <a:r>
              <a:rPr lang="cs-CZ" sz="2600">
                <a:latin typeface="Calibri" pitchFamily="18"/>
              </a:rPr>
              <a:t>je-li na území svazku obcí jedna základní škola nebo více základních škol zřízených svazkem obcí nebo dojde-li k dohodě několika obcí o vytvoření společného školského obvodu jedné nebo více základních škol zřizovaných některou z těchto obcí, stanoví každá z dotčených obcí obecně závaznou vyhláškou příslušnou část školského obvodu.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2EB322-6B92-42A0-9B17-B7E53E19433B}"/>
              </a:ext>
            </a:extLst>
          </p:cNvPr>
          <p:cNvSpPr txBox="1">
            <a:spLocks noGrp="1"/>
          </p:cNvSpPr>
          <p:nvPr>
            <p:ph type="title"/>
          </p:nvPr>
        </p:nvSpPr>
        <p:spPr/>
        <p:txBody>
          <a:bodyPr/>
          <a:lstStyle/>
          <a:p>
            <a:pPr lvl="0"/>
            <a:r>
              <a:rPr lang="cs-CZ" b="1"/>
              <a:t>Název právnické osoby podle ŠZ</a:t>
            </a:r>
          </a:p>
        </p:txBody>
      </p:sp>
      <p:sp>
        <p:nvSpPr>
          <p:cNvPr id="3" name="Zástupný symbol pro obsah 2">
            <a:extLst>
              <a:ext uri="{FF2B5EF4-FFF2-40B4-BE49-F238E27FC236}">
                <a16:creationId xmlns:a16="http://schemas.microsoft.com/office/drawing/2014/main" id="{52AD0971-3213-4859-8924-BBD5A0EDF085}"/>
              </a:ext>
            </a:extLst>
          </p:cNvPr>
          <p:cNvSpPr txBox="1">
            <a:spLocks noGrp="1"/>
          </p:cNvSpPr>
          <p:nvPr>
            <p:ph idx="1"/>
          </p:nvPr>
        </p:nvSpPr>
        <p:spPr>
          <a:xfrm>
            <a:off x="1981200" y="1672200"/>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u="sng" dirty="0">
                <a:latin typeface="Calibri" pitchFamily="18"/>
              </a:rPr>
              <a:t>Musí obsahovat vždy</a:t>
            </a:r>
          </a:p>
          <a:p>
            <a:pPr marL="514441" indent="-514441" hangingPunct="1">
              <a:lnSpc>
                <a:spcPct val="80000"/>
              </a:lnSpc>
              <a:spcBef>
                <a:spcPts val="500"/>
              </a:spcBef>
              <a:buSzPct val="100000"/>
              <a:buAutoNum type="alphaLcParenR"/>
            </a:pPr>
            <a:r>
              <a:rPr lang="cs-CZ" dirty="0">
                <a:latin typeface="Calibri" pitchFamily="18"/>
              </a:rPr>
              <a:t>označení příslušného druhu nebo typu školy, kromě mateřské školy uvedené v § 34 odst. 8, pokud vykonává činnost školy,</a:t>
            </a:r>
          </a:p>
          <a:p>
            <a:pPr marL="514441" indent="-514441" hangingPunct="1">
              <a:lnSpc>
                <a:spcPct val="80000"/>
              </a:lnSpc>
              <a:spcBef>
                <a:spcPts val="500"/>
              </a:spcBef>
              <a:buSzPct val="100000"/>
              <a:buAutoNum type="alphaLcParenR"/>
            </a:pPr>
            <a:r>
              <a:rPr lang="cs-CZ" dirty="0">
                <a:latin typeface="Calibri" pitchFamily="18"/>
              </a:rPr>
              <a:t>označení příslušného typu školského zařízení pro výkon ústavní výchovy nebo ochranné výchovy nebo školského zařízení pro preventivně výchovnou péči, pokud vykonává činnost tohoto školského zařízení,</a:t>
            </a:r>
          </a:p>
          <a:p>
            <a:pPr marL="514441" indent="-514441" hangingPunct="1">
              <a:lnSpc>
                <a:spcPct val="80000"/>
              </a:lnSpc>
              <a:spcBef>
                <a:spcPts val="500"/>
              </a:spcBef>
              <a:buSzPct val="100000"/>
              <a:buAutoNum type="alphaLcParenR"/>
            </a:pPr>
            <a:r>
              <a:rPr lang="cs-CZ" dirty="0">
                <a:latin typeface="Calibri" pitchFamily="18"/>
              </a:rPr>
              <a:t>označení příslušného druhu nebo typu školského zařízení, které není uvedeno v písmeni b), pokud vykonává činnost pouze tohoto školského zařízení.</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BAE583-8349-4A6E-B35C-EDAC643E0DA6}"/>
              </a:ext>
            </a:extLst>
          </p:cNvPr>
          <p:cNvSpPr txBox="1">
            <a:spLocks noGrp="1"/>
          </p:cNvSpPr>
          <p:nvPr>
            <p:ph type="title"/>
          </p:nvPr>
        </p:nvSpPr>
        <p:spPr/>
        <p:txBody>
          <a:bodyPr/>
          <a:lstStyle/>
          <a:p>
            <a:pPr lvl="0"/>
            <a:r>
              <a:rPr lang="cs-CZ" sz="3600" b="1">
                <a:solidFill>
                  <a:srgbClr val="984807"/>
                </a:solidFill>
              </a:rPr>
              <a:t>Ohrožení plnění  povinné školní docházky</a:t>
            </a:r>
          </a:p>
        </p:txBody>
      </p:sp>
      <p:sp>
        <p:nvSpPr>
          <p:cNvPr id="3" name="Zástupný symbol pro obsah 2">
            <a:extLst>
              <a:ext uri="{FF2B5EF4-FFF2-40B4-BE49-F238E27FC236}">
                <a16:creationId xmlns:a16="http://schemas.microsoft.com/office/drawing/2014/main" id="{E2CF047E-C24A-4DB6-9781-2267778F05A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Pokud území obce nebo jeho část nespadá pod školský obvod ani společný školský obvod a je ohroženo plnění povinné školní docházky dítěte, krajský úřad </a:t>
            </a:r>
            <a:r>
              <a:rPr lang="cs-CZ" u="sng">
                <a:latin typeface="Calibri" pitchFamily="18"/>
              </a:rPr>
              <a:t>opatřením obecné povahy </a:t>
            </a:r>
            <a:r>
              <a:rPr lang="cs-CZ">
                <a:latin typeface="Calibri" pitchFamily="18"/>
              </a:rPr>
              <a:t>pro toto území vytvoří nebo na ně rozšíří školský obvod nebo společný školský obvod základní školy zřizované touto nebo jinou obcí nebo svazkem obcí, a to s platností nejdéle na 24 měsíců.</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0B07E6-F161-49FF-818A-25E7A859B1B1}"/>
              </a:ext>
            </a:extLst>
          </p:cNvPr>
          <p:cNvSpPr txBox="1">
            <a:spLocks noGrp="1"/>
          </p:cNvSpPr>
          <p:nvPr>
            <p:ph type="title"/>
          </p:nvPr>
        </p:nvSpPr>
        <p:spPr/>
        <p:txBody>
          <a:bodyPr/>
          <a:lstStyle/>
          <a:p>
            <a:pPr lvl="0"/>
            <a:r>
              <a:rPr lang="cs-CZ" sz="3600" b="1">
                <a:solidFill>
                  <a:srgbClr val="984807"/>
                </a:solidFill>
              </a:rPr>
              <a:t>Námitky proti opatření obecné povahy</a:t>
            </a:r>
          </a:p>
        </p:txBody>
      </p:sp>
      <p:sp>
        <p:nvSpPr>
          <p:cNvPr id="3" name="Zástupný symbol pro obsah 2">
            <a:extLst>
              <a:ext uri="{FF2B5EF4-FFF2-40B4-BE49-F238E27FC236}">
                <a16:creationId xmlns:a16="http://schemas.microsoft.com/office/drawing/2014/main" id="{F7DC623E-E156-4B00-BA0F-D6E50FEB9D0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může podat obec, pro jejíž území nebo jeho část je vytvořen nebo na ně rozšířen školský obvod nebo společný školský obvod základní školy,</a:t>
            </a:r>
          </a:p>
          <a:p>
            <a:pPr hangingPunct="1">
              <a:spcBef>
                <a:spcPts val="800"/>
              </a:spcBef>
              <a:buSzPct val="100000"/>
              <a:buFont typeface="Arial" pitchFamily="34"/>
              <a:buChar char="•"/>
            </a:pPr>
            <a:r>
              <a:rPr lang="cs-CZ">
                <a:latin typeface="Calibri" pitchFamily="18"/>
              </a:rPr>
              <a:t>může podat obec, která zřizuje danou základní školu nebo je členem svazku obcí, který zřizuje danou základní školu.</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236F09-C39E-4510-8288-E34E1EDAC57F}"/>
              </a:ext>
            </a:extLst>
          </p:cNvPr>
          <p:cNvSpPr txBox="1">
            <a:spLocks noGrp="1"/>
          </p:cNvSpPr>
          <p:nvPr>
            <p:ph type="title"/>
          </p:nvPr>
        </p:nvSpPr>
        <p:spPr/>
        <p:txBody>
          <a:bodyPr/>
          <a:lstStyle/>
          <a:p>
            <a:pPr lvl="0"/>
            <a:r>
              <a:rPr lang="cs-CZ" b="1">
                <a:solidFill>
                  <a:srgbClr val="984807"/>
                </a:solidFill>
              </a:rPr>
              <a:t>Dopravní obslužnost</a:t>
            </a:r>
          </a:p>
        </p:txBody>
      </p:sp>
      <p:sp>
        <p:nvSpPr>
          <p:cNvPr id="3" name="Zástupný symbol pro obsah 2">
            <a:extLst>
              <a:ext uri="{FF2B5EF4-FFF2-40B4-BE49-F238E27FC236}">
                <a16:creationId xmlns:a16="http://schemas.microsoft.com/office/drawing/2014/main" id="{BAEB5399-0894-4F39-B7F6-056FC26136B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 rámci základní dopravní obslužnosti území kraje je </a:t>
            </a:r>
            <a:r>
              <a:rPr lang="cs-CZ" u="sng">
                <a:latin typeface="Calibri" pitchFamily="18"/>
              </a:rPr>
              <a:t>kraj povinen </a:t>
            </a:r>
            <a:r>
              <a:rPr lang="cs-CZ">
                <a:latin typeface="Calibri" pitchFamily="18"/>
              </a:rPr>
              <a:t>zajistit dopravu do spádové školy a ze spádové školy, pokud vzdálenost spádové školy od místa trvalého pobytu žáka přesáhne 4 km.</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9E81C2-8852-4D25-B7A2-1531B0A34356}"/>
              </a:ext>
            </a:extLst>
          </p:cNvPr>
          <p:cNvSpPr txBox="1">
            <a:spLocks noGrp="1"/>
          </p:cNvSpPr>
          <p:nvPr>
            <p:ph type="title"/>
          </p:nvPr>
        </p:nvSpPr>
        <p:spPr/>
        <p:txBody>
          <a:bodyPr/>
          <a:lstStyle/>
          <a:p>
            <a:pPr lvl="0"/>
            <a:r>
              <a:rPr lang="cs-CZ" b="1">
                <a:solidFill>
                  <a:srgbClr val="984807"/>
                </a:solidFill>
              </a:rPr>
              <a:t>Obec a předškolní vzdělávání</a:t>
            </a:r>
          </a:p>
        </p:txBody>
      </p:sp>
      <p:sp>
        <p:nvSpPr>
          <p:cNvPr id="3" name="Zástupný symbol pro obsah 2">
            <a:extLst>
              <a:ext uri="{FF2B5EF4-FFF2-40B4-BE49-F238E27FC236}">
                <a16:creationId xmlns:a16="http://schemas.microsoft.com/office/drawing/2014/main" id="{A653A17A-9CE9-453B-A357-380CD2A6D2D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Obec zřizuje a zrušuje:</a:t>
            </a:r>
          </a:p>
          <a:p>
            <a:pPr lvl="1">
              <a:buSzPct val="100000"/>
              <a:buFont typeface="Arial" pitchFamily="34"/>
            </a:pPr>
            <a:r>
              <a:rPr lang="cs-CZ"/>
              <a:t>mateřské školy,</a:t>
            </a:r>
          </a:p>
          <a:p>
            <a:pPr lvl="1">
              <a:buSzPct val="100000"/>
              <a:buFont typeface="Arial" pitchFamily="34"/>
            </a:pPr>
            <a:r>
              <a:rPr lang="cs-CZ"/>
              <a:t>mateřské a základní školy s vyučovacím jazykem národnostní menšiny za podmínek stanovených v § 14 a</a:t>
            </a:r>
          </a:p>
          <a:p>
            <a:pPr marL="0" indent="0" hangingPunct="1">
              <a:spcBef>
                <a:spcPts val="800"/>
              </a:spcBef>
              <a:buNone/>
            </a:pPr>
            <a:endParaRPr lang="cs-CZ">
              <a:latin typeface="Calibri" pitchFamily="18"/>
            </a:endParaRPr>
          </a:p>
          <a:p>
            <a:pPr lvl="1">
              <a:buSzPct val="100000"/>
              <a:buFont typeface="Arial" pitchFamily="34"/>
            </a:pPr>
            <a:r>
              <a:rPr lang="cs-CZ"/>
              <a:t>zařízení školního stravování sloužící dětem a žákům škol, které zřizuje.</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D702C6-52C7-4C5E-8EF2-9241C3012517}"/>
              </a:ext>
            </a:extLst>
          </p:cNvPr>
          <p:cNvSpPr txBox="1">
            <a:spLocks noGrp="1"/>
          </p:cNvSpPr>
          <p:nvPr>
            <p:ph type="title"/>
          </p:nvPr>
        </p:nvSpPr>
        <p:spPr/>
        <p:txBody>
          <a:bodyPr/>
          <a:lstStyle/>
          <a:p>
            <a:pPr lvl="0"/>
            <a:r>
              <a:rPr lang="cs-CZ" sz="3600" b="1">
                <a:solidFill>
                  <a:srgbClr val="984807"/>
                </a:solidFill>
              </a:rPr>
              <a:t>Povinnost zajistit předškolní vzdělávání</a:t>
            </a:r>
          </a:p>
        </p:txBody>
      </p:sp>
      <p:sp>
        <p:nvSpPr>
          <p:cNvPr id="3" name="Zástupný symbol pro obsah 2">
            <a:extLst>
              <a:ext uri="{FF2B5EF4-FFF2-40B4-BE49-F238E27FC236}">
                <a16:creationId xmlns:a16="http://schemas.microsoft.com/office/drawing/2014/main" id="{6B258016-BB2E-4336-8613-F8F43016353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Obec je povinna zajistit podmínky pro předškolní vzdělávání pro děti s právem přednostního přijetí a pro povinné předškolní vzdělávání pro děti s místem trvalého pobytu na jejím území a pro děti umístěné na jejím území v dětském domově. Za tímto účelem obec</a:t>
            </a:r>
          </a:p>
          <a:p>
            <a:pPr lvl="1">
              <a:buSzPct val="100000"/>
              <a:buFont typeface="Arial" pitchFamily="34"/>
            </a:pPr>
            <a:r>
              <a:rPr lang="cs-CZ"/>
              <a:t>zřídí mateřskou školu, nebo</a:t>
            </a:r>
          </a:p>
          <a:p>
            <a:pPr lvl="1">
              <a:buSzPct val="100000"/>
              <a:buFont typeface="Arial" pitchFamily="34"/>
            </a:pPr>
            <a:r>
              <a:rPr lang="cs-CZ"/>
              <a:t>zajistí předškolní vzdělávání v mateřské škole zřizované jinou obcí nebo svazkem obcí.</a:t>
            </a:r>
          </a:p>
          <a:p>
            <a:pPr marL="457200" lvl="1" indent="0">
              <a:buNone/>
            </a:pPr>
            <a:r>
              <a:rPr lang="cs-CZ"/>
              <a:t>Spádové obvody mateřských škol</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60084-213E-462E-88E1-98174E6ACE69}"/>
              </a:ext>
            </a:extLst>
          </p:cNvPr>
          <p:cNvSpPr txBox="1">
            <a:spLocks noGrp="1"/>
          </p:cNvSpPr>
          <p:nvPr>
            <p:ph type="title"/>
          </p:nvPr>
        </p:nvSpPr>
        <p:spPr/>
        <p:txBody>
          <a:bodyPr/>
          <a:lstStyle/>
          <a:p>
            <a:pPr lvl="0"/>
            <a:r>
              <a:rPr lang="cs-CZ" b="1">
                <a:solidFill>
                  <a:srgbClr val="984807"/>
                </a:solidFill>
              </a:rPr>
              <a:t>Obec může zřizovat</a:t>
            </a:r>
          </a:p>
        </p:txBody>
      </p:sp>
      <p:sp>
        <p:nvSpPr>
          <p:cNvPr id="3" name="Zástupný symbol pro obsah 2">
            <a:extLst>
              <a:ext uri="{FF2B5EF4-FFF2-40B4-BE49-F238E27FC236}">
                <a16:creationId xmlns:a16="http://schemas.microsoft.com/office/drawing/2014/main" id="{7B2B30C2-3B85-464E-AFA2-B4F7405A082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základní umělecké školy,</a:t>
            </a:r>
          </a:p>
          <a:p>
            <a:pPr hangingPunct="1">
              <a:spcBef>
                <a:spcPts val="800"/>
              </a:spcBef>
              <a:buSzPct val="100000"/>
              <a:buFont typeface="Arial" pitchFamily="34"/>
              <a:buChar char="•"/>
            </a:pPr>
            <a:r>
              <a:rPr lang="cs-CZ">
                <a:latin typeface="Calibri" pitchFamily="18"/>
              </a:rPr>
              <a:t>školská zařízení pro zájmové vzdělávání,</a:t>
            </a:r>
          </a:p>
          <a:p>
            <a:pPr hangingPunct="1">
              <a:spcBef>
                <a:spcPts val="800"/>
              </a:spcBef>
              <a:buSzPct val="100000"/>
              <a:buFont typeface="Arial" pitchFamily="34"/>
              <a:buChar char="•"/>
            </a:pPr>
            <a:r>
              <a:rPr lang="cs-CZ">
                <a:latin typeface="Calibri" pitchFamily="18"/>
              </a:rPr>
              <a:t>školská účelová zařízení a</a:t>
            </a:r>
          </a:p>
          <a:p>
            <a:pPr hangingPunct="1">
              <a:spcBef>
                <a:spcPts val="800"/>
              </a:spcBef>
              <a:buSzPct val="100000"/>
              <a:buFont typeface="Arial" pitchFamily="34"/>
              <a:buChar char="•"/>
            </a:pPr>
            <a:r>
              <a:rPr lang="cs-CZ">
                <a:latin typeface="Calibri" pitchFamily="18"/>
              </a:rPr>
              <a:t>školy nebo školská zařízení, které jinak zřizuje kraj nebo ministerstvo,</a:t>
            </a:r>
          </a:p>
          <a:p>
            <a:pPr hangingPunct="1">
              <a:spcBef>
                <a:spcPts val="800"/>
              </a:spcBef>
              <a:buSzPct val="100000"/>
              <a:buFont typeface="Arial" pitchFamily="34"/>
              <a:buChar char="•"/>
            </a:pPr>
            <a:r>
              <a:rPr lang="cs-CZ">
                <a:latin typeface="Calibri" pitchFamily="18"/>
              </a:rPr>
              <a:t>Podmínka – pokud prokáže potřebné finanční, materiální a personální zabezpečení jejich činnosti orgánu, který vede rejstřík škol a školských zařízení.</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05BBE9-69CA-4BD5-B409-D4B7CC66C6FB}"/>
              </a:ext>
            </a:extLst>
          </p:cNvPr>
          <p:cNvSpPr txBox="1">
            <a:spLocks noGrp="1"/>
          </p:cNvSpPr>
          <p:nvPr>
            <p:ph type="title"/>
          </p:nvPr>
        </p:nvSpPr>
        <p:spPr/>
        <p:txBody>
          <a:bodyPr/>
          <a:lstStyle/>
          <a:p>
            <a:pPr lvl="0"/>
            <a:r>
              <a:rPr lang="cs-CZ" b="1">
                <a:solidFill>
                  <a:srgbClr val="984807"/>
                </a:solidFill>
              </a:rPr>
              <a:t>Další úkoly obce</a:t>
            </a:r>
          </a:p>
        </p:txBody>
      </p:sp>
      <p:sp>
        <p:nvSpPr>
          <p:cNvPr id="3" name="Zástupný symbol pro obsah 2">
            <a:extLst>
              <a:ext uri="{FF2B5EF4-FFF2-40B4-BE49-F238E27FC236}">
                <a16:creationId xmlns:a16="http://schemas.microsoft.com/office/drawing/2014/main" id="{02814E23-3421-4BDC-AEEA-D84DFA2C789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Zajišťuje výdaje s výjimkou výdajů hrazených z finančních prostředků státního rozpočtu a z jiných zdrojů;</a:t>
            </a:r>
          </a:p>
          <a:p>
            <a:pPr hangingPunct="1">
              <a:spcBef>
                <a:spcPts val="800"/>
              </a:spcBef>
              <a:buSzPct val="100000"/>
              <a:buFont typeface="Arial" pitchFamily="34"/>
              <a:buChar char="•"/>
            </a:pPr>
            <a:r>
              <a:rPr lang="cs-CZ">
                <a:latin typeface="Calibri" pitchFamily="18"/>
              </a:rPr>
              <a:t>může přispívat na další neinvestiční výdaje jinak hrazené ze státního rozpočtu podle tohoto zákona.</a:t>
            </a:r>
          </a:p>
          <a:p>
            <a:pPr hangingPunct="1">
              <a:spcBef>
                <a:spcPts val="800"/>
              </a:spcBef>
              <a:buSzPct val="100000"/>
              <a:buFont typeface="Arial" pitchFamily="34"/>
              <a:buChar char="•"/>
            </a:pPr>
            <a:r>
              <a:rPr lang="cs-CZ">
                <a:latin typeface="Calibri" pitchFamily="18"/>
              </a:rPr>
              <a:t>přiděluje dotace stanovené zákonem o státním rozpočtu k částečné úhradě výdajů na provoz a provádí jejich finanční vypořádání.</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7A51D1-6729-419F-AD75-E79B18CE40B3}"/>
              </a:ext>
            </a:extLst>
          </p:cNvPr>
          <p:cNvSpPr txBox="1">
            <a:spLocks noGrp="1"/>
          </p:cNvSpPr>
          <p:nvPr>
            <p:ph type="title"/>
          </p:nvPr>
        </p:nvSpPr>
        <p:spPr/>
        <p:txBody>
          <a:bodyPr/>
          <a:lstStyle/>
          <a:p>
            <a:pPr lvl="0"/>
            <a:r>
              <a:rPr lang="cs-CZ" b="1">
                <a:solidFill>
                  <a:srgbClr val="984807"/>
                </a:solidFill>
              </a:rPr>
              <a:t>Kraj</a:t>
            </a:r>
          </a:p>
        </p:txBody>
      </p:sp>
      <p:sp>
        <p:nvSpPr>
          <p:cNvPr id="3" name="Zástupný symbol pro obsah 2">
            <a:extLst>
              <a:ext uri="{FF2B5EF4-FFF2-40B4-BE49-F238E27FC236}">
                <a16:creationId xmlns:a16="http://schemas.microsoft.com/office/drawing/2014/main" id="{D5A26D61-E3CA-4AC9-983C-B9ACAFC95CC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Je povinen zajistit podmínky pro uskutečňování středního a vyššího odborného vzdělávání, vzdělávání dětí, žáků a studentů se speciálními vzdělávacími potřebami, dále jazykového, základního uměleckého a zájmového vzdělávání a pro výkon ústavní výchovy.</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C49D4-72E7-4BF5-AEF2-D29584E41400}"/>
              </a:ext>
            </a:extLst>
          </p:cNvPr>
          <p:cNvSpPr txBox="1">
            <a:spLocks noGrp="1"/>
          </p:cNvSpPr>
          <p:nvPr>
            <p:ph type="title"/>
          </p:nvPr>
        </p:nvSpPr>
        <p:spPr>
          <a:xfrm>
            <a:off x="1991642" y="17638"/>
            <a:ext cx="8229600" cy="1143000"/>
          </a:xfrm>
        </p:spPr>
        <p:txBody>
          <a:bodyPr/>
          <a:lstStyle/>
          <a:p>
            <a:pPr lvl="0"/>
            <a:r>
              <a:rPr lang="cs-CZ" sz="3600" b="1">
                <a:solidFill>
                  <a:srgbClr val="984807"/>
                </a:solidFill>
              </a:rPr>
              <a:t>Kraj zřizuje a zrušuje</a:t>
            </a:r>
          </a:p>
        </p:txBody>
      </p:sp>
      <p:sp>
        <p:nvSpPr>
          <p:cNvPr id="3" name="Zástupný symbol pro obsah 2">
            <a:extLst>
              <a:ext uri="{FF2B5EF4-FFF2-40B4-BE49-F238E27FC236}">
                <a16:creationId xmlns:a16="http://schemas.microsoft.com/office/drawing/2014/main" id="{B641AA77-3162-43FC-9AC3-1BCFDCA02C19}"/>
              </a:ext>
            </a:extLst>
          </p:cNvPr>
          <p:cNvSpPr txBox="1">
            <a:spLocks noGrp="1"/>
          </p:cNvSpPr>
          <p:nvPr>
            <p:ph idx="1"/>
          </p:nvPr>
        </p:nvSpPr>
        <p:spPr>
          <a:xfrm>
            <a:off x="1847642" y="980640"/>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000">
                <a:latin typeface="Calibri" pitchFamily="18"/>
              </a:rPr>
              <a:t>Střední školy,</a:t>
            </a:r>
          </a:p>
          <a:p>
            <a:pPr hangingPunct="1">
              <a:lnSpc>
                <a:spcPct val="80000"/>
              </a:lnSpc>
              <a:spcBef>
                <a:spcPts val="800"/>
              </a:spcBef>
              <a:buSzPct val="100000"/>
              <a:buFont typeface="Arial" pitchFamily="34"/>
              <a:buChar char="•"/>
            </a:pPr>
            <a:r>
              <a:rPr lang="cs-CZ" sz="2000">
                <a:latin typeface="Calibri" pitchFamily="18"/>
              </a:rPr>
              <a:t>vyšší odborné školy,</a:t>
            </a:r>
          </a:p>
          <a:p>
            <a:pPr hangingPunct="1">
              <a:lnSpc>
                <a:spcPct val="80000"/>
              </a:lnSpc>
              <a:spcBef>
                <a:spcPts val="800"/>
              </a:spcBef>
              <a:buSzPct val="100000"/>
              <a:buFont typeface="Arial" pitchFamily="34"/>
              <a:buChar char="•"/>
            </a:pPr>
            <a:r>
              <a:rPr lang="cs-CZ" sz="2000">
                <a:latin typeface="Calibri" pitchFamily="18"/>
              </a:rPr>
              <a:t>mateřské, základní, střední školy a školská zařízení pro děti a žáky uvedené v § 16 odst. 9,</a:t>
            </a:r>
          </a:p>
          <a:p>
            <a:pPr hangingPunct="1">
              <a:lnSpc>
                <a:spcPct val="80000"/>
              </a:lnSpc>
              <a:spcBef>
                <a:spcPts val="800"/>
              </a:spcBef>
              <a:buSzPct val="100000"/>
              <a:buFont typeface="Arial" pitchFamily="34"/>
              <a:buChar char="•"/>
            </a:pPr>
            <a:r>
              <a:rPr lang="cs-CZ" sz="2000">
                <a:latin typeface="Calibri" pitchFamily="18"/>
              </a:rPr>
              <a:t>základní školy speciální,</a:t>
            </a:r>
          </a:p>
          <a:p>
            <a:pPr hangingPunct="1">
              <a:lnSpc>
                <a:spcPct val="80000"/>
              </a:lnSpc>
              <a:spcBef>
                <a:spcPts val="800"/>
              </a:spcBef>
              <a:buSzPct val="100000"/>
              <a:buFont typeface="Arial" pitchFamily="34"/>
              <a:buChar char="•"/>
            </a:pPr>
            <a:r>
              <a:rPr lang="cs-CZ" sz="2000">
                <a:latin typeface="Calibri" pitchFamily="18"/>
              </a:rPr>
              <a:t>školy při zdravotnických zařízeních,</a:t>
            </a:r>
          </a:p>
          <a:p>
            <a:pPr hangingPunct="1">
              <a:lnSpc>
                <a:spcPct val="80000"/>
              </a:lnSpc>
              <a:spcBef>
                <a:spcPts val="800"/>
              </a:spcBef>
              <a:buSzPct val="100000"/>
              <a:buFont typeface="Arial" pitchFamily="34"/>
              <a:buChar char="•"/>
            </a:pPr>
            <a:r>
              <a:rPr lang="cs-CZ" sz="2000">
                <a:latin typeface="Calibri" pitchFamily="18"/>
              </a:rPr>
              <a:t>školská výchovná a ubytovací zařízení a zařízení školního stravování pro děti, žáky a studenty škol, které zřizuje,</a:t>
            </a:r>
          </a:p>
          <a:p>
            <a:pPr hangingPunct="1">
              <a:lnSpc>
                <a:spcPct val="80000"/>
              </a:lnSpc>
              <a:spcBef>
                <a:spcPts val="800"/>
              </a:spcBef>
              <a:buSzPct val="100000"/>
              <a:buFont typeface="Arial" pitchFamily="34"/>
              <a:buChar char="•"/>
            </a:pPr>
            <a:r>
              <a:rPr lang="cs-CZ" sz="2000">
                <a:latin typeface="Calibri" pitchFamily="18"/>
              </a:rPr>
              <a:t>střední školy s vyučovacím jazykem národnostní menšiny,</a:t>
            </a:r>
          </a:p>
          <a:p>
            <a:pPr hangingPunct="1">
              <a:lnSpc>
                <a:spcPct val="80000"/>
              </a:lnSpc>
              <a:spcBef>
                <a:spcPts val="800"/>
              </a:spcBef>
              <a:buSzPct val="100000"/>
              <a:buFont typeface="Arial" pitchFamily="34"/>
              <a:buChar char="•"/>
            </a:pPr>
            <a:r>
              <a:rPr lang="cs-CZ" sz="2000">
                <a:latin typeface="Calibri" pitchFamily="18"/>
              </a:rPr>
              <a:t>jazykové školy s právem státní jazykové zkoušky,</a:t>
            </a:r>
          </a:p>
          <a:p>
            <a:pPr hangingPunct="1">
              <a:lnSpc>
                <a:spcPct val="80000"/>
              </a:lnSpc>
              <a:spcBef>
                <a:spcPts val="800"/>
              </a:spcBef>
              <a:buSzPct val="100000"/>
              <a:buFont typeface="Arial" pitchFamily="34"/>
              <a:buChar char="•"/>
            </a:pPr>
            <a:r>
              <a:rPr lang="cs-CZ" sz="2000">
                <a:latin typeface="Calibri" pitchFamily="18"/>
              </a:rPr>
              <a:t>základní umělecké školy,</a:t>
            </a:r>
          </a:p>
          <a:p>
            <a:pPr hangingPunct="1">
              <a:lnSpc>
                <a:spcPct val="80000"/>
              </a:lnSpc>
              <a:spcBef>
                <a:spcPts val="800"/>
              </a:spcBef>
              <a:buSzPct val="100000"/>
              <a:buFont typeface="Arial" pitchFamily="34"/>
              <a:buChar char="•"/>
            </a:pPr>
            <a:r>
              <a:rPr lang="cs-CZ" sz="2000">
                <a:latin typeface="Calibri" pitchFamily="18"/>
              </a:rPr>
              <a:t>školská zařízení pro zájmové vzdělávání,</a:t>
            </a:r>
          </a:p>
          <a:p>
            <a:pPr hangingPunct="1">
              <a:lnSpc>
                <a:spcPct val="80000"/>
              </a:lnSpc>
              <a:spcBef>
                <a:spcPts val="800"/>
              </a:spcBef>
              <a:buSzPct val="100000"/>
              <a:buFont typeface="Arial" pitchFamily="34"/>
              <a:buChar char="•"/>
            </a:pPr>
            <a:r>
              <a:rPr lang="cs-CZ" sz="2000">
                <a:latin typeface="Calibri" pitchFamily="18"/>
              </a:rPr>
              <a:t>dětské domovy.</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72C50C-0846-42B5-96EE-76A45ACC02B3}"/>
              </a:ext>
            </a:extLst>
          </p:cNvPr>
          <p:cNvSpPr txBox="1">
            <a:spLocks noGrp="1"/>
          </p:cNvSpPr>
          <p:nvPr>
            <p:ph type="title"/>
          </p:nvPr>
        </p:nvSpPr>
        <p:spPr/>
        <p:txBody>
          <a:bodyPr/>
          <a:lstStyle/>
          <a:p>
            <a:pPr lvl="0"/>
            <a:r>
              <a:rPr lang="cs-CZ" sz="3600" b="1">
                <a:solidFill>
                  <a:srgbClr val="984807"/>
                </a:solidFill>
              </a:rPr>
              <a:t>Kraj může zřizovat a zrušovat</a:t>
            </a:r>
          </a:p>
        </p:txBody>
      </p:sp>
      <p:sp>
        <p:nvSpPr>
          <p:cNvPr id="3" name="Zástupný symbol pro obsah 2">
            <a:extLst>
              <a:ext uri="{FF2B5EF4-FFF2-40B4-BE49-F238E27FC236}">
                <a16:creationId xmlns:a16="http://schemas.microsoft.com/office/drawing/2014/main" id="{939F1D99-F5E8-4529-B886-DCEE4AB1D4B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mateřské a základní školy s vyučovacím jazykem národnostní menšiny za podmínek stanovených v § 14,</a:t>
            </a:r>
          </a:p>
          <a:p>
            <a:pPr hangingPunct="1">
              <a:spcBef>
                <a:spcPts val="800"/>
              </a:spcBef>
              <a:buSzPct val="100000"/>
              <a:buFont typeface="Arial" pitchFamily="34"/>
              <a:buChar char="•"/>
            </a:pPr>
            <a:r>
              <a:rPr lang="cs-CZ" sz="2400">
                <a:latin typeface="Calibri" pitchFamily="18"/>
              </a:rPr>
              <a:t>školská zařízení podle § 115 až 120 (zařízení pro další vzdělávání pedagogických pracovníků, školská poradenská zařízení školská výchovná a ubytovací zařízení, školská zařízení pro zájmové vzdělávání a zařízení školního stravování)</a:t>
            </a:r>
          </a:p>
          <a:p>
            <a:pPr hangingPunct="1">
              <a:spcBef>
                <a:spcPts val="800"/>
              </a:spcBef>
              <a:buSzPct val="100000"/>
              <a:buFont typeface="Arial" pitchFamily="34"/>
              <a:buChar char="•"/>
            </a:pPr>
            <a:r>
              <a:rPr lang="cs-CZ" sz="2400">
                <a:latin typeface="Calibri" pitchFamily="18"/>
              </a:rPr>
              <a:t>školy a školská zařízení, které jinak zřizuje obec nebo ministerstvo, pokud kraj prokáže potřebné finanční, materiálové a personální zabezpečení této školy nebo školského zařízení.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38813-5313-4790-B9ED-BBDE0B2CC028}"/>
              </a:ext>
            </a:extLst>
          </p:cNvPr>
          <p:cNvSpPr txBox="1">
            <a:spLocks noGrp="1"/>
          </p:cNvSpPr>
          <p:nvPr>
            <p:ph type="title"/>
          </p:nvPr>
        </p:nvSpPr>
        <p:spPr/>
        <p:txBody>
          <a:bodyPr/>
          <a:lstStyle/>
          <a:p>
            <a:pPr lvl="0"/>
            <a:r>
              <a:rPr lang="cs-CZ" b="1"/>
              <a:t>Název právnické osoby podle ŠZ</a:t>
            </a:r>
          </a:p>
        </p:txBody>
      </p:sp>
      <p:sp>
        <p:nvSpPr>
          <p:cNvPr id="3" name="Zástupný symbol pro obsah 2">
            <a:extLst>
              <a:ext uri="{FF2B5EF4-FFF2-40B4-BE49-F238E27FC236}">
                <a16:creationId xmlns:a16="http://schemas.microsoft.com/office/drawing/2014/main" id="{BCD8E8F3-0E94-4E23-8BC0-72167171466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u="sng">
                <a:latin typeface="Calibri" pitchFamily="18"/>
              </a:rPr>
              <a:t>Může obsahovat</a:t>
            </a:r>
          </a:p>
          <a:p>
            <a:pPr marL="0" indent="0" hangingPunct="1">
              <a:spcBef>
                <a:spcPts val="800"/>
              </a:spcBef>
              <a:buNone/>
            </a:pPr>
            <a:endParaRPr lang="cs-CZ" u="sng">
              <a:latin typeface="Calibri" pitchFamily="18"/>
            </a:endParaRPr>
          </a:p>
          <a:p>
            <a:pPr lvl="1">
              <a:lnSpc>
                <a:spcPct val="90000"/>
              </a:lnSpc>
              <a:buSzPct val="100000"/>
              <a:buFont typeface="Arial" pitchFamily="34"/>
            </a:pPr>
            <a:r>
              <a:rPr lang="cs-CZ"/>
              <a:t>označení všech druhů nebo typů školských zařízení, pokud vykonává činnost těchto školských zařízení,</a:t>
            </a:r>
          </a:p>
          <a:p>
            <a:pPr lvl="1">
              <a:lnSpc>
                <a:spcPct val="90000"/>
              </a:lnSpc>
              <a:buSzPct val="100000"/>
              <a:buFont typeface="Arial" pitchFamily="34"/>
            </a:pPr>
            <a:r>
              <a:rPr lang="cs-CZ"/>
              <a:t>upřesňující přívlastek, popřípadě čestný název, je-li ministerstvem udělen.</a:t>
            </a:r>
          </a:p>
          <a:p>
            <a:pPr hangingPunct="1">
              <a:spcBef>
                <a:spcPts val="800"/>
              </a:spcBef>
              <a:buNone/>
            </a:pPr>
            <a:endParaRPr lang="cs-CZ">
              <a:latin typeface="Calibri" pitchFamily="18"/>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51A319-E676-4291-ACFF-E0C971F33EDC}"/>
              </a:ext>
            </a:extLst>
          </p:cNvPr>
          <p:cNvSpPr txBox="1">
            <a:spLocks noGrp="1"/>
          </p:cNvSpPr>
          <p:nvPr>
            <p:ph type="title"/>
          </p:nvPr>
        </p:nvSpPr>
        <p:spPr/>
        <p:txBody>
          <a:bodyPr/>
          <a:lstStyle/>
          <a:p>
            <a:pPr lvl="0"/>
            <a:r>
              <a:rPr lang="cs-CZ" b="1">
                <a:solidFill>
                  <a:srgbClr val="984807"/>
                </a:solidFill>
              </a:rPr>
              <a:t>Další povinnosti kraje</a:t>
            </a:r>
          </a:p>
        </p:txBody>
      </p:sp>
      <p:sp>
        <p:nvSpPr>
          <p:cNvPr id="3" name="Zástupný symbol pro obsah 2">
            <a:extLst>
              <a:ext uri="{FF2B5EF4-FFF2-40B4-BE49-F238E27FC236}">
                <a16:creationId xmlns:a16="http://schemas.microsoft.com/office/drawing/2014/main" id="{1CC5C476-C285-4AA8-A9C3-1D0FCCA20A9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zajišťuje výdaje s výjimkou výdajů hrazených z finančních prostředků státního rozpočtu a z jiných zdrojů.</a:t>
            </a:r>
          </a:p>
          <a:p>
            <a:pPr hangingPunct="1">
              <a:spcBef>
                <a:spcPts val="800"/>
              </a:spcBef>
              <a:buSzPct val="100000"/>
              <a:buFont typeface="Arial" pitchFamily="34"/>
              <a:buChar char="•"/>
            </a:pPr>
            <a:r>
              <a:rPr lang="cs-CZ">
                <a:latin typeface="Calibri" pitchFamily="18"/>
              </a:rPr>
              <a:t>může přispívat na další neinvestiční výdaje jinak hrazené ze státního rozpočtu podle tohoto zákona.</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63DD5-A48A-405C-9B8F-065C1DB58AFC}"/>
              </a:ext>
            </a:extLst>
          </p:cNvPr>
          <p:cNvSpPr txBox="1">
            <a:spLocks noGrp="1"/>
          </p:cNvSpPr>
          <p:nvPr>
            <p:ph type="title"/>
          </p:nvPr>
        </p:nvSpPr>
        <p:spPr/>
        <p:txBody>
          <a:bodyPr/>
          <a:lstStyle/>
          <a:p>
            <a:pPr lvl="0"/>
            <a:r>
              <a:rPr lang="cs-CZ" b="1">
                <a:solidFill>
                  <a:srgbClr val="984807"/>
                </a:solidFill>
              </a:rPr>
              <a:t>Kompetence obcí a krajů</a:t>
            </a:r>
          </a:p>
        </p:txBody>
      </p:sp>
      <p:sp>
        <p:nvSpPr>
          <p:cNvPr id="3" name="Zástupný symbol pro obsah 2">
            <a:extLst>
              <a:ext uri="{FF2B5EF4-FFF2-40B4-BE49-F238E27FC236}">
                <a16:creationId xmlns:a16="http://schemas.microsoft.com/office/drawing/2014/main" id="{CAF7BBD5-2533-40C7-9C86-5DA38B9AFF7C}"/>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Zákon č. 128/2000 Sb., o obcích (obecní zřízení)</a:t>
            </a:r>
          </a:p>
          <a:p>
            <a:pPr hangingPunct="1">
              <a:spcBef>
                <a:spcPts val="800"/>
              </a:spcBef>
              <a:buSzPct val="100000"/>
              <a:buFont typeface="Arial" pitchFamily="34"/>
              <a:buChar char="•"/>
            </a:pPr>
            <a:r>
              <a:rPr lang="cs-CZ">
                <a:latin typeface="Calibri" pitchFamily="18"/>
              </a:rPr>
              <a:t>Zákon č. 129/2000 Sb., o krajích (krajské zřízení)</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43FE3-9DD3-43C9-823A-2EF82DFFB86C}"/>
              </a:ext>
            </a:extLst>
          </p:cNvPr>
          <p:cNvSpPr txBox="1">
            <a:spLocks noGrp="1"/>
          </p:cNvSpPr>
          <p:nvPr>
            <p:ph type="title"/>
          </p:nvPr>
        </p:nvSpPr>
        <p:spPr/>
        <p:txBody>
          <a:bodyPr/>
          <a:lstStyle/>
          <a:p>
            <a:pPr lvl="0"/>
            <a:r>
              <a:rPr lang="cs-CZ" b="1">
                <a:solidFill>
                  <a:srgbClr val="984807"/>
                </a:solidFill>
              </a:rPr>
              <a:t>Kompetence rady</a:t>
            </a:r>
          </a:p>
        </p:txBody>
      </p:sp>
      <p:sp>
        <p:nvSpPr>
          <p:cNvPr id="3" name="Zástupný symbol pro obsah 2">
            <a:extLst>
              <a:ext uri="{FF2B5EF4-FFF2-40B4-BE49-F238E27FC236}">
                <a16:creationId xmlns:a16="http://schemas.microsoft.com/office/drawing/2014/main" id="{FB40ED5F-32EA-406D-B780-95B0A1B6814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Výkonný orgán – vše, co je škola školské zařízení povinna projednat se zřizovatelem</a:t>
            </a:r>
          </a:p>
          <a:p>
            <a:pPr hangingPunct="1">
              <a:spcBef>
                <a:spcPts val="800"/>
              </a:spcBef>
              <a:buSzPct val="100000"/>
              <a:buFont typeface="Arial" pitchFamily="34"/>
              <a:buChar char="•"/>
            </a:pPr>
            <a:r>
              <a:rPr lang="cs-CZ">
                <a:latin typeface="Calibri" pitchFamily="18"/>
              </a:rPr>
              <a:t>Jmenuje a odvolává ředitele školy, školského zařízení</a:t>
            </a:r>
          </a:p>
          <a:p>
            <a:pPr hangingPunct="1">
              <a:spcBef>
                <a:spcPts val="800"/>
              </a:spcBef>
              <a:buSzPct val="100000"/>
              <a:buFont typeface="Arial" pitchFamily="34"/>
              <a:buChar char="•"/>
            </a:pPr>
            <a:r>
              <a:rPr lang="cs-CZ">
                <a:latin typeface="Calibri" pitchFamily="18"/>
              </a:rPr>
              <a:t>Stanoví plat a jeho jednotlivé složky</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E35829-F0D4-4C5F-8587-CEC644A5B997}"/>
              </a:ext>
            </a:extLst>
          </p:cNvPr>
          <p:cNvSpPr txBox="1">
            <a:spLocks noGrp="1"/>
          </p:cNvSpPr>
          <p:nvPr>
            <p:ph type="title"/>
          </p:nvPr>
        </p:nvSpPr>
        <p:spPr/>
        <p:txBody>
          <a:bodyPr/>
          <a:lstStyle/>
          <a:p>
            <a:pPr lvl="0"/>
            <a:r>
              <a:rPr lang="cs-CZ" b="1">
                <a:solidFill>
                  <a:srgbClr val="984807"/>
                </a:solidFill>
              </a:rPr>
              <a:t>Kompetence zastupitelstva</a:t>
            </a:r>
          </a:p>
        </p:txBody>
      </p:sp>
      <p:sp>
        <p:nvSpPr>
          <p:cNvPr id="3" name="Zástupný symbol pro obsah 2">
            <a:extLst>
              <a:ext uri="{FF2B5EF4-FFF2-40B4-BE49-F238E27FC236}">
                <a16:creationId xmlns:a16="http://schemas.microsoft.com/office/drawing/2014/main" id="{3FDA04F1-3B3D-4569-AC51-B02BCF286D7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Schvalování rozpočtu – závazné ukazatele školy, školského zařízení</a:t>
            </a:r>
          </a:p>
          <a:p>
            <a:pPr hangingPunct="1">
              <a:spcBef>
                <a:spcPts val="800"/>
              </a:spcBef>
              <a:buSzPct val="100000"/>
              <a:buFont typeface="Arial" pitchFamily="34"/>
              <a:buChar char="•"/>
            </a:pPr>
            <a:r>
              <a:rPr lang="cs-CZ">
                <a:latin typeface="Calibri" pitchFamily="18"/>
              </a:rPr>
              <a:t>Rozhoduje o zřízení, sloučení, splynutí, rozdělení a zrušení organizace</a:t>
            </a:r>
          </a:p>
          <a:p>
            <a:pPr hangingPunct="1">
              <a:spcBef>
                <a:spcPts val="800"/>
              </a:spcBef>
              <a:buSzPct val="100000"/>
              <a:buFont typeface="Arial" pitchFamily="34"/>
              <a:buChar char="•"/>
            </a:pPr>
            <a:r>
              <a:rPr lang="cs-CZ">
                <a:latin typeface="Calibri" pitchFamily="18"/>
              </a:rPr>
              <a:t>Schvaluje zřizovací listinu</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741E9B-3F8D-4C73-BDF9-E09FA8AD0E7C}"/>
              </a:ext>
            </a:extLst>
          </p:cNvPr>
          <p:cNvSpPr txBox="1">
            <a:spLocks noGrp="1"/>
          </p:cNvSpPr>
          <p:nvPr>
            <p:ph type="title"/>
          </p:nvPr>
        </p:nvSpPr>
        <p:spPr>
          <a:xfrm>
            <a:off x="1991642" y="29882"/>
            <a:ext cx="8229600" cy="1143000"/>
          </a:xfrm>
        </p:spPr>
        <p:txBody>
          <a:bodyPr/>
          <a:lstStyle/>
          <a:p>
            <a:pPr lvl="0"/>
            <a:r>
              <a:rPr lang="cs-CZ" b="1">
                <a:solidFill>
                  <a:srgbClr val="1F497D"/>
                </a:solidFill>
              </a:rPr>
              <a:t>Přestupky</a:t>
            </a:r>
          </a:p>
        </p:txBody>
      </p:sp>
      <p:sp>
        <p:nvSpPr>
          <p:cNvPr id="3" name="Zástupný symbol pro obsah 2">
            <a:extLst>
              <a:ext uri="{FF2B5EF4-FFF2-40B4-BE49-F238E27FC236}">
                <a16:creationId xmlns:a16="http://schemas.microsoft.com/office/drawing/2014/main" id="{616FFB77-9D98-4167-B912-CC7D03D34EFD}"/>
              </a:ext>
            </a:extLst>
          </p:cNvPr>
          <p:cNvSpPr txBox="1">
            <a:spLocks noGrp="1"/>
          </p:cNvSpPr>
          <p:nvPr>
            <p:ph idx="1"/>
          </p:nvPr>
        </p:nvSpPr>
        <p:spPr>
          <a:xfrm>
            <a:off x="2063642" y="1124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200">
                <a:latin typeface="Calibri" pitchFamily="18"/>
              </a:rPr>
              <a:t>Fyzická osoba se dopustí přestupku tím, že</a:t>
            </a:r>
          </a:p>
          <a:p>
            <a:pPr lvl="1">
              <a:buSzPct val="100000"/>
              <a:buFont typeface="Arial" pitchFamily="34"/>
            </a:pPr>
            <a:r>
              <a:rPr lang="cs-CZ" sz="2000"/>
              <a:t>jako zákonný zástupce</a:t>
            </a:r>
          </a:p>
          <a:p>
            <a:pPr lvl="2">
              <a:buSzPct val="100000"/>
              <a:buFont typeface="Arial" pitchFamily="34"/>
              <a:buChar char="•"/>
            </a:pPr>
            <a:r>
              <a:rPr lang="cs-CZ" sz="1900"/>
              <a:t>nepřihlásí dítě k zápisu k povinné školní docházce,</a:t>
            </a:r>
          </a:p>
          <a:p>
            <a:pPr lvl="2">
              <a:buSzPct val="100000"/>
              <a:buFont typeface="Arial" pitchFamily="34"/>
              <a:buChar char="•"/>
            </a:pPr>
            <a:r>
              <a:rPr lang="cs-CZ" sz="1900"/>
              <a:t>nepřihlásí dítě k povinnému předškolnímu vzdělávání,</a:t>
            </a:r>
          </a:p>
          <a:p>
            <a:pPr lvl="2">
              <a:buSzPct val="100000"/>
              <a:buFont typeface="Arial" pitchFamily="34"/>
              <a:buChar char="•"/>
            </a:pPr>
            <a:r>
              <a:rPr lang="cs-CZ" sz="1900"/>
              <a:t>zanedbává péči o povinnou školní docházku žáka nebo o povinné předškolní vzdělávání dítěte, (5000 Kč projednává přestupková komise)</a:t>
            </a:r>
          </a:p>
          <a:p>
            <a:pPr lvl="1">
              <a:buSzPct val="100000"/>
              <a:buFont typeface="Arial" pitchFamily="34"/>
            </a:pPr>
            <a:r>
              <a:rPr lang="cs-CZ" sz="2000"/>
              <a:t>jako osoba, která přišla do styku s informacemi veřejně nepřístupnými, poruší povinnost mlčenlivosti o informacích veřejně nepřístupných podle § 80b odst. 4, (500000 Kč, projednává MŠMT)</a:t>
            </a:r>
          </a:p>
          <a:p>
            <a:pPr lvl="1">
              <a:buSzPct val="100000"/>
              <a:buFont typeface="Arial" pitchFamily="34"/>
            </a:pPr>
            <a:r>
              <a:rPr lang="cs-CZ" sz="2000"/>
              <a:t>jako osoba odpovědná za přijetí nebo splnění opatření k odstranění nedostatků zjištěných při inspekční činnosti podle § 174 odst. 2 písm. b), c) a d) ve lhůtě stanovené ČŠI tato opatření nepřijme nebo je nesplní (50000 Kč, projednává ČŠI)</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0BE2C-5B2B-45C9-871E-EA7F8EA47FC4}"/>
              </a:ext>
            </a:extLst>
          </p:cNvPr>
          <p:cNvSpPr>
            <a:spLocks noGrp="1"/>
          </p:cNvSpPr>
          <p:nvPr>
            <p:ph type="title"/>
          </p:nvPr>
        </p:nvSpPr>
        <p:spPr/>
        <p:txBody>
          <a:bodyPr/>
          <a:lstStyle/>
          <a:p>
            <a:r>
              <a:rPr lang="cs-CZ" b="1" dirty="0">
                <a:solidFill>
                  <a:schemeClr val="accent1"/>
                </a:solidFill>
              </a:rPr>
              <a:t>Novela školského zákona zákonem č. 349/2020 Sb.</a:t>
            </a:r>
          </a:p>
        </p:txBody>
      </p:sp>
      <p:sp>
        <p:nvSpPr>
          <p:cNvPr id="3" name="Zástupný symbol pro text 2">
            <a:extLst>
              <a:ext uri="{FF2B5EF4-FFF2-40B4-BE49-F238E27FC236}">
                <a16:creationId xmlns:a16="http://schemas.microsoft.com/office/drawing/2014/main" id="{02286360-F8FC-47B0-A8C5-69553D73EEEC}"/>
              </a:ext>
            </a:extLst>
          </p:cNvPr>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4673148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AB804-18F7-4D21-A387-D59BCAE68448}"/>
              </a:ext>
            </a:extLst>
          </p:cNvPr>
          <p:cNvSpPr>
            <a:spLocks noGrp="1"/>
          </p:cNvSpPr>
          <p:nvPr>
            <p:ph type="title"/>
          </p:nvPr>
        </p:nvSpPr>
        <p:spPr/>
        <p:txBody>
          <a:bodyPr/>
          <a:lstStyle/>
          <a:p>
            <a:r>
              <a:rPr lang="cs-CZ" b="1" dirty="0">
                <a:solidFill>
                  <a:schemeClr val="tx2"/>
                </a:solidFill>
              </a:rPr>
              <a:t>Zvláštní pravidla při omezení osobní přítomnosti dětí, žáků a studentů ve školách</a:t>
            </a:r>
          </a:p>
        </p:txBody>
      </p:sp>
      <p:sp>
        <p:nvSpPr>
          <p:cNvPr id="3" name="Zástupný symbol pro obsah 2">
            <a:extLst>
              <a:ext uri="{FF2B5EF4-FFF2-40B4-BE49-F238E27FC236}">
                <a16:creationId xmlns:a16="http://schemas.microsoft.com/office/drawing/2014/main" id="{4A086693-2884-4B02-9390-FCE20CCF53C4}"/>
              </a:ext>
            </a:extLst>
          </p:cNvPr>
          <p:cNvSpPr>
            <a:spLocks noGrp="1"/>
          </p:cNvSpPr>
          <p:nvPr>
            <p:ph idx="1"/>
          </p:nvPr>
        </p:nvSpPr>
        <p:spPr/>
        <p:txBody>
          <a:bodyPr>
            <a:normAutofit/>
          </a:bodyPr>
          <a:lstStyle/>
          <a:p>
            <a:r>
              <a:rPr lang="cs-CZ" dirty="0"/>
              <a:t>Není možná osobní přítomnost většiny žáků nebo studentů z nejméně jedné třídy, studijní skupiny, oddělení nebo kursu ve škole nebo většiny dětí, pro které je předškolní vzdělávání povinné, z mateřské školy nebo z odloučeného pracoviště nebo z nejméně jedné třídy, ve které se vzdělávají pouze tyto děti, z důvodu</a:t>
            </a:r>
          </a:p>
          <a:p>
            <a:pPr lvl="1"/>
            <a:r>
              <a:rPr lang="cs-CZ" dirty="0"/>
              <a:t>krizového opatření vyhlášeného podle krizového zákona</a:t>
            </a:r>
          </a:p>
          <a:p>
            <a:pPr lvl="1"/>
            <a:r>
              <a:rPr lang="cs-CZ" dirty="0"/>
              <a:t>nařízení mimořádného opatření podle zvláštního zákona</a:t>
            </a:r>
          </a:p>
          <a:p>
            <a:pPr lvl="1"/>
            <a:r>
              <a:rPr lang="cs-CZ" dirty="0"/>
              <a:t>nařízení karantény podle zákona o ochraně veřejného zdraví </a:t>
            </a:r>
          </a:p>
        </p:txBody>
      </p:sp>
    </p:spTree>
    <p:extLst>
      <p:ext uri="{BB962C8B-B14F-4D97-AF65-F5344CB8AC3E}">
        <p14:creationId xmlns:p14="http://schemas.microsoft.com/office/powerpoint/2010/main" val="107361551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52EED-50B1-4EFA-8634-9014C67CB84F}"/>
              </a:ext>
            </a:extLst>
          </p:cNvPr>
          <p:cNvSpPr>
            <a:spLocks noGrp="1"/>
          </p:cNvSpPr>
          <p:nvPr>
            <p:ph type="title"/>
          </p:nvPr>
        </p:nvSpPr>
        <p:spPr/>
        <p:txBody>
          <a:bodyPr/>
          <a:lstStyle/>
          <a:p>
            <a:r>
              <a:rPr lang="cs-CZ" b="1" dirty="0">
                <a:solidFill>
                  <a:schemeClr val="tx2"/>
                </a:solidFill>
              </a:rPr>
              <a:t>Povinnost školy</a:t>
            </a:r>
          </a:p>
        </p:txBody>
      </p:sp>
      <p:sp>
        <p:nvSpPr>
          <p:cNvPr id="3" name="Zástupný symbol pro obsah 2">
            <a:extLst>
              <a:ext uri="{FF2B5EF4-FFF2-40B4-BE49-F238E27FC236}">
                <a16:creationId xmlns:a16="http://schemas.microsoft.com/office/drawing/2014/main" id="{4ACEFBCD-D576-4CBB-9B18-EF4935F9DA3A}"/>
              </a:ext>
            </a:extLst>
          </p:cNvPr>
          <p:cNvSpPr>
            <a:spLocks noGrp="1"/>
          </p:cNvSpPr>
          <p:nvPr>
            <p:ph idx="1"/>
          </p:nvPr>
        </p:nvSpPr>
        <p:spPr/>
        <p:txBody>
          <a:bodyPr/>
          <a:lstStyle/>
          <a:p>
            <a:r>
              <a:rPr lang="cs-CZ" dirty="0"/>
              <a:t>Škola poskytuje dotčeným dětem, žákům, studentům vzdělávání distančním způsobem.</a:t>
            </a:r>
          </a:p>
          <a:p>
            <a:r>
              <a:rPr lang="cs-CZ" dirty="0"/>
              <a:t>Vzdělávání distančním způsobem škola uskutečňuje podle příslušného rámcového vzdělávacího programu a školního vzdělávacího programu v míře odpovídající okolnostem.</a:t>
            </a:r>
          </a:p>
        </p:txBody>
      </p:sp>
    </p:spTree>
    <p:extLst>
      <p:ext uri="{BB962C8B-B14F-4D97-AF65-F5344CB8AC3E}">
        <p14:creationId xmlns:p14="http://schemas.microsoft.com/office/powerpoint/2010/main" val="337694194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163D84-9F84-4997-8566-B87AB60CBCEC}"/>
              </a:ext>
            </a:extLst>
          </p:cNvPr>
          <p:cNvSpPr>
            <a:spLocks noGrp="1"/>
          </p:cNvSpPr>
          <p:nvPr>
            <p:ph type="title"/>
          </p:nvPr>
        </p:nvSpPr>
        <p:spPr/>
        <p:txBody>
          <a:bodyPr/>
          <a:lstStyle/>
          <a:p>
            <a:r>
              <a:rPr lang="cs-CZ" b="1" dirty="0">
                <a:solidFill>
                  <a:schemeClr val="tx2"/>
                </a:solidFill>
              </a:rPr>
              <a:t>Povinnosti dětí, žáků, studentů</a:t>
            </a:r>
          </a:p>
        </p:txBody>
      </p:sp>
      <p:sp>
        <p:nvSpPr>
          <p:cNvPr id="3" name="Zástupný symbol pro obsah 2">
            <a:extLst>
              <a:ext uri="{FF2B5EF4-FFF2-40B4-BE49-F238E27FC236}">
                <a16:creationId xmlns:a16="http://schemas.microsoft.com/office/drawing/2014/main" id="{6F71E71F-AB38-4FFA-A15B-9A5AB674D70B}"/>
              </a:ext>
            </a:extLst>
          </p:cNvPr>
          <p:cNvSpPr>
            <a:spLocks noGrp="1"/>
          </p:cNvSpPr>
          <p:nvPr>
            <p:ph idx="1"/>
          </p:nvPr>
        </p:nvSpPr>
        <p:spPr/>
        <p:txBody>
          <a:bodyPr>
            <a:normAutofit/>
          </a:bodyPr>
          <a:lstStyle/>
          <a:p>
            <a:r>
              <a:rPr lang="cs-CZ" dirty="0"/>
              <a:t>Děti, žáci a studenti jsou povinni se vzdělávat distančním způsobem s výjimkou žáků základní umělecké školy a jazykové školy s právem státní jazykové zkoušky. </a:t>
            </a:r>
          </a:p>
          <a:p>
            <a:r>
              <a:rPr lang="cs-CZ" dirty="0"/>
              <a:t>Způsob poskytování vzdělávání a hodnocení výsledků vzdělávání distančním způsobem přizpůsobí škola podmínkám dítěte, žáka, studenta pro toto vzdělávání</a:t>
            </a:r>
          </a:p>
          <a:p>
            <a:r>
              <a:rPr lang="cs-CZ" dirty="0"/>
              <a:t>Školní řád – pravidla vzdělávání, omlouvání neúčasti na distančním vzdělávání</a:t>
            </a:r>
          </a:p>
        </p:txBody>
      </p:sp>
    </p:spTree>
    <p:extLst>
      <p:ext uri="{BB962C8B-B14F-4D97-AF65-F5344CB8AC3E}">
        <p14:creationId xmlns:p14="http://schemas.microsoft.com/office/powerpoint/2010/main" val="228853405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6B3B2-A350-4A52-AE70-AE12E0F3EAB6}"/>
              </a:ext>
            </a:extLst>
          </p:cNvPr>
          <p:cNvSpPr>
            <a:spLocks noGrp="1"/>
          </p:cNvSpPr>
          <p:nvPr>
            <p:ph type="title"/>
          </p:nvPr>
        </p:nvSpPr>
        <p:spPr>
          <a:xfrm>
            <a:off x="838200" y="616916"/>
            <a:ext cx="10515600" cy="1325563"/>
          </a:xfrm>
        </p:spPr>
        <p:txBody>
          <a:bodyPr/>
          <a:lstStyle/>
          <a:p>
            <a:r>
              <a:rPr lang="cs-CZ" b="1" dirty="0">
                <a:solidFill>
                  <a:schemeClr val="tx2"/>
                </a:solidFill>
              </a:rPr>
              <a:t>Opatření obecně závazné povahy</a:t>
            </a:r>
          </a:p>
        </p:txBody>
      </p:sp>
      <p:sp>
        <p:nvSpPr>
          <p:cNvPr id="3" name="Zástupný symbol pro obsah 2">
            <a:extLst>
              <a:ext uri="{FF2B5EF4-FFF2-40B4-BE49-F238E27FC236}">
                <a16:creationId xmlns:a16="http://schemas.microsoft.com/office/drawing/2014/main" id="{89493ABC-EF3B-41D9-B218-8C47BE885295}"/>
              </a:ext>
            </a:extLst>
          </p:cNvPr>
          <p:cNvSpPr>
            <a:spLocks noGrp="1"/>
          </p:cNvSpPr>
          <p:nvPr>
            <p:ph idx="1"/>
          </p:nvPr>
        </p:nvSpPr>
        <p:spPr>
          <a:xfrm>
            <a:off x="838200" y="2141537"/>
            <a:ext cx="10515600" cy="4351338"/>
          </a:xfrm>
        </p:spPr>
        <p:txBody>
          <a:bodyPr/>
          <a:lstStyle/>
          <a:p>
            <a:r>
              <a:rPr lang="cs-CZ" dirty="0"/>
              <a:t>Oprávnění MŠMT – vydat opatření,  kterým stanoví </a:t>
            </a:r>
          </a:p>
          <a:p>
            <a:pPr lvl="1"/>
            <a:r>
              <a:rPr lang="cs-CZ" dirty="0"/>
              <a:t>odlišné termíny nebo lhůty od termínů nebo lhůt stanovených tímto zákonem nebo prováděcími právními předpisy, anebo stanovené na jejich základě, pokud jejich naplnění není možné nebo by způsobilo nezanedbatelné obtíže,</a:t>
            </a:r>
          </a:p>
          <a:p>
            <a:pPr lvl="1"/>
            <a:r>
              <a:rPr lang="cs-CZ" dirty="0"/>
              <a:t>odlišný způsob nebo podmínky přijímání ke vzdělávání nebo ukončování vzdělávání, pokud by postup podle tohoto zákona nebyl možný nebo by způsobil nezanedbatelné obtíže</a:t>
            </a:r>
          </a:p>
        </p:txBody>
      </p:sp>
    </p:spTree>
    <p:extLst>
      <p:ext uri="{BB962C8B-B14F-4D97-AF65-F5344CB8AC3E}">
        <p14:creationId xmlns:p14="http://schemas.microsoft.com/office/powerpoint/2010/main" val="226466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F6599F-A44F-408B-9458-1243307F2FBE}"/>
              </a:ext>
            </a:extLst>
          </p:cNvPr>
          <p:cNvSpPr txBox="1">
            <a:spLocks noGrp="1"/>
          </p:cNvSpPr>
          <p:nvPr>
            <p:ph type="title"/>
          </p:nvPr>
        </p:nvSpPr>
        <p:spPr/>
        <p:txBody>
          <a:bodyPr/>
          <a:lstStyle/>
          <a:p>
            <a:pPr lvl="0"/>
            <a:r>
              <a:rPr lang="en-US" altLang="zh-CN" b="1"/>
              <a:t>§ 2 - Zásady vzdělávání</a:t>
            </a:r>
          </a:p>
        </p:txBody>
      </p:sp>
      <p:sp>
        <p:nvSpPr>
          <p:cNvPr id="3" name="Zástupný symbol pro obsah 2">
            <a:extLst>
              <a:ext uri="{FF2B5EF4-FFF2-40B4-BE49-F238E27FC236}">
                <a16:creationId xmlns:a16="http://schemas.microsoft.com/office/drawing/2014/main" id="{61307D2A-9D64-400D-97EE-D88206707B7C}"/>
              </a:ext>
            </a:extLst>
          </p:cNvPr>
          <p:cNvSpPr txBox="1">
            <a:spLocks noGrp="1"/>
          </p:cNvSpPr>
          <p:nvPr>
            <p:ph idx="1"/>
          </p:nvPr>
        </p:nvSpPr>
        <p:spPr>
          <a:xfrm>
            <a:off x="1919642" y="1268639"/>
            <a:ext cx="8229600" cy="4525923"/>
          </a:xfrm>
        </p:spPr>
        <p:txBody>
          <a:bodyPr vert="horz" lIns="91440" tIns="45720" rIns="91440" bIns="45720" rtlCol="0">
            <a:normAutofit/>
          </a:bodyPr>
          <a:lstStyle/>
          <a:p>
            <a:pPr marL="514441" indent="-514441" hangingPunct="1">
              <a:lnSpc>
                <a:spcPct val="60000"/>
              </a:lnSpc>
              <a:spcBef>
                <a:spcPts val="500"/>
              </a:spcBef>
              <a:buSzPct val="100000"/>
              <a:buAutoNum type="alphaLcParenR"/>
            </a:pPr>
            <a:r>
              <a:rPr lang="cs-CZ" sz="1900" u="sng" dirty="0">
                <a:latin typeface="Calibri" pitchFamily="18"/>
              </a:rPr>
              <a:t>rovného přístupu </a:t>
            </a:r>
            <a:r>
              <a:rPr lang="cs-CZ" sz="1900" dirty="0">
                <a:latin typeface="Calibri" pitchFamily="18"/>
              </a:rPr>
              <a:t>každého státního občana České republiky nebo jiného členského státu Evropské unie ke vzdělávání bez jakékoli diskriminace z důvodu rasy, barvy pleti, pohlaví, jazyka, víry a náboženství, národnosti, etnického nebo sociálního původu, majetku, rodu a zdravotního stavu nebo jiného postavení občana,</a:t>
            </a:r>
          </a:p>
          <a:p>
            <a:pPr marL="514441" indent="-514441" hangingPunct="1">
              <a:lnSpc>
                <a:spcPct val="60000"/>
              </a:lnSpc>
              <a:spcBef>
                <a:spcPts val="500"/>
              </a:spcBef>
              <a:buSzPct val="100000"/>
              <a:buAutoNum type="alphaLcParenR"/>
            </a:pPr>
            <a:r>
              <a:rPr lang="cs-CZ" sz="1900" u="sng" dirty="0">
                <a:latin typeface="Calibri" pitchFamily="18"/>
              </a:rPr>
              <a:t>zohledňování vzdělávacích potřeb jednotlivce</a:t>
            </a:r>
            <a:r>
              <a:rPr lang="cs-CZ" sz="1900" dirty="0">
                <a:latin typeface="Calibri" pitchFamily="18"/>
              </a:rPr>
              <a:t>,</a:t>
            </a:r>
          </a:p>
          <a:p>
            <a:pPr marL="514441" indent="-514441" hangingPunct="1">
              <a:lnSpc>
                <a:spcPct val="60000"/>
              </a:lnSpc>
              <a:spcBef>
                <a:spcPts val="500"/>
              </a:spcBef>
              <a:buSzPct val="100000"/>
              <a:buAutoNum type="alphaLcParenR"/>
            </a:pPr>
            <a:r>
              <a:rPr lang="cs-CZ" sz="1900" u="sng" dirty="0">
                <a:latin typeface="Calibri" pitchFamily="18"/>
              </a:rPr>
              <a:t>vzájemné úcty</a:t>
            </a:r>
            <a:r>
              <a:rPr lang="cs-CZ" sz="1900" dirty="0">
                <a:latin typeface="Calibri" pitchFamily="18"/>
              </a:rPr>
              <a:t>, respektu, názorové snášenlivosti, solidarity a důstojnosti všech účastníků vzdělávání,</a:t>
            </a:r>
          </a:p>
          <a:p>
            <a:pPr marL="514441" indent="-514441" hangingPunct="1">
              <a:lnSpc>
                <a:spcPct val="60000"/>
              </a:lnSpc>
              <a:spcBef>
                <a:spcPts val="500"/>
              </a:spcBef>
              <a:buSzPct val="100000"/>
              <a:buAutoNum type="alphaLcParenR"/>
            </a:pPr>
            <a:r>
              <a:rPr lang="cs-CZ" sz="1900" u="sng" dirty="0">
                <a:latin typeface="Calibri" pitchFamily="18"/>
              </a:rPr>
              <a:t>bezplatného</a:t>
            </a:r>
            <a:r>
              <a:rPr lang="cs-CZ" sz="1900" dirty="0">
                <a:latin typeface="Calibri" pitchFamily="18"/>
              </a:rPr>
              <a:t> základního a středního vzdělávání státních občanů České republiky nebo jiného členského státu Evropské unie ve školách, které zřizuje stát, kraj, obec nebo svazek obcí,</a:t>
            </a:r>
          </a:p>
          <a:p>
            <a:pPr marL="514441" indent="-514441" hangingPunct="1">
              <a:lnSpc>
                <a:spcPct val="60000"/>
              </a:lnSpc>
              <a:spcBef>
                <a:spcPts val="500"/>
              </a:spcBef>
              <a:buSzPct val="100000"/>
              <a:buAutoNum type="alphaLcParenR"/>
            </a:pPr>
            <a:r>
              <a:rPr lang="cs-CZ" sz="1900" dirty="0">
                <a:latin typeface="Calibri" pitchFamily="18"/>
              </a:rPr>
              <a:t>svobodného šíření poznatků, které vyplývají z výsledků soudobého stavu poznání světa a jsou v souladu s obecnými cíli vzdělávání,</a:t>
            </a:r>
          </a:p>
          <a:p>
            <a:pPr marL="514441" indent="-514441" hangingPunct="1">
              <a:lnSpc>
                <a:spcPct val="60000"/>
              </a:lnSpc>
              <a:spcBef>
                <a:spcPts val="500"/>
              </a:spcBef>
              <a:buSzPct val="100000"/>
              <a:buAutoNum type="alphaLcParenR"/>
            </a:pPr>
            <a:r>
              <a:rPr lang="cs-CZ" sz="1900" dirty="0">
                <a:latin typeface="Calibri" pitchFamily="18"/>
              </a:rPr>
              <a:t>zdokonalování procesu vzdělávání na základě výsledků dosažených ve vědě, výzkumu a vývoji a co nejširšího </a:t>
            </a:r>
            <a:r>
              <a:rPr lang="cs-CZ" sz="1900" u="sng" dirty="0">
                <a:latin typeface="Calibri" pitchFamily="18"/>
              </a:rPr>
              <a:t>uplatňování účinných moderních pedagogických přístupů a metod</a:t>
            </a:r>
            <a:r>
              <a:rPr lang="cs-CZ" sz="1900" dirty="0">
                <a:latin typeface="Calibri" pitchFamily="18"/>
              </a:rPr>
              <a:t>,</a:t>
            </a:r>
          </a:p>
          <a:p>
            <a:pPr marL="514441" indent="-514441" hangingPunct="1">
              <a:lnSpc>
                <a:spcPct val="60000"/>
              </a:lnSpc>
              <a:spcBef>
                <a:spcPts val="500"/>
              </a:spcBef>
              <a:buSzPct val="100000"/>
              <a:buAutoNum type="alphaLcParenR"/>
            </a:pPr>
            <a:r>
              <a:rPr lang="cs-CZ" sz="1900" dirty="0">
                <a:latin typeface="Calibri" pitchFamily="18"/>
              </a:rPr>
              <a:t>hodnocení výsledků vzdělávání vzhledem k dosahování cílů vzdělávání stanovených tímto zákonem a vzdělávacími programy,</a:t>
            </a:r>
          </a:p>
          <a:p>
            <a:pPr marL="514441" indent="-514441" hangingPunct="1">
              <a:lnSpc>
                <a:spcPct val="60000"/>
              </a:lnSpc>
              <a:spcBef>
                <a:spcPts val="500"/>
              </a:spcBef>
              <a:buSzPct val="100000"/>
              <a:buAutoNum type="alphaLcParenR"/>
            </a:pPr>
            <a:r>
              <a:rPr lang="cs-CZ" sz="1900" dirty="0">
                <a:latin typeface="Calibri" pitchFamily="18"/>
              </a:rPr>
              <a:t>možnosti každého vzdělávat se po dobu celého života při vědomí spoluodpovědnosti za své vzdělávání</a:t>
            </a:r>
            <a:r>
              <a:rPr lang="cs-CZ" sz="700" dirty="0">
                <a:latin typeface="Calibri" pitchFamily="18"/>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7DBA8-F22C-4F19-BB63-B26E38CDAA58}"/>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A068F386-42DF-46F8-A872-A558B454645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sídlo příspěvkové organizace a její identifikační číslo</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091AE0-DD6C-4557-A3F4-00C4CB9F57D5}"/>
              </a:ext>
            </a:extLst>
          </p:cNvPr>
          <p:cNvSpPr>
            <a:spLocks noGrp="1"/>
          </p:cNvSpPr>
          <p:nvPr>
            <p:ph type="title"/>
          </p:nvPr>
        </p:nvSpPr>
        <p:spPr/>
        <p:txBody>
          <a:bodyPr/>
          <a:lstStyle/>
          <a:p>
            <a:r>
              <a:rPr lang="cs-CZ" b="1" dirty="0">
                <a:solidFill>
                  <a:schemeClr val="tx2"/>
                </a:solidFill>
              </a:rPr>
              <a:t>Podmínky vydání opatření</a:t>
            </a:r>
          </a:p>
        </p:txBody>
      </p:sp>
      <p:sp>
        <p:nvSpPr>
          <p:cNvPr id="3" name="Zástupný symbol pro obsah 2">
            <a:extLst>
              <a:ext uri="{FF2B5EF4-FFF2-40B4-BE49-F238E27FC236}">
                <a16:creationId xmlns:a16="http://schemas.microsoft.com/office/drawing/2014/main" id="{80B93AC2-739A-4112-9148-C90FB9567609}"/>
              </a:ext>
            </a:extLst>
          </p:cNvPr>
          <p:cNvSpPr>
            <a:spLocks noGrp="1"/>
          </p:cNvSpPr>
          <p:nvPr>
            <p:ph idx="1"/>
          </p:nvPr>
        </p:nvSpPr>
        <p:spPr/>
        <p:txBody>
          <a:bodyPr>
            <a:normAutofit fontScale="85000" lnSpcReduction="20000"/>
          </a:bodyPr>
          <a:lstStyle/>
          <a:p>
            <a:r>
              <a:rPr lang="cs-CZ" dirty="0"/>
              <a:t>Nepřítomnost dětí ve škole</a:t>
            </a:r>
          </a:p>
          <a:p>
            <a:pPr lvl="1"/>
            <a:r>
              <a:rPr lang="cs-CZ" dirty="0"/>
              <a:t>krizové opatření vyhlášené podle krizového zákona, </a:t>
            </a:r>
          </a:p>
          <a:p>
            <a:pPr lvl="1"/>
            <a:r>
              <a:rPr lang="cs-CZ" dirty="0"/>
              <a:t>nařízení mimořádného opatření podle zvláštního zákona, a</a:t>
            </a:r>
          </a:p>
          <a:p>
            <a:pPr lvl="1"/>
            <a:r>
              <a:rPr lang="cs-CZ" dirty="0"/>
              <a:t>nařízení karantény podle zákona o ochraně veřejného zdraví</a:t>
            </a:r>
          </a:p>
          <a:p>
            <a:r>
              <a:rPr lang="cs-CZ" dirty="0"/>
              <a:t>Musí být vydáno v souladu se zásadami a cíli vzdělávání uvedenými v § 2 tohoto zákona</a:t>
            </a:r>
          </a:p>
          <a:p>
            <a:r>
              <a:rPr lang="cs-CZ" dirty="0"/>
              <a:t>Vydává se bez řízení o návrhu opatření obecné povahy</a:t>
            </a:r>
          </a:p>
          <a:p>
            <a:r>
              <a:rPr lang="cs-CZ" dirty="0"/>
              <a:t>Oznamuje se vyvěšením na úřední desce MŠMT</a:t>
            </a:r>
          </a:p>
          <a:p>
            <a:r>
              <a:rPr lang="cs-CZ" dirty="0"/>
              <a:t>Zveřejňuje se způsobem umožňujícím dálkový přístup na dobu nejméně 15 dnů</a:t>
            </a:r>
          </a:p>
          <a:p>
            <a:r>
              <a:rPr lang="cs-CZ" dirty="0"/>
              <a:t>Nabývá účinnosti dnem vyvěšení na úřední desce nebo pozdějším dnem, který je v něm uveden</a:t>
            </a:r>
          </a:p>
          <a:p>
            <a:r>
              <a:rPr lang="cs-CZ" dirty="0"/>
              <a:t>Pokud se změnily důvody pro vydání opatření obecné povahy, ministerstvo jej bezodkladně zruší nebo změní</a:t>
            </a:r>
          </a:p>
        </p:txBody>
      </p:sp>
    </p:spTree>
    <p:extLst>
      <p:ext uri="{BB962C8B-B14F-4D97-AF65-F5344CB8AC3E}">
        <p14:creationId xmlns:p14="http://schemas.microsoft.com/office/powerpoint/2010/main" val="324306840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F7D86B-1B5E-48D5-AEAF-D210C8F3B841}"/>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7EBD1B5-7752-4F47-B123-84C2EBD41EC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endParaRPr lang="cs-CZ">
              <a:latin typeface="Calibri" pitchFamily="18"/>
            </a:endParaRPr>
          </a:p>
          <a:p>
            <a:pPr hangingPunct="1">
              <a:spcBef>
                <a:spcPts val="800"/>
              </a:spcBef>
              <a:buSzPct val="100000"/>
              <a:buFont typeface="Arial" pitchFamily="34"/>
              <a:buChar char="•"/>
            </a:pPr>
            <a:endParaRPr lang="cs-CZ">
              <a:latin typeface="Calibri" pitchFamily="18"/>
            </a:endParaRPr>
          </a:p>
          <a:p>
            <a:pPr hangingPunct="1">
              <a:spcBef>
                <a:spcPts val="800"/>
              </a:spcBef>
              <a:buSzPct val="100000"/>
              <a:buFont typeface="Arial" pitchFamily="34"/>
              <a:buChar char="•"/>
            </a:pPr>
            <a:endParaRPr lang="cs-CZ">
              <a:latin typeface="Calibri" pitchFamily="18"/>
            </a:endParaRPr>
          </a:p>
          <a:p>
            <a:pPr hangingPunct="1">
              <a:spcBef>
                <a:spcPts val="800"/>
              </a:spcBef>
              <a:buSzPct val="100000"/>
              <a:buFont typeface="Arial" pitchFamily="34"/>
              <a:buChar char="•"/>
            </a:pPr>
            <a:r>
              <a:rPr lang="cs-CZ" sz="4000" b="1">
                <a:latin typeface="Calibri" pitchFamily="18"/>
              </a:rPr>
              <a:t>Děkuji za pozornost</a:t>
            </a:r>
          </a:p>
          <a:p>
            <a:pPr hangingPunct="1">
              <a:spcBef>
                <a:spcPts val="800"/>
              </a:spcBef>
              <a:buSzPct val="100000"/>
              <a:buFont typeface="Arial" pitchFamily="34"/>
              <a:buChar char="•"/>
            </a:pPr>
            <a:endParaRPr lang="cs-CZ">
              <a:latin typeface="Calibri" pitchFamily="18"/>
            </a:endParaRPr>
          </a:p>
          <a:p>
            <a:pPr marL="0" indent="0" hangingPunct="1">
              <a:spcBef>
                <a:spcPts val="800"/>
              </a:spcBef>
              <a:buNone/>
            </a:pPr>
            <a:endParaRPr lang="cs-CZ">
              <a:latin typeface="Calibri" pitchFamily="18"/>
            </a:endParaRPr>
          </a:p>
          <a:p>
            <a:pPr hangingPunct="1">
              <a:spcBef>
                <a:spcPts val="800"/>
              </a:spcBef>
              <a:buSzPct val="100000"/>
              <a:buFont typeface="Arial" pitchFamily="34"/>
              <a:buChar char="•"/>
            </a:pPr>
            <a:endParaRPr lang="cs-CZ">
              <a:latin typeface="Calibri" pitchFamily="18"/>
            </a:endParaRPr>
          </a:p>
          <a:p>
            <a:pPr hangingPunct="1">
              <a:spcBef>
                <a:spcPts val="800"/>
              </a:spcBef>
              <a:buSzPct val="100000"/>
              <a:buFont typeface="Arial" pitchFamily="34"/>
              <a:buChar char="•"/>
            </a:pPr>
            <a:r>
              <a:rPr lang="cs-CZ">
                <a:latin typeface="Calibri" pitchFamily="18"/>
              </a:rPr>
              <a:t>JUDr. Hana Poláková, polakova@sssbrno.cz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4AF79-1285-45F9-80FA-EE18531B97F7}"/>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D993AECE-5844-4A50-AB44-6D2B1B006FA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vymezení hlavního účelu a tomu odpovídajícího předmětu činnosti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50BC58-1015-4205-A067-9D84DD550DB0}"/>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E4EBB6E2-FF3B-4CDA-8894-647843B413D6}"/>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označení statutárních orgánů a způsob, jakým vystupují jménem organizace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45ADA9-BEB4-4266-9350-E6DCD2D9AF9F}"/>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AA085363-21D0-4071-9CE0-48B0265BF94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vymezení majetku ve vlastnictví zřizovatele, který se příspěvkové organizaci předává k hospodaření (dále jen „svěřený majetek“)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E1AD2B-E886-415D-8B0E-C38497F18A00}"/>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ED928CDC-CA68-4C30-92CB-B93C9E3FE97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dirty="0">
                <a:latin typeface="Calibri" pitchFamily="18"/>
              </a:rPr>
              <a:t>vymezení práv, která organizaci umožní, aby se svěřeným majetkem mohla plnit hlavní účel k němuž byla zřízena; zejména se uvedou práva a povinnosti spojené s jeho plným efektivním a ekonomicky účelným využitím, s péčí o jeho ochranu, rozvoj a zvelebení, podmínky pro jeho případnou další investiční výstavbu, dále pravidla pro výrobu a prodej zboží, pokud jsou předmětem činnosti organizace, práva a povinnosti spojená s případným pronajímáním svěřeného majetku jiným subjektům a podobně</a:t>
            </a:r>
          </a:p>
          <a:p>
            <a:pPr marL="0" indent="0" hangingPunct="1">
              <a:lnSpc>
                <a:spcPct val="80000"/>
              </a:lnSpc>
              <a:spcBef>
                <a:spcPts val="700"/>
              </a:spcBef>
              <a:buNone/>
            </a:pPr>
            <a:endParaRPr lang="cs-CZ" sz="3000" dirty="0">
              <a:latin typeface="Calibri" pitchFamily="1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6B8445-6400-46CA-8380-ED1C7AE2710C}"/>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A6E31060-74D2-4255-8929-129E26466AB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okruhy doplňkové činnosti navazující na hlavní účel příspěvkové organizace, kterou jí zřizovatel povolí k tomu, aby mohla lépe využívat všechny své hospodářské možnosti a odbornost svých zaměstnanců; tato činnost nesmí narušovat plnění hlavního účelu organizace a sleduje se odděleně</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3A5FA8-7E8A-4CC1-9793-50B9EF62F5F9}"/>
              </a:ext>
            </a:extLst>
          </p:cNvPr>
          <p:cNvSpPr txBox="1">
            <a:spLocks noGrp="1"/>
          </p:cNvSpPr>
          <p:nvPr>
            <p:ph type="title"/>
          </p:nvPr>
        </p:nvSpPr>
        <p:spPr/>
        <p:txBody>
          <a:bodyPr/>
          <a:lstStyle/>
          <a:p>
            <a:pPr lvl="0"/>
            <a:r>
              <a:rPr lang="cs-CZ" b="1"/>
              <a:t>Zřizovací listina</a:t>
            </a:r>
          </a:p>
        </p:txBody>
      </p:sp>
      <p:sp>
        <p:nvSpPr>
          <p:cNvPr id="3" name="Zástupný symbol pro obsah 2">
            <a:extLst>
              <a:ext uri="{FF2B5EF4-FFF2-40B4-BE49-F238E27FC236}">
                <a16:creationId xmlns:a16="http://schemas.microsoft.com/office/drawing/2014/main" id="{A309BFCF-C34E-414F-A008-A3DFA562CBE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pl-PL" dirty="0">
                <a:latin typeface="Calibri" pitchFamily="18"/>
              </a:rPr>
              <a:t>vymezení doby, na kterou je organizace zřízena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F9C3E9-364E-4552-9C88-20A64D0A8808}"/>
              </a:ext>
            </a:extLst>
          </p:cNvPr>
          <p:cNvSpPr txBox="1">
            <a:spLocks noGrp="1"/>
          </p:cNvSpPr>
          <p:nvPr>
            <p:ph type="title"/>
          </p:nvPr>
        </p:nvSpPr>
        <p:spPr/>
        <p:txBody>
          <a:bodyPr/>
          <a:lstStyle/>
          <a:p>
            <a:pPr lvl="0"/>
            <a:r>
              <a:rPr lang="cs-CZ" b="1"/>
              <a:t>Hospodaření s majetkem</a:t>
            </a:r>
          </a:p>
        </p:txBody>
      </p:sp>
      <p:sp>
        <p:nvSpPr>
          <p:cNvPr id="3" name="Zástupný symbol pro obsah 2">
            <a:extLst>
              <a:ext uri="{FF2B5EF4-FFF2-40B4-BE49-F238E27FC236}">
                <a16:creationId xmlns:a16="http://schemas.microsoft.com/office/drawing/2014/main" id="{9CC4E1D9-B413-491F-A61D-DE584F7D319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hospodaří se svěřeným majetkem v rozsahu stanoveném zřizovací listinou.</a:t>
            </a:r>
          </a:p>
          <a:p>
            <a:pPr hangingPunct="1">
              <a:spcBef>
                <a:spcPts val="800"/>
              </a:spcBef>
              <a:buSzPct val="100000"/>
              <a:buFont typeface="Arial" pitchFamily="34"/>
              <a:buChar char="•"/>
            </a:pPr>
            <a:r>
              <a:rPr lang="cs-CZ" dirty="0">
                <a:latin typeface="Calibri" pitchFamily="18"/>
              </a:rPr>
              <a:t>Příspěvková organizace nabývá majetek </a:t>
            </a:r>
            <a:r>
              <a:rPr lang="cs-CZ" u="sng" dirty="0">
                <a:latin typeface="Calibri" pitchFamily="18"/>
              </a:rPr>
              <a:t>pro svého zřizovatele</a:t>
            </a:r>
            <a:r>
              <a:rPr lang="cs-CZ" dirty="0">
                <a:latin typeface="Calibri" pitchFamily="18"/>
              </a:rPr>
              <a:t>, nestanoví-li tento zákon jinak.</a:t>
            </a:r>
          </a:p>
          <a:p>
            <a:pPr hangingPunct="1">
              <a:spcBef>
                <a:spcPts val="800"/>
              </a:spcBef>
              <a:buSzPct val="100000"/>
              <a:buFont typeface="Arial" pitchFamily="34"/>
              <a:buChar char="•"/>
            </a:pPr>
            <a:r>
              <a:rPr lang="cs-CZ" dirty="0">
                <a:latin typeface="Calibri" pitchFamily="18"/>
              </a:rPr>
              <a:t>Zřizovatel může stanovit, ve kterých případech je k nabytí takového majetku třeba jeho předchozí písemný souhlas.</a:t>
            </a:r>
          </a:p>
          <a:p>
            <a:pPr marL="0" indent="0" hangingPunct="1">
              <a:spcBef>
                <a:spcPts val="800"/>
              </a:spcBef>
              <a:buNone/>
            </a:pPr>
            <a:endParaRPr lang="cs-CZ" dirty="0">
              <a:latin typeface="Calibri" pitchFamily="18"/>
            </a:endParaRPr>
          </a:p>
          <a:p>
            <a:pPr marL="0" indent="0" hangingPunct="1">
              <a:spcBef>
                <a:spcPts val="800"/>
              </a:spcBef>
              <a:buNone/>
            </a:pPr>
            <a:endParaRPr lang="cs-CZ" dirty="0">
              <a:latin typeface="Calibri" pitchFamily="1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BEB68C-D5F8-4EFC-B276-0686E3C3E573}"/>
              </a:ext>
            </a:extLst>
          </p:cNvPr>
          <p:cNvSpPr txBox="1">
            <a:spLocks noGrp="1"/>
          </p:cNvSpPr>
          <p:nvPr>
            <p:ph type="title"/>
          </p:nvPr>
        </p:nvSpPr>
        <p:spPr/>
        <p:txBody>
          <a:bodyPr/>
          <a:lstStyle/>
          <a:p>
            <a:pPr lvl="0"/>
            <a:r>
              <a:rPr lang="cs-CZ" b="1"/>
              <a:t>Majetek PO</a:t>
            </a:r>
          </a:p>
        </p:txBody>
      </p:sp>
      <p:sp>
        <p:nvSpPr>
          <p:cNvPr id="3" name="Zástupný symbol pro obsah 2">
            <a:extLst>
              <a:ext uri="{FF2B5EF4-FFF2-40B4-BE49-F238E27FC236}">
                <a16:creationId xmlns:a16="http://schemas.microsoft.com/office/drawing/2014/main" id="{FE8139B5-C8BE-4801-B22E-9B08137D0B2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dirty="0">
                <a:latin typeface="Calibri" pitchFamily="18"/>
              </a:rPr>
              <a:t>Do svého vlastnictví může příspěvková organizace nabýt pouze majetek potřebný k výkonu činnosti, pro kterou byla zřízena, a to</a:t>
            </a:r>
          </a:p>
          <a:p>
            <a:pPr marL="514441" indent="-514441" hangingPunct="1">
              <a:lnSpc>
                <a:spcPct val="80000"/>
              </a:lnSpc>
              <a:spcBef>
                <a:spcPts val="600"/>
              </a:spcBef>
              <a:buSzPct val="100000"/>
              <a:buAutoNum type="alphaLcParenR"/>
            </a:pPr>
            <a:r>
              <a:rPr lang="cs-CZ" dirty="0">
                <a:latin typeface="Calibri" pitchFamily="18"/>
              </a:rPr>
              <a:t>bezúplatným převodem od svého zřizovatele,</a:t>
            </a:r>
          </a:p>
          <a:p>
            <a:pPr marL="514441" indent="-514441" hangingPunct="1">
              <a:lnSpc>
                <a:spcPct val="80000"/>
              </a:lnSpc>
              <a:spcBef>
                <a:spcPts val="600"/>
              </a:spcBef>
              <a:buSzPct val="100000"/>
              <a:buAutoNum type="alphaLcParenR"/>
            </a:pPr>
            <a:r>
              <a:rPr lang="cs-CZ" dirty="0">
                <a:latin typeface="Calibri" pitchFamily="18"/>
              </a:rPr>
              <a:t>darem s předchozím písemným souhlasem zřizovatele,</a:t>
            </a:r>
          </a:p>
          <a:p>
            <a:pPr marL="514441" indent="-514441" hangingPunct="1">
              <a:lnSpc>
                <a:spcPct val="80000"/>
              </a:lnSpc>
              <a:spcBef>
                <a:spcPts val="600"/>
              </a:spcBef>
              <a:buSzPct val="100000"/>
              <a:buAutoNum type="alphaLcParenR"/>
            </a:pPr>
            <a:r>
              <a:rPr lang="cs-CZ" dirty="0">
                <a:latin typeface="Calibri" pitchFamily="18"/>
              </a:rPr>
              <a:t>děděním; bez předchozího písemného souhlasu zřizovatele je příspěvková organizace povinna dědictví odmítnout, nebo</a:t>
            </a:r>
          </a:p>
          <a:p>
            <a:pPr marL="514441" indent="-514441" hangingPunct="1">
              <a:lnSpc>
                <a:spcPct val="80000"/>
              </a:lnSpc>
              <a:spcBef>
                <a:spcPts val="600"/>
              </a:spcBef>
              <a:buSzPct val="100000"/>
              <a:buAutoNum type="alphaLcParenR"/>
            </a:pPr>
            <a:r>
              <a:rPr lang="cs-CZ" dirty="0">
                <a:latin typeface="Calibri" pitchFamily="18"/>
              </a:rPr>
              <a:t>jiným způsobem na základě rozhodnutí zřizovatele</a:t>
            </a:r>
            <a:r>
              <a:rPr lang="cs-CZ" sz="2700" dirty="0">
                <a:latin typeface="Calibri" pitchFamily="18"/>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82D951-A18C-459F-A11B-9488337EFD0F}"/>
              </a:ext>
            </a:extLst>
          </p:cNvPr>
          <p:cNvSpPr txBox="1">
            <a:spLocks noGrp="1"/>
          </p:cNvSpPr>
          <p:nvPr>
            <p:ph type="title"/>
          </p:nvPr>
        </p:nvSpPr>
        <p:spPr/>
        <p:txBody>
          <a:bodyPr/>
          <a:lstStyle/>
          <a:p>
            <a:pPr lvl="0"/>
            <a:r>
              <a:rPr lang="cs-CZ" b="1"/>
              <a:t>Přebytečný majetek PO</a:t>
            </a:r>
          </a:p>
        </p:txBody>
      </p:sp>
      <p:sp>
        <p:nvSpPr>
          <p:cNvPr id="3" name="Zástupný symbol pro obsah 2">
            <a:extLst>
              <a:ext uri="{FF2B5EF4-FFF2-40B4-BE49-F238E27FC236}">
                <a16:creationId xmlns:a16="http://schemas.microsoft.com/office/drawing/2014/main" id="{26BF292E-8463-4C82-835A-F5ECD3B638A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Pokud se stane majetek, který příspěvková organizace nabyla do svého vlastnictví, pro ni trvale nepotřebný, nabídne ho přednostně </a:t>
            </a:r>
            <a:r>
              <a:rPr lang="cs-CZ" u="sng" dirty="0">
                <a:latin typeface="Calibri" pitchFamily="18"/>
              </a:rPr>
              <a:t>bezúplatně</a:t>
            </a:r>
            <a:r>
              <a:rPr lang="cs-CZ" dirty="0">
                <a:latin typeface="Calibri" pitchFamily="18"/>
              </a:rPr>
              <a:t> zřizovateli. Nepřijme-li zřizovatel písemnou nabídku, může příspěvková organizace po jeho </a:t>
            </a:r>
            <a:r>
              <a:rPr lang="cs-CZ" u="sng" dirty="0">
                <a:latin typeface="Calibri" pitchFamily="18"/>
              </a:rPr>
              <a:t>předchozím písemném souhlasu</a:t>
            </a:r>
            <a:r>
              <a:rPr lang="cs-CZ" dirty="0">
                <a:latin typeface="Calibri" pitchFamily="18"/>
              </a:rPr>
              <a:t> majetek převést do vlastnictví jiné osoby za podmínek stanovených zřizovatelem.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0CDB3-0936-4E27-AF9F-B92C2B8D243B}"/>
              </a:ext>
            </a:extLst>
          </p:cNvPr>
          <p:cNvSpPr txBox="1">
            <a:spLocks noGrp="1"/>
          </p:cNvSpPr>
          <p:nvPr>
            <p:ph type="title"/>
          </p:nvPr>
        </p:nvSpPr>
        <p:spPr/>
        <p:txBody>
          <a:bodyPr/>
          <a:lstStyle/>
          <a:p>
            <a:pPr lvl="0"/>
            <a:r>
              <a:rPr lang="en-US" altLang="zh-CN" b="1"/>
              <a:t>§ 2 – Cíle vzdělávání</a:t>
            </a:r>
          </a:p>
        </p:txBody>
      </p:sp>
      <p:sp>
        <p:nvSpPr>
          <p:cNvPr id="3" name="Zástupný symbol pro obsah 2">
            <a:extLst>
              <a:ext uri="{FF2B5EF4-FFF2-40B4-BE49-F238E27FC236}">
                <a16:creationId xmlns:a16="http://schemas.microsoft.com/office/drawing/2014/main" id="{55DEB562-BB82-4EAB-9819-0D585719A69D}"/>
              </a:ext>
            </a:extLst>
          </p:cNvPr>
          <p:cNvSpPr txBox="1">
            <a:spLocks noGrp="1"/>
          </p:cNvSpPr>
          <p:nvPr>
            <p:ph idx="1"/>
          </p:nvPr>
        </p:nvSpPr>
        <p:spPr>
          <a:xfrm>
            <a:off x="1919642" y="1196639"/>
            <a:ext cx="8229600" cy="4525923"/>
          </a:xfrm>
        </p:spPr>
        <p:txBody>
          <a:bodyPr vert="horz" lIns="91440" tIns="45720" rIns="91440" bIns="45720" rtlCol="0">
            <a:normAutofit/>
          </a:bodyPr>
          <a:lstStyle/>
          <a:p>
            <a:pPr marL="514441" indent="-514441" hangingPunct="1">
              <a:lnSpc>
                <a:spcPct val="80000"/>
              </a:lnSpc>
              <a:spcBef>
                <a:spcPts val="500"/>
              </a:spcBef>
              <a:buSzPct val="100000"/>
              <a:buAutoNum type="alphaLcParenR"/>
            </a:pPr>
            <a:r>
              <a:rPr lang="cs-CZ" sz="1900">
                <a:latin typeface="Calibri" pitchFamily="18"/>
              </a:rPr>
              <a:t>rozvoj osobnosti člověka, který bude vybaven poznávacími a sociálními způsobilostmi, mravními a duchovními hodnotami pro osobní a občanský život, výkon povolání nebo pracovní činnosti, získávání informací a učení se v průběhu celého života,</a:t>
            </a:r>
          </a:p>
          <a:p>
            <a:pPr marL="514441" indent="-514441" hangingPunct="1">
              <a:lnSpc>
                <a:spcPct val="80000"/>
              </a:lnSpc>
              <a:spcBef>
                <a:spcPts val="500"/>
              </a:spcBef>
              <a:buSzPct val="100000"/>
              <a:buAutoNum type="alphaLcParenR"/>
            </a:pPr>
            <a:r>
              <a:rPr lang="cs-CZ" sz="1900">
                <a:latin typeface="Calibri" pitchFamily="18"/>
              </a:rPr>
              <a:t>získání všeobecného vzdělání nebo všeobecného a odborného vzdělání,</a:t>
            </a:r>
          </a:p>
          <a:p>
            <a:pPr marL="514441" indent="-514441" hangingPunct="1">
              <a:lnSpc>
                <a:spcPct val="80000"/>
              </a:lnSpc>
              <a:spcBef>
                <a:spcPts val="500"/>
              </a:spcBef>
              <a:buSzPct val="100000"/>
              <a:buAutoNum type="alphaLcParenR"/>
            </a:pPr>
            <a:r>
              <a:rPr lang="cs-CZ" sz="1900">
                <a:latin typeface="Calibri" pitchFamily="18"/>
              </a:rPr>
              <a:t>pochopení a uplatňování zásad demokracie a právního státu, základních lidských práv a svobod spolu s odpovědností a smyslem pro sociální soudržnost,</a:t>
            </a:r>
          </a:p>
          <a:p>
            <a:pPr marL="514441" indent="-514441" hangingPunct="1">
              <a:lnSpc>
                <a:spcPct val="80000"/>
              </a:lnSpc>
              <a:spcBef>
                <a:spcPts val="500"/>
              </a:spcBef>
              <a:buSzPct val="100000"/>
              <a:buAutoNum type="alphaLcParenR"/>
            </a:pPr>
            <a:r>
              <a:rPr lang="cs-CZ" sz="1900">
                <a:latin typeface="Calibri" pitchFamily="18"/>
              </a:rPr>
              <a:t>pochopení a uplatňování principu rovnosti žen a mužů ve společnosti,</a:t>
            </a:r>
          </a:p>
          <a:p>
            <a:pPr marL="514441" indent="-514441" hangingPunct="1">
              <a:lnSpc>
                <a:spcPct val="80000"/>
              </a:lnSpc>
              <a:spcBef>
                <a:spcPts val="500"/>
              </a:spcBef>
              <a:buSzPct val="100000"/>
              <a:buAutoNum type="alphaLcParenR"/>
            </a:pPr>
            <a:r>
              <a:rPr lang="cs-CZ" sz="1900">
                <a:latin typeface="Calibri" pitchFamily="18"/>
              </a:rPr>
              <a:t>utváření vědomí národní a státní příslušnosti a respektu k etnické, národnostní, kulturní, jazykové a náboženské identitě každého,</a:t>
            </a:r>
          </a:p>
          <a:p>
            <a:pPr marL="514441" indent="-514441" hangingPunct="1">
              <a:lnSpc>
                <a:spcPct val="80000"/>
              </a:lnSpc>
              <a:spcBef>
                <a:spcPts val="500"/>
              </a:spcBef>
              <a:buSzPct val="100000"/>
              <a:buAutoNum type="alphaLcParenR"/>
            </a:pPr>
            <a:r>
              <a:rPr lang="cs-CZ" sz="1900">
                <a:latin typeface="Calibri" pitchFamily="18"/>
              </a:rPr>
              <a:t>poznání světových a evropských kulturních hodnot a tradic, pochopení a osvojení zásad a pravidel vycházejících z evropské integrace jako základu pro soužití v národním a mezinárodním měřítku,</a:t>
            </a:r>
          </a:p>
          <a:p>
            <a:pPr marL="514441" indent="-514441" hangingPunct="1">
              <a:lnSpc>
                <a:spcPct val="80000"/>
              </a:lnSpc>
              <a:spcBef>
                <a:spcPts val="500"/>
              </a:spcBef>
              <a:buSzPct val="100000"/>
              <a:buAutoNum type="alphaLcParenR"/>
            </a:pPr>
            <a:r>
              <a:rPr lang="cs-CZ" sz="1900">
                <a:latin typeface="Calibri" pitchFamily="18"/>
              </a:rPr>
              <a:t>získání a uplatňování znalostí o životním prostředí a jeho ochraně vycházející ze zásad trvale udržitelného rozvoje a o bezpečnosti a ochraně zdraví.</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DA7DA3-78C0-4131-A534-4C92EADF4566}"/>
              </a:ext>
            </a:extLst>
          </p:cNvPr>
          <p:cNvSpPr txBox="1">
            <a:spLocks noGrp="1"/>
          </p:cNvSpPr>
          <p:nvPr>
            <p:ph type="title"/>
          </p:nvPr>
        </p:nvSpPr>
        <p:spPr/>
        <p:txBody>
          <a:bodyPr/>
          <a:lstStyle/>
          <a:p>
            <a:pPr lvl="0"/>
            <a:r>
              <a:rPr lang="cs-CZ" b="1"/>
              <a:t>Organizační změny</a:t>
            </a:r>
          </a:p>
        </p:txBody>
      </p:sp>
      <p:sp>
        <p:nvSpPr>
          <p:cNvPr id="3" name="Zástupný symbol pro obsah 2">
            <a:extLst>
              <a:ext uri="{FF2B5EF4-FFF2-40B4-BE49-F238E27FC236}">
                <a16:creationId xmlns:a16="http://schemas.microsoft.com/office/drawing/2014/main" id="{6E7ABFE8-B0F2-4C76-96EB-C5439CD9268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Ke vzniku, k rozdělení, sloučení, splynutí nebo zrušení příspěvkové organizace dochází dnem určeným zřizovatelem v rozhodnutí, jímž též určí, v jakém rozsahu přechází její majetek, práva a závazky na nové anebo přejímající organizace.</a:t>
            </a:r>
          </a:p>
          <a:p>
            <a:pPr hangingPunct="1">
              <a:spcBef>
                <a:spcPts val="600"/>
              </a:spcBef>
              <a:buSzPct val="100000"/>
              <a:buFont typeface="Arial" pitchFamily="34"/>
              <a:buChar char="•"/>
            </a:pPr>
            <a:r>
              <a:rPr lang="cs-CZ" dirty="0">
                <a:latin typeface="Calibri" pitchFamily="18"/>
              </a:rPr>
              <a:t>Rozhodne-li zřizovatel o zrušení organizace, přechází uplynutím dne uvedeného v jeho rozhodnutí o zrušení její majetek, práva a závazky na zřizovatele.</a:t>
            </a:r>
          </a:p>
          <a:p>
            <a:pPr hangingPunct="1">
              <a:spcBef>
                <a:spcPts val="600"/>
              </a:spcBef>
              <a:buSzPct val="100000"/>
              <a:buFont typeface="Arial" pitchFamily="34"/>
              <a:buChar char="•"/>
            </a:pPr>
            <a:r>
              <a:rPr lang="cs-CZ" dirty="0">
                <a:latin typeface="Calibri" pitchFamily="18"/>
              </a:rPr>
              <a:t>Ke sloučení nebo splynutí příspěvkové organizace může dojít pouze u příspěvkových organizací téhož zřizovatele.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E75481-96FF-4C22-99E3-AFF559E77E8B}"/>
              </a:ext>
            </a:extLst>
          </p:cNvPr>
          <p:cNvSpPr txBox="1">
            <a:spLocks noGrp="1"/>
          </p:cNvSpPr>
          <p:nvPr>
            <p:ph type="title"/>
          </p:nvPr>
        </p:nvSpPr>
        <p:spPr/>
        <p:txBody>
          <a:bodyPr/>
          <a:lstStyle/>
          <a:p>
            <a:pPr lvl="0"/>
            <a:r>
              <a:rPr lang="cs-CZ" b="1"/>
              <a:t>Práva a povinnosti zřizovatele</a:t>
            </a:r>
          </a:p>
        </p:txBody>
      </p:sp>
      <p:sp>
        <p:nvSpPr>
          <p:cNvPr id="3" name="Zástupný symbol pro obsah 2">
            <a:extLst>
              <a:ext uri="{FF2B5EF4-FFF2-40B4-BE49-F238E27FC236}">
                <a16:creationId xmlns:a16="http://schemas.microsoft.com/office/drawing/2014/main" id="{20637989-3D34-4ADA-A31F-760C1A1F9ED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Údaje ze zřizovací listiny a organizační změny se </a:t>
            </a:r>
            <a:r>
              <a:rPr lang="cs-CZ" u="sng" dirty="0">
                <a:latin typeface="Calibri" pitchFamily="18"/>
              </a:rPr>
              <a:t>zveřejňují v Ústředním věstníku České republiky</a:t>
            </a:r>
            <a:r>
              <a:rPr lang="cs-CZ" dirty="0">
                <a:latin typeface="Calibri" pitchFamily="18"/>
              </a:rPr>
              <a:t>. Zřizovatel je povinen oznámit je Ústřednímu věstníku České republiky do 15 dnů ode dne, kdy k uvedené skutečnosti došlo.</a:t>
            </a:r>
          </a:p>
          <a:p>
            <a:pPr hangingPunct="1">
              <a:spcBef>
                <a:spcPts val="800"/>
              </a:spcBef>
              <a:buSzPct val="100000"/>
              <a:buFont typeface="Arial" pitchFamily="34"/>
              <a:buChar char="•"/>
            </a:pPr>
            <a:r>
              <a:rPr lang="cs-CZ" dirty="0">
                <a:latin typeface="Calibri" pitchFamily="18"/>
              </a:rPr>
              <a:t>Zřizovatel </a:t>
            </a:r>
            <a:r>
              <a:rPr lang="cs-CZ" u="sng" dirty="0">
                <a:latin typeface="Calibri" pitchFamily="18"/>
              </a:rPr>
              <a:t>provádí kontrolu hospodaření </a:t>
            </a:r>
            <a:r>
              <a:rPr lang="cs-CZ" dirty="0">
                <a:latin typeface="Calibri" pitchFamily="18"/>
              </a:rPr>
              <a:t>příspěvkové organizace.</a:t>
            </a:r>
          </a:p>
          <a:p>
            <a:pPr hangingPunct="1">
              <a:spcBef>
                <a:spcPts val="800"/>
              </a:spcBef>
              <a:buSzPct val="100000"/>
              <a:buFont typeface="Arial" pitchFamily="34"/>
              <a:buChar char="•"/>
            </a:pPr>
            <a:r>
              <a:rPr lang="cs-CZ" dirty="0">
                <a:latin typeface="Calibri" pitchFamily="18"/>
              </a:rPr>
              <a:t>Zřizovatel podává návrh na </a:t>
            </a:r>
            <a:r>
              <a:rPr lang="cs-CZ" u="sng" dirty="0">
                <a:latin typeface="Calibri" pitchFamily="18"/>
              </a:rPr>
              <a:t>zápis příspěvkové organizace do obchodního rejstříku</a:t>
            </a:r>
            <a:r>
              <a:rPr lang="cs-CZ" dirty="0">
                <a:latin typeface="Calibri" pitchFamily="18"/>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9C9692-F657-414B-9229-F2236BD57CFD}"/>
              </a:ext>
            </a:extLst>
          </p:cNvPr>
          <p:cNvSpPr txBox="1">
            <a:spLocks noGrp="1"/>
          </p:cNvSpPr>
          <p:nvPr>
            <p:ph type="title"/>
          </p:nvPr>
        </p:nvSpPr>
        <p:spPr/>
        <p:txBody>
          <a:bodyPr/>
          <a:lstStyle/>
          <a:p>
            <a:pPr lvl="0"/>
            <a:r>
              <a:rPr lang="cs-CZ" b="1"/>
              <a:t>Finanční hospodaření PO</a:t>
            </a:r>
          </a:p>
        </p:txBody>
      </p:sp>
      <p:sp>
        <p:nvSpPr>
          <p:cNvPr id="3" name="Zástupný symbol pro obsah 2">
            <a:extLst>
              <a:ext uri="{FF2B5EF4-FFF2-40B4-BE49-F238E27FC236}">
                <a16:creationId xmlns:a16="http://schemas.microsoft.com/office/drawing/2014/main" id="{82A3FA1E-D98A-4E37-9F1C-ACBE7AF6B0A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200">
                <a:latin typeface="Calibri" pitchFamily="18"/>
              </a:rPr>
              <a:t>peněžní prostředky získané vlastní činností,</a:t>
            </a:r>
          </a:p>
          <a:p>
            <a:pPr hangingPunct="1">
              <a:lnSpc>
                <a:spcPct val="80000"/>
              </a:lnSpc>
              <a:spcBef>
                <a:spcPts val="500"/>
              </a:spcBef>
              <a:buSzPct val="100000"/>
              <a:buFont typeface="Arial" pitchFamily="34"/>
              <a:buChar char="•"/>
            </a:pPr>
            <a:r>
              <a:rPr lang="cs-CZ" sz="2200">
                <a:latin typeface="Calibri" pitchFamily="18"/>
              </a:rPr>
              <a:t>peněžní prostředky přijaté z rozpočtu svého zřizovatele,</a:t>
            </a:r>
          </a:p>
          <a:p>
            <a:pPr hangingPunct="1">
              <a:lnSpc>
                <a:spcPct val="80000"/>
              </a:lnSpc>
              <a:spcBef>
                <a:spcPts val="500"/>
              </a:spcBef>
              <a:buSzPct val="100000"/>
              <a:buFont typeface="Arial" pitchFamily="34"/>
              <a:buChar char="•"/>
            </a:pPr>
            <a:r>
              <a:rPr lang="cs-CZ" sz="2200">
                <a:latin typeface="Calibri" pitchFamily="18"/>
              </a:rPr>
              <a:t>prostředky svých fondů,</a:t>
            </a:r>
          </a:p>
          <a:p>
            <a:pPr hangingPunct="1">
              <a:lnSpc>
                <a:spcPct val="80000"/>
              </a:lnSpc>
              <a:spcBef>
                <a:spcPts val="500"/>
              </a:spcBef>
              <a:buSzPct val="100000"/>
              <a:buFont typeface="Arial" pitchFamily="34"/>
              <a:buChar char="•"/>
            </a:pPr>
            <a:r>
              <a:rPr lang="cs-CZ" sz="2200">
                <a:latin typeface="Calibri" pitchFamily="18"/>
              </a:rPr>
              <a:t>peněžité dary od fyzických a právnických osob,</a:t>
            </a:r>
          </a:p>
          <a:p>
            <a:pPr hangingPunct="1">
              <a:lnSpc>
                <a:spcPct val="80000"/>
              </a:lnSpc>
              <a:spcBef>
                <a:spcPts val="500"/>
              </a:spcBef>
              <a:buSzPct val="100000"/>
              <a:buFont typeface="Arial" pitchFamily="34"/>
              <a:buChar char="•"/>
            </a:pPr>
            <a:r>
              <a:rPr lang="cs-CZ" sz="2200">
                <a:latin typeface="Calibri" pitchFamily="18"/>
              </a:rPr>
              <a:t>peněžní prostředky poskytnuté z Národního fondu a ze zahraničí,</a:t>
            </a:r>
          </a:p>
          <a:p>
            <a:pPr hangingPunct="1">
              <a:lnSpc>
                <a:spcPct val="80000"/>
              </a:lnSpc>
              <a:spcBef>
                <a:spcPts val="500"/>
              </a:spcBef>
              <a:buSzPct val="100000"/>
              <a:buFont typeface="Arial" pitchFamily="34"/>
              <a:buChar char="•"/>
            </a:pPr>
            <a:r>
              <a:rPr lang="cs-CZ" sz="2200">
                <a:latin typeface="Calibri" pitchFamily="18"/>
              </a:rPr>
              <a:t>dotace na úhradu provozních výdajů, které jsou nebo mají být kryty z rozpočtu Evropské unie, včetně stanoveného podílu státního rozpočtu na financování těchto výdajů,</a:t>
            </a:r>
          </a:p>
          <a:p>
            <a:pPr hangingPunct="1">
              <a:lnSpc>
                <a:spcPct val="80000"/>
              </a:lnSpc>
              <a:spcBef>
                <a:spcPts val="500"/>
              </a:spcBef>
              <a:buSzPct val="100000"/>
              <a:buFont typeface="Arial" pitchFamily="34"/>
              <a:buChar char="•"/>
            </a:pPr>
            <a:r>
              <a:rPr lang="cs-CZ" sz="2200">
                <a:latin typeface="Calibri" pitchFamily="18"/>
              </a:rPr>
              <a:t>dotace na úhradu provozních výdajů podle mezinárodních smluv, na základě kterých jsou České republice svěřeny peněžní prostředky z finančního mechanismu Evropského hospodářského prostoru, z finančního mechanismu Norska a programu švýcarsko-české spolupráce.</a:t>
            </a:r>
          </a:p>
          <a:p>
            <a:pPr marL="0" indent="0" hangingPunct="1">
              <a:lnSpc>
                <a:spcPct val="80000"/>
              </a:lnSpc>
              <a:spcBef>
                <a:spcPts val="500"/>
              </a:spcBef>
              <a:buNone/>
            </a:pPr>
            <a:endParaRPr lang="cs-CZ" sz="2200">
              <a:latin typeface="Calibri" pitchFamily="1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AFD14-9F28-48E5-A44E-93F4BC949C2B}"/>
              </a:ext>
            </a:extLst>
          </p:cNvPr>
          <p:cNvSpPr txBox="1">
            <a:spLocks noGrp="1"/>
          </p:cNvSpPr>
          <p:nvPr>
            <p:ph type="title"/>
          </p:nvPr>
        </p:nvSpPr>
        <p:spPr/>
        <p:txBody>
          <a:bodyPr/>
          <a:lstStyle/>
          <a:p>
            <a:pPr lvl="0"/>
            <a:r>
              <a:rPr lang="cs-CZ" b="1"/>
              <a:t>Finanční hospodaření PO</a:t>
            </a:r>
          </a:p>
        </p:txBody>
      </p:sp>
      <p:sp>
        <p:nvSpPr>
          <p:cNvPr id="3" name="Zástupný symbol pro obsah 2">
            <a:extLst>
              <a:ext uri="{FF2B5EF4-FFF2-40B4-BE49-F238E27FC236}">
                <a16:creationId xmlns:a16="http://schemas.microsoft.com/office/drawing/2014/main" id="{F132ADE9-700A-4F0C-A680-0A0432542EBC}"/>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Zřizovatel poskytuje příspěvek na provoz své příspěvkové organizaci zpravidla v návaznosti na výkony nebo jiná kritéria jejích potřeb.</a:t>
            </a:r>
          </a:p>
          <a:p>
            <a:pPr hangingPunct="1">
              <a:spcBef>
                <a:spcPts val="800"/>
              </a:spcBef>
              <a:buSzPct val="100000"/>
              <a:buFont typeface="Arial" pitchFamily="34"/>
              <a:buChar char="•"/>
            </a:pPr>
            <a:r>
              <a:rPr lang="cs-CZ" dirty="0">
                <a:latin typeface="Calibri" pitchFamily="18"/>
              </a:rPr>
              <a:t>Pokud příspěvková organizace vytváří ve své doplňkové činnosti zisk, může jej použít jen ve prospěch své hlavní činnosti; zřizovatel může organizaci povolit jiné využití tohoto zdroje.</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90440-890A-4E0F-B204-B50D417AACEE}"/>
              </a:ext>
            </a:extLst>
          </p:cNvPr>
          <p:cNvSpPr txBox="1">
            <a:spLocks noGrp="1"/>
          </p:cNvSpPr>
          <p:nvPr>
            <p:ph type="title"/>
          </p:nvPr>
        </p:nvSpPr>
        <p:spPr/>
        <p:txBody>
          <a:bodyPr/>
          <a:lstStyle/>
          <a:p>
            <a:pPr lvl="0"/>
            <a:r>
              <a:rPr lang="cs-CZ" b="1"/>
              <a:t>Peněžní fondy</a:t>
            </a:r>
          </a:p>
        </p:txBody>
      </p:sp>
      <p:sp>
        <p:nvSpPr>
          <p:cNvPr id="3" name="Zástupný symbol pro obsah 2">
            <a:extLst>
              <a:ext uri="{FF2B5EF4-FFF2-40B4-BE49-F238E27FC236}">
                <a16:creationId xmlns:a16="http://schemas.microsoft.com/office/drawing/2014/main" id="{BB23F87B-CAA9-402C-BEE0-A0C526C0A6AE}"/>
              </a:ext>
            </a:extLst>
          </p:cNvPr>
          <p:cNvSpPr txBox="1">
            <a:spLocks noGrp="1"/>
          </p:cNvSpPr>
          <p:nvPr>
            <p:ph idx="1"/>
          </p:nvPr>
        </p:nvSpPr>
        <p:spPr>
          <a:xfrm>
            <a:off x="1981200" y="1600201"/>
            <a:ext cx="8229600" cy="4525923"/>
          </a:xfrm>
        </p:spPr>
        <p:txBody>
          <a:bodyPr vert="horz" lIns="91440" tIns="45720" rIns="91440" bIns="45720" rtlCol="0">
            <a:normAutofit/>
          </a:bodyPr>
          <a:lstStyle/>
          <a:p>
            <a:pPr marL="514441" indent="-514441" hangingPunct="1">
              <a:spcBef>
                <a:spcPts val="800"/>
              </a:spcBef>
              <a:buSzPct val="100000"/>
              <a:buAutoNum type="alphaLcParenR"/>
            </a:pPr>
            <a:r>
              <a:rPr lang="cs-CZ" dirty="0">
                <a:latin typeface="Calibri" pitchFamily="18"/>
              </a:rPr>
              <a:t>rezervní fond,</a:t>
            </a:r>
          </a:p>
          <a:p>
            <a:pPr marL="514441" indent="-514441" hangingPunct="1">
              <a:spcBef>
                <a:spcPts val="800"/>
              </a:spcBef>
              <a:buSzPct val="100000"/>
              <a:buAutoNum type="alphaLcParenR"/>
            </a:pPr>
            <a:r>
              <a:rPr lang="cs-CZ" dirty="0">
                <a:latin typeface="Calibri" pitchFamily="18"/>
              </a:rPr>
              <a:t>fond investic,</a:t>
            </a:r>
          </a:p>
          <a:p>
            <a:pPr marL="514441" indent="-514441" hangingPunct="1">
              <a:spcBef>
                <a:spcPts val="800"/>
              </a:spcBef>
              <a:buSzPct val="100000"/>
              <a:buAutoNum type="alphaLcParenR"/>
            </a:pPr>
            <a:r>
              <a:rPr lang="cs-CZ" dirty="0">
                <a:latin typeface="Calibri" pitchFamily="18"/>
              </a:rPr>
              <a:t>fond odměn,</a:t>
            </a:r>
          </a:p>
          <a:p>
            <a:pPr marL="514441" indent="-514441" hangingPunct="1">
              <a:spcBef>
                <a:spcPts val="800"/>
              </a:spcBef>
              <a:buSzPct val="100000"/>
              <a:buAutoNum type="alphaLcParenR"/>
            </a:pPr>
            <a:r>
              <a:rPr lang="cs-CZ" dirty="0">
                <a:latin typeface="Calibri" pitchFamily="18"/>
              </a:rPr>
              <a:t>fond kulturních a sociálních potřeb.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652F4C-0895-41B7-A53F-FD085A6D84B4}"/>
              </a:ext>
            </a:extLst>
          </p:cNvPr>
          <p:cNvSpPr txBox="1">
            <a:spLocks noGrp="1"/>
          </p:cNvSpPr>
          <p:nvPr>
            <p:ph type="title"/>
          </p:nvPr>
        </p:nvSpPr>
        <p:spPr/>
        <p:txBody>
          <a:bodyPr/>
          <a:lstStyle/>
          <a:p>
            <a:pPr lvl="0"/>
            <a:r>
              <a:rPr lang="cs-CZ" b="1"/>
              <a:t>Rezervní fond - tvorba</a:t>
            </a:r>
          </a:p>
        </p:txBody>
      </p:sp>
      <p:sp>
        <p:nvSpPr>
          <p:cNvPr id="3" name="Zástupný symbol pro obsah 2">
            <a:extLst>
              <a:ext uri="{FF2B5EF4-FFF2-40B4-BE49-F238E27FC236}">
                <a16:creationId xmlns:a16="http://schemas.microsoft.com/office/drawing/2014/main" id="{6D5E9AA0-2541-48DA-ABF0-FBA7F886C94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Tvoří se ze zlepšeného výsledku hospodaření příspěvkové organizace na základě schválení jeho výše zřizovatelem po skončení roku, sníženého o případné převody do fondu odměn</a:t>
            </a:r>
          </a:p>
          <a:p>
            <a:pPr hangingPunct="1">
              <a:spcBef>
                <a:spcPts val="600"/>
              </a:spcBef>
              <a:buSzPct val="100000"/>
              <a:buFont typeface="Arial" pitchFamily="34"/>
              <a:buChar char="•"/>
            </a:pPr>
            <a:r>
              <a:rPr lang="cs-CZ" sz="2700" dirty="0">
                <a:latin typeface="Calibri" pitchFamily="18"/>
              </a:rPr>
              <a:t>Zlepšený výsledek hospodaření příspěvkové organizace je vytvořen tehdy, jestliže skutečné výnosy jejího hospodaření jsou spolu s přijatým provozním příspěvkem větší než její provozní náklady.</a:t>
            </a:r>
          </a:p>
          <a:p>
            <a:pPr hangingPunct="1">
              <a:spcBef>
                <a:spcPts val="600"/>
              </a:spcBef>
              <a:buSzPct val="100000"/>
              <a:buFont typeface="Arial" pitchFamily="34"/>
              <a:buChar char="•"/>
            </a:pPr>
            <a:r>
              <a:rPr lang="cs-CZ" sz="2700" dirty="0">
                <a:latin typeface="Calibri" pitchFamily="18"/>
              </a:rPr>
              <a:t>Rozdělení zlepšeného výsledku hospodaření do rezervního fondu a do fondu odměn schvaluje zřizovatel.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CEF3EB-E3D2-431C-9936-31E52611E3EB}"/>
              </a:ext>
            </a:extLst>
          </p:cNvPr>
          <p:cNvSpPr txBox="1">
            <a:spLocks noGrp="1"/>
          </p:cNvSpPr>
          <p:nvPr>
            <p:ph type="title"/>
          </p:nvPr>
        </p:nvSpPr>
        <p:spPr/>
        <p:txBody>
          <a:bodyPr/>
          <a:lstStyle/>
          <a:p>
            <a:pPr lvl="0"/>
            <a:r>
              <a:rPr lang="cs-CZ" b="1"/>
              <a:t>Rezervní fond - použití</a:t>
            </a:r>
          </a:p>
        </p:txBody>
      </p:sp>
      <p:sp>
        <p:nvSpPr>
          <p:cNvPr id="3" name="Zástupný symbol pro obsah 2">
            <a:extLst>
              <a:ext uri="{FF2B5EF4-FFF2-40B4-BE49-F238E27FC236}">
                <a16:creationId xmlns:a16="http://schemas.microsoft.com/office/drawing/2014/main" id="{437E9C3D-A3DC-419A-BCBE-E3BE569C35E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K dalšímu rozvoji své činnosti,</a:t>
            </a:r>
          </a:p>
          <a:p>
            <a:pPr hangingPunct="1">
              <a:spcBef>
                <a:spcPts val="800"/>
              </a:spcBef>
              <a:buSzPct val="100000"/>
              <a:buFont typeface="Arial" pitchFamily="34"/>
              <a:buChar char="•"/>
            </a:pPr>
            <a:r>
              <a:rPr lang="cs-CZ" dirty="0">
                <a:latin typeface="Calibri" pitchFamily="18"/>
              </a:rPr>
              <a:t>k časovému překlenutí dočasného nesouladu mezi výnosy a náklady,</a:t>
            </a:r>
          </a:p>
          <a:p>
            <a:pPr hangingPunct="1">
              <a:spcBef>
                <a:spcPts val="800"/>
              </a:spcBef>
              <a:buSzPct val="100000"/>
              <a:buFont typeface="Arial" pitchFamily="34"/>
              <a:buChar char="•"/>
            </a:pPr>
            <a:r>
              <a:rPr lang="cs-CZ" dirty="0">
                <a:latin typeface="Calibri" pitchFamily="18"/>
              </a:rPr>
              <a:t>k úhradě případných sankcí uložených za porušení rozpočtové kázně,</a:t>
            </a:r>
          </a:p>
          <a:p>
            <a:pPr hangingPunct="1">
              <a:spcBef>
                <a:spcPts val="800"/>
              </a:spcBef>
              <a:buSzPct val="100000"/>
              <a:buFont typeface="Arial" pitchFamily="34"/>
              <a:buChar char="•"/>
            </a:pPr>
            <a:r>
              <a:rPr lang="cs-CZ" dirty="0">
                <a:latin typeface="Calibri" pitchFamily="18"/>
              </a:rPr>
              <a:t>k úhradě své ztráty za předchozí léta,</a:t>
            </a:r>
          </a:p>
          <a:p>
            <a:pPr hangingPunct="1">
              <a:spcBef>
                <a:spcPts val="800"/>
              </a:spcBef>
              <a:buSzPct val="100000"/>
              <a:buFont typeface="Arial" pitchFamily="34"/>
              <a:buChar char="•"/>
            </a:pPr>
            <a:r>
              <a:rPr lang="cs-CZ" dirty="0">
                <a:latin typeface="Calibri" pitchFamily="18"/>
              </a:rPr>
              <a:t>se souhlasem zřizovatele k posílení svého fondu investic.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2DE99-DB45-405D-BAFB-0F9738387F6B}"/>
              </a:ext>
            </a:extLst>
          </p:cNvPr>
          <p:cNvSpPr txBox="1">
            <a:spLocks noGrp="1"/>
          </p:cNvSpPr>
          <p:nvPr>
            <p:ph type="title"/>
          </p:nvPr>
        </p:nvSpPr>
        <p:spPr/>
        <p:txBody>
          <a:bodyPr/>
          <a:lstStyle/>
          <a:p>
            <a:pPr lvl="0"/>
            <a:r>
              <a:rPr lang="cs-CZ" b="1"/>
              <a:t>Fond investic - tvorba</a:t>
            </a:r>
          </a:p>
        </p:txBody>
      </p:sp>
      <p:sp>
        <p:nvSpPr>
          <p:cNvPr id="3" name="Zástupný symbol pro obsah 2">
            <a:extLst>
              <a:ext uri="{FF2B5EF4-FFF2-40B4-BE49-F238E27FC236}">
                <a16:creationId xmlns:a16="http://schemas.microsoft.com/office/drawing/2014/main" id="{03C4C19B-2883-4BE4-BAF0-7EFB3388DE77}"/>
              </a:ext>
            </a:extLst>
          </p:cNvPr>
          <p:cNvSpPr txBox="1">
            <a:spLocks noGrp="1"/>
          </p:cNvSpPr>
          <p:nvPr>
            <p:ph idx="1"/>
          </p:nvPr>
        </p:nvSpPr>
        <p:spPr>
          <a:xfrm>
            <a:off x="1981200" y="1600201"/>
            <a:ext cx="8229600" cy="4525923"/>
          </a:xfrm>
        </p:spPr>
        <p:txBody>
          <a:bodyPr vert="horz" lIns="91440" tIns="45720" rIns="91440" bIns="45720" rtlCol="0">
            <a:normAutofit/>
          </a:bodyPr>
          <a:lstStyle/>
          <a:p>
            <a:pPr marL="514441" indent="-514441" hangingPunct="1">
              <a:lnSpc>
                <a:spcPct val="80000"/>
              </a:lnSpc>
              <a:spcBef>
                <a:spcPts val="500"/>
              </a:spcBef>
              <a:buSzPct val="100000"/>
              <a:buAutoNum type="alphaLcParenR"/>
            </a:pPr>
            <a:r>
              <a:rPr lang="cs-CZ" sz="2200">
                <a:latin typeface="Calibri" pitchFamily="18"/>
              </a:rPr>
              <a:t>Peněžní prostředky ve výši odpisů hmotného a nehmotného dlouhodobého majetku prováděné podle zřizovatelem schváleného odpisového plánu,</a:t>
            </a:r>
          </a:p>
          <a:p>
            <a:pPr marL="514441" indent="-514441" hangingPunct="1">
              <a:lnSpc>
                <a:spcPct val="80000"/>
              </a:lnSpc>
              <a:spcBef>
                <a:spcPts val="500"/>
              </a:spcBef>
              <a:buSzPct val="100000"/>
              <a:buAutoNum type="alphaLcParenR"/>
            </a:pPr>
            <a:r>
              <a:rPr lang="cs-CZ" sz="2200">
                <a:latin typeface="Calibri" pitchFamily="18"/>
              </a:rPr>
              <a:t>investiční příspěvek z rozpočtu zřizovatele,</a:t>
            </a:r>
          </a:p>
          <a:p>
            <a:pPr marL="514441" indent="-514441" hangingPunct="1">
              <a:lnSpc>
                <a:spcPct val="80000"/>
              </a:lnSpc>
              <a:spcBef>
                <a:spcPts val="500"/>
              </a:spcBef>
              <a:buSzPct val="100000"/>
              <a:buAutoNum type="alphaLcParenR"/>
            </a:pPr>
            <a:r>
              <a:rPr lang="cs-CZ" sz="2200">
                <a:latin typeface="Calibri" pitchFamily="18"/>
              </a:rPr>
              <a:t>investiční dotace ze státních fondů a jiných veřejných rozpočtů,</a:t>
            </a:r>
          </a:p>
          <a:p>
            <a:pPr marL="514441" indent="-514441" hangingPunct="1">
              <a:lnSpc>
                <a:spcPct val="80000"/>
              </a:lnSpc>
              <a:spcBef>
                <a:spcPts val="500"/>
              </a:spcBef>
              <a:buSzPct val="100000"/>
              <a:buAutoNum type="alphaLcParenR"/>
            </a:pPr>
            <a:r>
              <a:rPr lang="cs-CZ" sz="2200">
                <a:latin typeface="Calibri" pitchFamily="18"/>
              </a:rPr>
              <a:t>příjmy z prodeje svěřeného dlouhodobého hmotného majetku, jestliže to zřizovatel podle svého rozhodnutí připustí,</a:t>
            </a:r>
          </a:p>
          <a:p>
            <a:pPr marL="514441" indent="-514441" hangingPunct="1">
              <a:lnSpc>
                <a:spcPct val="80000"/>
              </a:lnSpc>
              <a:spcBef>
                <a:spcPts val="500"/>
              </a:spcBef>
              <a:buSzPct val="100000"/>
              <a:buAutoNum type="alphaLcParenR"/>
            </a:pPr>
            <a:r>
              <a:rPr lang="cs-CZ" sz="2200">
                <a:latin typeface="Calibri" pitchFamily="18"/>
              </a:rPr>
              <a:t>peněžní dary a příspěvky od jiných subjektů, jsou-li určené nebo použitelné k investičním účelům,</a:t>
            </a:r>
          </a:p>
          <a:p>
            <a:pPr marL="514441" indent="-514441" hangingPunct="1">
              <a:lnSpc>
                <a:spcPct val="80000"/>
              </a:lnSpc>
              <a:spcBef>
                <a:spcPts val="500"/>
              </a:spcBef>
              <a:buSzPct val="100000"/>
              <a:buAutoNum type="alphaLcParenR"/>
            </a:pPr>
            <a:r>
              <a:rPr lang="cs-CZ" sz="2200">
                <a:latin typeface="Calibri" pitchFamily="18"/>
              </a:rPr>
              <a:t>příjmy z prodeje dlouhodobého hmotného majetku ve vlastnictví příspěvkové organizace,</a:t>
            </a:r>
          </a:p>
          <a:p>
            <a:pPr marL="514441" indent="-514441" hangingPunct="1">
              <a:lnSpc>
                <a:spcPct val="80000"/>
              </a:lnSpc>
              <a:spcBef>
                <a:spcPts val="500"/>
              </a:spcBef>
              <a:buSzPct val="100000"/>
              <a:buAutoNum type="alphaLcParenR"/>
            </a:pPr>
            <a:r>
              <a:rPr lang="cs-CZ" sz="2200">
                <a:latin typeface="Calibri" pitchFamily="18"/>
              </a:rPr>
              <a:t>převody z rezervního fondu ve výši povolené zřizovatelem.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DDB7BF-7CD9-4699-B64D-372423C6BAD9}"/>
              </a:ext>
            </a:extLst>
          </p:cNvPr>
          <p:cNvSpPr txBox="1">
            <a:spLocks noGrp="1"/>
          </p:cNvSpPr>
          <p:nvPr>
            <p:ph type="title"/>
          </p:nvPr>
        </p:nvSpPr>
        <p:spPr/>
        <p:txBody>
          <a:bodyPr/>
          <a:lstStyle/>
          <a:p>
            <a:pPr lvl="0"/>
            <a:r>
              <a:rPr lang="cs-CZ" b="1"/>
              <a:t>Fond investic -  použití</a:t>
            </a:r>
          </a:p>
        </p:txBody>
      </p:sp>
      <p:sp>
        <p:nvSpPr>
          <p:cNvPr id="3" name="Zástupný symbol pro obsah 2">
            <a:extLst>
              <a:ext uri="{FF2B5EF4-FFF2-40B4-BE49-F238E27FC236}">
                <a16:creationId xmlns:a16="http://schemas.microsoft.com/office/drawing/2014/main" id="{9FEF523A-2E7E-4A70-B61D-CAE2E3AB083C}"/>
              </a:ext>
            </a:extLst>
          </p:cNvPr>
          <p:cNvSpPr txBox="1">
            <a:spLocks noGrp="1"/>
          </p:cNvSpPr>
          <p:nvPr>
            <p:ph idx="1"/>
          </p:nvPr>
        </p:nvSpPr>
        <p:spPr>
          <a:xfrm>
            <a:off x="1981200" y="1600201"/>
            <a:ext cx="8229600" cy="4525923"/>
          </a:xfrm>
        </p:spPr>
        <p:txBody>
          <a:bodyPr vert="horz" lIns="91440" tIns="45720" rIns="91440" bIns="45720" rtlCol="0">
            <a:normAutofit/>
          </a:bodyPr>
          <a:lstStyle/>
          <a:p>
            <a:pPr marL="514441" indent="-514441" hangingPunct="1">
              <a:lnSpc>
                <a:spcPct val="80000"/>
              </a:lnSpc>
              <a:spcBef>
                <a:spcPts val="700"/>
              </a:spcBef>
              <a:buSzPct val="100000"/>
              <a:buAutoNum type="alphaLcParenR"/>
            </a:pPr>
            <a:r>
              <a:rPr lang="cs-CZ" dirty="0">
                <a:latin typeface="Calibri" pitchFamily="18"/>
              </a:rPr>
              <a:t>Na pořízení a technické zhodnocení hmotného a nehmotného dlouhodobého majetku, s výjimkou drobného hmotného a nehmotného dlouhodobého majetku,</a:t>
            </a:r>
          </a:p>
          <a:p>
            <a:pPr marL="514441" indent="-514441" hangingPunct="1">
              <a:lnSpc>
                <a:spcPct val="80000"/>
              </a:lnSpc>
              <a:spcBef>
                <a:spcPts val="700"/>
              </a:spcBef>
              <a:buSzPct val="100000"/>
              <a:buAutoNum type="alphaLcParenR"/>
            </a:pPr>
            <a:r>
              <a:rPr lang="cs-CZ" dirty="0">
                <a:latin typeface="Calibri" pitchFamily="18"/>
              </a:rPr>
              <a:t>k úhradě investičních úvěrů nebo půjček,</a:t>
            </a:r>
          </a:p>
          <a:p>
            <a:pPr marL="514441" indent="-514441" hangingPunct="1">
              <a:lnSpc>
                <a:spcPct val="80000"/>
              </a:lnSpc>
              <a:spcBef>
                <a:spcPts val="700"/>
              </a:spcBef>
              <a:buSzPct val="100000"/>
              <a:buAutoNum type="alphaLcParenR"/>
            </a:pPr>
            <a:r>
              <a:rPr lang="cs-CZ" dirty="0">
                <a:latin typeface="Calibri" pitchFamily="18"/>
              </a:rPr>
              <a:t>k odvodu do rozpočtu zřizovatele, pokud takový odvod uložil,</a:t>
            </a:r>
          </a:p>
          <a:p>
            <a:pPr marL="514441" indent="-514441" hangingPunct="1">
              <a:lnSpc>
                <a:spcPct val="80000"/>
              </a:lnSpc>
              <a:spcBef>
                <a:spcPts val="700"/>
              </a:spcBef>
              <a:buSzPct val="100000"/>
              <a:buAutoNum type="alphaLcParenR"/>
            </a:pPr>
            <a:r>
              <a:rPr lang="cs-CZ" dirty="0">
                <a:latin typeface="Calibri" pitchFamily="18"/>
              </a:rPr>
              <a:t>k navýšení peněžních prostředků určených na financování údržby a oprav majetku, který příspěvková organizace používá pro svou činnost.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49EB6B-839A-4390-BDF4-A7E71D6150AC}"/>
              </a:ext>
            </a:extLst>
          </p:cNvPr>
          <p:cNvSpPr txBox="1">
            <a:spLocks noGrp="1"/>
          </p:cNvSpPr>
          <p:nvPr>
            <p:ph type="title"/>
          </p:nvPr>
        </p:nvSpPr>
        <p:spPr/>
        <p:txBody>
          <a:bodyPr/>
          <a:lstStyle/>
          <a:p>
            <a:pPr lvl="0"/>
            <a:r>
              <a:rPr lang="cs-CZ" b="1"/>
              <a:t>Fond odměn - tvorba</a:t>
            </a:r>
          </a:p>
        </p:txBody>
      </p:sp>
      <p:sp>
        <p:nvSpPr>
          <p:cNvPr id="3" name="Zástupný symbol pro obsah 2">
            <a:extLst>
              <a:ext uri="{FF2B5EF4-FFF2-40B4-BE49-F238E27FC236}">
                <a16:creationId xmlns:a16="http://schemas.microsoft.com/office/drawing/2014/main" id="{F5CF23A8-9465-446D-952F-0848F567ADF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Ze zlepšeného výsledku hospodaření příspěvkové organizace, a to do výše jeho 80 %, nejvýše však do výše 80 % objemu prostředků na platy stanoveného zřizovatelem nebo zvláštním právním předpisem, a peněžními dary účelově určenými na platy.</a:t>
            </a:r>
          </a:p>
          <a:p>
            <a:pPr hangingPunct="1">
              <a:spcBef>
                <a:spcPts val="800"/>
              </a:spcBef>
              <a:buSzPct val="100000"/>
              <a:buFont typeface="Arial" pitchFamily="34"/>
              <a:buChar char="•"/>
            </a:pPr>
            <a:r>
              <a:rPr lang="cs-CZ" dirty="0">
                <a:latin typeface="Calibri" pitchFamily="18"/>
              </a:rPr>
              <a:t>Schvaluje zřizovatel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4F6E51-9C55-459E-A8C0-DA37E53D1517}"/>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BB06B0A-77A6-495D-8C67-8D254B1EDCF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Vzdělávání poskytované podle tohoto zákona je veřejnou službou. (§ 2 odst. 3)</a:t>
            </a:r>
          </a:p>
          <a:p>
            <a:pPr hangingPunct="1">
              <a:spcBef>
                <a:spcPts val="800"/>
              </a:spcBef>
              <a:buSzPct val="100000"/>
              <a:buFont typeface="Arial" pitchFamily="34"/>
              <a:buChar char="•"/>
            </a:pPr>
            <a:r>
              <a:rPr lang="cs-CZ" dirty="0">
                <a:latin typeface="Calibri" pitchFamily="18"/>
              </a:rPr>
              <a:t>Ve školách a školských zařízeních zajišťují vzdělávání pedagogičtí pracovníci. (§ 7 odst. 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98847B-09BD-44ED-974C-69C735C62B1E}"/>
              </a:ext>
            </a:extLst>
          </p:cNvPr>
          <p:cNvSpPr txBox="1">
            <a:spLocks noGrp="1"/>
          </p:cNvSpPr>
          <p:nvPr>
            <p:ph type="title"/>
          </p:nvPr>
        </p:nvSpPr>
        <p:spPr/>
        <p:txBody>
          <a:bodyPr/>
          <a:lstStyle/>
          <a:p>
            <a:pPr lvl="0"/>
            <a:r>
              <a:rPr lang="cs-CZ" b="1"/>
              <a:t>Fond odměn - použití</a:t>
            </a:r>
          </a:p>
        </p:txBody>
      </p:sp>
      <p:sp>
        <p:nvSpPr>
          <p:cNvPr id="3" name="Zástupný symbol pro obsah 2">
            <a:extLst>
              <a:ext uri="{FF2B5EF4-FFF2-40B4-BE49-F238E27FC236}">
                <a16:creationId xmlns:a16="http://schemas.microsoft.com/office/drawing/2014/main" id="{D1D4B70D-BD45-4E4A-8453-897AA5F6E20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Odměny zaměstnancům,</a:t>
            </a:r>
          </a:p>
          <a:p>
            <a:pPr hangingPunct="1">
              <a:spcBef>
                <a:spcPts val="800"/>
              </a:spcBef>
              <a:buSzPct val="100000"/>
              <a:buFont typeface="Arial" pitchFamily="34"/>
              <a:buChar char="•"/>
            </a:pPr>
            <a:r>
              <a:rPr lang="cs-CZ" dirty="0">
                <a:latin typeface="Calibri" pitchFamily="18"/>
              </a:rPr>
              <a:t>přednostně se z fondu odměn hradí případné překročení stanoveného objemu prostředků na platy.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A2A303-0919-4725-9BF8-943BE2D5B135}"/>
              </a:ext>
            </a:extLst>
          </p:cNvPr>
          <p:cNvSpPr txBox="1">
            <a:spLocks noGrp="1"/>
          </p:cNvSpPr>
          <p:nvPr>
            <p:ph type="title"/>
          </p:nvPr>
        </p:nvSpPr>
        <p:spPr/>
        <p:txBody>
          <a:bodyPr/>
          <a:lstStyle/>
          <a:p>
            <a:pPr lvl="0"/>
            <a:r>
              <a:rPr lang="cs-CZ" b="1"/>
              <a:t>FKSP - tvorba</a:t>
            </a:r>
          </a:p>
        </p:txBody>
      </p:sp>
      <p:sp>
        <p:nvSpPr>
          <p:cNvPr id="3" name="Zástupný symbol pro obsah 2">
            <a:extLst>
              <a:ext uri="{FF2B5EF4-FFF2-40B4-BE49-F238E27FC236}">
                <a16:creationId xmlns:a16="http://schemas.microsoft.com/office/drawing/2014/main" id="{FF725D84-91C4-47AD-A8D1-BA2B43F3F11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2 % z ročního objemu nákladů zúčtovaných na platy a náhrady platů, popřípadě na mzdy a náhrady mzdy a odměny za pracovní pohotovost, na odměny a ostatní plnění za vykonávanou práci.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A06FEC-340C-42DF-A649-B1594EE16FE8}"/>
              </a:ext>
            </a:extLst>
          </p:cNvPr>
          <p:cNvSpPr txBox="1">
            <a:spLocks noGrp="1"/>
          </p:cNvSpPr>
          <p:nvPr>
            <p:ph type="title"/>
          </p:nvPr>
        </p:nvSpPr>
        <p:spPr/>
        <p:txBody>
          <a:bodyPr/>
          <a:lstStyle/>
          <a:p>
            <a:pPr lvl="0"/>
            <a:r>
              <a:rPr lang="cs-CZ" b="1"/>
              <a:t>FKSP</a:t>
            </a:r>
          </a:p>
        </p:txBody>
      </p:sp>
      <p:sp>
        <p:nvSpPr>
          <p:cNvPr id="3" name="Zástupný symbol pro obsah 2">
            <a:extLst>
              <a:ext uri="{FF2B5EF4-FFF2-40B4-BE49-F238E27FC236}">
                <a16:creationId xmlns:a16="http://schemas.microsoft.com/office/drawing/2014/main" id="{B6F74AA6-9831-4E5B-856D-BD5867673C7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Je určen zaměstnancům v pracovním poměru k příspěvkové organizaci, </a:t>
            </a:r>
            <a:r>
              <a:rPr lang="cs-CZ" u="sng" dirty="0">
                <a:latin typeface="Calibri" pitchFamily="18"/>
              </a:rPr>
              <a:t>žákům středních odborných učilišť a učilišť</a:t>
            </a:r>
            <a:r>
              <a:rPr lang="cs-CZ" dirty="0">
                <a:latin typeface="Calibri" pitchFamily="18"/>
              </a:rPr>
              <a:t>, interním vědeckým aspirantům, </a:t>
            </a:r>
            <a:r>
              <a:rPr lang="cs-CZ" u="sng" dirty="0">
                <a:latin typeface="Calibri" pitchFamily="18"/>
              </a:rPr>
              <a:t>důchodcům</a:t>
            </a:r>
            <a:r>
              <a:rPr lang="cs-CZ" dirty="0">
                <a:latin typeface="Calibri" pitchFamily="18"/>
              </a:rPr>
              <a:t>, kteří při prvém odchodu do starobního důchodu nebo invalidního důchodu pro invaliditu třetího stupně pracovali u příspěvkové organizace, případně rodinným příslušníkům zaměstnanců a jiným fyzickým nebo i právnickým osobám.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2CC08E-011D-4872-932D-C898B1E28F51}"/>
              </a:ext>
            </a:extLst>
          </p:cNvPr>
          <p:cNvSpPr txBox="1">
            <a:spLocks noGrp="1"/>
          </p:cNvSpPr>
          <p:nvPr>
            <p:ph type="title"/>
          </p:nvPr>
        </p:nvSpPr>
        <p:spPr/>
        <p:txBody>
          <a:bodyPr/>
          <a:lstStyle/>
          <a:p>
            <a:pPr lvl="0"/>
            <a:r>
              <a:rPr lang="cs-CZ" b="1"/>
              <a:t>FKSP PO</a:t>
            </a:r>
          </a:p>
        </p:txBody>
      </p:sp>
      <p:sp>
        <p:nvSpPr>
          <p:cNvPr id="3" name="Zástupný symbol pro obsah 2">
            <a:extLst>
              <a:ext uri="{FF2B5EF4-FFF2-40B4-BE49-F238E27FC236}">
                <a16:creationId xmlns:a16="http://schemas.microsoft.com/office/drawing/2014/main" id="{CE9A63F2-9B05-49FD-824B-7B248E982A8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Další příjmy, výši tvorby a hospodaření s fondem kulturních a sociálních potřeb stanoví Ministerstvo financí vyhláškou.</a:t>
            </a:r>
          </a:p>
          <a:p>
            <a:pPr hangingPunct="1">
              <a:spcBef>
                <a:spcPts val="800"/>
              </a:spcBef>
              <a:buSzPct val="100000"/>
              <a:buFont typeface="Arial" pitchFamily="34"/>
              <a:buChar char="•"/>
            </a:pPr>
            <a:r>
              <a:rPr lang="cs-CZ" dirty="0">
                <a:latin typeface="Calibri" pitchFamily="18"/>
              </a:rPr>
              <a:t>Vyhláška č. 114/2002 Sb.</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6D361-3663-4FC4-A5C1-FA1D4A9E5E7A}"/>
              </a:ext>
            </a:extLst>
          </p:cNvPr>
          <p:cNvSpPr txBox="1">
            <a:spLocks noGrp="1"/>
          </p:cNvSpPr>
          <p:nvPr>
            <p:ph type="title"/>
          </p:nvPr>
        </p:nvSpPr>
        <p:spPr/>
        <p:txBody>
          <a:bodyPr/>
          <a:lstStyle/>
          <a:p>
            <a:pPr lvl="0"/>
            <a:r>
              <a:rPr lang="cs-CZ" b="1"/>
              <a:t>Úvěry, půjčky</a:t>
            </a:r>
          </a:p>
        </p:txBody>
      </p:sp>
      <p:sp>
        <p:nvSpPr>
          <p:cNvPr id="3" name="Zástupný symbol pro obsah 2">
            <a:extLst>
              <a:ext uri="{FF2B5EF4-FFF2-40B4-BE49-F238E27FC236}">
                <a16:creationId xmlns:a16="http://schemas.microsoft.com/office/drawing/2014/main" id="{4214D1B6-C033-4AAE-90F7-ACAD6C1C91B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dirty="0">
                <a:latin typeface="Calibri" pitchFamily="18"/>
              </a:rPr>
              <a:t>Příspěvková organizace je oprávněna uzavírat smlouvy o půjčce nebo o úvěru jen po předchozím písemném souhlasu zřizovatele</a:t>
            </a:r>
          </a:p>
          <a:p>
            <a:pPr hangingPunct="1">
              <a:spcBef>
                <a:spcPts val="600"/>
              </a:spcBef>
              <a:buSzPct val="100000"/>
              <a:buFont typeface="Arial" pitchFamily="34"/>
              <a:buChar char="•"/>
            </a:pPr>
            <a:r>
              <a:rPr lang="cs-CZ" dirty="0">
                <a:latin typeface="Calibri" pitchFamily="18"/>
              </a:rPr>
              <a:t>Tento souhlas se nevyžaduje v případě půjček zaměstnancům z fondu kulturních a sociálních potřeb.</a:t>
            </a:r>
          </a:p>
          <a:p>
            <a:pPr hangingPunct="1">
              <a:spcBef>
                <a:spcPts val="600"/>
              </a:spcBef>
              <a:buSzPct val="100000"/>
              <a:buFont typeface="Arial" pitchFamily="34"/>
              <a:buChar char="•"/>
            </a:pPr>
            <a:r>
              <a:rPr lang="cs-CZ" dirty="0">
                <a:latin typeface="Calibri" pitchFamily="18"/>
              </a:rPr>
              <a:t>K dočasnému krytí svých potřeb může získat od svého zřizovatele návratnou finanční výpomoc, jestliže je její vrácení zabezpečeno jejími výnosy běžného roku, nejpozději však do 31. března následujícího roku, nestanoví-li zřizovatel lhůtu delš</a:t>
            </a:r>
            <a:r>
              <a:rPr lang="cs-CZ" sz="2700" dirty="0">
                <a:latin typeface="Calibri" pitchFamily="18"/>
              </a:rPr>
              <a:t>í.</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360B8-1C4A-41AB-9743-653E2200CA91}"/>
              </a:ext>
            </a:extLst>
          </p:cNvPr>
          <p:cNvSpPr txBox="1">
            <a:spLocks noGrp="1"/>
          </p:cNvSpPr>
          <p:nvPr>
            <p:ph type="title"/>
          </p:nvPr>
        </p:nvSpPr>
        <p:spPr/>
        <p:txBody>
          <a:bodyPr/>
          <a:lstStyle/>
          <a:p>
            <a:pPr lvl="0"/>
            <a:r>
              <a:rPr lang="cs-CZ" b="1"/>
              <a:t>Ručení příspěvkové organizace</a:t>
            </a:r>
          </a:p>
        </p:txBody>
      </p:sp>
      <p:sp>
        <p:nvSpPr>
          <p:cNvPr id="3" name="Zástupný symbol pro obsah 2">
            <a:extLst>
              <a:ext uri="{FF2B5EF4-FFF2-40B4-BE49-F238E27FC236}">
                <a16:creationId xmlns:a16="http://schemas.microsoft.com/office/drawing/2014/main" id="{6ABAAE40-4741-4F86-9B37-1EDA28565DE5}"/>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None/>
            </a:pPr>
            <a:endParaRPr lang="cs-CZ" dirty="0">
              <a:latin typeface="Calibri" pitchFamily="18"/>
            </a:endParaRPr>
          </a:p>
          <a:p>
            <a:pPr hangingPunct="1">
              <a:spcBef>
                <a:spcPts val="800"/>
              </a:spcBef>
              <a:buSzPct val="100000"/>
              <a:buFont typeface="Arial" pitchFamily="34"/>
              <a:buChar char="•"/>
            </a:pPr>
            <a:r>
              <a:rPr lang="cs-CZ" dirty="0">
                <a:latin typeface="Calibri" pitchFamily="18"/>
              </a:rPr>
              <a:t>Příspěvková organizace není oprávněna ručit za závazky třetích osob, ani jinak je zajišťovat.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F744F8-A62A-4C0F-8DA2-F78CA3AA09E2}"/>
              </a:ext>
            </a:extLst>
          </p:cNvPr>
          <p:cNvSpPr txBox="1">
            <a:spLocks noGrp="1"/>
          </p:cNvSpPr>
          <p:nvPr>
            <p:ph type="title"/>
          </p:nvPr>
        </p:nvSpPr>
        <p:spPr/>
        <p:txBody>
          <a:bodyPr/>
          <a:lstStyle/>
          <a:p>
            <a:pPr lvl="0"/>
            <a:r>
              <a:rPr lang="cs-CZ" b="1"/>
              <a:t>Nákup na splátky</a:t>
            </a:r>
          </a:p>
        </p:txBody>
      </p:sp>
      <p:sp>
        <p:nvSpPr>
          <p:cNvPr id="3" name="Zástupný symbol pro obsah 2">
            <a:extLst>
              <a:ext uri="{FF2B5EF4-FFF2-40B4-BE49-F238E27FC236}">
                <a16:creationId xmlns:a16="http://schemas.microsoft.com/office/drawing/2014/main" id="{59B74D6A-2D0B-4FC7-9059-174D58D740A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může pořizovat věci nákupem na splátky nebo smlouvou o nájmu s právem koupě jen po předchozím písemném souhlasu zřizovatele.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BA9374-82D3-4764-8F3B-4814CFDC30CF}"/>
              </a:ext>
            </a:extLst>
          </p:cNvPr>
          <p:cNvSpPr txBox="1">
            <a:spLocks noGrp="1"/>
          </p:cNvSpPr>
          <p:nvPr>
            <p:ph type="title"/>
          </p:nvPr>
        </p:nvSpPr>
        <p:spPr/>
        <p:txBody>
          <a:bodyPr/>
          <a:lstStyle/>
          <a:p>
            <a:pPr lvl="0"/>
            <a:r>
              <a:rPr lang="cs-CZ" b="1"/>
              <a:t>Nakládání s cennými papíry</a:t>
            </a:r>
          </a:p>
        </p:txBody>
      </p:sp>
      <p:sp>
        <p:nvSpPr>
          <p:cNvPr id="3" name="Zástupný symbol pro obsah 2">
            <a:extLst>
              <a:ext uri="{FF2B5EF4-FFF2-40B4-BE49-F238E27FC236}">
                <a16:creationId xmlns:a16="http://schemas.microsoft.com/office/drawing/2014/main" id="{03C0E937-B8BB-4237-AFF5-432C9E32481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není oprávněna nakupovat akcie či jiné cenné papíry.</a:t>
            </a:r>
          </a:p>
          <a:p>
            <a:pPr hangingPunct="1">
              <a:spcBef>
                <a:spcPts val="800"/>
              </a:spcBef>
              <a:buSzPct val="100000"/>
              <a:buFont typeface="Arial" pitchFamily="34"/>
              <a:buChar char="•"/>
            </a:pPr>
            <a:r>
              <a:rPr lang="cs-CZ" dirty="0">
                <a:latin typeface="Calibri" pitchFamily="18"/>
              </a:rPr>
              <a:t>Přijímat je jako protihodnotu za své pohledávky vůči jiným subjektům je oprávněna jen s předchozím písemným souhlasem zřizovatele.</a:t>
            </a:r>
          </a:p>
          <a:p>
            <a:pPr hangingPunct="1">
              <a:spcBef>
                <a:spcPts val="800"/>
              </a:spcBef>
              <a:buSzPct val="100000"/>
              <a:buFont typeface="Arial" pitchFamily="34"/>
              <a:buChar char="•"/>
            </a:pPr>
            <a:r>
              <a:rPr lang="cs-CZ" dirty="0">
                <a:latin typeface="Calibri" pitchFamily="18"/>
              </a:rPr>
              <a:t>Příspěvková organizace nesmí vystavovat nebo akceptovat směnky, ani být směnečným ručitelem.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FDE7B3-86A3-46CF-98B5-D8995E9919B6}"/>
              </a:ext>
            </a:extLst>
          </p:cNvPr>
          <p:cNvSpPr txBox="1">
            <a:spLocks noGrp="1"/>
          </p:cNvSpPr>
          <p:nvPr>
            <p:ph type="title"/>
          </p:nvPr>
        </p:nvSpPr>
        <p:spPr/>
        <p:txBody>
          <a:bodyPr/>
          <a:lstStyle/>
          <a:p>
            <a:pPr lvl="0"/>
            <a:r>
              <a:rPr lang="cs-CZ" b="1"/>
              <a:t>Poskytování darů</a:t>
            </a:r>
          </a:p>
        </p:txBody>
      </p:sp>
      <p:sp>
        <p:nvSpPr>
          <p:cNvPr id="3" name="Zástupný symbol pro obsah 2">
            <a:extLst>
              <a:ext uri="{FF2B5EF4-FFF2-40B4-BE49-F238E27FC236}">
                <a16:creationId xmlns:a16="http://schemas.microsoft.com/office/drawing/2014/main" id="{F9244B79-6BF0-440C-9620-271B84C1504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Příspěvková organizace není oprávněna poskytovat dary jiným subjektům, s výjimkou obvyklých peněžitých nebo věcných darů svým zaměstnancům a jiným osobám ze svého fondu kulturních a sociálních potřeb a s výjimkou postupu podle § 27 odst. 6 (přebytečný majetek PO, který zřizovatel nechce, souhlas zřizovatele a jím stanovené podmínky).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BABCB5-5DA5-41DE-B4D2-B65F3E0D4FCB}"/>
              </a:ext>
            </a:extLst>
          </p:cNvPr>
          <p:cNvSpPr txBox="1">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9E44180-C151-475A-B38F-412B180ECEA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b="1" dirty="0">
                <a:latin typeface="Calibri" pitchFamily="18"/>
              </a:rPr>
              <a:t>Příspěvková organizace nesmí</a:t>
            </a:r>
          </a:p>
          <a:p>
            <a:pPr marL="0" indent="0" hangingPunct="1">
              <a:spcBef>
                <a:spcPts val="800"/>
              </a:spcBef>
              <a:buNone/>
            </a:pPr>
            <a:endParaRPr lang="cs-CZ" dirty="0">
              <a:latin typeface="Calibri" pitchFamily="18"/>
            </a:endParaRPr>
          </a:p>
          <a:p>
            <a:pPr marL="0" indent="0" hangingPunct="1">
              <a:spcBef>
                <a:spcPts val="800"/>
              </a:spcBef>
              <a:buNone/>
            </a:pPr>
            <a:r>
              <a:rPr lang="cs-CZ" dirty="0">
                <a:latin typeface="Calibri" pitchFamily="18"/>
              </a:rPr>
              <a:t>a) zřizovat nebo zakládat právnické osoby,</a:t>
            </a:r>
          </a:p>
          <a:p>
            <a:pPr marL="0" indent="0" hangingPunct="1">
              <a:spcBef>
                <a:spcPts val="800"/>
              </a:spcBef>
              <a:buNone/>
            </a:pPr>
            <a:r>
              <a:rPr lang="cs-CZ" dirty="0">
                <a:latin typeface="Calibri" pitchFamily="18"/>
              </a:rPr>
              <a:t>b) mít majetkovou účast v právnické osobě zřízené nebo založené za účelem podnikání.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E5C50-2897-4D51-829F-B7F189F8CDC7}"/>
              </a:ext>
            </a:extLst>
          </p:cNvPr>
          <p:cNvSpPr txBox="1">
            <a:spLocks noGrp="1"/>
          </p:cNvSpPr>
          <p:nvPr>
            <p:ph type="title"/>
          </p:nvPr>
        </p:nvSpPr>
        <p:spPr/>
        <p:txBody>
          <a:bodyPr/>
          <a:lstStyle/>
          <a:p>
            <a:pPr lvl="0"/>
            <a:r>
              <a:rPr lang="cs-CZ" sz="4000" b="1"/>
              <a:t>Systém vzdělávacích programů (§ 3)</a:t>
            </a:r>
          </a:p>
        </p:txBody>
      </p:sp>
      <p:sp>
        <p:nvSpPr>
          <p:cNvPr id="3" name="Zástupný symbol pro obsah 2">
            <a:extLst>
              <a:ext uri="{FF2B5EF4-FFF2-40B4-BE49-F238E27FC236}">
                <a16:creationId xmlns:a16="http://schemas.microsoft.com/office/drawing/2014/main" id="{45A628CC-9B60-4101-8E1C-D1B122DFE1D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None/>
            </a:pPr>
            <a:endParaRPr lang="cs-CZ">
              <a:latin typeface="Calibri" pitchFamily="18"/>
            </a:endParaRPr>
          </a:p>
          <a:p>
            <a:pPr hangingPunct="1">
              <a:spcBef>
                <a:spcPts val="800"/>
              </a:spcBef>
              <a:buSzPct val="100000"/>
              <a:buFont typeface="Arial" pitchFamily="34"/>
              <a:buChar char="•"/>
            </a:pPr>
            <a:r>
              <a:rPr lang="cs-CZ">
                <a:latin typeface="Calibri" pitchFamily="18"/>
              </a:rPr>
              <a:t>Národní program vzdělávání</a:t>
            </a:r>
          </a:p>
          <a:p>
            <a:pPr hangingPunct="1">
              <a:spcBef>
                <a:spcPts val="800"/>
              </a:spcBef>
              <a:buSzPct val="100000"/>
              <a:buFont typeface="Arial" pitchFamily="34"/>
              <a:buChar char="•"/>
            </a:pPr>
            <a:r>
              <a:rPr lang="cs-CZ">
                <a:latin typeface="Calibri" pitchFamily="18"/>
              </a:rPr>
              <a:t>Rámcové vzdělávací programy</a:t>
            </a:r>
          </a:p>
          <a:p>
            <a:pPr hangingPunct="1">
              <a:spcBef>
                <a:spcPts val="800"/>
              </a:spcBef>
              <a:buSzPct val="100000"/>
              <a:buFont typeface="Arial" pitchFamily="34"/>
              <a:buChar char="•"/>
            </a:pPr>
            <a:r>
              <a:rPr lang="cs-CZ">
                <a:latin typeface="Calibri" pitchFamily="18"/>
              </a:rPr>
              <a:t>Školní vzdělávací programy</a:t>
            </a:r>
          </a:p>
          <a:p>
            <a:pPr hangingPunct="1">
              <a:spcBef>
                <a:spcPts val="800"/>
              </a:spcBef>
              <a:buSzPct val="100000"/>
              <a:buFont typeface="Arial" pitchFamily="34"/>
              <a:buChar char="•"/>
            </a:pPr>
            <a:r>
              <a:rPr lang="cs-CZ">
                <a:latin typeface="Calibri" pitchFamily="18"/>
              </a:rPr>
              <a:t>Akreditované vzdělávací programy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F58CFE-CA4B-468F-94D9-CE6837F85B5D}"/>
              </a:ext>
            </a:extLst>
          </p:cNvPr>
          <p:cNvSpPr txBox="1">
            <a:spLocks noGrp="1"/>
          </p:cNvSpPr>
          <p:nvPr>
            <p:ph type="title"/>
          </p:nvPr>
        </p:nvSpPr>
        <p:spPr/>
        <p:txBody>
          <a:bodyPr/>
          <a:lstStyle/>
          <a:p>
            <a:pPr lvl="0"/>
            <a:r>
              <a:rPr lang="cs-CZ" b="1"/>
              <a:t>Předchozí souhlas zřizovatele</a:t>
            </a:r>
          </a:p>
        </p:txBody>
      </p:sp>
      <p:sp>
        <p:nvSpPr>
          <p:cNvPr id="3" name="Zástupný symbol pro obsah 2">
            <a:extLst>
              <a:ext uri="{FF2B5EF4-FFF2-40B4-BE49-F238E27FC236}">
                <a16:creationId xmlns:a16="http://schemas.microsoft.com/office/drawing/2014/main" id="{5E71D6A1-89A7-4EF9-B59A-DEDBCC21B5E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200" dirty="0">
                <a:latin typeface="Calibri" pitchFamily="18"/>
              </a:rPr>
              <a:t>Uděluje se vždy pouze pro jedno právní jednání a je jeho součástí, s výjimkou peněžitého daru účelově neurčeného, k jehož přijetí může zřizovatel udělit předchozí souhlas společný pro více právních jednání.</a:t>
            </a:r>
          </a:p>
          <a:p>
            <a:pPr hangingPunct="1">
              <a:lnSpc>
                <a:spcPct val="80000"/>
              </a:lnSpc>
              <a:spcBef>
                <a:spcPts val="500"/>
              </a:spcBef>
              <a:buSzPct val="100000"/>
              <a:buFont typeface="Arial" pitchFamily="34"/>
              <a:buChar char="•"/>
            </a:pPr>
            <a:r>
              <a:rPr lang="cs-CZ" sz="2200" dirty="0">
                <a:latin typeface="Calibri" pitchFamily="18"/>
              </a:rPr>
              <a:t>Není-li předchozí souhlas udělen, k právnímu jednání se nepřihlíží.</a:t>
            </a:r>
          </a:p>
          <a:p>
            <a:pPr hangingPunct="1">
              <a:lnSpc>
                <a:spcPct val="80000"/>
              </a:lnSpc>
              <a:spcBef>
                <a:spcPts val="500"/>
              </a:spcBef>
              <a:buSzPct val="100000"/>
              <a:buFont typeface="Arial" pitchFamily="34"/>
              <a:buChar char="•"/>
            </a:pPr>
            <a:r>
              <a:rPr lang="cs-CZ" sz="2200" dirty="0">
                <a:latin typeface="Calibri" pitchFamily="18"/>
              </a:rPr>
              <a:t>Do doby, než právní jednání nabude účinnosti, lze předchozí souhlas dodatečně odvolat, jestliže po jeho udělení vyjdou najevo podstatné skutečnosti pro rozhodnutí o udělení předchozího souhlasu, které nebyly známy v době rozhodování a měly by na výsledek rozhodnutí podstatný vliv.</a:t>
            </a:r>
          </a:p>
          <a:p>
            <a:pPr hangingPunct="1">
              <a:lnSpc>
                <a:spcPct val="80000"/>
              </a:lnSpc>
              <a:spcBef>
                <a:spcPts val="500"/>
              </a:spcBef>
              <a:buSzPct val="100000"/>
              <a:buFont typeface="Arial" pitchFamily="34"/>
              <a:buChar char="•"/>
            </a:pPr>
            <a:r>
              <a:rPr lang="cs-CZ" sz="2200" dirty="0">
                <a:latin typeface="Calibri" pitchFamily="18"/>
              </a:rPr>
              <a:t>Pokud si zřizovatel příspěvkové organizace vyhradí udělení předchozího souhlasu k nabytí majetku podle § 27 odst. 4, je povinen oznámit tuto skutečnost v Ústředním věstníku České republiky.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362D79-2695-468B-98C1-37ED5E185B7C}"/>
              </a:ext>
            </a:extLst>
          </p:cNvPr>
          <p:cNvSpPr txBox="1">
            <a:spLocks noGrp="1"/>
          </p:cNvSpPr>
          <p:nvPr>
            <p:ph type="title"/>
          </p:nvPr>
        </p:nvSpPr>
        <p:spPr/>
        <p:txBody>
          <a:bodyPr/>
          <a:lstStyle/>
          <a:p>
            <a:pPr lvl="0"/>
            <a:r>
              <a:rPr lang="cs-CZ" b="1"/>
              <a:t>Školská právnická osoba</a:t>
            </a:r>
          </a:p>
        </p:txBody>
      </p:sp>
      <p:sp>
        <p:nvSpPr>
          <p:cNvPr id="3" name="Zástupný symbol pro obsah 2">
            <a:extLst>
              <a:ext uri="{FF2B5EF4-FFF2-40B4-BE49-F238E27FC236}">
                <a16:creationId xmlns:a16="http://schemas.microsoft.com/office/drawing/2014/main" id="{29D3A2A8-A6F4-4414-8549-30F8CB33032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Zřizovací listina (jeden zřizovatel)</a:t>
            </a:r>
          </a:p>
          <a:p>
            <a:pPr hangingPunct="1">
              <a:spcBef>
                <a:spcPts val="800"/>
              </a:spcBef>
              <a:buSzPct val="100000"/>
              <a:buFont typeface="Arial" pitchFamily="34"/>
              <a:buChar char="•"/>
            </a:pPr>
            <a:r>
              <a:rPr lang="cs-CZ" dirty="0">
                <a:latin typeface="Calibri" pitchFamily="18"/>
              </a:rPr>
              <a:t>Zřizovací smlouva (více zřizovatelů)</a:t>
            </a:r>
          </a:p>
          <a:p>
            <a:pPr hangingPunct="1">
              <a:spcBef>
                <a:spcPts val="800"/>
              </a:spcBef>
              <a:buSzPct val="100000"/>
              <a:buFont typeface="Arial" pitchFamily="34"/>
              <a:buChar char="•"/>
            </a:pPr>
            <a:r>
              <a:rPr lang="cs-CZ" dirty="0">
                <a:latin typeface="Calibri" pitchFamily="18"/>
              </a:rPr>
              <a:t>Na rozdíl od ZL PO obsahuje dále</a:t>
            </a:r>
          </a:p>
          <a:p>
            <a:pPr lvl="1">
              <a:buSzPct val="100000"/>
              <a:buFont typeface="Arial" pitchFamily="34"/>
            </a:pPr>
            <a:r>
              <a:rPr lang="cs-CZ" dirty="0"/>
              <a:t>počet členů rady v případě školské právnické osoby neveřejné</a:t>
            </a:r>
          </a:p>
          <a:p>
            <a:pPr lvl="1">
              <a:buSzPct val="100000"/>
              <a:buFont typeface="Arial" pitchFamily="34"/>
            </a:pPr>
            <a:r>
              <a:rPr lang="cs-CZ" dirty="0"/>
              <a:t>v případě více zřizovatelů způsob výkonu práv a povinností zřizovatele podle tohoto zákona,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AD2840-5E36-4F34-AF18-F2F89BD5F95A}"/>
              </a:ext>
            </a:extLst>
          </p:cNvPr>
          <p:cNvSpPr txBox="1">
            <a:spLocks noGrp="1"/>
          </p:cNvSpPr>
          <p:nvPr>
            <p:ph type="title"/>
          </p:nvPr>
        </p:nvSpPr>
        <p:spPr/>
        <p:txBody>
          <a:bodyPr/>
          <a:lstStyle/>
          <a:p>
            <a:pPr lvl="0"/>
            <a:r>
              <a:rPr lang="cs-CZ" b="1"/>
              <a:t>Vznik, zánik</a:t>
            </a:r>
          </a:p>
        </p:txBody>
      </p:sp>
      <p:sp>
        <p:nvSpPr>
          <p:cNvPr id="3" name="Zástupný symbol pro obsah 2">
            <a:extLst>
              <a:ext uri="{FF2B5EF4-FFF2-40B4-BE49-F238E27FC236}">
                <a16:creationId xmlns:a16="http://schemas.microsoft.com/office/drawing/2014/main" id="{08FFC689-E5FB-4C1D-8728-00B959D717C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ŠPO</a:t>
            </a:r>
          </a:p>
          <a:p>
            <a:pPr lvl="1">
              <a:buSzPct val="100000"/>
              <a:buFont typeface="Arial" pitchFamily="34"/>
            </a:pPr>
            <a:r>
              <a:rPr lang="cs-CZ" dirty="0"/>
              <a:t>vzniká dnem zápisu do rejstříku školských právnických osob</a:t>
            </a:r>
          </a:p>
          <a:p>
            <a:pPr lvl="1">
              <a:buSzPct val="100000"/>
              <a:buFont typeface="Arial" pitchFamily="34"/>
            </a:pPr>
            <a:r>
              <a:rPr lang="cs-CZ" dirty="0"/>
              <a:t>zaniká dnem výmazu z rejstříku školských právnických osob</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52FCC7-4D5F-4170-80EB-FBCE34886175}"/>
              </a:ext>
            </a:extLst>
          </p:cNvPr>
          <p:cNvSpPr txBox="1">
            <a:spLocks noGrp="1"/>
          </p:cNvSpPr>
          <p:nvPr>
            <p:ph type="title"/>
          </p:nvPr>
        </p:nvSpPr>
        <p:spPr/>
        <p:txBody>
          <a:bodyPr/>
          <a:lstStyle/>
          <a:p>
            <a:pPr lvl="0"/>
            <a:r>
              <a:rPr lang="cs-CZ" b="1"/>
              <a:t>Orgány ŠPO</a:t>
            </a:r>
          </a:p>
        </p:txBody>
      </p:sp>
      <p:sp>
        <p:nvSpPr>
          <p:cNvPr id="3" name="Zástupný symbol pro obsah 2">
            <a:extLst>
              <a:ext uri="{FF2B5EF4-FFF2-40B4-BE49-F238E27FC236}">
                <a16:creationId xmlns:a16="http://schemas.microsoft.com/office/drawing/2014/main" id="{FF627A4A-0384-4547-99D8-C4A4EDD4705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a:buChar char="•"/>
            </a:pPr>
            <a:r>
              <a:rPr lang="cs-CZ" dirty="0">
                <a:latin typeface="Calibri" pitchFamily="18"/>
              </a:rPr>
              <a:t>Veřejná ŠPO</a:t>
            </a:r>
          </a:p>
          <a:p>
            <a:pPr lvl="1">
              <a:buSzPct val="100000"/>
              <a:buFont typeface="Arial"/>
              <a:buChar char="•"/>
            </a:pPr>
            <a:r>
              <a:rPr lang="cs-CZ" dirty="0"/>
              <a:t>Ředitel</a:t>
            </a:r>
          </a:p>
          <a:p>
            <a:pPr hangingPunct="1">
              <a:spcBef>
                <a:spcPts val="800"/>
              </a:spcBef>
              <a:buSzPct val="100000"/>
              <a:buFont typeface="Arial"/>
              <a:buChar char="•"/>
            </a:pPr>
            <a:r>
              <a:rPr lang="cs-CZ" dirty="0">
                <a:latin typeface="Calibri" pitchFamily="18"/>
              </a:rPr>
              <a:t>Neveřejná ŠPO</a:t>
            </a:r>
          </a:p>
          <a:p>
            <a:pPr lvl="1">
              <a:buSzPct val="100000"/>
              <a:buFont typeface="Arial"/>
              <a:buChar char="•"/>
            </a:pPr>
            <a:r>
              <a:rPr lang="cs-CZ" dirty="0"/>
              <a:t>Ředitel</a:t>
            </a:r>
          </a:p>
          <a:p>
            <a:pPr lvl="1">
              <a:buSzPct val="100000"/>
              <a:buFont typeface="Arial"/>
              <a:buChar char="•"/>
            </a:pPr>
            <a:r>
              <a:rPr lang="cs-CZ" dirty="0"/>
              <a:t>Rada školské právnické osoby (3- 15 členů, 5 leté funkční období, odměnu stanoví zřizovatel ze zlepšeného hospodářského výsledku)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885ECC-9162-475E-B197-DD99CF14FB29}"/>
              </a:ext>
            </a:extLst>
          </p:cNvPr>
          <p:cNvSpPr txBox="1">
            <a:spLocks noGrp="1"/>
          </p:cNvSpPr>
          <p:nvPr>
            <p:ph type="title"/>
          </p:nvPr>
        </p:nvSpPr>
        <p:spPr/>
        <p:txBody>
          <a:bodyPr/>
          <a:lstStyle/>
          <a:p>
            <a:pPr lvl="0"/>
            <a:r>
              <a:rPr lang="cs-CZ" b="1"/>
              <a:t>Peněžní fondy ŠPO</a:t>
            </a:r>
          </a:p>
        </p:txBody>
      </p:sp>
      <p:sp>
        <p:nvSpPr>
          <p:cNvPr id="3" name="Zástupný symbol pro obsah 2">
            <a:extLst>
              <a:ext uri="{FF2B5EF4-FFF2-40B4-BE49-F238E27FC236}">
                <a16:creationId xmlns:a16="http://schemas.microsoft.com/office/drawing/2014/main" id="{37B41525-4460-405C-8DF0-87AD1D981E0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Neveřejná ŠPO</a:t>
            </a:r>
          </a:p>
          <a:p>
            <a:pPr lvl="1">
              <a:buSzPct val="100000"/>
              <a:buFont typeface="Arial" pitchFamily="34"/>
            </a:pPr>
            <a:r>
              <a:rPr lang="cs-CZ" dirty="0"/>
              <a:t>rezervní fond</a:t>
            </a:r>
          </a:p>
          <a:p>
            <a:pPr lvl="1">
              <a:buSzPct val="100000"/>
              <a:buFont typeface="Arial" pitchFamily="34"/>
            </a:pPr>
            <a:r>
              <a:rPr lang="cs-CZ" dirty="0"/>
              <a:t>fond investic</a:t>
            </a:r>
          </a:p>
          <a:p>
            <a:pPr hangingPunct="1">
              <a:spcBef>
                <a:spcPts val="800"/>
              </a:spcBef>
              <a:buSzPct val="100000"/>
              <a:buFont typeface="Arial" pitchFamily="34"/>
              <a:buChar char="•"/>
            </a:pPr>
            <a:r>
              <a:rPr lang="cs-CZ" dirty="0">
                <a:latin typeface="Calibri" pitchFamily="18"/>
              </a:rPr>
              <a:t>Veřejná ŠPO</a:t>
            </a:r>
          </a:p>
          <a:p>
            <a:pPr lvl="1">
              <a:buSzPct val="100000"/>
              <a:buFont typeface="Arial" pitchFamily="34"/>
            </a:pPr>
            <a:r>
              <a:rPr lang="cs-CZ" dirty="0"/>
              <a:t>Rezervní fond</a:t>
            </a:r>
          </a:p>
          <a:p>
            <a:pPr lvl="1">
              <a:buSzPct val="100000"/>
              <a:buFont typeface="Arial" pitchFamily="34"/>
            </a:pPr>
            <a:r>
              <a:rPr lang="cs-CZ" dirty="0"/>
              <a:t>Fond investic</a:t>
            </a:r>
          </a:p>
          <a:p>
            <a:pPr lvl="1">
              <a:buSzPct val="100000"/>
              <a:buFont typeface="Arial" pitchFamily="34"/>
            </a:pPr>
            <a:r>
              <a:rPr lang="cs-CZ" dirty="0"/>
              <a:t>Fond kulturních a sociálních potřeb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C7DE7A-9718-4AA1-B86C-1DC5B5DA64C6}"/>
              </a:ext>
            </a:extLst>
          </p:cNvPr>
          <p:cNvSpPr txBox="1">
            <a:spLocks noGrp="1"/>
          </p:cNvSpPr>
          <p:nvPr>
            <p:ph type="title"/>
          </p:nvPr>
        </p:nvSpPr>
        <p:spPr/>
        <p:txBody>
          <a:bodyPr/>
          <a:lstStyle/>
          <a:p>
            <a:pPr lvl="0"/>
            <a:r>
              <a:rPr lang="cs-CZ" b="1"/>
              <a:t>Dlouhodobé záměry</a:t>
            </a:r>
          </a:p>
        </p:txBody>
      </p:sp>
      <p:sp>
        <p:nvSpPr>
          <p:cNvPr id="3" name="Zástupný symbol pro obsah 2">
            <a:extLst>
              <a:ext uri="{FF2B5EF4-FFF2-40B4-BE49-F238E27FC236}">
                <a16:creationId xmlns:a16="http://schemas.microsoft.com/office/drawing/2014/main" id="{D1F8CB11-B2E7-49F0-8924-8F3A8CFD382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700">
                <a:latin typeface="Calibri" pitchFamily="18"/>
              </a:rPr>
              <a:t>Vyhláška č. 15/2005 Sb., vyhodnocování jedenkrát za 4 roky</a:t>
            </a:r>
          </a:p>
          <a:p>
            <a:pPr hangingPunct="1">
              <a:lnSpc>
                <a:spcPct val="80000"/>
              </a:lnSpc>
              <a:spcBef>
                <a:spcPts val="600"/>
              </a:spcBef>
              <a:buSzPct val="100000"/>
              <a:buFont typeface="Arial" pitchFamily="34"/>
              <a:buChar char="•"/>
            </a:pPr>
            <a:r>
              <a:rPr lang="cs-CZ" sz="2700">
                <a:latin typeface="Calibri" pitchFamily="18"/>
              </a:rPr>
              <a:t>MŠMT</a:t>
            </a:r>
          </a:p>
          <a:p>
            <a:pPr hangingPunct="1">
              <a:lnSpc>
                <a:spcPct val="80000"/>
              </a:lnSpc>
              <a:spcBef>
                <a:spcPts val="600"/>
              </a:spcBef>
              <a:buSzPct val="100000"/>
              <a:buFont typeface="Arial" pitchFamily="34"/>
              <a:buChar char="•"/>
            </a:pPr>
            <a:r>
              <a:rPr lang="cs-CZ" sz="2700" b="1">
                <a:latin typeface="Calibri" pitchFamily="18"/>
              </a:rPr>
              <a:t>Dlouhodobý záměr vzdělávání a rozvoje vzdělávací soustavy České republiky</a:t>
            </a:r>
            <a:r>
              <a:rPr lang="cs-CZ" sz="2700">
                <a:latin typeface="Calibri" pitchFamily="18"/>
              </a:rPr>
              <a:t>, projednává jeho návrh s příslušnými ústředními odborovými orgány, příslušnými organizacemi zaměstnavatelů s celostátní působností a s kraji, předkládá jej vládě ke schválení a zveřejňuje jej způsobem umožňujícím dálkový přístup. Vláda předkládá dlouhodobý záměr vzdělávání a rozvoje vzdělávací soustavy České republiky Poslanecké sněmovně a Senátu Parlamentu k projednání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7C1B1-89D8-43B1-A31F-1717B3835FA0}"/>
              </a:ext>
            </a:extLst>
          </p:cNvPr>
          <p:cNvSpPr txBox="1">
            <a:spLocks noGrp="1"/>
          </p:cNvSpPr>
          <p:nvPr>
            <p:ph type="title"/>
          </p:nvPr>
        </p:nvSpPr>
        <p:spPr/>
        <p:txBody>
          <a:bodyPr/>
          <a:lstStyle/>
          <a:p>
            <a:pPr lvl="0"/>
            <a:r>
              <a:rPr lang="cs-CZ" b="1"/>
              <a:t>Dlouhodobé záměry</a:t>
            </a:r>
          </a:p>
        </p:txBody>
      </p:sp>
      <p:sp>
        <p:nvSpPr>
          <p:cNvPr id="3" name="Zástupný symbol pro obsah 2">
            <a:extLst>
              <a:ext uri="{FF2B5EF4-FFF2-40B4-BE49-F238E27FC236}">
                <a16:creationId xmlns:a16="http://schemas.microsoft.com/office/drawing/2014/main" id="{84342C69-1334-4C9C-AFFD-3CAE0460ED9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700"/>
              </a:spcBef>
              <a:buSzPct val="100000"/>
              <a:buFont typeface="Arial" pitchFamily="34"/>
              <a:buChar char="•"/>
            </a:pPr>
            <a:r>
              <a:rPr lang="cs-CZ" dirty="0">
                <a:latin typeface="Calibri" pitchFamily="18"/>
              </a:rPr>
              <a:t>Krajský úřad</a:t>
            </a:r>
          </a:p>
          <a:p>
            <a:pPr hangingPunct="1">
              <a:lnSpc>
                <a:spcPct val="80000"/>
              </a:lnSpc>
              <a:spcBef>
                <a:spcPts val="700"/>
              </a:spcBef>
              <a:buSzPct val="100000"/>
              <a:buFont typeface="Arial" pitchFamily="34"/>
              <a:buChar char="•"/>
            </a:pPr>
            <a:r>
              <a:rPr lang="cs-CZ" u="sng" dirty="0">
                <a:latin typeface="Calibri" pitchFamily="18"/>
              </a:rPr>
              <a:t>Dlouhodobý záměr vzdělávání a rozvoje vzdělávací soustavy v kraji </a:t>
            </a:r>
            <a:r>
              <a:rPr lang="cs-CZ" dirty="0">
                <a:latin typeface="Calibri" pitchFamily="18"/>
              </a:rPr>
              <a:t>a předkládá jej ministerstvu k vyjádření. Část dlouhodobého záměru vzdělávání a rozvoje vzdělávací soustavy v kraji, týkající se vzdělávání ve školách a školských zařízeních zřizovaných krajem, předkládá rada kraje zastupitelstvu kraje ke schválení. Dlouhodobý záměr vzdělávání a rozvoje vzdělávací soustavy v kraji je vždy zveřejňován způsobem umožňujícím dálkový přístup.</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89971D-C81A-44BF-866E-4BF3EBBAA84A}"/>
              </a:ext>
            </a:extLst>
          </p:cNvPr>
          <p:cNvSpPr txBox="1">
            <a:spLocks noGrp="1"/>
          </p:cNvSpPr>
          <p:nvPr>
            <p:ph type="title"/>
          </p:nvPr>
        </p:nvSpPr>
        <p:spPr/>
        <p:txBody>
          <a:bodyPr/>
          <a:lstStyle/>
          <a:p>
            <a:pPr lvl="0"/>
            <a:r>
              <a:rPr lang="cs-CZ" b="1"/>
              <a:t>Dlouhodobý záměr kraje</a:t>
            </a:r>
          </a:p>
        </p:txBody>
      </p:sp>
      <p:sp>
        <p:nvSpPr>
          <p:cNvPr id="3" name="Zástupný symbol pro obsah 2">
            <a:extLst>
              <a:ext uri="{FF2B5EF4-FFF2-40B4-BE49-F238E27FC236}">
                <a16:creationId xmlns:a16="http://schemas.microsoft.com/office/drawing/2014/main" id="{1C189741-254B-471E-A4B9-69EFA0D6D6BC}"/>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Obsahuje analýzu vzdělávací soustavy v kraji a stanovuje na základě předpokládaného demografického vývoje, vývoje na trhu práce a záměrů dalšího rozvoje kraje zejména cíle a úkoly pro jednotlivé oblasti vzdělávání, strukturu vzdělávací nabídky, především strukturu oborů vzdělání, druhů, popřípadě typů škol a školských zařízení a jejich kapacitu a návrh na financování vzdělávání a školských služeb v kraji.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33BAF-F2AC-4457-A3AE-432F1EF7BAFC}"/>
              </a:ext>
            </a:extLst>
          </p:cNvPr>
          <p:cNvSpPr txBox="1">
            <a:spLocks noGrp="1"/>
          </p:cNvSpPr>
          <p:nvPr>
            <p:ph type="title"/>
          </p:nvPr>
        </p:nvSpPr>
        <p:spPr/>
        <p:txBody>
          <a:bodyPr/>
          <a:lstStyle/>
          <a:p>
            <a:pPr lvl="0"/>
            <a:r>
              <a:rPr lang="cs-CZ" b="1"/>
              <a:t>Výroční zprávy</a:t>
            </a:r>
          </a:p>
        </p:txBody>
      </p:sp>
      <p:sp>
        <p:nvSpPr>
          <p:cNvPr id="3" name="Zástupný symbol pro obsah 2">
            <a:extLst>
              <a:ext uri="{FF2B5EF4-FFF2-40B4-BE49-F238E27FC236}">
                <a16:creationId xmlns:a16="http://schemas.microsoft.com/office/drawing/2014/main" id="{62242FBE-C41F-4622-B52D-BF3F06CDD3D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500" u="sng" dirty="0">
                <a:latin typeface="Calibri" pitchFamily="18"/>
              </a:rPr>
              <a:t>MŠMT</a:t>
            </a:r>
            <a:r>
              <a:rPr lang="cs-CZ" sz="2500" dirty="0">
                <a:latin typeface="Calibri" pitchFamily="18"/>
              </a:rPr>
              <a:t> -  každoročně výroční zprávu o stavu a rozvoji vzdělávací soustavy České republiky, předkládá ji vládě a zveřejňuje vždy způsobem umožňujícím dálkový přístup.</a:t>
            </a:r>
          </a:p>
          <a:p>
            <a:pPr hangingPunct="1">
              <a:lnSpc>
                <a:spcPct val="80000"/>
              </a:lnSpc>
              <a:spcBef>
                <a:spcPts val="600"/>
              </a:spcBef>
              <a:buSzPct val="100000"/>
              <a:buFont typeface="Arial" pitchFamily="34"/>
              <a:buChar char="•"/>
            </a:pPr>
            <a:r>
              <a:rPr lang="cs-CZ" sz="2500" u="sng" dirty="0">
                <a:latin typeface="Calibri" pitchFamily="18"/>
              </a:rPr>
              <a:t>Krajský úřad </a:t>
            </a:r>
            <a:r>
              <a:rPr lang="cs-CZ" sz="2500" dirty="0">
                <a:latin typeface="Calibri" pitchFamily="18"/>
              </a:rPr>
              <a:t>- každoročně výroční zprávu o stavu a rozvoji vzdělávací soustavy v kraji, předkládá ji zastupitelstvu kraje a ministerstvu a zveřejňuje vždy způsobem umožňujícím dálkový přístup.</a:t>
            </a:r>
          </a:p>
          <a:p>
            <a:pPr hangingPunct="1">
              <a:lnSpc>
                <a:spcPct val="80000"/>
              </a:lnSpc>
              <a:spcBef>
                <a:spcPts val="600"/>
              </a:spcBef>
              <a:buSzPct val="100000"/>
              <a:buFont typeface="Arial" pitchFamily="34"/>
              <a:buChar char="•"/>
            </a:pPr>
            <a:r>
              <a:rPr lang="cs-CZ" sz="2500" u="sng" dirty="0">
                <a:latin typeface="Calibri" pitchFamily="18"/>
              </a:rPr>
              <a:t>Ředitel základní, střední a vyšší odborné školy </a:t>
            </a:r>
            <a:r>
              <a:rPr lang="cs-CZ" sz="2500" dirty="0">
                <a:latin typeface="Calibri" pitchFamily="18"/>
              </a:rPr>
              <a:t>- každoročně výroční zprávu o činnosti školy za školní rok, zasílá ji zřizovateli a zveřejňuje vždy na přístupném místě ve škole. Do výroční zprávy může každý nahlížet a pořizovat si z ní opisy a výpisy, anebo za cenu v místě obvyklou může obdržet její kopii. Poskytování informací podle zákona o svobodném přístupu k informacím tím není dotčeno.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F90E67-2D3C-49E4-95AA-702F40A8AB1E}"/>
              </a:ext>
            </a:extLst>
          </p:cNvPr>
          <p:cNvSpPr txBox="1">
            <a:spLocks noGrp="1"/>
          </p:cNvSpPr>
          <p:nvPr>
            <p:ph type="title"/>
          </p:nvPr>
        </p:nvSpPr>
        <p:spPr/>
        <p:txBody>
          <a:bodyPr/>
          <a:lstStyle/>
          <a:p>
            <a:pPr lvl="0"/>
            <a:r>
              <a:rPr lang="cs-CZ" b="1"/>
              <a:t>Výroční zpráva</a:t>
            </a:r>
          </a:p>
        </p:txBody>
      </p:sp>
      <p:sp>
        <p:nvSpPr>
          <p:cNvPr id="3" name="Zástupný symbol pro obsah 2">
            <a:extLst>
              <a:ext uri="{FF2B5EF4-FFF2-40B4-BE49-F238E27FC236}">
                <a16:creationId xmlns:a16="http://schemas.microsoft.com/office/drawing/2014/main" id="{B614CA64-20B8-4498-8234-CD6CB7CC2AB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Do výroční zprávy může každý nahlížet a pořizovat si z ní opisy a výpisy, anebo za cenu v místě obvyklou může obdržet její kopii. Poskytování informací podle zákona o svobodném přístupu k informacím tím není dotčeno.</a:t>
            </a:r>
          </a:p>
          <a:p>
            <a:pPr hangingPunct="1">
              <a:spcBef>
                <a:spcPts val="800"/>
              </a:spcBef>
              <a:buSzPct val="100000"/>
              <a:buFont typeface="Arial" pitchFamily="34"/>
              <a:buChar char="•"/>
            </a:pPr>
            <a:endParaRPr lang="cs-CZ" dirty="0">
              <a:latin typeface="Calibri" pitchFamily="1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10E3D4-5CB1-4CE4-BA7C-10BDD9A581EC}"/>
              </a:ext>
            </a:extLst>
          </p:cNvPr>
          <p:cNvSpPr txBox="1">
            <a:spLocks noGrp="1"/>
          </p:cNvSpPr>
          <p:nvPr>
            <p:ph type="title"/>
          </p:nvPr>
        </p:nvSpPr>
        <p:spPr/>
        <p:txBody>
          <a:bodyPr/>
          <a:lstStyle/>
          <a:p>
            <a:pPr lvl="0"/>
            <a:r>
              <a:rPr lang="cs-CZ" b="1">
                <a:solidFill>
                  <a:srgbClr val="C00000"/>
                </a:solidFill>
              </a:rPr>
              <a:t>Národní program vzdělávání</a:t>
            </a:r>
          </a:p>
        </p:txBody>
      </p:sp>
      <p:sp>
        <p:nvSpPr>
          <p:cNvPr id="3" name="Zástupný symbol pro obsah 2">
            <a:extLst>
              <a:ext uri="{FF2B5EF4-FFF2-40B4-BE49-F238E27FC236}">
                <a16:creationId xmlns:a16="http://schemas.microsoft.com/office/drawing/2014/main" id="{F79BD230-077E-4DBD-9445-B4D885267F1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600"/>
              </a:spcBef>
              <a:buSzPct val="100000"/>
              <a:buFont typeface="Arial" pitchFamily="34"/>
              <a:buChar char="•"/>
            </a:pPr>
            <a:r>
              <a:rPr lang="cs-CZ" sz="2500" b="1" dirty="0">
                <a:latin typeface="Calibri" pitchFamily="18"/>
              </a:rPr>
              <a:t>Rozpracovává cíle vzdělávání stanovené ŠZ, vymezuje hlavní oblasti vzdělávání, obsahy vzdělávání a prostředky, které jsou nezbytné k dosahování těchto cílů</a:t>
            </a:r>
          </a:p>
          <a:p>
            <a:pPr lvl="1">
              <a:lnSpc>
                <a:spcPct val="80000"/>
              </a:lnSpc>
              <a:buSzPct val="100000"/>
              <a:buFont typeface="Arial" pitchFamily="34"/>
            </a:pPr>
            <a:r>
              <a:rPr lang="cs-CZ" sz="2200" dirty="0"/>
              <a:t>zpracovává MŠMT</a:t>
            </a:r>
          </a:p>
          <a:p>
            <a:pPr lvl="1">
              <a:lnSpc>
                <a:spcPct val="80000"/>
              </a:lnSpc>
              <a:buSzPct val="100000"/>
              <a:buFont typeface="Arial" pitchFamily="34"/>
            </a:pPr>
            <a:r>
              <a:rPr lang="cs-CZ" sz="2200" dirty="0"/>
              <a:t>projednává jej s vybranými odborníky z vědy a praxe, s příslušnými ústředními odborovými orgány, příslušnými organizacemi zaměstnavatelů s celostátní působností a s kraji</a:t>
            </a:r>
          </a:p>
          <a:p>
            <a:pPr lvl="1">
              <a:lnSpc>
                <a:spcPct val="80000"/>
              </a:lnSpc>
              <a:buSzPct val="100000"/>
              <a:buFont typeface="Arial" pitchFamily="34"/>
            </a:pPr>
            <a:r>
              <a:rPr lang="cs-CZ" sz="2200" dirty="0"/>
              <a:t>předkládá jej vládě k projednání</a:t>
            </a:r>
          </a:p>
          <a:p>
            <a:pPr lvl="1">
              <a:lnSpc>
                <a:spcPct val="80000"/>
              </a:lnSpc>
              <a:buSzPct val="100000"/>
              <a:buFont typeface="Arial" pitchFamily="34"/>
            </a:pPr>
            <a:r>
              <a:rPr lang="cs-CZ" sz="2200" dirty="0"/>
              <a:t>vláda předkládá Národní program vzdělávání Poslanecké sněmovně a Senátu Parlamentu ke schválení.</a:t>
            </a:r>
          </a:p>
          <a:p>
            <a:pPr lvl="1">
              <a:lnSpc>
                <a:spcPct val="80000"/>
              </a:lnSpc>
              <a:buSzPct val="100000"/>
              <a:buFont typeface="Arial" pitchFamily="34"/>
            </a:pPr>
            <a:r>
              <a:rPr lang="cs-CZ" sz="2200" dirty="0"/>
              <a:t>Národní program vzdělávání ministerstvo zveřejňuje vždy způsobem umožňujícím dálkový přístup.</a:t>
            </a:r>
            <a:endParaRPr lang="cs-CZ" sz="2200" dirty="0">
              <a:solidFill>
                <a:srgbClr val="C00000"/>
              </a:solidFill>
            </a:endParaRPr>
          </a:p>
          <a:p>
            <a:pPr lvl="1">
              <a:lnSpc>
                <a:spcPct val="80000"/>
              </a:lnSpc>
              <a:buSzPct val="100000"/>
              <a:buFont typeface="Arial" pitchFamily="34"/>
            </a:pPr>
            <a:r>
              <a:rPr lang="cs-CZ" sz="2200" b="1" dirty="0">
                <a:solidFill>
                  <a:srgbClr val="C00000"/>
                </a:solidFill>
              </a:rPr>
              <a:t>Zrušen novelou školského zákona č. 284/2020 Sb.</a:t>
            </a:r>
            <a:endParaRPr lang="cs-CZ" sz="22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FF089-A5E5-4F8F-B489-313DFE2551CA}"/>
              </a:ext>
            </a:extLst>
          </p:cNvPr>
          <p:cNvSpPr txBox="1">
            <a:spLocks noGrp="1"/>
          </p:cNvSpPr>
          <p:nvPr>
            <p:ph type="title"/>
          </p:nvPr>
        </p:nvSpPr>
        <p:spPr/>
        <p:txBody>
          <a:bodyPr/>
          <a:lstStyle/>
          <a:p>
            <a:pPr lvl="0"/>
            <a:r>
              <a:rPr lang="cs-CZ" b="1"/>
              <a:t>Obsah výroční zprávy školy</a:t>
            </a:r>
          </a:p>
        </p:txBody>
      </p:sp>
      <p:sp>
        <p:nvSpPr>
          <p:cNvPr id="3" name="Zástupný symbol pro obsah 2">
            <a:extLst>
              <a:ext uri="{FF2B5EF4-FFF2-40B4-BE49-F238E27FC236}">
                <a16:creationId xmlns:a16="http://schemas.microsoft.com/office/drawing/2014/main" id="{4ABD9511-3559-4C32-8A89-91E5262AA68A}"/>
              </a:ext>
            </a:extLst>
          </p:cNvPr>
          <p:cNvSpPr txBox="1">
            <a:spLocks noGrp="1"/>
          </p:cNvSpPr>
          <p:nvPr>
            <p:ph idx="1"/>
          </p:nvPr>
        </p:nvSpPr>
        <p:spPr>
          <a:xfrm>
            <a:off x="1919642" y="1268639"/>
            <a:ext cx="8229600" cy="4525923"/>
          </a:xfrm>
        </p:spPr>
        <p:txBody>
          <a:bodyPr vert="horz" lIns="91440" tIns="45720" rIns="91440" bIns="45720" rtlCol="0">
            <a:normAutofit/>
          </a:bodyPr>
          <a:lstStyle/>
          <a:p>
            <a:pPr marL="514441" indent="-514441" hangingPunct="1">
              <a:spcBef>
                <a:spcPts val="400"/>
              </a:spcBef>
              <a:buSzPct val="100000"/>
              <a:buAutoNum type="alphaLcParenR"/>
            </a:pPr>
            <a:r>
              <a:rPr lang="cs-CZ" sz="1500">
                <a:latin typeface="Calibri" pitchFamily="18"/>
              </a:rPr>
              <a:t>základní údaje o škole, jimiž jsou název, sídlo, charakteristika školy, zřizovatel školy, údaje o vedení školy, adresa pro dálkový přístup, údaje o školské radě,</a:t>
            </a:r>
          </a:p>
          <a:p>
            <a:pPr marL="514441" indent="-514441" hangingPunct="1">
              <a:spcBef>
                <a:spcPts val="400"/>
              </a:spcBef>
              <a:buSzPct val="100000"/>
              <a:buAutoNum type="alphaLcParenR"/>
            </a:pPr>
            <a:r>
              <a:rPr lang="cs-CZ" sz="1500">
                <a:latin typeface="Calibri" pitchFamily="18"/>
              </a:rPr>
              <a:t>přehled oborů vzdělání, které škola vyučuje v souladu se zápisem ve školském rejstříku,</a:t>
            </a:r>
          </a:p>
          <a:p>
            <a:pPr marL="514441" indent="-514441" hangingPunct="1">
              <a:spcBef>
                <a:spcPts val="400"/>
              </a:spcBef>
              <a:buSzPct val="100000"/>
              <a:buAutoNum type="alphaLcParenR"/>
            </a:pPr>
            <a:r>
              <a:rPr lang="cs-CZ" sz="1500">
                <a:latin typeface="Calibri" pitchFamily="18"/>
              </a:rPr>
              <a:t>rámcový popis personálního zabezpečení činnosti školy,</a:t>
            </a:r>
          </a:p>
          <a:p>
            <a:pPr marL="514441" indent="-514441" hangingPunct="1">
              <a:spcBef>
                <a:spcPts val="400"/>
              </a:spcBef>
              <a:buSzPct val="100000"/>
              <a:buAutoNum type="alphaLcParenR"/>
            </a:pPr>
            <a:r>
              <a:rPr lang="cs-CZ" sz="1500">
                <a:latin typeface="Calibri" pitchFamily="18"/>
              </a:rPr>
              <a:t>údaje o přijímacím řízení nebo o zápisu k povinné školní docházce a následném přijetí do školy,</a:t>
            </a:r>
          </a:p>
          <a:p>
            <a:pPr marL="514441" indent="-514441" hangingPunct="1">
              <a:spcBef>
                <a:spcPts val="400"/>
              </a:spcBef>
              <a:buSzPct val="100000"/>
              <a:buAutoNum type="alphaLcParenR"/>
            </a:pPr>
            <a:r>
              <a:rPr lang="cs-CZ" sz="1500">
                <a:latin typeface="Calibri" pitchFamily="18"/>
              </a:rPr>
              <a:t>údaje o výsledcích vzdělávání žáků podle cílů stanovených vzdělávacími programy a podle poskytovaného stupně vzdělání včetně výsledků závěrečných zkoušek, maturitních zkoušek a absolutorií,</a:t>
            </a:r>
          </a:p>
          <a:p>
            <a:pPr marL="514441" indent="-514441" hangingPunct="1">
              <a:spcBef>
                <a:spcPts val="400"/>
              </a:spcBef>
              <a:buSzPct val="100000"/>
              <a:buAutoNum type="alphaLcParenR"/>
            </a:pPr>
            <a:r>
              <a:rPr lang="cs-CZ" sz="1500">
                <a:latin typeface="Calibri" pitchFamily="18"/>
              </a:rPr>
              <a:t>údaje o prevenci sociálně patologických jevů,</a:t>
            </a:r>
          </a:p>
          <a:p>
            <a:pPr marL="514441" indent="-514441" hangingPunct="1">
              <a:spcBef>
                <a:spcPts val="400"/>
              </a:spcBef>
              <a:buSzPct val="100000"/>
              <a:buAutoNum type="alphaLcParenR"/>
            </a:pPr>
            <a:r>
              <a:rPr lang="cs-CZ" sz="1500">
                <a:latin typeface="Calibri" pitchFamily="18"/>
              </a:rPr>
              <a:t>údaje o dalším vzdělávání pedagogických pracovníků,</a:t>
            </a:r>
          </a:p>
          <a:p>
            <a:pPr marL="514441" indent="-514441" hangingPunct="1">
              <a:spcBef>
                <a:spcPts val="400"/>
              </a:spcBef>
              <a:buSzPct val="100000"/>
              <a:buAutoNum type="alphaLcParenR"/>
            </a:pPr>
            <a:r>
              <a:rPr lang="cs-CZ" sz="1500">
                <a:latin typeface="Calibri" pitchFamily="18"/>
              </a:rPr>
              <a:t>údaje o aktivitách a prezentaci školy na veřejnosti,</a:t>
            </a:r>
          </a:p>
          <a:p>
            <a:pPr marL="514441" indent="-514441" hangingPunct="1">
              <a:spcBef>
                <a:spcPts val="400"/>
              </a:spcBef>
              <a:buSzPct val="100000"/>
              <a:buAutoNum type="alphaLcParenR"/>
            </a:pPr>
            <a:r>
              <a:rPr lang="cs-CZ" sz="1500">
                <a:latin typeface="Calibri" pitchFamily="18"/>
              </a:rPr>
              <a:t>údaje o výsledcích inspekční činnosti provedené Českou školní inspekcí,</a:t>
            </a:r>
          </a:p>
          <a:p>
            <a:pPr marL="514441" indent="-514441" hangingPunct="1">
              <a:spcBef>
                <a:spcPts val="400"/>
              </a:spcBef>
              <a:buSzPct val="100000"/>
              <a:buAutoNum type="alphaLcParenR"/>
            </a:pPr>
            <a:r>
              <a:rPr lang="cs-CZ" sz="1500">
                <a:latin typeface="Calibri" pitchFamily="18"/>
              </a:rPr>
              <a:t>základní údaje o hospodaření školy,</a:t>
            </a:r>
          </a:p>
          <a:p>
            <a:pPr marL="514441" indent="-514441" hangingPunct="1">
              <a:spcBef>
                <a:spcPts val="400"/>
              </a:spcBef>
              <a:buSzPct val="100000"/>
              <a:buAutoNum type="alphaLcParenR"/>
            </a:pPr>
            <a:r>
              <a:rPr lang="cs-CZ" sz="1500">
                <a:latin typeface="Calibri" pitchFamily="18"/>
              </a:rPr>
              <a:t>údaje o zapojení školy do rozvojových a mezinárodních programů,</a:t>
            </a:r>
          </a:p>
          <a:p>
            <a:pPr marL="514441" indent="-514441" hangingPunct="1">
              <a:spcBef>
                <a:spcPts val="400"/>
              </a:spcBef>
              <a:buSzPct val="100000"/>
              <a:buAutoNum type="alphaLcParenR"/>
            </a:pPr>
            <a:r>
              <a:rPr lang="cs-CZ" sz="1500">
                <a:latin typeface="Calibri" pitchFamily="18"/>
              </a:rPr>
              <a:t>údaje o zapojení školy do dalšího vzdělávání v rámci celoživotního učení,</a:t>
            </a:r>
          </a:p>
          <a:p>
            <a:pPr marL="514441" indent="-514441" hangingPunct="1">
              <a:spcBef>
                <a:spcPts val="400"/>
              </a:spcBef>
              <a:buSzPct val="100000"/>
              <a:buAutoNum type="alphaLcParenR"/>
            </a:pPr>
            <a:r>
              <a:rPr lang="cs-CZ" sz="1500">
                <a:latin typeface="Calibri" pitchFamily="18"/>
              </a:rPr>
              <a:t>údaje o předložených a školou realizovaných projektech financovaných z cizích zdrojů,</a:t>
            </a:r>
          </a:p>
          <a:p>
            <a:pPr marL="514441" indent="-514441" hangingPunct="1">
              <a:spcBef>
                <a:spcPts val="400"/>
              </a:spcBef>
              <a:buSzPct val="100000"/>
              <a:buAutoNum type="alphaLcParenR"/>
            </a:pPr>
            <a:r>
              <a:rPr lang="cs-CZ" sz="1500">
                <a:latin typeface="Calibri" pitchFamily="18"/>
              </a:rPr>
              <a:t>údaje o spolupráci s odborovými organizacemi, organizacemi zaměstnavatelů a dalšími partnery při plnění úkolů ve vzdělávání.</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2578FC-9B77-47F1-936C-8B05D272E4A2}"/>
              </a:ext>
            </a:extLst>
          </p:cNvPr>
          <p:cNvSpPr txBox="1">
            <a:spLocks noGrp="1"/>
          </p:cNvSpPr>
          <p:nvPr>
            <p:ph type="title"/>
          </p:nvPr>
        </p:nvSpPr>
        <p:spPr/>
        <p:txBody>
          <a:bodyPr/>
          <a:lstStyle/>
          <a:p>
            <a:pPr lvl="0"/>
            <a:r>
              <a:rPr lang="cs-CZ" b="1"/>
              <a:t>Výroční zpráva školy</a:t>
            </a:r>
          </a:p>
        </p:txBody>
      </p:sp>
      <p:sp>
        <p:nvSpPr>
          <p:cNvPr id="3" name="Zástupný symbol pro obsah 2">
            <a:extLst>
              <a:ext uri="{FF2B5EF4-FFF2-40B4-BE49-F238E27FC236}">
                <a16:creationId xmlns:a16="http://schemas.microsoft.com/office/drawing/2014/main" id="{36A7D9B3-6065-4827-894B-C269C224D74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Výroční zpráva o činnosti školy se zpracovává za období předcházejícího školního roku, s výjimkou základních údajů o hospodaření školy, a do 15. října se předkládá školské radě ke schválení.</a:t>
            </a:r>
          </a:p>
          <a:p>
            <a:pPr hangingPunct="1">
              <a:spcBef>
                <a:spcPts val="800"/>
              </a:spcBef>
              <a:buSzPct val="100000"/>
              <a:buFont typeface="Arial" pitchFamily="34"/>
              <a:buChar char="•"/>
            </a:pPr>
            <a:r>
              <a:rPr lang="cs-CZ" dirty="0">
                <a:latin typeface="Calibri" pitchFamily="18"/>
              </a:rPr>
              <a:t>Po schválení školskou radou zasílá ředitel školy výroční zprávu do 14 dnů zřizovateli a zveřejní ji na přístupném místě ve škole.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A4C06-80BF-44B3-B771-FF72E3DDE755}"/>
              </a:ext>
            </a:extLst>
          </p:cNvPr>
          <p:cNvSpPr txBox="1">
            <a:spLocks noGrp="1"/>
          </p:cNvSpPr>
          <p:nvPr>
            <p:ph type="title"/>
          </p:nvPr>
        </p:nvSpPr>
        <p:spPr/>
        <p:txBody>
          <a:bodyPr/>
          <a:lstStyle/>
          <a:p>
            <a:pPr lvl="0"/>
            <a:r>
              <a:rPr lang="cs-CZ" sz="4000" b="1"/>
              <a:t>Hodnocení škol, školských zařízení a vzdělávací soustavy</a:t>
            </a:r>
          </a:p>
        </p:txBody>
      </p:sp>
      <p:sp>
        <p:nvSpPr>
          <p:cNvPr id="3" name="Zástupný symbol pro obsah 2">
            <a:extLst>
              <a:ext uri="{FF2B5EF4-FFF2-40B4-BE49-F238E27FC236}">
                <a16:creationId xmlns:a16="http://schemas.microsoft.com/office/drawing/2014/main" id="{C8AE7C6E-6C4A-4626-9F3B-8A3DE7C5887A}"/>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200" u="sng" dirty="0">
                <a:latin typeface="Calibri" pitchFamily="18"/>
              </a:rPr>
              <a:t>Hodnocení školy</a:t>
            </a:r>
          </a:p>
          <a:p>
            <a:pPr lvl="1">
              <a:lnSpc>
                <a:spcPct val="80000"/>
              </a:lnSpc>
              <a:buSzPct val="100000"/>
              <a:buFont typeface="Arial" pitchFamily="34"/>
            </a:pPr>
            <a:r>
              <a:rPr lang="cs-CZ" sz="2000" dirty="0"/>
              <a:t>se uskutečňuje jako vlastní hodnocení školy (je východiskem pro zpracování výroční zprávy o činnosti školy) a</a:t>
            </a:r>
          </a:p>
          <a:p>
            <a:pPr lvl="1">
              <a:lnSpc>
                <a:spcPct val="80000"/>
              </a:lnSpc>
              <a:buSzPct val="100000"/>
              <a:buFont typeface="Arial" pitchFamily="34"/>
            </a:pPr>
            <a:r>
              <a:rPr lang="cs-CZ" sz="2000" dirty="0"/>
              <a:t>hodnocení Českou školní inspekcí.</a:t>
            </a:r>
          </a:p>
          <a:p>
            <a:pPr hangingPunct="1">
              <a:lnSpc>
                <a:spcPct val="80000"/>
              </a:lnSpc>
              <a:spcBef>
                <a:spcPts val="500"/>
              </a:spcBef>
              <a:buSzPct val="100000"/>
              <a:buFont typeface="Arial" pitchFamily="34"/>
              <a:buChar char="•"/>
            </a:pPr>
            <a:r>
              <a:rPr lang="cs-CZ" sz="2200" u="sng" dirty="0">
                <a:latin typeface="Calibri" pitchFamily="18"/>
              </a:rPr>
              <a:t>Hodnocení vzdělávání ve školských zařízeních</a:t>
            </a:r>
          </a:p>
          <a:p>
            <a:pPr lvl="1">
              <a:lnSpc>
                <a:spcPct val="80000"/>
              </a:lnSpc>
              <a:buSzPct val="100000"/>
              <a:buFont typeface="Arial" pitchFamily="34"/>
            </a:pPr>
            <a:r>
              <a:rPr lang="cs-CZ" sz="2000" dirty="0"/>
              <a:t> provádí Česká školní inspekce.</a:t>
            </a:r>
          </a:p>
          <a:p>
            <a:pPr hangingPunct="1">
              <a:lnSpc>
                <a:spcPct val="80000"/>
              </a:lnSpc>
              <a:spcBef>
                <a:spcPts val="500"/>
              </a:spcBef>
              <a:buSzPct val="100000"/>
              <a:buFont typeface="Arial" pitchFamily="34"/>
              <a:buChar char="•"/>
            </a:pPr>
            <a:r>
              <a:rPr lang="cs-CZ" sz="2200" u="sng" dirty="0">
                <a:latin typeface="Calibri" pitchFamily="18"/>
              </a:rPr>
              <a:t>Hodnocení vzdělávací soustavy v kraji, České republiky</a:t>
            </a:r>
          </a:p>
          <a:p>
            <a:pPr lvl="1">
              <a:lnSpc>
                <a:spcPct val="80000"/>
              </a:lnSpc>
              <a:buSzPct val="100000"/>
              <a:buFont typeface="Arial" pitchFamily="34"/>
            </a:pPr>
            <a:r>
              <a:rPr lang="cs-CZ" sz="2000" dirty="0"/>
              <a:t>provádí krajský úřad ve zprávě o stavu a rozvoji vzdělávací soustavy v kraji. Hodnocení vzdělávací soustavy České republiky provádí ministerstvo ve zprávě o stavu a rozvoji vzdělávací soustavy České republiky a Česká školní inspekce ve své výroční zprávě.</a:t>
            </a:r>
          </a:p>
          <a:p>
            <a:pPr hangingPunct="1">
              <a:lnSpc>
                <a:spcPct val="80000"/>
              </a:lnSpc>
              <a:spcBef>
                <a:spcPts val="500"/>
              </a:spcBef>
              <a:buSzPct val="100000"/>
              <a:buFont typeface="Arial" pitchFamily="34"/>
              <a:buChar char="•"/>
            </a:pPr>
            <a:r>
              <a:rPr lang="cs-CZ" sz="2200" dirty="0">
                <a:latin typeface="Calibri" pitchFamily="18"/>
              </a:rPr>
              <a:t>Hodnocení školy a školského zařízení může provádět také jejich zřizovatel podle kritérií, která předem zveřejní.</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BD8A7-9E2C-4D5F-9472-611DBB95AA21}"/>
              </a:ext>
            </a:extLst>
          </p:cNvPr>
          <p:cNvSpPr txBox="1">
            <a:spLocks noGrp="1"/>
          </p:cNvSpPr>
          <p:nvPr>
            <p:ph type="title"/>
          </p:nvPr>
        </p:nvSpPr>
        <p:spPr/>
        <p:txBody>
          <a:bodyPr/>
          <a:lstStyle/>
          <a:p>
            <a:pPr lvl="0"/>
            <a:r>
              <a:rPr lang="cs-CZ" b="1"/>
              <a:t>Vyučovací jazyk</a:t>
            </a:r>
          </a:p>
        </p:txBody>
      </p:sp>
      <p:sp>
        <p:nvSpPr>
          <p:cNvPr id="3" name="Zástupný symbol pro obsah 2">
            <a:extLst>
              <a:ext uri="{FF2B5EF4-FFF2-40B4-BE49-F238E27FC236}">
                <a16:creationId xmlns:a16="http://schemas.microsoft.com/office/drawing/2014/main" id="{36538D5F-4BF0-4AFA-A646-8EAB4713B59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500"/>
              </a:spcBef>
              <a:buSzPct val="100000"/>
              <a:buFont typeface="Arial" pitchFamily="34"/>
              <a:buChar char="•"/>
            </a:pPr>
            <a:r>
              <a:rPr lang="cs-CZ" sz="2200">
                <a:latin typeface="Calibri" pitchFamily="18"/>
              </a:rPr>
              <a:t>Vyučovacím jazykem je jazyk český.</a:t>
            </a:r>
          </a:p>
          <a:p>
            <a:pPr marL="0" indent="0" hangingPunct="1">
              <a:lnSpc>
                <a:spcPct val="80000"/>
              </a:lnSpc>
              <a:spcBef>
                <a:spcPts val="500"/>
              </a:spcBef>
              <a:buNone/>
            </a:pPr>
            <a:r>
              <a:rPr lang="cs-CZ" sz="2200">
                <a:latin typeface="Calibri" pitchFamily="18"/>
              </a:rPr>
              <a:t> </a:t>
            </a:r>
          </a:p>
          <a:p>
            <a:pPr hangingPunct="1">
              <a:lnSpc>
                <a:spcPct val="80000"/>
              </a:lnSpc>
              <a:spcBef>
                <a:spcPts val="500"/>
              </a:spcBef>
              <a:buSzPct val="100000"/>
              <a:buFont typeface="Arial" pitchFamily="34"/>
              <a:buChar char="•"/>
            </a:pPr>
            <a:r>
              <a:rPr lang="cs-CZ" sz="2200">
                <a:latin typeface="Calibri" pitchFamily="18"/>
              </a:rPr>
              <a:t>Právo na vzdělávání v jazyce národnostní menšiny</a:t>
            </a:r>
          </a:p>
          <a:p>
            <a:pPr hangingPunct="1">
              <a:lnSpc>
                <a:spcPct val="80000"/>
              </a:lnSpc>
              <a:spcBef>
                <a:spcPts val="500"/>
              </a:spcBef>
              <a:buSzPct val="100000"/>
              <a:buFont typeface="Arial" pitchFamily="34"/>
              <a:buChar char="•"/>
            </a:pPr>
            <a:endParaRPr lang="cs-CZ" sz="2200">
              <a:latin typeface="Calibri" pitchFamily="18"/>
            </a:endParaRPr>
          </a:p>
          <a:p>
            <a:pPr hangingPunct="1">
              <a:lnSpc>
                <a:spcPct val="80000"/>
              </a:lnSpc>
              <a:spcBef>
                <a:spcPts val="500"/>
              </a:spcBef>
              <a:buSzPct val="100000"/>
              <a:buFont typeface="Arial" pitchFamily="34"/>
              <a:buChar char="•"/>
            </a:pPr>
            <a:r>
              <a:rPr lang="cs-CZ" sz="2200">
                <a:latin typeface="Calibri" pitchFamily="18"/>
              </a:rPr>
              <a:t>Ministerstvo může povolit vyučování některých předmětů v cizím jazyce.</a:t>
            </a:r>
          </a:p>
          <a:p>
            <a:pPr marL="0" indent="0" hangingPunct="1">
              <a:lnSpc>
                <a:spcPct val="80000"/>
              </a:lnSpc>
              <a:spcBef>
                <a:spcPts val="500"/>
              </a:spcBef>
              <a:buNone/>
            </a:pPr>
            <a:endParaRPr lang="cs-CZ" sz="2200">
              <a:latin typeface="Calibri" pitchFamily="18"/>
            </a:endParaRPr>
          </a:p>
          <a:p>
            <a:pPr hangingPunct="1">
              <a:lnSpc>
                <a:spcPct val="80000"/>
              </a:lnSpc>
              <a:spcBef>
                <a:spcPts val="500"/>
              </a:spcBef>
              <a:buSzPct val="100000"/>
              <a:buFont typeface="Arial" pitchFamily="34"/>
              <a:buChar char="•"/>
            </a:pPr>
            <a:r>
              <a:rPr lang="cs-CZ" sz="2200">
                <a:latin typeface="Calibri" pitchFamily="18"/>
              </a:rPr>
              <a:t>V oborech středního vzdělání s maturitní zkouškou, v nichž se podle rámcového vzdělávacího programu povinně vyučují některé předměty v cizím jazyce, jsou vyučovacími jazyky český jazyk a příslušný cizí jazyk.</a:t>
            </a:r>
          </a:p>
          <a:p>
            <a:pPr marL="0" indent="0" hangingPunct="1">
              <a:lnSpc>
                <a:spcPct val="80000"/>
              </a:lnSpc>
              <a:spcBef>
                <a:spcPts val="500"/>
              </a:spcBef>
              <a:buNone/>
            </a:pPr>
            <a:endParaRPr lang="cs-CZ" sz="2200">
              <a:latin typeface="Calibri" pitchFamily="18"/>
            </a:endParaRPr>
          </a:p>
          <a:p>
            <a:pPr hangingPunct="1">
              <a:lnSpc>
                <a:spcPct val="80000"/>
              </a:lnSpc>
              <a:spcBef>
                <a:spcPts val="500"/>
              </a:spcBef>
              <a:buSzPct val="100000"/>
              <a:buFont typeface="Arial" pitchFamily="34"/>
              <a:buChar char="•"/>
            </a:pPr>
            <a:r>
              <a:rPr lang="cs-CZ" sz="2200">
                <a:latin typeface="Calibri" pitchFamily="18"/>
              </a:rPr>
              <a:t>Ve vyšších odborných školách může být vyučovacím jazykem cizí jazyk.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393B4C-432A-46A1-A758-98B8BC4D2F37}"/>
              </a:ext>
            </a:extLst>
          </p:cNvPr>
          <p:cNvSpPr txBox="1">
            <a:spLocks noGrp="1"/>
          </p:cNvSpPr>
          <p:nvPr>
            <p:ph type="title"/>
          </p:nvPr>
        </p:nvSpPr>
        <p:spPr/>
        <p:txBody>
          <a:bodyPr/>
          <a:lstStyle/>
          <a:p>
            <a:pPr lvl="0"/>
            <a:r>
              <a:rPr lang="cs-CZ" sz="4000" b="1"/>
              <a:t>Vzdělávání příslušníků národnostních menšin</a:t>
            </a:r>
          </a:p>
        </p:txBody>
      </p:sp>
      <p:sp>
        <p:nvSpPr>
          <p:cNvPr id="3" name="Zástupný symbol pro obsah 2">
            <a:extLst>
              <a:ext uri="{FF2B5EF4-FFF2-40B4-BE49-F238E27FC236}">
                <a16:creationId xmlns:a16="http://schemas.microsoft.com/office/drawing/2014/main" id="{7D6A6623-48D2-4BEA-BBED-5F99238856E7}"/>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u="sng" dirty="0">
                <a:latin typeface="Calibri" pitchFamily="18"/>
              </a:rPr>
              <a:t>Třídu mateřské školy</a:t>
            </a:r>
            <a:r>
              <a:rPr lang="cs-CZ" sz="2700" dirty="0">
                <a:latin typeface="Calibri" pitchFamily="18"/>
              </a:rPr>
              <a:t> lze zřídit, pokud se ke vzdělávání v jazyce národnostní menšiny přihlásí nejméně </a:t>
            </a:r>
            <a:r>
              <a:rPr lang="cs-CZ" sz="2700" b="1" dirty="0">
                <a:latin typeface="Calibri" pitchFamily="18"/>
              </a:rPr>
              <a:t>8</a:t>
            </a:r>
            <a:r>
              <a:rPr lang="cs-CZ" sz="2700" dirty="0">
                <a:latin typeface="Calibri" pitchFamily="18"/>
              </a:rPr>
              <a:t> dětí s příslušností k národnostní menšině.</a:t>
            </a:r>
          </a:p>
          <a:p>
            <a:pPr hangingPunct="1">
              <a:spcBef>
                <a:spcPts val="600"/>
              </a:spcBef>
              <a:buSzPct val="100000"/>
              <a:buFont typeface="Arial" pitchFamily="34"/>
              <a:buChar char="•"/>
            </a:pPr>
            <a:r>
              <a:rPr lang="cs-CZ" sz="2700" u="sng" dirty="0">
                <a:latin typeface="Calibri" pitchFamily="18"/>
              </a:rPr>
              <a:t>Třídu základní školy</a:t>
            </a:r>
            <a:r>
              <a:rPr lang="cs-CZ" sz="2700" dirty="0">
                <a:latin typeface="Calibri" pitchFamily="18"/>
              </a:rPr>
              <a:t> lze zřídit, pokud se ke vzdělávání v jazyce národnostní menšiny přihlásí nejméně </a:t>
            </a:r>
            <a:r>
              <a:rPr lang="cs-CZ" sz="2700" b="1" dirty="0">
                <a:latin typeface="Calibri" pitchFamily="18"/>
              </a:rPr>
              <a:t>10</a:t>
            </a:r>
            <a:r>
              <a:rPr lang="cs-CZ" sz="2700" dirty="0">
                <a:latin typeface="Calibri" pitchFamily="18"/>
              </a:rPr>
              <a:t> žáků s příslušností k národnostní menšině;</a:t>
            </a:r>
          </a:p>
          <a:p>
            <a:pPr hangingPunct="1">
              <a:spcBef>
                <a:spcPts val="600"/>
              </a:spcBef>
              <a:buSzPct val="100000"/>
              <a:buFont typeface="Arial" pitchFamily="34"/>
              <a:buChar char="•"/>
            </a:pPr>
            <a:r>
              <a:rPr lang="cs-CZ" sz="2700" u="sng" dirty="0">
                <a:latin typeface="Calibri" pitchFamily="18"/>
              </a:rPr>
              <a:t>Mateřskou školu nebo základní školu</a:t>
            </a:r>
            <a:r>
              <a:rPr lang="cs-CZ" sz="2700" dirty="0">
                <a:latin typeface="Calibri" pitchFamily="18"/>
              </a:rPr>
              <a:t> s jazykem národnostní menšiny lze zřídit za předpokladu, že všechny třídy budou v průměru naplněny nejméně </a:t>
            </a:r>
            <a:r>
              <a:rPr lang="cs-CZ" sz="2700" b="1" dirty="0">
                <a:latin typeface="Calibri" pitchFamily="18"/>
              </a:rPr>
              <a:t>12</a:t>
            </a:r>
            <a:r>
              <a:rPr lang="cs-CZ" sz="2700" dirty="0">
                <a:latin typeface="Calibri" pitchFamily="18"/>
              </a:rPr>
              <a:t> dětmi nebo žáky s příslušností k národnostní menšině v jedné třídě.</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526A77-0D40-4DF9-B68C-D78284CEF541}"/>
              </a:ext>
            </a:extLst>
          </p:cNvPr>
          <p:cNvSpPr txBox="1">
            <a:spLocks noGrp="1"/>
          </p:cNvSpPr>
          <p:nvPr>
            <p:ph type="title"/>
          </p:nvPr>
        </p:nvSpPr>
        <p:spPr/>
        <p:txBody>
          <a:bodyPr/>
          <a:lstStyle/>
          <a:p>
            <a:pPr lvl="0"/>
            <a:r>
              <a:rPr lang="cs-CZ" sz="4000" b="1"/>
              <a:t>Vzdělávání příslušníků národnostních menšin</a:t>
            </a:r>
          </a:p>
        </p:txBody>
      </p:sp>
      <p:sp>
        <p:nvSpPr>
          <p:cNvPr id="3" name="Zástupný symbol pro obsah 2">
            <a:extLst>
              <a:ext uri="{FF2B5EF4-FFF2-40B4-BE49-F238E27FC236}">
                <a16:creationId xmlns:a16="http://schemas.microsoft.com/office/drawing/2014/main" id="{B0B15512-8161-4AB5-AF11-C7D6A112524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u="sng" dirty="0">
                <a:latin typeface="Calibri" pitchFamily="18"/>
              </a:rPr>
              <a:t>Třídu</a:t>
            </a:r>
            <a:r>
              <a:rPr lang="cs-CZ" dirty="0">
                <a:latin typeface="Calibri" pitchFamily="18"/>
              </a:rPr>
              <a:t> příslušného ročníku </a:t>
            </a:r>
            <a:r>
              <a:rPr lang="cs-CZ" u="sng" dirty="0">
                <a:latin typeface="Calibri" pitchFamily="18"/>
              </a:rPr>
              <a:t>střední školy</a:t>
            </a:r>
            <a:r>
              <a:rPr lang="cs-CZ" dirty="0">
                <a:latin typeface="Calibri" pitchFamily="18"/>
              </a:rPr>
              <a:t> lze zřídit, pokud se ke vzdělávání v jazyce národnostní menšiny přihlásí nejméně </a:t>
            </a:r>
            <a:r>
              <a:rPr lang="cs-CZ" b="1" dirty="0">
                <a:latin typeface="Calibri" pitchFamily="18"/>
              </a:rPr>
              <a:t>12</a:t>
            </a:r>
            <a:r>
              <a:rPr lang="cs-CZ" dirty="0">
                <a:latin typeface="Calibri" pitchFamily="18"/>
              </a:rPr>
              <a:t> žáků s příslušností k národnostní menšině.</a:t>
            </a:r>
          </a:p>
          <a:p>
            <a:pPr hangingPunct="1">
              <a:spcBef>
                <a:spcPts val="800"/>
              </a:spcBef>
              <a:buSzPct val="100000"/>
              <a:buFont typeface="Arial" pitchFamily="34"/>
              <a:buChar char="•"/>
            </a:pPr>
            <a:r>
              <a:rPr lang="cs-CZ" u="sng" dirty="0">
                <a:latin typeface="Calibri" pitchFamily="18"/>
              </a:rPr>
              <a:t>Střední školu</a:t>
            </a:r>
            <a:r>
              <a:rPr lang="cs-CZ" dirty="0">
                <a:latin typeface="Calibri" pitchFamily="18"/>
              </a:rPr>
              <a:t> s jazykem národnostní menšiny lze zřídit za předpokladu, že všechny třídy budou v průměru naplněny nejméně </a:t>
            </a:r>
            <a:r>
              <a:rPr lang="cs-CZ" b="1" dirty="0">
                <a:latin typeface="Calibri" pitchFamily="18"/>
              </a:rPr>
              <a:t>15</a:t>
            </a:r>
            <a:r>
              <a:rPr lang="cs-CZ" dirty="0">
                <a:latin typeface="Calibri" pitchFamily="18"/>
              </a:rPr>
              <a:t> žáky s příslušností k národnostní menšině.</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310055-F489-4CD4-84E3-1E73AD60A091}"/>
              </a:ext>
            </a:extLst>
          </p:cNvPr>
          <p:cNvSpPr txBox="1">
            <a:spLocks noGrp="1"/>
          </p:cNvSpPr>
          <p:nvPr>
            <p:ph type="title"/>
          </p:nvPr>
        </p:nvSpPr>
        <p:spPr/>
        <p:txBody>
          <a:bodyPr/>
          <a:lstStyle/>
          <a:p>
            <a:pPr lvl="0"/>
            <a:r>
              <a:rPr lang="cs-CZ" sz="4000" b="1"/>
              <a:t>Vzdělávání příslušníků národnostních menšin</a:t>
            </a:r>
          </a:p>
        </p:txBody>
      </p:sp>
      <p:sp>
        <p:nvSpPr>
          <p:cNvPr id="3" name="Zástupný symbol pro obsah 2">
            <a:extLst>
              <a:ext uri="{FF2B5EF4-FFF2-40B4-BE49-F238E27FC236}">
                <a16:creationId xmlns:a16="http://schemas.microsoft.com/office/drawing/2014/main" id="{52ACBBDD-76E4-4D66-BB9A-44124DD8A3E1}"/>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Nejsou-li splněny podmínky (počet dětí, žáků), může ředitel školy se souhlasem zřizovatele stanovit ve školním vzdělávacím programu předměty nebo jejich části, v nichž se vzdělávání uskutečňuje dvojjazyčně, a to jak v českém jazyce, tak v jazyce národnostní menšiny.</a:t>
            </a:r>
          </a:p>
          <a:p>
            <a:pPr hangingPunct="1">
              <a:spcBef>
                <a:spcPts val="800"/>
              </a:spcBef>
              <a:buSzPct val="100000"/>
              <a:buFont typeface="Arial" pitchFamily="34"/>
              <a:buChar char="•"/>
            </a:pPr>
            <a:r>
              <a:rPr lang="cs-CZ" dirty="0">
                <a:latin typeface="Calibri" pitchFamily="18"/>
              </a:rPr>
              <a:t>V</a:t>
            </a:r>
            <a:r>
              <a:rPr lang="pt-BR" dirty="0">
                <a:latin typeface="Calibri" pitchFamily="18"/>
              </a:rPr>
              <a:t>ysvědčení, výuční listy, diplomy o absolutoriu </a:t>
            </a:r>
            <a:r>
              <a:rPr lang="cs-CZ" dirty="0">
                <a:latin typeface="Calibri" pitchFamily="18"/>
              </a:rPr>
              <a:t>se vydávají </a:t>
            </a:r>
            <a:r>
              <a:rPr lang="pt-BR" dirty="0">
                <a:latin typeface="Calibri" pitchFamily="18"/>
              </a:rPr>
              <a:t>dvojjazyčně</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D737AE-3086-4BB0-BC1F-52D67B076C8C}"/>
              </a:ext>
            </a:extLst>
          </p:cNvPr>
          <p:cNvSpPr txBox="1">
            <a:spLocks noGrp="1"/>
          </p:cNvSpPr>
          <p:nvPr>
            <p:ph type="title"/>
          </p:nvPr>
        </p:nvSpPr>
        <p:spPr/>
        <p:txBody>
          <a:bodyPr/>
          <a:lstStyle/>
          <a:p>
            <a:pPr lvl="0"/>
            <a:r>
              <a:rPr lang="cs-CZ" b="1"/>
              <a:t>Vyučování náboženství</a:t>
            </a:r>
          </a:p>
        </p:txBody>
      </p:sp>
      <p:sp>
        <p:nvSpPr>
          <p:cNvPr id="3" name="Zástupný symbol pro obsah 2">
            <a:extLst>
              <a:ext uri="{FF2B5EF4-FFF2-40B4-BE49-F238E27FC236}">
                <a16:creationId xmlns:a16="http://schemas.microsoft.com/office/drawing/2014/main" id="{2228F044-2F0E-4D5A-A896-C7C7FC517DC0}"/>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Náboženství mohou vyučovat registrované církve nebo náboženské společnosti, kterým bylo přiznáno zvláštní právo vyučovat náboženství ve státních školách (zákon č. 3/2002 Sb.), a to i společně na základě jejich písemné dohody.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C7F858-3BC4-456E-A5B9-981E83B4D6B0}"/>
              </a:ext>
            </a:extLst>
          </p:cNvPr>
          <p:cNvSpPr txBox="1">
            <a:spLocks noGrp="1"/>
          </p:cNvSpPr>
          <p:nvPr>
            <p:ph type="title"/>
          </p:nvPr>
        </p:nvSpPr>
        <p:spPr/>
        <p:txBody>
          <a:bodyPr/>
          <a:lstStyle/>
          <a:p>
            <a:pPr lvl="0"/>
            <a:r>
              <a:rPr lang="cs-CZ" b="1"/>
              <a:t>Vyučování náboženství</a:t>
            </a:r>
          </a:p>
        </p:txBody>
      </p:sp>
      <p:sp>
        <p:nvSpPr>
          <p:cNvPr id="3" name="Zástupný symbol pro obsah 2">
            <a:extLst>
              <a:ext uri="{FF2B5EF4-FFF2-40B4-BE49-F238E27FC236}">
                <a16:creationId xmlns:a16="http://schemas.microsoft.com/office/drawing/2014/main" id="{D173F179-5DE6-4E37-9E9D-79047E985A6C}"/>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600"/>
              </a:spcBef>
              <a:buSzPct val="100000"/>
              <a:buFont typeface="Arial" pitchFamily="34"/>
              <a:buChar char="•"/>
            </a:pPr>
            <a:r>
              <a:rPr lang="cs-CZ" sz="2700" dirty="0">
                <a:latin typeface="Calibri" pitchFamily="18"/>
              </a:rPr>
              <a:t>nepovinný předmět</a:t>
            </a:r>
          </a:p>
          <a:p>
            <a:pPr hangingPunct="1">
              <a:spcBef>
                <a:spcPts val="600"/>
              </a:spcBef>
              <a:buSzPct val="100000"/>
              <a:buFont typeface="Arial" pitchFamily="34"/>
              <a:buChar char="•"/>
            </a:pPr>
            <a:r>
              <a:rPr lang="cs-CZ" sz="2700" dirty="0">
                <a:latin typeface="Calibri" pitchFamily="18"/>
              </a:rPr>
              <a:t>pokud se k předmětu náboženství uskutečňovanému danou církví nebo náboženskou společností přihlásí ve školním roce alespoň </a:t>
            </a:r>
            <a:r>
              <a:rPr lang="cs-CZ" sz="2700" b="1" dirty="0">
                <a:latin typeface="Calibri" pitchFamily="18"/>
              </a:rPr>
              <a:t>7</a:t>
            </a:r>
            <a:r>
              <a:rPr lang="cs-CZ" sz="2700" dirty="0">
                <a:latin typeface="Calibri" pitchFamily="18"/>
              </a:rPr>
              <a:t> žáků školy.</a:t>
            </a:r>
          </a:p>
          <a:p>
            <a:pPr hangingPunct="1">
              <a:spcBef>
                <a:spcPts val="600"/>
              </a:spcBef>
              <a:buSzPct val="100000"/>
              <a:buFont typeface="Arial" pitchFamily="34"/>
              <a:buChar char="•"/>
            </a:pPr>
            <a:r>
              <a:rPr lang="cs-CZ" sz="2700" dirty="0">
                <a:latin typeface="Calibri" pitchFamily="18"/>
              </a:rPr>
              <a:t>lze spojovat žáky z několika ročníků jedné školy nebo více škol, nejvýše však do počtu 30 žáků ve třídě</a:t>
            </a:r>
          </a:p>
          <a:p>
            <a:pPr hangingPunct="1">
              <a:spcBef>
                <a:spcPts val="600"/>
              </a:spcBef>
              <a:buSzPct val="100000"/>
              <a:buFont typeface="Arial" pitchFamily="34"/>
              <a:buChar char="•"/>
            </a:pPr>
            <a:r>
              <a:rPr lang="cs-CZ" sz="2700" dirty="0">
                <a:latin typeface="Calibri" pitchFamily="18"/>
              </a:rPr>
              <a:t>spojovat žáky z více škol k vyučování náboženství lze na základě smlouvy mezi příslušnými školami, která upraví rovněž úhradu nákladů spojených s tímto vyučováním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0CFB9-02F6-45FC-860C-605798A8EE7E}"/>
              </a:ext>
            </a:extLst>
          </p:cNvPr>
          <p:cNvSpPr txBox="1">
            <a:spLocks noGrp="1"/>
          </p:cNvSpPr>
          <p:nvPr>
            <p:ph type="title"/>
          </p:nvPr>
        </p:nvSpPr>
        <p:spPr/>
        <p:txBody>
          <a:bodyPr/>
          <a:lstStyle/>
          <a:p>
            <a:pPr lvl="0"/>
            <a:r>
              <a:rPr lang="cs-CZ" b="1"/>
              <a:t>Podmínky výuky náboženství</a:t>
            </a:r>
          </a:p>
        </p:txBody>
      </p:sp>
      <p:sp>
        <p:nvSpPr>
          <p:cNvPr id="3" name="Zástupný symbol pro obsah 2">
            <a:extLst>
              <a:ext uri="{FF2B5EF4-FFF2-40B4-BE49-F238E27FC236}">
                <a16:creationId xmlns:a16="http://schemas.microsoft.com/office/drawing/2014/main" id="{4CA4E0F3-681E-4140-BF54-CEB8C6453BDB}"/>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dirty="0">
                <a:latin typeface="Calibri" pitchFamily="18"/>
              </a:rPr>
              <a:t>Pracovně právní vztah ke škole</a:t>
            </a:r>
          </a:p>
          <a:p>
            <a:pPr hangingPunct="1">
              <a:spcBef>
                <a:spcPts val="800"/>
              </a:spcBef>
              <a:buSzPct val="100000"/>
              <a:buFont typeface="Arial" pitchFamily="34"/>
              <a:buChar char="•"/>
            </a:pPr>
            <a:r>
              <a:rPr lang="cs-CZ" dirty="0">
                <a:latin typeface="Calibri" pitchFamily="18"/>
              </a:rPr>
              <a:t>Splnění kvalifikačních předpokladů pedagogického pracovníka</a:t>
            </a:r>
          </a:p>
          <a:p>
            <a:pPr hangingPunct="1">
              <a:spcBef>
                <a:spcPts val="800"/>
              </a:spcBef>
              <a:buSzPct val="100000"/>
              <a:buFont typeface="Arial" pitchFamily="34"/>
              <a:buChar char="•"/>
            </a:pPr>
            <a:r>
              <a:rPr lang="cs-CZ" dirty="0">
                <a:latin typeface="Calibri" pitchFamily="18"/>
              </a:rPr>
              <a:t>Pověření k výuce náboženství (vydává statutární orgán církve nebo náboženské společnosti, v případě římskokatolické církve statutární orgán příslušného biskupství)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EC7F1-A0B5-4563-873E-6C4D44971491}"/>
              </a:ext>
            </a:extLst>
          </p:cNvPr>
          <p:cNvSpPr txBox="1">
            <a:spLocks noGrp="1"/>
          </p:cNvSpPr>
          <p:nvPr>
            <p:ph type="title"/>
          </p:nvPr>
        </p:nvSpPr>
        <p:spPr/>
        <p:txBody>
          <a:bodyPr/>
          <a:lstStyle/>
          <a:p>
            <a:pPr lvl="0"/>
            <a:r>
              <a:rPr lang="cs-CZ" b="1"/>
              <a:t>Rámcové vzdělávací programy</a:t>
            </a:r>
          </a:p>
        </p:txBody>
      </p:sp>
      <p:sp>
        <p:nvSpPr>
          <p:cNvPr id="3" name="Zástupný symbol pro obsah 2">
            <a:extLst>
              <a:ext uri="{FF2B5EF4-FFF2-40B4-BE49-F238E27FC236}">
                <a16:creationId xmlns:a16="http://schemas.microsoft.com/office/drawing/2014/main" id="{52CB1750-C3D3-48A1-B939-B16DC084E082}"/>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700"/>
              </a:spcBef>
              <a:buSzPct val="100000"/>
              <a:buFont typeface="Arial" pitchFamily="34"/>
              <a:buChar char="•"/>
            </a:pPr>
            <a:r>
              <a:rPr lang="cs-CZ" dirty="0">
                <a:latin typeface="Calibri" pitchFamily="18"/>
              </a:rPr>
              <a:t>Vymezují povinný obsah, rozsah a podmínky vzdělávání</a:t>
            </a:r>
          </a:p>
          <a:p>
            <a:pPr lvl="1">
              <a:spcBef>
                <a:spcPts val="600"/>
              </a:spcBef>
              <a:buSzPct val="100000"/>
              <a:buFont typeface="Arial" pitchFamily="34"/>
            </a:pPr>
            <a:r>
              <a:rPr lang="cs-CZ" sz="2600" dirty="0"/>
              <a:t>pro každý obor vzdělání v základním a středním vzdělávání a pro předškolní, základní umělecké a jazykové vzdělávání</a:t>
            </a:r>
          </a:p>
          <a:p>
            <a:pPr lvl="1">
              <a:spcBef>
                <a:spcPts val="600"/>
              </a:spcBef>
              <a:buSzPct val="100000"/>
              <a:buFont typeface="Arial" pitchFamily="34"/>
            </a:pPr>
            <a:r>
              <a:rPr lang="cs-CZ" sz="2600" dirty="0"/>
              <a:t>jsou závazné</a:t>
            </a:r>
          </a:p>
          <a:p>
            <a:pPr lvl="2">
              <a:buSzPct val="100000"/>
              <a:buFont typeface="Arial" pitchFamily="34"/>
              <a:buChar char="•"/>
            </a:pPr>
            <a:r>
              <a:rPr lang="cs-CZ" sz="2200" dirty="0"/>
              <a:t>pro tvorbu školních vzdělávacích programů,</a:t>
            </a:r>
          </a:p>
          <a:p>
            <a:pPr lvl="2">
              <a:buSzPct val="100000"/>
              <a:buFont typeface="Arial" pitchFamily="34"/>
              <a:buChar char="•"/>
            </a:pPr>
            <a:r>
              <a:rPr lang="cs-CZ" sz="2200" dirty="0"/>
              <a:t>hodnocení výsledků vzdělávání dětí a žáků,</a:t>
            </a:r>
          </a:p>
          <a:p>
            <a:pPr lvl="2">
              <a:buSzPct val="100000"/>
              <a:buFont typeface="Arial" pitchFamily="34"/>
              <a:buChar char="•"/>
            </a:pPr>
            <a:r>
              <a:rPr lang="cs-CZ" sz="2200" dirty="0"/>
              <a:t>tvorbu a posuzování učebnic a učebních textů</a:t>
            </a:r>
          </a:p>
          <a:p>
            <a:pPr lvl="2">
              <a:buSzPct val="100000"/>
              <a:buFont typeface="Arial" pitchFamily="34"/>
              <a:buChar char="•"/>
            </a:pPr>
            <a:r>
              <a:rPr lang="cs-CZ" sz="2200" dirty="0"/>
              <a:t>pro stanovení výše finančních prostředků přidělovaných podle § 160 až 162.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A2117-9506-4F48-BAE4-4A5D88A8FC46}"/>
              </a:ext>
            </a:extLst>
          </p:cNvPr>
          <p:cNvSpPr txBox="1">
            <a:spLocks noGrp="1"/>
          </p:cNvSpPr>
          <p:nvPr>
            <p:ph type="title"/>
          </p:nvPr>
        </p:nvSpPr>
        <p:spPr/>
        <p:txBody>
          <a:bodyPr/>
          <a:lstStyle/>
          <a:p>
            <a:pPr lvl="0"/>
            <a:r>
              <a:rPr lang="cs-CZ" b="1">
                <a:solidFill>
                  <a:srgbClr val="1F497D"/>
                </a:solidFill>
              </a:rPr>
              <a:t>Společné vzdělávání</a:t>
            </a:r>
          </a:p>
        </p:txBody>
      </p:sp>
      <p:sp>
        <p:nvSpPr>
          <p:cNvPr id="3" name="Zástupný symbol pro obsah 2">
            <a:extLst>
              <a:ext uri="{FF2B5EF4-FFF2-40B4-BE49-F238E27FC236}">
                <a16:creationId xmlns:a16="http://schemas.microsoft.com/office/drawing/2014/main" id="{F76C0406-A56C-401B-997B-706104263EF3}"/>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Školský zákon - § 16 a následující</a:t>
            </a:r>
          </a:p>
          <a:p>
            <a:pPr hangingPunct="1">
              <a:spcBef>
                <a:spcPts val="800"/>
              </a:spcBef>
              <a:buSzPct val="100000"/>
              <a:buFont typeface="Arial" pitchFamily="34"/>
              <a:buChar char="•"/>
            </a:pPr>
            <a:r>
              <a:rPr lang="cs-CZ">
                <a:latin typeface="Calibri" pitchFamily="18"/>
              </a:rPr>
              <a:t>Vyhláška č. 27/2016 Sb., o vzdělávání žáků se speciálními vzdělávacími potřebami a žáků nadaných</a:t>
            </a:r>
          </a:p>
          <a:p>
            <a:pPr hangingPunct="1">
              <a:spcBef>
                <a:spcPts val="800"/>
              </a:spcBef>
              <a:buSzPct val="100000"/>
              <a:buFont typeface="Arial" pitchFamily="34"/>
              <a:buChar char="•"/>
            </a:pPr>
            <a:r>
              <a:rPr lang="cs-CZ">
                <a:latin typeface="Calibri" pitchFamily="18"/>
              </a:rPr>
              <a:t>Vyhláška č. 72/2005 Sb., o poskytování poradenských služeb ve školách a školských poradenských zařízeních</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AC30DA-1FAB-479A-A99C-A1D8C0A6C598}"/>
              </a:ext>
            </a:extLst>
          </p:cNvPr>
          <p:cNvSpPr txBox="1">
            <a:spLocks noGrp="1"/>
          </p:cNvSpPr>
          <p:nvPr>
            <p:ph type="title"/>
          </p:nvPr>
        </p:nvSpPr>
        <p:spPr/>
        <p:txBody>
          <a:bodyPr/>
          <a:lstStyle/>
          <a:p>
            <a:pPr lvl="0"/>
            <a:r>
              <a:rPr lang="cs-CZ" b="1">
                <a:solidFill>
                  <a:srgbClr val="1F497D"/>
                </a:solidFill>
              </a:rPr>
              <a:t>Společné vzdělávání</a:t>
            </a:r>
          </a:p>
        </p:txBody>
      </p:sp>
      <p:sp>
        <p:nvSpPr>
          <p:cNvPr id="3" name="Zástupný symbol pro obsah 2">
            <a:extLst>
              <a:ext uri="{FF2B5EF4-FFF2-40B4-BE49-F238E27FC236}">
                <a16:creationId xmlns:a16="http://schemas.microsoft.com/office/drawing/2014/main" id="{AD994C60-304F-4264-B662-47B96199158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Právní úprava daná novelou školského zákona s účinností od 1. 9. 2016</a:t>
            </a:r>
          </a:p>
          <a:p>
            <a:pPr hangingPunct="1">
              <a:spcBef>
                <a:spcPts val="800"/>
              </a:spcBef>
              <a:buSzPct val="100000"/>
              <a:buFont typeface="Arial" pitchFamily="34"/>
              <a:buChar char="•"/>
            </a:pPr>
            <a:r>
              <a:rPr lang="cs-CZ">
                <a:latin typeface="Calibri" pitchFamily="18"/>
              </a:rPr>
              <a:t>Ustanovení § 16, 16a, 16b</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8CE5843E-545A-4C12-A5B9-318B2CD1480E}"/>
              </a:ext>
            </a:extLst>
          </p:cNvPr>
          <p:cNvSpPr txBox="1">
            <a:spLocks noGrp="1"/>
          </p:cNvSpPr>
          <p:nvPr>
            <p:ph type="body" idx="4294967295"/>
          </p:nvPr>
        </p:nvSpPr>
        <p:spPr>
          <a:xfrm>
            <a:off x="1985881" y="1427040"/>
            <a:ext cx="8218444" cy="4681444"/>
          </a:xfrm>
        </p:spPr>
        <p:txBody>
          <a:bodyPr/>
          <a:lstStyle/>
          <a:p>
            <a:pPr lvl="0">
              <a:buSzPct val="100000"/>
              <a:buFont typeface="Arial" pitchFamily="34"/>
              <a:buChar char="•"/>
            </a:pPr>
            <a:r>
              <a:rPr lang="cs-CZ" sz="2400" u="sng"/>
              <a:t>Osoba se speciálními vzdělávacími potřebami</a:t>
            </a:r>
          </a:p>
          <a:p>
            <a:pPr lvl="1">
              <a:buSzPct val="100000"/>
              <a:buFont typeface="Arial" pitchFamily="34"/>
            </a:pPr>
            <a:r>
              <a:rPr lang="cs-CZ" sz="2000"/>
              <a:t>osoba, která k naplnění svých vzdělávacích možností nebo k uplatnění nebo užívání svých práv na rovnoprávném základě s ostatními potřebuje poskytnutí podpůrných opatření.</a:t>
            </a:r>
          </a:p>
          <a:p>
            <a:pPr lvl="0">
              <a:buSzPct val="100000"/>
              <a:buFont typeface="Arial" pitchFamily="34"/>
              <a:buChar char="•"/>
            </a:pPr>
            <a:r>
              <a:rPr lang="cs-CZ" sz="2400" u="sng"/>
              <a:t>Podpůrné opatření</a:t>
            </a:r>
          </a:p>
          <a:p>
            <a:pPr lvl="1">
              <a:buSzPct val="100000"/>
              <a:buFont typeface="Arial" pitchFamily="34"/>
            </a:pPr>
            <a:r>
              <a:rPr lang="cs-CZ" sz="2000"/>
              <a:t>se rozumí nezbytné úpravy ve vzdělávání a školských službách odpovídající zdravotnímu stavu, kulturnímu prostředí nebo jiným životním podmínkám dítěte, žáka nebo studenta.</a:t>
            </a:r>
          </a:p>
          <a:p>
            <a:pPr lvl="1">
              <a:buSzPct val="100000"/>
              <a:buFont typeface="Arial" pitchFamily="34"/>
            </a:pPr>
            <a:endParaRPr lang="cs-CZ" sz="2000"/>
          </a:p>
          <a:p>
            <a:pPr marL="457200" lvl="1" indent="0">
              <a:buNone/>
            </a:pPr>
            <a:r>
              <a:rPr lang="cs-CZ"/>
              <a:t>Právo na bezplatné poskytování podpůrných opatření školou a školským zařízením.</a:t>
            </a:r>
          </a:p>
        </p:txBody>
      </p:sp>
      <p:sp>
        <p:nvSpPr>
          <p:cNvPr id="3" name="Zástupný symbol pro číslo snímku 4">
            <a:extLst>
              <a:ext uri="{FF2B5EF4-FFF2-40B4-BE49-F238E27FC236}">
                <a16:creationId xmlns:a16="http://schemas.microsoft.com/office/drawing/2014/main" id="{6003EF30-88D1-4E15-A6E6-2E662CC146DF}"/>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0D8F81DC-4B64-45DC-B0B4-9F6A2FA98EFE}"/>
              </a:ext>
            </a:extLst>
          </p:cNvPr>
          <p:cNvSpPr/>
          <p:nvPr/>
        </p:nvSpPr>
        <p:spPr>
          <a:xfrm>
            <a:off x="1992355" y="333362"/>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Definice</a:t>
            </a:r>
          </a:p>
        </p:txBody>
      </p:sp>
      <p:sp>
        <p:nvSpPr>
          <p:cNvPr id="5" name="Nadpis 1">
            <a:extLst>
              <a:ext uri="{FF2B5EF4-FFF2-40B4-BE49-F238E27FC236}">
                <a16:creationId xmlns:a16="http://schemas.microsoft.com/office/drawing/2014/main" id="{6D197904-728F-408E-9FC2-A76B856B4175}"/>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D84F0C91-45A5-439F-A405-FB1B0D9F47DC}"/>
              </a:ext>
            </a:extLst>
          </p:cNvPr>
          <p:cNvSpPr txBox="1">
            <a:spLocks noGrp="1"/>
          </p:cNvSpPr>
          <p:nvPr>
            <p:ph type="body" idx="4294967295"/>
          </p:nvPr>
        </p:nvSpPr>
        <p:spPr>
          <a:xfrm>
            <a:off x="2054278" y="1676516"/>
            <a:ext cx="8218444" cy="4679999"/>
          </a:xfrm>
        </p:spPr>
        <p:txBody>
          <a:bodyPr>
            <a:normAutofit lnSpcReduction="10000"/>
          </a:bodyPr>
          <a:lstStyle/>
          <a:p>
            <a:pPr lvl="0">
              <a:lnSpc>
                <a:spcPct val="80000"/>
              </a:lnSpc>
              <a:buSzPct val="100000"/>
              <a:buAutoNum type="alphaLcParenR"/>
            </a:pPr>
            <a:r>
              <a:rPr lang="cs-CZ" sz="1700"/>
              <a:t>Poradenská pomoc školy a školského poradenského zařízení,</a:t>
            </a:r>
          </a:p>
          <a:p>
            <a:pPr lvl="0">
              <a:lnSpc>
                <a:spcPct val="80000"/>
              </a:lnSpc>
              <a:buSzPct val="100000"/>
              <a:buAutoNum type="alphaLcParenR"/>
            </a:pPr>
            <a:r>
              <a:rPr lang="cs-CZ" sz="1700" u="sng"/>
              <a:t>úprava</a:t>
            </a:r>
            <a:r>
              <a:rPr lang="cs-CZ" sz="1700"/>
              <a:t> organizace</a:t>
            </a:r>
            <a:r>
              <a:rPr lang="cs-CZ" sz="1700" u="sng"/>
              <a:t>, obsahu</a:t>
            </a:r>
            <a:r>
              <a:rPr lang="cs-CZ" sz="1700"/>
              <a:t>, hodnocení, forem a metod vzdělávání a školských služeb, včetně zabezpečení výuky předmětů speciálně pedagogické péče a včetně prodloužení délky středního nebo vyššího odborného vzdělávání až o dva roky,</a:t>
            </a:r>
          </a:p>
          <a:p>
            <a:pPr lvl="0">
              <a:lnSpc>
                <a:spcPct val="80000"/>
              </a:lnSpc>
              <a:buSzPct val="100000"/>
              <a:buAutoNum type="alphaLcParenR"/>
            </a:pPr>
            <a:r>
              <a:rPr lang="cs-CZ" sz="1700"/>
              <a:t>úprava podmínek přijímání ke vzdělávání a ukončování vzdělávání,</a:t>
            </a:r>
          </a:p>
          <a:p>
            <a:pPr lvl="0">
              <a:lnSpc>
                <a:spcPct val="80000"/>
              </a:lnSpc>
              <a:buSzPct val="100000"/>
              <a:buAutoNum type="alphaLcParenR"/>
            </a:pPr>
            <a:r>
              <a:rPr lang="cs-CZ" sz="1700"/>
              <a:t>použití kompenzačních pomůcek, speciálních učebnic a speciálních učebních pomůcek, využívání komunikačních systémů neslyšících a hluchoslepých osob11a), Braillova písma a podpůrných nebo náhradních komunikačních systémů,</a:t>
            </a:r>
          </a:p>
          <a:p>
            <a:pPr lvl="0">
              <a:lnSpc>
                <a:spcPct val="80000"/>
              </a:lnSpc>
              <a:buSzPct val="100000"/>
              <a:buAutoNum type="alphaLcParenR"/>
            </a:pPr>
            <a:r>
              <a:rPr lang="cs-CZ" sz="1700" u="sng"/>
              <a:t>úprava očekávaných výstupů</a:t>
            </a:r>
            <a:r>
              <a:rPr lang="cs-CZ" sz="1700"/>
              <a:t> vzdělávání v mezích stanovených rámcovými vzdělávacími programy a akreditovanými vzdělávacími programy,</a:t>
            </a:r>
          </a:p>
          <a:p>
            <a:pPr lvl="0">
              <a:lnSpc>
                <a:spcPct val="80000"/>
              </a:lnSpc>
              <a:buSzPct val="100000"/>
              <a:buAutoNum type="alphaLcParenR"/>
            </a:pPr>
            <a:r>
              <a:rPr lang="cs-CZ" sz="1700"/>
              <a:t>vzdělávání podle individuálního vzdělávacího plánu,</a:t>
            </a:r>
          </a:p>
          <a:p>
            <a:pPr lvl="0">
              <a:lnSpc>
                <a:spcPct val="80000"/>
              </a:lnSpc>
              <a:buSzPct val="100000"/>
              <a:buAutoNum type="alphaLcParenR"/>
            </a:pPr>
            <a:r>
              <a:rPr lang="cs-CZ" sz="1700"/>
              <a:t>využití </a:t>
            </a:r>
            <a:r>
              <a:rPr lang="cs-CZ" sz="1700" u="sng"/>
              <a:t>asistenta pedagoga</a:t>
            </a:r>
            <a:r>
              <a:rPr lang="cs-CZ" sz="1700"/>
              <a:t>,</a:t>
            </a:r>
          </a:p>
          <a:p>
            <a:pPr lvl="0">
              <a:lnSpc>
                <a:spcPct val="80000"/>
              </a:lnSpc>
              <a:buSzPct val="100000"/>
              <a:buAutoNum type="alphaLcParenR"/>
            </a:pPr>
            <a:r>
              <a:rPr lang="cs-CZ" sz="1700" u="sng"/>
              <a:t>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a:t>
            </a:r>
            <a:r>
              <a:rPr lang="cs-CZ" sz="1700"/>
              <a:t>, nebo</a:t>
            </a:r>
          </a:p>
          <a:p>
            <a:pPr lvl="0">
              <a:lnSpc>
                <a:spcPct val="80000"/>
              </a:lnSpc>
              <a:buSzPct val="100000"/>
              <a:buAutoNum type="alphaLcParenR"/>
            </a:pPr>
            <a:r>
              <a:rPr lang="cs-CZ" sz="1700" u="sng"/>
              <a:t>poskytování vzdělávání nebo školských služeb v prostorách stavebně nebo technicky upravených</a:t>
            </a:r>
            <a:r>
              <a:rPr lang="cs-CZ" sz="1700"/>
              <a:t>.</a:t>
            </a:r>
          </a:p>
        </p:txBody>
      </p:sp>
      <p:sp>
        <p:nvSpPr>
          <p:cNvPr id="3" name="Zástupný symbol pro číslo snímku 4">
            <a:extLst>
              <a:ext uri="{FF2B5EF4-FFF2-40B4-BE49-F238E27FC236}">
                <a16:creationId xmlns:a16="http://schemas.microsoft.com/office/drawing/2014/main" id="{E35D9F8A-10CC-4BA8-80C6-081C45BE70C1}"/>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405614C1-763F-40E3-B3F0-8D4E28D6176C}"/>
              </a:ext>
            </a:extLst>
          </p:cNvPr>
          <p:cNvSpPr/>
          <p:nvPr/>
        </p:nvSpPr>
        <p:spPr>
          <a:xfrm>
            <a:off x="1981200" y="450003"/>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Podpůrná opatření</a:t>
            </a:r>
          </a:p>
        </p:txBody>
      </p:sp>
      <p:sp>
        <p:nvSpPr>
          <p:cNvPr id="5" name="Nadpis 1">
            <a:extLst>
              <a:ext uri="{FF2B5EF4-FFF2-40B4-BE49-F238E27FC236}">
                <a16:creationId xmlns:a16="http://schemas.microsoft.com/office/drawing/2014/main" id="{7BAAFF63-4493-465F-9523-16B929D6436D}"/>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93E01DDA-409A-49F8-BFF5-7725C90219CE}"/>
              </a:ext>
            </a:extLst>
          </p:cNvPr>
          <p:cNvSpPr txBox="1">
            <a:spLocks noGrp="1"/>
          </p:cNvSpPr>
          <p:nvPr>
            <p:ph type="body" idx="4294967295"/>
          </p:nvPr>
        </p:nvSpPr>
        <p:spPr>
          <a:xfrm>
            <a:off x="1986777" y="1648024"/>
            <a:ext cx="8218444" cy="4679999"/>
          </a:xfrm>
        </p:spPr>
        <p:txBody>
          <a:bodyPr/>
          <a:lstStyle/>
          <a:p>
            <a:pPr lvl="0">
              <a:lnSpc>
                <a:spcPct val="90000"/>
              </a:lnSpc>
              <a:buSzPct val="100000"/>
              <a:buFont typeface="Arial" pitchFamily="34"/>
              <a:buChar char="•"/>
            </a:pPr>
            <a:r>
              <a:rPr lang="cs-CZ" sz="2400"/>
              <a:t>Pět stupňů podpůrných opatření podle náročnosti</a:t>
            </a:r>
          </a:p>
          <a:p>
            <a:pPr lvl="1">
              <a:lnSpc>
                <a:spcPct val="90000"/>
              </a:lnSpc>
              <a:buSzPct val="100000"/>
              <a:buFont typeface="Arial" pitchFamily="34"/>
            </a:pPr>
            <a:r>
              <a:rPr lang="cs-CZ" sz="2000"/>
              <a:t>organizační,</a:t>
            </a:r>
          </a:p>
          <a:p>
            <a:pPr lvl="1">
              <a:lnSpc>
                <a:spcPct val="90000"/>
              </a:lnSpc>
              <a:buSzPct val="100000"/>
              <a:buFont typeface="Arial" pitchFamily="34"/>
            </a:pPr>
            <a:r>
              <a:rPr lang="cs-CZ" sz="2000"/>
              <a:t>pedagogické a</a:t>
            </a:r>
          </a:p>
          <a:p>
            <a:pPr lvl="1">
              <a:lnSpc>
                <a:spcPct val="90000"/>
              </a:lnSpc>
              <a:buSzPct val="100000"/>
              <a:buFont typeface="Arial" pitchFamily="34"/>
            </a:pPr>
            <a:r>
              <a:rPr lang="cs-CZ" sz="2000"/>
              <a:t>finanční.</a:t>
            </a:r>
          </a:p>
          <a:p>
            <a:pPr lvl="0">
              <a:lnSpc>
                <a:spcPct val="90000"/>
              </a:lnSpc>
              <a:buSzPct val="100000"/>
              <a:buFont typeface="Arial" pitchFamily="34"/>
              <a:buChar char="•"/>
            </a:pPr>
            <a:r>
              <a:rPr lang="cs-CZ" sz="2400"/>
              <a:t>Podpůrná opatření různých druhů nebo stupňů lze kombinovat.</a:t>
            </a:r>
          </a:p>
          <a:p>
            <a:pPr lvl="0">
              <a:lnSpc>
                <a:spcPct val="90000"/>
              </a:lnSpc>
              <a:buSzPct val="100000"/>
              <a:buFont typeface="Arial" pitchFamily="34"/>
              <a:buChar char="•"/>
            </a:pPr>
            <a:r>
              <a:rPr lang="cs-CZ" sz="2400"/>
              <a:t>Podpůrná opatření vyššího stupně lze použít, shledá-li školské poradenské zařízení, že </a:t>
            </a:r>
            <a:r>
              <a:rPr lang="cs-CZ" sz="2400" u="sng"/>
              <a:t>vzhledem k povaze speciálních vzdělávacích potřeb</a:t>
            </a:r>
            <a:r>
              <a:rPr lang="cs-CZ" sz="2400"/>
              <a:t> dítěte, žáka nebo studenta </a:t>
            </a:r>
            <a:r>
              <a:rPr lang="cs-CZ" sz="2400" u="sng"/>
              <a:t>nebo k průběhu a výsledkům poskytování dosavadních podpůrných opatření</a:t>
            </a:r>
            <a:r>
              <a:rPr lang="cs-CZ" sz="2400"/>
              <a:t> by podpůrná opatření nižšího stupně nepostačovala k naplňování vzdělávacích možností dítěte, žáka nebo studenta a k uplatnění jeho práva na vzdělávání.</a:t>
            </a:r>
          </a:p>
        </p:txBody>
      </p:sp>
      <p:sp>
        <p:nvSpPr>
          <p:cNvPr id="3" name="Zástupný symbol pro číslo snímku 4">
            <a:extLst>
              <a:ext uri="{FF2B5EF4-FFF2-40B4-BE49-F238E27FC236}">
                <a16:creationId xmlns:a16="http://schemas.microsoft.com/office/drawing/2014/main" id="{4BA7CAAE-8464-4A65-8D99-FD98D20365E9}"/>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129EA9AA-DC09-4241-8F22-CF6EB98C5780}"/>
              </a:ext>
            </a:extLst>
          </p:cNvPr>
          <p:cNvSpPr/>
          <p:nvPr/>
        </p:nvSpPr>
        <p:spPr>
          <a:xfrm>
            <a:off x="1992355" y="333362"/>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Stupně podpůrných opatření</a:t>
            </a:r>
          </a:p>
        </p:txBody>
      </p:sp>
      <p:sp>
        <p:nvSpPr>
          <p:cNvPr id="5" name="Nadpis 1">
            <a:extLst>
              <a:ext uri="{FF2B5EF4-FFF2-40B4-BE49-F238E27FC236}">
                <a16:creationId xmlns:a16="http://schemas.microsoft.com/office/drawing/2014/main" id="{552DE8E4-D075-4A35-94C3-B4DFBE8158FF}"/>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3F700727-A1EC-43DC-BC40-3725038CC412}"/>
              </a:ext>
            </a:extLst>
          </p:cNvPr>
          <p:cNvSpPr txBox="1">
            <a:spLocks noGrp="1"/>
          </p:cNvSpPr>
          <p:nvPr>
            <p:ph type="body" idx="4294967295"/>
          </p:nvPr>
        </p:nvSpPr>
        <p:spPr>
          <a:xfrm>
            <a:off x="1992355" y="1341361"/>
            <a:ext cx="8218444" cy="4679999"/>
          </a:xfrm>
        </p:spPr>
        <p:txBody>
          <a:bodyPr/>
          <a:lstStyle/>
          <a:p>
            <a:pPr lvl="0">
              <a:buSzPct val="100000"/>
              <a:buFont typeface="Arial" pitchFamily="34"/>
              <a:buChar char="•"/>
            </a:pPr>
            <a:r>
              <a:rPr lang="cs-CZ" sz="2400"/>
              <a:t>Podpůrná opatření prvního stupně</a:t>
            </a:r>
          </a:p>
          <a:p>
            <a:pPr lvl="1">
              <a:buSzPct val="100000"/>
              <a:buFont typeface="Arial" pitchFamily="34"/>
            </a:pPr>
            <a:r>
              <a:rPr lang="cs-CZ" sz="2000"/>
              <a:t>uplatňuje škola nebo školské zařízení i bez doporučení ŠPZ</a:t>
            </a:r>
          </a:p>
          <a:p>
            <a:pPr lvl="0">
              <a:buSzPct val="100000"/>
              <a:buFont typeface="Arial" pitchFamily="34"/>
              <a:buChar char="•"/>
            </a:pPr>
            <a:r>
              <a:rPr lang="cs-CZ" sz="2400"/>
              <a:t>Podpůrná opatření druhého až pátého stupně</a:t>
            </a:r>
          </a:p>
          <a:p>
            <a:pPr lvl="1">
              <a:buSzPct val="100000"/>
              <a:buFont typeface="Arial" pitchFamily="34"/>
            </a:pPr>
            <a:r>
              <a:rPr lang="cs-CZ" sz="2000"/>
              <a:t>pouze s doporučením ŠPZ</a:t>
            </a:r>
          </a:p>
          <a:p>
            <a:pPr lvl="1">
              <a:buSzPct val="100000"/>
              <a:buFont typeface="Arial" pitchFamily="34"/>
            </a:pPr>
            <a:r>
              <a:rPr lang="cs-CZ" sz="2000"/>
              <a:t>předchozí písemný </a:t>
            </a:r>
            <a:r>
              <a:rPr lang="cs-CZ" sz="2000" u="sng"/>
              <a:t>informovaný souhlas</a:t>
            </a:r>
            <a:r>
              <a:rPr lang="cs-CZ" sz="2000"/>
              <a:t> zletilého žáka, studenta nebo zákonného zástupce dítěte nebo žáka</a:t>
            </a:r>
          </a:p>
          <a:p>
            <a:pPr lvl="1">
              <a:buSzPct val="100000"/>
              <a:buFont typeface="Arial" pitchFamily="34"/>
            </a:pPr>
            <a:r>
              <a:rPr lang="cs-CZ" sz="2000"/>
              <a:t>použití jiného než doporučeného podpůrného opatření stejného stupně</a:t>
            </a:r>
          </a:p>
          <a:p>
            <a:pPr lvl="2">
              <a:buSzPct val="100000"/>
              <a:buFont typeface="Arial" pitchFamily="34"/>
              <a:buChar char="•"/>
            </a:pPr>
            <a:r>
              <a:rPr lang="cs-CZ"/>
              <a:t>projednání s příslušným ŠPZ</a:t>
            </a:r>
          </a:p>
          <a:p>
            <a:pPr lvl="2">
              <a:buSzPct val="100000"/>
              <a:buFont typeface="Arial" pitchFamily="34"/>
              <a:buChar char="•"/>
            </a:pPr>
            <a:r>
              <a:rPr lang="cs-CZ"/>
              <a:t>předchozím písemným informovaným souhlasem zletilého žáka studenta nebo zákonného zástupce dítěte nebo žáka</a:t>
            </a:r>
          </a:p>
          <a:p>
            <a:pPr lvl="2">
              <a:buSzPct val="100000"/>
              <a:buFont typeface="Arial" pitchFamily="34"/>
              <a:buChar char="•"/>
            </a:pPr>
            <a:r>
              <a:rPr lang="cs-CZ" u="sng"/>
              <a:t>pokud to neodporuje zájmu dítěte, žáka nebo studenta</a:t>
            </a:r>
          </a:p>
          <a:p>
            <a:pPr lvl="1">
              <a:buNone/>
            </a:pPr>
            <a:endParaRPr lang="cs-CZ" sz="2000"/>
          </a:p>
        </p:txBody>
      </p:sp>
      <p:sp>
        <p:nvSpPr>
          <p:cNvPr id="3" name="Zástupný symbol pro číslo snímku 4">
            <a:extLst>
              <a:ext uri="{FF2B5EF4-FFF2-40B4-BE49-F238E27FC236}">
                <a16:creationId xmlns:a16="http://schemas.microsoft.com/office/drawing/2014/main" id="{1FA03D76-CD9A-4DC5-9BBA-E1780AB830A4}"/>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B4BC670B-942C-4300-8BC4-ED1BABA8D4B7}"/>
              </a:ext>
            </a:extLst>
          </p:cNvPr>
          <p:cNvSpPr/>
          <p:nvPr/>
        </p:nvSpPr>
        <p:spPr>
          <a:xfrm>
            <a:off x="1992355" y="333362"/>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Použití podpůrných opatření</a:t>
            </a:r>
          </a:p>
        </p:txBody>
      </p:sp>
      <p:sp>
        <p:nvSpPr>
          <p:cNvPr id="5" name="Nadpis 1">
            <a:extLst>
              <a:ext uri="{FF2B5EF4-FFF2-40B4-BE49-F238E27FC236}">
                <a16:creationId xmlns:a16="http://schemas.microsoft.com/office/drawing/2014/main" id="{B7479ECB-2304-4766-AFFA-53B12995EEEC}"/>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858E1A5C-9B0B-4AD5-ADF9-1C9D430516D1}"/>
              </a:ext>
            </a:extLst>
          </p:cNvPr>
          <p:cNvSpPr txBox="1">
            <a:spLocks noGrp="1"/>
          </p:cNvSpPr>
          <p:nvPr>
            <p:ph type="body" idx="4294967295"/>
          </p:nvPr>
        </p:nvSpPr>
        <p:spPr>
          <a:xfrm>
            <a:off x="1957443" y="1847883"/>
            <a:ext cx="8218444" cy="4681444"/>
          </a:xfrm>
        </p:spPr>
        <p:txBody>
          <a:bodyPr/>
          <a:lstStyle/>
          <a:p>
            <a:pPr lvl="0">
              <a:buSzPct val="100000"/>
              <a:buFont typeface="Arial" pitchFamily="34"/>
              <a:buChar char="•"/>
            </a:pPr>
            <a:r>
              <a:rPr lang="cs-CZ" sz="2400"/>
              <a:t>Podpůrné opatření druhého až pátého stupně přestane škola nebo školské zařízení poskytovat</a:t>
            </a:r>
          </a:p>
          <a:p>
            <a:pPr lvl="1">
              <a:buSzPct val="100000"/>
              <a:buFont typeface="Arial" pitchFamily="34"/>
            </a:pPr>
            <a:r>
              <a:rPr lang="cs-CZ"/>
              <a:t>po projednání se zletilým žákem, studentem nebo zákonným zástupcem dítěte nebo žáka</a:t>
            </a:r>
          </a:p>
          <a:p>
            <a:pPr lvl="1">
              <a:buSzPct val="100000"/>
              <a:buFont typeface="Arial" pitchFamily="34"/>
            </a:pPr>
            <a:r>
              <a:rPr lang="cs-CZ"/>
              <a:t>z doporučení školského poradenského zařízení vyplývá, že podpůrné opatření již není nezbytné</a:t>
            </a:r>
          </a:p>
          <a:p>
            <a:pPr lvl="1">
              <a:buSzPct val="100000"/>
              <a:buFont typeface="Arial" pitchFamily="34"/>
            </a:pPr>
            <a:endParaRPr lang="cs-CZ"/>
          </a:p>
          <a:p>
            <a:pPr marL="457200" lvl="1" indent="0">
              <a:buNone/>
            </a:pPr>
            <a:r>
              <a:rPr lang="cs-CZ">
                <a:solidFill>
                  <a:srgbClr val="1F497D"/>
                </a:solidFill>
              </a:rPr>
              <a:t>Ukončení podpory je nutno vykázat – neoprávněné čerpání státních prostředků</a:t>
            </a:r>
          </a:p>
        </p:txBody>
      </p:sp>
      <p:sp>
        <p:nvSpPr>
          <p:cNvPr id="3" name="Zástupný symbol pro číslo snímku 4">
            <a:extLst>
              <a:ext uri="{FF2B5EF4-FFF2-40B4-BE49-F238E27FC236}">
                <a16:creationId xmlns:a16="http://schemas.microsoft.com/office/drawing/2014/main" id="{8FB1DB42-33FD-4136-B4F2-30A589003CEC}"/>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070838C9-CB81-4622-B2BC-86BD551FF388}"/>
              </a:ext>
            </a:extLst>
          </p:cNvPr>
          <p:cNvSpPr/>
          <p:nvPr/>
        </p:nvSpPr>
        <p:spPr>
          <a:xfrm>
            <a:off x="1992355" y="333362"/>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Ukončení podpory</a:t>
            </a:r>
          </a:p>
        </p:txBody>
      </p:sp>
      <p:sp>
        <p:nvSpPr>
          <p:cNvPr id="5" name="Nadpis 1">
            <a:extLst>
              <a:ext uri="{FF2B5EF4-FFF2-40B4-BE49-F238E27FC236}">
                <a16:creationId xmlns:a16="http://schemas.microsoft.com/office/drawing/2014/main" id="{1E9E8FFE-FD51-4183-80C7-2A0E3027B916}"/>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D77F8054-4F9D-429C-A7BA-A35908EC84BC}"/>
              </a:ext>
            </a:extLst>
          </p:cNvPr>
          <p:cNvSpPr txBox="1">
            <a:spLocks noGrp="1"/>
          </p:cNvSpPr>
          <p:nvPr>
            <p:ph type="body" idx="4294967295"/>
          </p:nvPr>
        </p:nvSpPr>
        <p:spPr>
          <a:xfrm>
            <a:off x="2003520" y="1621497"/>
            <a:ext cx="8218444" cy="4679999"/>
          </a:xfrm>
        </p:spPr>
        <p:txBody>
          <a:bodyPr/>
          <a:lstStyle/>
          <a:p>
            <a:pPr lvl="0">
              <a:buSzPct val="100000"/>
              <a:buFont typeface="Arial" pitchFamily="34"/>
              <a:buChar char="•"/>
            </a:pPr>
            <a:r>
              <a:rPr lang="cs-CZ" sz="2200"/>
              <a:t>Vzdělávání v </a:t>
            </a:r>
            <a:r>
              <a:rPr lang="cs-CZ" sz="2200" u="sng"/>
              <a:t>komunikačním systému </a:t>
            </a:r>
            <a:r>
              <a:rPr lang="cs-CZ" sz="2200"/>
              <a:t>neslyšících a hluchoslepých osob, který odpovídá potřebám dítěte, žáka nebo studenta.</a:t>
            </a:r>
          </a:p>
          <a:p>
            <a:pPr lvl="0">
              <a:buSzPct val="100000"/>
              <a:buFont typeface="Arial" pitchFamily="34"/>
              <a:buChar char="•"/>
            </a:pPr>
            <a:r>
              <a:rPr lang="cs-CZ" sz="2200"/>
              <a:t>Žákům a studentům vzdělávaným v </a:t>
            </a:r>
            <a:r>
              <a:rPr lang="cs-CZ" sz="2200" u="sng"/>
              <a:t>českém znakovém jazyce </a:t>
            </a:r>
            <a:r>
              <a:rPr lang="cs-CZ" sz="2200"/>
              <a:t>se souběžně poskytuje vzdělávání také v psaném českém jazyce, přičemž znalost českého jazyka si tito žáci a studenti osvojují metodami používanými při výuce českého jazyka jako cizího jazyka.</a:t>
            </a:r>
          </a:p>
          <a:p>
            <a:pPr lvl="0">
              <a:buSzPct val="100000"/>
              <a:buFont typeface="Arial" pitchFamily="34"/>
              <a:buChar char="•"/>
            </a:pPr>
            <a:r>
              <a:rPr lang="cs-CZ" sz="2200"/>
              <a:t>Využití </a:t>
            </a:r>
            <a:r>
              <a:rPr lang="cs-CZ" sz="2200" u="sng"/>
              <a:t>tlumočníka českého znakového jazyka </a:t>
            </a:r>
            <a:r>
              <a:rPr lang="cs-CZ" sz="2200"/>
              <a:t>(osoba, která prokáže vzdělání, nebo praxi a vzdělání, jimiž získala znalost českého znakového jazyka na úrovni rodilého mluvčího a tlumočnické dovednosti na úrovni umožňující plnohodnotné vzdělávání dítěte, žáka nebo studenta).</a:t>
            </a:r>
          </a:p>
          <a:p>
            <a:pPr lvl="0">
              <a:buSzPct val="100000"/>
              <a:buFont typeface="Arial" pitchFamily="34"/>
              <a:buChar char="•"/>
            </a:pPr>
            <a:r>
              <a:rPr lang="cs-CZ" sz="2200"/>
              <a:t>Prostředky alternativní nebo augmentativní komunikace.</a:t>
            </a:r>
          </a:p>
        </p:txBody>
      </p:sp>
      <p:sp>
        <p:nvSpPr>
          <p:cNvPr id="3" name="Zástupný symbol pro číslo snímku 4">
            <a:extLst>
              <a:ext uri="{FF2B5EF4-FFF2-40B4-BE49-F238E27FC236}">
                <a16:creationId xmlns:a16="http://schemas.microsoft.com/office/drawing/2014/main" id="{83A80899-6682-4DF1-8D23-4C4F8F53AEB7}"/>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724DB5C9-761B-4690-8B08-8BB7ADF57E11}"/>
              </a:ext>
            </a:extLst>
          </p:cNvPr>
          <p:cNvSpPr/>
          <p:nvPr/>
        </p:nvSpPr>
        <p:spPr>
          <a:xfrm>
            <a:off x="1992355" y="333362"/>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Podpora neslyšících a hluchoslepých</a:t>
            </a:r>
          </a:p>
        </p:txBody>
      </p:sp>
      <p:sp>
        <p:nvSpPr>
          <p:cNvPr id="5" name="Nadpis 1">
            <a:extLst>
              <a:ext uri="{FF2B5EF4-FFF2-40B4-BE49-F238E27FC236}">
                <a16:creationId xmlns:a16="http://schemas.microsoft.com/office/drawing/2014/main" id="{ACDBB5B0-D303-4FA0-9E7C-C782DE910CAE}"/>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A0CB9517-8166-440D-AA58-C8EAA30F6854}"/>
              </a:ext>
            </a:extLst>
          </p:cNvPr>
          <p:cNvSpPr txBox="1">
            <a:spLocks noGrp="1"/>
          </p:cNvSpPr>
          <p:nvPr>
            <p:ph type="body" idx="4294967295"/>
          </p:nvPr>
        </p:nvSpPr>
        <p:spPr>
          <a:xfrm>
            <a:off x="2003520" y="1693076"/>
            <a:ext cx="8218444" cy="4679999"/>
          </a:xfrm>
        </p:spPr>
        <p:txBody>
          <a:bodyPr/>
          <a:lstStyle/>
          <a:p>
            <a:pPr lvl="0">
              <a:lnSpc>
                <a:spcPct val="90000"/>
              </a:lnSpc>
              <a:buSzPct val="100000"/>
              <a:buFont typeface="Arial" pitchFamily="34"/>
              <a:buChar char="•"/>
            </a:pPr>
            <a:r>
              <a:rPr lang="cs-CZ" sz="2200"/>
              <a:t>Pro děti, žáky a studenty  </a:t>
            </a:r>
          </a:p>
          <a:p>
            <a:pPr lvl="1">
              <a:lnSpc>
                <a:spcPct val="90000"/>
              </a:lnSpc>
              <a:buSzPct val="100000"/>
              <a:buFont typeface="Arial" pitchFamily="34"/>
            </a:pPr>
            <a:r>
              <a:rPr lang="cs-CZ" sz="1700"/>
              <a:t>s mentálním, tělesným, zrakovým nebo sluchovým postižením,</a:t>
            </a:r>
          </a:p>
          <a:p>
            <a:pPr lvl="1">
              <a:lnSpc>
                <a:spcPct val="90000"/>
              </a:lnSpc>
              <a:buSzPct val="100000"/>
              <a:buFont typeface="Arial" pitchFamily="34"/>
            </a:pPr>
            <a:r>
              <a:rPr lang="cs-CZ" sz="1700"/>
              <a:t>se závažnými vadami řeči,</a:t>
            </a:r>
          </a:p>
          <a:p>
            <a:pPr lvl="1">
              <a:lnSpc>
                <a:spcPct val="90000"/>
              </a:lnSpc>
              <a:buSzPct val="100000"/>
              <a:buFont typeface="Arial" pitchFamily="34"/>
            </a:pPr>
            <a:r>
              <a:rPr lang="cs-CZ" sz="1700"/>
              <a:t>se závažnými vývojovými poruchami učení,</a:t>
            </a:r>
          </a:p>
          <a:p>
            <a:pPr lvl="1">
              <a:lnSpc>
                <a:spcPct val="90000"/>
              </a:lnSpc>
              <a:buSzPct val="100000"/>
              <a:buFont typeface="Arial" pitchFamily="34"/>
            </a:pPr>
            <a:r>
              <a:rPr lang="cs-CZ" sz="1700"/>
              <a:t>se závažnými vývojovými poruchami chování,</a:t>
            </a:r>
          </a:p>
          <a:p>
            <a:pPr lvl="1">
              <a:lnSpc>
                <a:spcPct val="90000"/>
              </a:lnSpc>
              <a:buSzPct val="100000"/>
              <a:buFont typeface="Arial" pitchFamily="34"/>
            </a:pPr>
            <a:r>
              <a:rPr lang="cs-CZ" sz="1700"/>
              <a:t>se souběžným postižením více vadami nebo autismem.</a:t>
            </a:r>
          </a:p>
          <a:p>
            <a:pPr lvl="0">
              <a:lnSpc>
                <a:spcPct val="90000"/>
              </a:lnSpc>
              <a:buSzPct val="100000"/>
              <a:buFont typeface="Arial" pitchFamily="34"/>
              <a:buChar char="•"/>
            </a:pPr>
            <a:r>
              <a:rPr lang="cs-CZ" sz="1900"/>
              <a:t>PODMÍNKA</a:t>
            </a:r>
          </a:p>
          <a:p>
            <a:pPr lvl="1">
              <a:lnSpc>
                <a:spcPct val="90000"/>
              </a:lnSpc>
              <a:buSzPct val="100000"/>
              <a:buFont typeface="Arial" pitchFamily="34"/>
            </a:pPr>
            <a:r>
              <a:rPr lang="cs-CZ" sz="1700"/>
              <a:t>Shledá-li ŠPZ, že vzhledem k povaze speciálních vzdělávacích potřeb dítěte, žáka nebo studenta nebo k průběhu a výsledkům dosavadního poskytování podpůrných opatření by samotná podpůrná opatření nepostačovala k naplňování jeho vzdělávacích možností a k uplatnění jeho práva na vzdělávání;</a:t>
            </a:r>
          </a:p>
          <a:p>
            <a:pPr lvl="1">
              <a:lnSpc>
                <a:spcPct val="90000"/>
              </a:lnSpc>
              <a:buSzPct val="100000"/>
              <a:buFont typeface="Arial" pitchFamily="34"/>
            </a:pPr>
            <a:r>
              <a:rPr lang="cs-CZ" sz="1700"/>
              <a:t>Písemná žádost zletilého žáka nebo studenta nebo zákonného zástupce dítěte nebo žáka;</a:t>
            </a:r>
          </a:p>
          <a:p>
            <a:pPr lvl="1">
              <a:lnSpc>
                <a:spcPct val="90000"/>
              </a:lnSpc>
              <a:buSzPct val="100000"/>
              <a:buFont typeface="Arial" pitchFamily="34"/>
            </a:pPr>
            <a:r>
              <a:rPr lang="cs-CZ" sz="1700"/>
              <a:t>Doporučení ŠPZ;</a:t>
            </a:r>
          </a:p>
          <a:p>
            <a:pPr lvl="1">
              <a:lnSpc>
                <a:spcPct val="90000"/>
              </a:lnSpc>
              <a:buSzPct val="100000"/>
              <a:buFont typeface="Arial" pitchFamily="34"/>
            </a:pPr>
            <a:r>
              <a:rPr lang="cs-CZ" sz="1700"/>
              <a:t>Soulad tohoto postupu se zájmem dítěte, žáka nebo studenta.</a:t>
            </a:r>
          </a:p>
        </p:txBody>
      </p:sp>
      <p:sp>
        <p:nvSpPr>
          <p:cNvPr id="3" name="Zástupný symbol pro číslo snímku 4">
            <a:extLst>
              <a:ext uri="{FF2B5EF4-FFF2-40B4-BE49-F238E27FC236}">
                <a16:creationId xmlns:a16="http://schemas.microsoft.com/office/drawing/2014/main" id="{92962753-CC63-48E8-B337-22D9AE5F1EB5}"/>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295E3D4B-B198-46C5-9DD5-27750EF6228A}"/>
              </a:ext>
            </a:extLst>
          </p:cNvPr>
          <p:cNvSpPr/>
          <p:nvPr/>
        </p:nvSpPr>
        <p:spPr>
          <a:xfrm>
            <a:off x="1992355" y="188640"/>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Školy nebo ve školách třídy, oddělení a studijní skupiny pro SVP</a:t>
            </a:r>
          </a:p>
        </p:txBody>
      </p:sp>
      <p:sp>
        <p:nvSpPr>
          <p:cNvPr id="5" name="Nadpis 1">
            <a:extLst>
              <a:ext uri="{FF2B5EF4-FFF2-40B4-BE49-F238E27FC236}">
                <a16:creationId xmlns:a16="http://schemas.microsoft.com/office/drawing/2014/main" id="{D146AD14-1CAC-4DA2-9EEB-EC93B926B755}"/>
              </a:ext>
            </a:extLst>
          </p:cNvPr>
          <p:cNvSpPr/>
          <p:nvPr/>
        </p:nvSpPr>
        <p:spPr>
          <a:xfrm>
            <a:off x="1992355" y="1212311"/>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14AFBEC9-A0ED-46E6-95C5-E781FA622F9F}"/>
              </a:ext>
            </a:extLst>
          </p:cNvPr>
          <p:cNvSpPr txBox="1">
            <a:spLocks noGrp="1"/>
          </p:cNvSpPr>
          <p:nvPr>
            <p:ph type="body" idx="4294967295"/>
          </p:nvPr>
        </p:nvSpPr>
        <p:spPr>
          <a:xfrm>
            <a:off x="2003520" y="1676516"/>
            <a:ext cx="8218444" cy="4679999"/>
          </a:xfrm>
        </p:spPr>
        <p:txBody>
          <a:bodyPr/>
          <a:lstStyle/>
          <a:p>
            <a:pPr lvl="0">
              <a:lnSpc>
                <a:spcPct val="90000"/>
              </a:lnSpc>
              <a:buSzPct val="100000"/>
              <a:buFont typeface="Arial" pitchFamily="34"/>
              <a:buChar char="•"/>
            </a:pPr>
            <a:r>
              <a:rPr lang="cs-CZ" sz="2400"/>
              <a:t>Souhlas ke zřízení třídy, oddělení nebo studijní skupiny</a:t>
            </a:r>
          </a:p>
          <a:p>
            <a:pPr lvl="1">
              <a:lnSpc>
                <a:spcPct val="90000"/>
              </a:lnSpc>
              <a:buSzPct val="100000"/>
              <a:buFont typeface="Arial" pitchFamily="34"/>
            </a:pPr>
            <a:r>
              <a:rPr lang="cs-CZ" sz="2000"/>
              <a:t>MŠMT u škol zřizovaných ministerstvem nebo registrovanými církvemi nebo náboženskými společnostmi, kterým bylo přiznáno oprávnění k výkonu zvláštního práva zřizovat církevní školy</a:t>
            </a:r>
          </a:p>
          <a:p>
            <a:pPr lvl="1">
              <a:lnSpc>
                <a:spcPct val="90000"/>
              </a:lnSpc>
              <a:buSzPct val="100000"/>
              <a:buFont typeface="Arial" pitchFamily="34"/>
            </a:pPr>
            <a:r>
              <a:rPr lang="cs-CZ" sz="2000"/>
              <a:t>Krajský úřad v případě ostatních škol</a:t>
            </a:r>
          </a:p>
          <a:p>
            <a:pPr lvl="0">
              <a:lnSpc>
                <a:spcPct val="90000"/>
              </a:lnSpc>
              <a:buNone/>
            </a:pPr>
            <a:endParaRPr lang="cs-CZ" sz="2400"/>
          </a:p>
        </p:txBody>
      </p:sp>
      <p:sp>
        <p:nvSpPr>
          <p:cNvPr id="3" name="Zástupný symbol pro číslo snímku 4">
            <a:extLst>
              <a:ext uri="{FF2B5EF4-FFF2-40B4-BE49-F238E27FC236}">
                <a16:creationId xmlns:a16="http://schemas.microsoft.com/office/drawing/2014/main" id="{DACC3ECE-19F5-42B4-A59A-592598E91462}"/>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4" name="Nadpis 1">
            <a:extLst>
              <a:ext uri="{FF2B5EF4-FFF2-40B4-BE49-F238E27FC236}">
                <a16:creationId xmlns:a16="http://schemas.microsoft.com/office/drawing/2014/main" id="{4197CAB3-813B-4CBF-8D6C-2AE94E81C56E}"/>
              </a:ext>
            </a:extLst>
          </p:cNvPr>
          <p:cNvSpPr/>
          <p:nvPr/>
        </p:nvSpPr>
        <p:spPr>
          <a:xfrm>
            <a:off x="1992355" y="333362"/>
            <a:ext cx="8229600" cy="1143000"/>
          </a:xfrm>
          <a:prstGeom prst="rect">
            <a:avLst/>
          </a:prstGeom>
          <a:noFill/>
          <a:ln cap="flat">
            <a:noFill/>
            <a:prstDash val="solid"/>
          </a:ln>
        </p:spPr>
        <p:txBody>
          <a:bodyPr vert="horz" wrap="square" lIns="91440" tIns="45720" rIns="91440" bIns="45720" anchor="ctr" anchorCtr="1" compatLnSpc="0">
            <a:noAutofit/>
          </a:bodyPr>
          <a:lstStyle/>
          <a:p>
            <a:pPr algn="ctr">
              <a:defRPr sz="1800" b="0" i="0" u="none" strike="noStrike" kern="0" cap="none" spc="0" baseline="0">
                <a:solidFill>
                  <a:srgbClr val="000000"/>
                </a:solidFill>
                <a:uFillTx/>
              </a:defRPr>
            </a:pPr>
            <a:r>
              <a:rPr lang="cs-CZ" sz="2800" b="1">
                <a:solidFill>
                  <a:srgbClr val="1F497D"/>
                </a:solidFill>
                <a:latin typeface="Arial" pitchFamily="18"/>
                <a:ea typeface="Microsoft YaHei" pitchFamily="2"/>
                <a:cs typeface="Lucida Sans" pitchFamily="2"/>
              </a:rPr>
              <a:t>Udělování souhlasů</a:t>
            </a:r>
          </a:p>
        </p:txBody>
      </p:sp>
      <p:sp>
        <p:nvSpPr>
          <p:cNvPr id="5" name="Nadpis 1">
            <a:extLst>
              <a:ext uri="{FF2B5EF4-FFF2-40B4-BE49-F238E27FC236}">
                <a16:creationId xmlns:a16="http://schemas.microsoft.com/office/drawing/2014/main" id="{7AFEF507-1232-45C2-8B85-6A120DC98760}"/>
              </a:ext>
            </a:extLst>
          </p:cNvPr>
          <p:cNvSpPr/>
          <p:nvPr/>
        </p:nvSpPr>
        <p:spPr>
          <a:xfrm>
            <a:off x="1919276" y="1197004"/>
            <a:ext cx="8229600" cy="791998"/>
          </a:xfrm>
          <a:prstGeom prst="rect">
            <a:avLst/>
          </a:prstGeom>
          <a:noFill/>
          <a:ln cap="flat">
            <a:noFill/>
            <a:prstDash val="solid"/>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B23DF7-C44E-45C2-960E-0D2FE683725B}"/>
              </a:ext>
            </a:extLst>
          </p:cNvPr>
          <p:cNvSpPr txBox="1">
            <a:spLocks noGrp="1"/>
          </p:cNvSpPr>
          <p:nvPr>
            <p:ph type="title"/>
          </p:nvPr>
        </p:nvSpPr>
        <p:spPr/>
        <p:txBody>
          <a:bodyPr/>
          <a:lstStyle/>
          <a:p>
            <a:pPr lvl="0"/>
            <a:r>
              <a:rPr lang="cs-CZ" b="1"/>
              <a:t>Rámcové vzdělávací programy</a:t>
            </a:r>
          </a:p>
        </p:txBody>
      </p:sp>
      <p:sp>
        <p:nvSpPr>
          <p:cNvPr id="3" name="Zástupný symbol pro obsah 2">
            <a:extLst>
              <a:ext uri="{FF2B5EF4-FFF2-40B4-BE49-F238E27FC236}">
                <a16:creationId xmlns:a16="http://schemas.microsoft.com/office/drawing/2014/main" id="{53ACBE80-2A0E-4D97-A0E4-3A56E2CE05E8}"/>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700"/>
              </a:spcBef>
              <a:buSzPct val="100000"/>
              <a:buFont typeface="Arial" pitchFamily="34"/>
              <a:buChar char="•"/>
            </a:pPr>
            <a:r>
              <a:rPr lang="cs-CZ" dirty="0">
                <a:latin typeface="Calibri" pitchFamily="18"/>
              </a:rPr>
              <a:t>Stanoví zejména</a:t>
            </a:r>
          </a:p>
          <a:p>
            <a:pPr lvl="1">
              <a:spcBef>
                <a:spcPts val="600"/>
              </a:spcBef>
              <a:buSzPct val="100000"/>
              <a:buFont typeface="Arial" pitchFamily="34"/>
            </a:pPr>
            <a:r>
              <a:rPr lang="cs-CZ" sz="2600" dirty="0"/>
              <a:t>konkrétní cíle, formy, délku a povinný obsah vzdělávání, a to všeobecného a odborného podle zaměření daného oboru vzdělání,</a:t>
            </a:r>
          </a:p>
          <a:p>
            <a:pPr lvl="1">
              <a:spcBef>
                <a:spcPts val="600"/>
              </a:spcBef>
              <a:buSzPct val="100000"/>
              <a:buFont typeface="Arial" pitchFamily="34"/>
            </a:pPr>
            <a:r>
              <a:rPr lang="cs-CZ" sz="2600" dirty="0"/>
              <a:t>jeho organizační uspořádání, profesní profil, podmínky průběhu a ukončování vzdělávání,</a:t>
            </a:r>
          </a:p>
          <a:p>
            <a:pPr lvl="1">
              <a:spcBef>
                <a:spcPts val="600"/>
              </a:spcBef>
              <a:buSzPct val="100000"/>
              <a:buFont typeface="Arial" pitchFamily="34"/>
            </a:pPr>
            <a:r>
              <a:rPr lang="cs-CZ" sz="2600" dirty="0"/>
              <a:t>zásady pro tvorbu školních vzdělávacích programů,</a:t>
            </a:r>
          </a:p>
          <a:p>
            <a:pPr lvl="1">
              <a:spcBef>
                <a:spcPts val="600"/>
              </a:spcBef>
              <a:buSzPct val="100000"/>
              <a:buFont typeface="Arial" pitchFamily="34"/>
            </a:pPr>
            <a:r>
              <a:rPr lang="cs-CZ" sz="2600" dirty="0"/>
              <a:t>podmínky pro vzdělávání žáků se speciálními vzdělávacími potřebami,</a:t>
            </a:r>
          </a:p>
          <a:p>
            <a:pPr lvl="1">
              <a:spcBef>
                <a:spcPts val="600"/>
              </a:spcBef>
              <a:buSzPct val="100000"/>
              <a:buFont typeface="Arial" pitchFamily="34"/>
            </a:pPr>
            <a:r>
              <a:rPr lang="cs-CZ" sz="2600" dirty="0"/>
              <a:t>nezbytné materiální, personální a organizační podmínky a podmínky bezpečnosti a ochrany zdraví.</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3C36DB-FD24-42A3-B8A1-5F52ED499C7B}"/>
              </a:ext>
            </a:extLst>
          </p:cNvPr>
          <p:cNvSpPr txBox="1">
            <a:spLocks noGrp="1"/>
          </p:cNvSpPr>
          <p:nvPr>
            <p:ph type="title"/>
          </p:nvPr>
        </p:nvSpPr>
        <p:spPr/>
        <p:txBody>
          <a:bodyPr/>
          <a:lstStyle/>
          <a:p>
            <a:pPr lvl="0"/>
            <a:r>
              <a:rPr lang="cs-CZ" sz="2800" b="1">
                <a:solidFill>
                  <a:srgbClr val="1F497D"/>
                </a:solidFill>
              </a:rPr>
              <a:t>Financování podpůrných opatření (§ 161 odst. 2 ŠZ)</a:t>
            </a:r>
          </a:p>
        </p:txBody>
      </p:sp>
      <p:sp>
        <p:nvSpPr>
          <p:cNvPr id="3" name="Zástupný symbol pro obsah 2">
            <a:extLst>
              <a:ext uri="{FF2B5EF4-FFF2-40B4-BE49-F238E27FC236}">
                <a16:creationId xmlns:a16="http://schemas.microsoft.com/office/drawing/2014/main" id="{150ADAF2-C271-46D6-B851-80415DC927A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strike="sngStrike">
                <a:latin typeface="Calibri" pitchFamily="18"/>
              </a:rPr>
              <a:t>Krajské normativy stanoví krajský úřad jako výši výdajů podle § 160 odst. 1 písm. c) a d) připadajících na jednotku výkonu na kalendářní rok za podmínek stanovených prováděcím právním předpisem a zveřejní je. Jednotkou výkonu je jedno dítě, žák, student, ubytovaný, stravovaný, lůžko, třída, studijní skupina, oddělení nebo jiná jednotka stanovená zvláštním právním předpisem.</a:t>
            </a:r>
          </a:p>
          <a:p>
            <a:pPr hangingPunct="1">
              <a:spcBef>
                <a:spcPts val="800"/>
              </a:spcBef>
              <a:buSzPct val="100000"/>
              <a:buFont typeface="Arial" pitchFamily="34"/>
              <a:buChar char="•"/>
            </a:pPr>
            <a:r>
              <a:rPr lang="cs-CZ" sz="2400" b="1" strike="sngStrike">
                <a:latin typeface="Calibri" pitchFamily="18"/>
              </a:rPr>
              <a:t>Součástí krajských normativů jsou příplatky na podpůrná opatření stanovené se zřetelem k normované finanční náročnosti podpůrných opatření</a:t>
            </a:r>
            <a:r>
              <a:rPr lang="cs-CZ" sz="2400" strike="sngStrike">
                <a:latin typeface="Calibri" pitchFamily="18"/>
              </a:rPr>
              <a:t>.</a:t>
            </a:r>
          </a:p>
          <a:p>
            <a:pPr hangingPunct="1">
              <a:spcBef>
                <a:spcPts val="800"/>
              </a:spcBef>
              <a:buSzPct val="100000"/>
              <a:buFont typeface="Arial" pitchFamily="34"/>
              <a:buChar char="•"/>
            </a:pPr>
            <a:r>
              <a:rPr lang="cs-CZ" sz="2400" b="1">
                <a:solidFill>
                  <a:srgbClr val="C0504D"/>
                </a:solidFill>
                <a:latin typeface="Calibri" pitchFamily="18"/>
              </a:rPr>
              <a:t>Kódy NFN – každý měsíc podle výkazů škol od následujícího měsíce (R44)</a:t>
            </a:r>
          </a:p>
        </p:txBody>
      </p:sp>
      <p:sp>
        <p:nvSpPr>
          <p:cNvPr id="4" name="Zástupný symbol pro zápatí 3">
            <a:extLst>
              <a:ext uri="{FF2B5EF4-FFF2-40B4-BE49-F238E27FC236}">
                <a16:creationId xmlns:a16="http://schemas.microsoft.com/office/drawing/2014/main" id="{F7D2D16A-7A76-46EA-B41E-710FF9F53C55}"/>
              </a:ext>
            </a:extLst>
          </p:cNvPr>
          <p:cNvSpPr txBox="1"/>
          <p:nvPr/>
        </p:nvSpPr>
        <p:spPr>
          <a:xfrm>
            <a:off x="4648076" y="6356516"/>
            <a:ext cx="2895475" cy="365037"/>
          </a:xfrm>
          <a:prstGeom prst="rect">
            <a:avLst/>
          </a:prstGeom>
          <a:noFill/>
          <a:ln cap="flat">
            <a:noFill/>
          </a:ln>
        </p:spPr>
        <p:txBody>
          <a:bodyPr vert="horz" wrap="square" lIns="91440" tIns="45720" rIns="91440" bIns="45720" anchor="ctr" anchorCtr="1"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
        <p:nvSpPr>
          <p:cNvPr id="5" name="Zástupný symbol pro číslo snímku 4">
            <a:extLst>
              <a:ext uri="{FF2B5EF4-FFF2-40B4-BE49-F238E27FC236}">
                <a16:creationId xmlns:a16="http://schemas.microsoft.com/office/drawing/2014/main" id="{AEDCC700-8C49-4829-B64F-117BA1CFEB58}"/>
              </a:ext>
            </a:extLst>
          </p:cNvPr>
          <p:cNvSpPr txBox="1"/>
          <p:nvPr/>
        </p:nvSpPr>
        <p:spPr>
          <a:xfrm>
            <a:off x="8077085" y="6356516"/>
            <a:ext cx="2133715" cy="365037"/>
          </a:xfrm>
          <a:prstGeom prst="rect">
            <a:avLst/>
          </a:prstGeom>
          <a:noFill/>
          <a:ln cap="flat">
            <a:noFill/>
          </a:ln>
        </p:spPr>
        <p:txBody>
          <a:bodyPr vert="horz" wrap="square" lIns="91440" tIns="45720" rIns="91440" bIns="45720" anchor="ctr" anchorCtr="0" compatLnSpc="0">
            <a:noAutofit/>
          </a:bodyPr>
          <a:lstStyle/>
          <a:p>
            <a:pPr hangingPunct="0">
              <a:defRPr sz="1800" b="0" i="0" u="none" strike="noStrike" kern="0" cap="none" spc="0" baseline="0">
                <a:solidFill>
                  <a:srgbClr val="000000"/>
                </a:solidFill>
                <a:uFillTx/>
              </a:defRPr>
            </a:pPr>
            <a:endParaRPr lang="cs-CZ">
              <a:solidFill>
                <a:srgbClr val="000000"/>
              </a:solidFill>
              <a:latin typeface="Liberation Sans" pitchFamily="18"/>
              <a:ea typeface="Microsoft YaHei" pitchFamily="2"/>
              <a:cs typeface="Lucida Sans" pitchFamily="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CA571-F696-4293-8D8C-061B14BD8F1E}"/>
              </a:ext>
            </a:extLst>
          </p:cNvPr>
          <p:cNvSpPr txBox="1">
            <a:spLocks noGrp="1"/>
          </p:cNvSpPr>
          <p:nvPr>
            <p:ph type="title"/>
          </p:nvPr>
        </p:nvSpPr>
        <p:spPr/>
        <p:txBody>
          <a:bodyPr/>
          <a:lstStyle/>
          <a:p>
            <a:pPr lvl="0"/>
            <a:r>
              <a:rPr lang="cs-CZ" b="1"/>
              <a:t>Vyhláška č. 27/2016 Sb.</a:t>
            </a:r>
          </a:p>
        </p:txBody>
      </p:sp>
      <p:sp>
        <p:nvSpPr>
          <p:cNvPr id="3" name="Zástupný symbol pro obsah 2">
            <a:extLst>
              <a:ext uri="{FF2B5EF4-FFF2-40B4-BE49-F238E27FC236}">
                <a16:creationId xmlns:a16="http://schemas.microsoft.com/office/drawing/2014/main" id="{B7AB7FB8-1173-49C1-8376-F7BAD315F459}"/>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b="1">
                <a:solidFill>
                  <a:srgbClr val="C0504D"/>
                </a:solidFill>
                <a:latin typeface="Calibri" pitchFamily="18"/>
              </a:rPr>
              <a:t>O vzdělávání žáků se speciálními vzdělávacími potřebami a žáků nadaných</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B86AE9-9FDE-46A2-AAF9-3D00FAE3C8A4}"/>
              </a:ext>
            </a:extLst>
          </p:cNvPr>
          <p:cNvSpPr txBox="1">
            <a:spLocks noGrp="1"/>
          </p:cNvSpPr>
          <p:nvPr>
            <p:ph type="title"/>
          </p:nvPr>
        </p:nvSpPr>
        <p:spPr/>
        <p:txBody>
          <a:bodyPr/>
          <a:lstStyle/>
          <a:p>
            <a:pPr lvl="0"/>
            <a:r>
              <a:rPr lang="cs-CZ" sz="2500" b="1">
                <a:solidFill>
                  <a:srgbClr val="1F497D"/>
                </a:solidFill>
              </a:rPr>
              <a:t>Hlava II</a:t>
            </a:r>
            <a:r>
              <a:rPr lang="cs-CZ" sz="2500" b="1">
                <a:solidFill>
                  <a:srgbClr val="C0504D"/>
                </a:solidFill>
              </a:rPr>
              <a:t/>
            </a:r>
            <a:br>
              <a:rPr lang="cs-CZ" sz="2500" b="1">
                <a:solidFill>
                  <a:srgbClr val="C0504D"/>
                </a:solidFill>
              </a:rPr>
            </a:br>
            <a:r>
              <a:rPr lang="cs-CZ" sz="2500" b="1">
                <a:solidFill>
                  <a:srgbClr val="C0504D"/>
                </a:solidFill>
              </a:rPr>
              <a:t>Zvláštní ustanovení o některých podpůrných opatřeních</a:t>
            </a:r>
          </a:p>
        </p:txBody>
      </p:sp>
      <p:sp>
        <p:nvSpPr>
          <p:cNvPr id="3" name="Zástupný symbol pro obsah 2">
            <a:extLst>
              <a:ext uri="{FF2B5EF4-FFF2-40B4-BE49-F238E27FC236}">
                <a16:creationId xmlns:a16="http://schemas.microsoft.com/office/drawing/2014/main" id="{4A7DEC9C-5396-4841-9E80-9D110B5C8CE4}"/>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a:latin typeface="Calibri" pitchFamily="18"/>
              </a:rPr>
              <a:t>IVP</a:t>
            </a:r>
          </a:p>
          <a:p>
            <a:pPr hangingPunct="1">
              <a:spcBef>
                <a:spcPts val="800"/>
              </a:spcBef>
              <a:buSzPct val="100000"/>
              <a:buFont typeface="Arial" pitchFamily="34"/>
              <a:buChar char="•"/>
            </a:pPr>
            <a:r>
              <a:rPr lang="cs-CZ">
                <a:latin typeface="Calibri" pitchFamily="18"/>
              </a:rPr>
              <a:t>Asistent pedagoga</a:t>
            </a:r>
          </a:p>
          <a:p>
            <a:pPr hangingPunct="1">
              <a:spcBef>
                <a:spcPts val="800"/>
              </a:spcBef>
              <a:buSzPct val="100000"/>
              <a:buFont typeface="Arial" pitchFamily="34"/>
              <a:buChar char="•"/>
            </a:pPr>
            <a:r>
              <a:rPr lang="cs-CZ">
                <a:latin typeface="Calibri" pitchFamily="18"/>
              </a:rPr>
              <a:t>Podpůrná opatření žákovi používajícímu jiný komunikační systém než mluvenou řeč</a:t>
            </a:r>
          </a:p>
          <a:p>
            <a:pPr hangingPunct="1">
              <a:spcBef>
                <a:spcPts val="800"/>
              </a:spcBef>
              <a:buSzPct val="100000"/>
              <a:buFont typeface="Arial" pitchFamily="34"/>
              <a:buChar char="•"/>
            </a:pPr>
            <a:r>
              <a:rPr lang="cs-CZ">
                <a:latin typeface="Calibri" pitchFamily="18"/>
              </a:rPr>
              <a:t>Tlumočník českého znakového jazyka</a:t>
            </a:r>
          </a:p>
          <a:p>
            <a:pPr hangingPunct="1">
              <a:spcBef>
                <a:spcPts val="800"/>
              </a:spcBef>
              <a:buSzPct val="100000"/>
              <a:buFont typeface="Arial" pitchFamily="34"/>
              <a:buChar char="•"/>
            </a:pPr>
            <a:r>
              <a:rPr lang="cs-CZ">
                <a:latin typeface="Calibri" pitchFamily="18"/>
              </a:rPr>
              <a:t>Přepisovatel pro neslyšící</a:t>
            </a:r>
          </a:p>
          <a:p>
            <a:pPr hangingPunct="1">
              <a:spcBef>
                <a:spcPts val="800"/>
              </a:spcBef>
              <a:buSzPct val="100000"/>
              <a:buFont typeface="Arial" pitchFamily="34"/>
              <a:buChar char="•"/>
            </a:pPr>
            <a:r>
              <a:rPr lang="cs-CZ">
                <a:latin typeface="Calibri" pitchFamily="18"/>
              </a:rPr>
              <a:t>Působení dalších osob poskytujících podporu</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245A5-C5E0-4083-8DD9-7E405FE97890}"/>
              </a:ext>
            </a:extLst>
          </p:cNvPr>
          <p:cNvSpPr txBox="1">
            <a:spLocks noGrp="1"/>
          </p:cNvSpPr>
          <p:nvPr>
            <p:ph type="title"/>
          </p:nvPr>
        </p:nvSpPr>
        <p:spPr/>
        <p:txBody>
          <a:bodyPr/>
          <a:lstStyle/>
          <a:p>
            <a:pPr lvl="0"/>
            <a:r>
              <a:rPr lang="cs-CZ" sz="3200" b="1">
                <a:solidFill>
                  <a:srgbClr val="1F497D"/>
                </a:solidFill>
              </a:rPr>
              <a:t>Individuální vzdělávací plán (příloha č. 2 vyhlášky)</a:t>
            </a:r>
          </a:p>
        </p:txBody>
      </p:sp>
      <p:sp>
        <p:nvSpPr>
          <p:cNvPr id="3" name="Zástupný symbol pro obsah 2">
            <a:extLst>
              <a:ext uri="{FF2B5EF4-FFF2-40B4-BE49-F238E27FC236}">
                <a16:creationId xmlns:a16="http://schemas.microsoft.com/office/drawing/2014/main" id="{381D403B-230B-4070-A380-F9B40FDF8F4D}"/>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70000"/>
              </a:lnSpc>
              <a:spcBef>
                <a:spcPts val="600"/>
              </a:spcBef>
              <a:buSzPct val="100000"/>
              <a:buFont typeface="Arial" pitchFamily="34"/>
              <a:buChar char="•"/>
            </a:pPr>
            <a:r>
              <a:rPr lang="cs-CZ" sz="2700">
                <a:latin typeface="Calibri" pitchFamily="18"/>
              </a:rPr>
              <a:t>Doporučení ŠPZ + žádost zletilého žáka nebo zákonného zástupce žáka</a:t>
            </a:r>
          </a:p>
          <a:p>
            <a:pPr hangingPunct="1">
              <a:lnSpc>
                <a:spcPct val="70000"/>
              </a:lnSpc>
              <a:spcBef>
                <a:spcPts val="600"/>
              </a:spcBef>
              <a:buSzPct val="100000"/>
              <a:buFont typeface="Arial" pitchFamily="34"/>
              <a:buChar char="•"/>
            </a:pPr>
            <a:r>
              <a:rPr lang="cs-CZ" sz="2700">
                <a:latin typeface="Calibri" pitchFamily="18"/>
              </a:rPr>
              <a:t>IVP = závazný dokument pro zajištění speciálních vzdělávacích potřeb žáka, vychází ze ŠVP, je součástí dokumentace žáka ve školní matrice</a:t>
            </a:r>
          </a:p>
          <a:p>
            <a:pPr hangingPunct="1">
              <a:lnSpc>
                <a:spcPct val="70000"/>
              </a:lnSpc>
              <a:spcBef>
                <a:spcPts val="600"/>
              </a:spcBef>
              <a:buSzPct val="100000"/>
              <a:buFont typeface="Arial" pitchFamily="34"/>
              <a:buChar char="•"/>
            </a:pPr>
            <a:r>
              <a:rPr lang="cs-CZ" sz="2700">
                <a:latin typeface="Calibri" pitchFamily="18"/>
              </a:rPr>
              <a:t>Obsahuje údaje a informace</a:t>
            </a:r>
          </a:p>
          <a:p>
            <a:pPr lvl="1">
              <a:lnSpc>
                <a:spcPct val="70000"/>
              </a:lnSpc>
              <a:spcBef>
                <a:spcPts val="600"/>
              </a:spcBef>
              <a:buSzPct val="100000"/>
              <a:buFont typeface="Arial" pitchFamily="34"/>
            </a:pPr>
            <a:r>
              <a:rPr lang="cs-CZ"/>
              <a:t>Identifikace žáka a pedagogických pracovníků</a:t>
            </a:r>
          </a:p>
          <a:p>
            <a:pPr lvl="1">
              <a:lnSpc>
                <a:spcPct val="70000"/>
              </a:lnSpc>
              <a:spcBef>
                <a:spcPts val="600"/>
              </a:spcBef>
              <a:buSzPct val="100000"/>
              <a:buFont typeface="Arial" pitchFamily="34"/>
            </a:pPr>
            <a:r>
              <a:rPr lang="cs-CZ"/>
              <a:t>O skladbě druhů a stupňů podpůrných opatření</a:t>
            </a:r>
          </a:p>
          <a:p>
            <a:pPr lvl="1">
              <a:lnSpc>
                <a:spcPct val="70000"/>
              </a:lnSpc>
              <a:spcBef>
                <a:spcPts val="600"/>
              </a:spcBef>
              <a:buSzPct val="100000"/>
              <a:buFont typeface="Arial" pitchFamily="34"/>
            </a:pPr>
            <a:r>
              <a:rPr lang="cs-CZ"/>
              <a:t>Úpravy obsahu vzdělávání žáka</a:t>
            </a:r>
          </a:p>
          <a:p>
            <a:pPr lvl="1">
              <a:lnSpc>
                <a:spcPct val="70000"/>
              </a:lnSpc>
              <a:spcBef>
                <a:spcPts val="600"/>
              </a:spcBef>
              <a:buSzPct val="100000"/>
              <a:buFont typeface="Arial" pitchFamily="34"/>
            </a:pPr>
            <a:r>
              <a:rPr lang="cs-CZ"/>
              <a:t>Časové a obsahové rozvržení vzdělávání</a:t>
            </a:r>
          </a:p>
          <a:p>
            <a:pPr lvl="1">
              <a:lnSpc>
                <a:spcPct val="70000"/>
              </a:lnSpc>
              <a:spcBef>
                <a:spcPts val="600"/>
              </a:spcBef>
              <a:buSzPct val="100000"/>
              <a:buFont typeface="Arial" pitchFamily="34"/>
            </a:pPr>
            <a:r>
              <a:rPr lang="cs-CZ"/>
              <a:t>Úprava metod a forem výuky a hodnocení žáka</a:t>
            </a:r>
          </a:p>
          <a:p>
            <a:pPr lvl="1">
              <a:lnSpc>
                <a:spcPct val="70000"/>
              </a:lnSpc>
              <a:spcBef>
                <a:spcPts val="600"/>
              </a:spcBef>
              <a:buSzPct val="100000"/>
              <a:buFont typeface="Arial" pitchFamily="34"/>
            </a:pPr>
            <a:r>
              <a:rPr lang="cs-CZ"/>
              <a:t>Případná úprava výstupů ve vzdělávání žáka</a:t>
            </a:r>
          </a:p>
          <a:p>
            <a:pPr lvl="1">
              <a:lnSpc>
                <a:spcPct val="70000"/>
              </a:lnSpc>
              <a:spcBef>
                <a:spcPts val="600"/>
              </a:spcBef>
              <a:buSzPct val="100000"/>
              <a:buFont typeface="Arial" pitchFamily="34"/>
            </a:pPr>
            <a:r>
              <a:rPr lang="cs-CZ"/>
              <a:t>Identifikace pracovníka ŠPZ, se kterým škola spolupracuje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043EC9-DEAB-4D9B-8493-B1A3B86FE1D2}"/>
              </a:ext>
            </a:extLst>
          </p:cNvPr>
          <p:cNvSpPr txBox="1">
            <a:spLocks noGrp="1"/>
          </p:cNvSpPr>
          <p:nvPr>
            <p:ph type="title"/>
          </p:nvPr>
        </p:nvSpPr>
        <p:spPr>
          <a:xfrm>
            <a:off x="1991642" y="0"/>
            <a:ext cx="8229600" cy="1143000"/>
          </a:xfrm>
        </p:spPr>
        <p:txBody>
          <a:bodyPr/>
          <a:lstStyle/>
          <a:p>
            <a:pPr lvl="0"/>
            <a:r>
              <a:rPr lang="cs-CZ" sz="3600" b="1">
                <a:solidFill>
                  <a:srgbClr val="1F497D"/>
                </a:solidFill>
              </a:rPr>
              <a:t>Individuální vzdělávací plán</a:t>
            </a:r>
          </a:p>
        </p:txBody>
      </p:sp>
      <p:sp>
        <p:nvSpPr>
          <p:cNvPr id="3" name="Zástupný symbol pro obsah 2">
            <a:extLst>
              <a:ext uri="{FF2B5EF4-FFF2-40B4-BE49-F238E27FC236}">
                <a16:creationId xmlns:a16="http://schemas.microsoft.com/office/drawing/2014/main" id="{50AD7794-1B71-494B-9EA1-98E226623795}"/>
              </a:ext>
            </a:extLst>
          </p:cNvPr>
          <p:cNvSpPr txBox="1">
            <a:spLocks noGrp="1"/>
          </p:cNvSpPr>
          <p:nvPr>
            <p:ph idx="1"/>
          </p:nvPr>
        </p:nvSpPr>
        <p:spPr>
          <a:xfrm>
            <a:off x="1991642" y="1052639"/>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1900" u="sng">
                <a:latin typeface="Calibri" pitchFamily="18"/>
              </a:rPr>
              <a:t>Termíny vypracování IVP – platí i pro změny v IVP</a:t>
            </a:r>
          </a:p>
          <a:p>
            <a:pPr lvl="1">
              <a:lnSpc>
                <a:spcPct val="80000"/>
              </a:lnSpc>
              <a:buSzPct val="100000"/>
              <a:buFont typeface="Arial" pitchFamily="34"/>
            </a:pPr>
            <a:r>
              <a:rPr lang="cs-CZ" sz="1700"/>
              <a:t>Bez zbytečného odkladu</a:t>
            </a:r>
          </a:p>
          <a:p>
            <a:pPr lvl="1">
              <a:lnSpc>
                <a:spcPct val="80000"/>
              </a:lnSpc>
              <a:buSzPct val="100000"/>
              <a:buFont typeface="Arial" pitchFamily="34"/>
            </a:pPr>
            <a:r>
              <a:rPr lang="cs-CZ" sz="1700"/>
              <a:t>Nejpozději do 1 měsíce ode dne, kdy škola obdržela doporučení a žádost</a:t>
            </a:r>
          </a:p>
          <a:p>
            <a:pPr hangingPunct="1">
              <a:lnSpc>
                <a:spcPct val="80000"/>
              </a:lnSpc>
              <a:spcBef>
                <a:spcPts val="800"/>
              </a:spcBef>
              <a:buSzPct val="100000"/>
              <a:buFont typeface="Arial" pitchFamily="34"/>
              <a:buChar char="•"/>
            </a:pPr>
            <a:r>
              <a:rPr lang="cs-CZ" sz="1900" u="sng">
                <a:latin typeface="Calibri" pitchFamily="18"/>
              </a:rPr>
              <a:t>Odpovědnost za zpracování a realizaci, změny IVP</a:t>
            </a:r>
          </a:p>
          <a:p>
            <a:pPr lvl="1">
              <a:lnSpc>
                <a:spcPct val="80000"/>
              </a:lnSpc>
              <a:buSzPct val="100000"/>
              <a:buFont typeface="Arial" pitchFamily="34"/>
            </a:pPr>
            <a:r>
              <a:rPr lang="cs-CZ" sz="1700" strike="sngStrike"/>
              <a:t>Ředitel školy </a:t>
            </a:r>
            <a:r>
              <a:rPr lang="cs-CZ" sz="1700">
                <a:solidFill>
                  <a:srgbClr val="FF0000"/>
                </a:solidFill>
              </a:rPr>
              <a:t>škola</a:t>
            </a:r>
            <a:endParaRPr lang="cs-CZ" sz="1700" strike="sngStrike"/>
          </a:p>
          <a:p>
            <a:pPr hangingPunct="1">
              <a:lnSpc>
                <a:spcPct val="80000"/>
              </a:lnSpc>
              <a:spcBef>
                <a:spcPts val="800"/>
              </a:spcBef>
              <a:buSzPct val="100000"/>
              <a:buFont typeface="Arial" pitchFamily="34"/>
              <a:buChar char="•"/>
            </a:pPr>
            <a:r>
              <a:rPr lang="cs-CZ" sz="1900" u="sng">
                <a:latin typeface="Calibri" pitchFamily="18"/>
              </a:rPr>
              <a:t>Další povinnost školy</a:t>
            </a:r>
          </a:p>
          <a:p>
            <a:pPr lvl="1">
              <a:lnSpc>
                <a:spcPct val="80000"/>
              </a:lnSpc>
              <a:buSzPct val="100000"/>
              <a:buFont typeface="Arial" pitchFamily="34"/>
            </a:pPr>
            <a:r>
              <a:rPr lang="cs-CZ" sz="1700"/>
              <a:t>Seznámení všech PP s IVP, změnami v IVP</a:t>
            </a:r>
          </a:p>
          <a:p>
            <a:pPr lvl="1">
              <a:lnSpc>
                <a:spcPct val="80000"/>
              </a:lnSpc>
              <a:buSzPct val="100000"/>
              <a:buFont typeface="Arial" pitchFamily="34"/>
            </a:pPr>
            <a:r>
              <a:rPr lang="cs-CZ" sz="1700"/>
              <a:t>Seznámení žáka,  zákonného zástupce nezletilého žáka (doloženo jejich podpisem)</a:t>
            </a:r>
          </a:p>
          <a:p>
            <a:pPr lvl="1">
              <a:lnSpc>
                <a:spcPct val="80000"/>
              </a:lnSpc>
              <a:buSzPct val="100000"/>
              <a:buFont typeface="Arial" pitchFamily="34"/>
            </a:pPr>
            <a:r>
              <a:rPr lang="cs-CZ" sz="1700"/>
              <a:t>Vzdělávat podle IVP jen na základě písemného informovaného souhlasu žáka, zákonného zástupce žáka</a:t>
            </a:r>
          </a:p>
          <a:p>
            <a:pPr hangingPunct="1">
              <a:lnSpc>
                <a:spcPct val="80000"/>
              </a:lnSpc>
              <a:spcBef>
                <a:spcPts val="800"/>
              </a:spcBef>
              <a:buSzPct val="100000"/>
              <a:buFont typeface="Arial" pitchFamily="34"/>
              <a:buChar char="•"/>
            </a:pPr>
            <a:r>
              <a:rPr lang="cs-CZ" sz="1900" u="sng">
                <a:latin typeface="Calibri" pitchFamily="18"/>
              </a:rPr>
              <a:t>Další povinnost ŠPZ</a:t>
            </a:r>
          </a:p>
          <a:p>
            <a:pPr lvl="1">
              <a:lnSpc>
                <a:spcPct val="80000"/>
              </a:lnSpc>
              <a:buSzPct val="100000"/>
              <a:buFont typeface="Arial" pitchFamily="34"/>
            </a:pPr>
            <a:r>
              <a:rPr lang="cs-CZ" sz="1700"/>
              <a:t>1x ročně vyhodnocuje naplňování IVP</a:t>
            </a:r>
          </a:p>
          <a:p>
            <a:pPr lvl="1">
              <a:lnSpc>
                <a:spcPct val="80000"/>
              </a:lnSpc>
              <a:buSzPct val="100000"/>
              <a:buFont typeface="Arial" pitchFamily="34"/>
            </a:pPr>
            <a:r>
              <a:rPr lang="cs-CZ" sz="1700"/>
              <a:t>Poskytuje poradenskou podporu</a:t>
            </a:r>
          </a:p>
          <a:p>
            <a:pPr lvl="1">
              <a:lnSpc>
                <a:spcPct val="80000"/>
              </a:lnSpc>
              <a:buSzPct val="100000"/>
              <a:buFont typeface="Arial" pitchFamily="34"/>
            </a:pPr>
            <a:r>
              <a:rPr lang="cs-CZ" sz="1700" b="1"/>
              <a:t>Škola nedodržuje opatřeni – informace ŘŠ – ŘŠ nezajistí vzdělávání podle IVP do 3 měsíců – podnět ČŠI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815C04-DCFF-4940-8CBC-B869DF481CA5}"/>
              </a:ext>
            </a:extLst>
          </p:cNvPr>
          <p:cNvSpPr txBox="1">
            <a:spLocks noGrp="1"/>
          </p:cNvSpPr>
          <p:nvPr>
            <p:ph type="title"/>
          </p:nvPr>
        </p:nvSpPr>
        <p:spPr/>
        <p:txBody>
          <a:bodyPr/>
          <a:lstStyle/>
          <a:p>
            <a:pPr lvl="0"/>
            <a:r>
              <a:rPr lang="cs-CZ" sz="3600" b="1">
                <a:solidFill>
                  <a:srgbClr val="1F497D"/>
                </a:solidFill>
              </a:rPr>
              <a:t>Asistent pedagoga</a:t>
            </a:r>
          </a:p>
        </p:txBody>
      </p:sp>
      <p:sp>
        <p:nvSpPr>
          <p:cNvPr id="3" name="Zástupný symbol pro obsah 2">
            <a:extLst>
              <a:ext uri="{FF2B5EF4-FFF2-40B4-BE49-F238E27FC236}">
                <a16:creationId xmlns:a16="http://schemas.microsoft.com/office/drawing/2014/main" id="{54B53E35-BEFA-484F-8657-97C9E57FE6CE}"/>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Podpora jinému PP v rámci vzdělávání a poskytování školských služeb</a:t>
            </a:r>
          </a:p>
          <a:p>
            <a:pPr lvl="1">
              <a:buSzPct val="100000"/>
              <a:buFont typeface="Arial" pitchFamily="34"/>
            </a:pPr>
            <a:r>
              <a:rPr lang="cs-CZ" strike="sngStrike">
                <a:solidFill>
                  <a:srgbClr val="FF0000"/>
                </a:solidFill>
              </a:rPr>
              <a:t>při vzdělávání 1-4 žáků s SVP v rozsahu podpůrného opatření nebo</a:t>
            </a:r>
          </a:p>
          <a:p>
            <a:pPr lvl="1">
              <a:buSzPct val="100000"/>
              <a:buFont typeface="Arial" pitchFamily="34"/>
            </a:pPr>
            <a:r>
              <a:rPr lang="cs-CZ" strike="sngStrike">
                <a:solidFill>
                  <a:srgbClr val="FF0000"/>
                </a:solidFill>
              </a:rPr>
              <a:t>při vzdělávání počtu vyššího než 5 žáků s SVP II. – V. stupně</a:t>
            </a:r>
          </a:p>
          <a:p>
            <a:pPr hangingPunct="1">
              <a:spcBef>
                <a:spcPts val="800"/>
              </a:spcBef>
              <a:buSzPct val="100000"/>
              <a:buFont typeface="Arial" pitchFamily="34"/>
              <a:buChar char="•"/>
            </a:pPr>
            <a:r>
              <a:rPr lang="cs-CZ" sz="2400" strike="sngStrike">
                <a:latin typeface="Calibri" pitchFamily="18"/>
              </a:rPr>
              <a:t>Více než 4 žáci na 1 asistenta pouze v případě škol, tříd, oddělení a studijních skupin zřízených podle § 16 odst. 9 a podle § 18 odst. 1 (více než 5 žáků s SVP II. – V. stupně)</a:t>
            </a:r>
          </a:p>
          <a:p>
            <a:pPr hangingPunct="1">
              <a:spcBef>
                <a:spcPts val="800"/>
              </a:spcBef>
              <a:buSzPct val="100000"/>
              <a:buFont typeface="Arial" pitchFamily="34"/>
              <a:buChar char="•"/>
            </a:pPr>
            <a:r>
              <a:rPr lang="cs-CZ" sz="2400">
                <a:latin typeface="Calibri" pitchFamily="18"/>
              </a:rPr>
              <a:t>Pracuje podle pokynů PP s</a:t>
            </a:r>
            <a:r>
              <a:rPr lang="cs-CZ" sz="2400" strike="sngStrike">
                <a:latin typeface="Calibri" pitchFamily="18"/>
              </a:rPr>
              <a:t>e žákem nebo ostatními </a:t>
            </a:r>
            <a:r>
              <a:rPr lang="cs-CZ" sz="2400">
                <a:latin typeface="Calibri" pitchFamily="18"/>
              </a:rPr>
              <a:t>žáky ve spolupráci s PP</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60A719-C994-4B02-827A-BD84CD52447F}"/>
              </a:ext>
            </a:extLst>
          </p:cNvPr>
          <p:cNvSpPr txBox="1">
            <a:spLocks noGrp="1"/>
          </p:cNvSpPr>
          <p:nvPr>
            <p:ph type="title"/>
          </p:nvPr>
        </p:nvSpPr>
        <p:spPr/>
        <p:txBody>
          <a:bodyPr/>
          <a:lstStyle/>
          <a:p>
            <a:pPr lvl="0"/>
            <a:r>
              <a:rPr lang="cs-CZ" sz="3600" b="1">
                <a:solidFill>
                  <a:srgbClr val="1F497D"/>
                </a:solidFill>
              </a:rPr>
              <a:t>Činnosti asistenta pedagoga § 5 odst. 3</a:t>
            </a:r>
          </a:p>
        </p:txBody>
      </p:sp>
      <p:sp>
        <p:nvSpPr>
          <p:cNvPr id="3" name="Zástupný symbol pro obsah 2">
            <a:extLst>
              <a:ext uri="{FF2B5EF4-FFF2-40B4-BE49-F238E27FC236}">
                <a16:creationId xmlns:a16="http://schemas.microsoft.com/office/drawing/2014/main" id="{5EF18227-0E45-4618-96DC-BD8F5F0F7345}"/>
              </a:ext>
            </a:extLst>
          </p:cNvPr>
          <p:cNvSpPr txBox="1">
            <a:spLocks noGrp="1"/>
          </p:cNvSpPr>
          <p:nvPr>
            <p:ph idx="1"/>
          </p:nvPr>
        </p:nvSpPr>
        <p:spPr>
          <a:xfrm>
            <a:off x="1991642" y="1196639"/>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cs-CZ" sz="2400">
                <a:latin typeface="Calibri" pitchFamily="18"/>
              </a:rPr>
              <a:t>Přímá pedagogická činnost při vzdělávání a výchově podle přesně stanovených postupů a pokynů učitele nebo vychovatele zaměřená na individuální podporu žáků a práce související s touto přímou pedagogickou činností,</a:t>
            </a:r>
          </a:p>
          <a:p>
            <a:pPr hangingPunct="1">
              <a:spcBef>
                <a:spcPts val="800"/>
              </a:spcBef>
              <a:buSzPct val="100000"/>
              <a:buFont typeface="Arial" pitchFamily="34"/>
              <a:buChar char="•"/>
            </a:pPr>
            <a:r>
              <a:rPr lang="cs-CZ" sz="2400">
                <a:latin typeface="Calibri" pitchFamily="18"/>
              </a:rPr>
              <a:t>podpora žáka v dosahování vzdělávacích cílů při výuce a při přípravě na výuku, žák je přitom veden k nejvyšší možné míře samostatnosti,</a:t>
            </a:r>
          </a:p>
          <a:p>
            <a:pPr hangingPunct="1">
              <a:spcBef>
                <a:spcPts val="800"/>
              </a:spcBef>
              <a:buSzPct val="100000"/>
              <a:buFont typeface="Arial" pitchFamily="34"/>
              <a:buChar char="•"/>
            </a:pPr>
            <a:r>
              <a:rPr lang="cs-CZ" sz="2400">
                <a:latin typeface="Calibri" pitchFamily="18"/>
              </a:rPr>
              <a:t>výchovné práce zaměřené na vytváření základních pracovních, hygienických a jiných návyků a další činnosti spojené s nácvikem sociálních kompetencí.</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3EF1C-10B8-4C66-B26E-04D0E3C66C63}"/>
              </a:ext>
            </a:extLst>
          </p:cNvPr>
          <p:cNvSpPr txBox="1">
            <a:spLocks noGrp="1"/>
          </p:cNvSpPr>
          <p:nvPr>
            <p:ph type="title"/>
          </p:nvPr>
        </p:nvSpPr>
        <p:spPr/>
        <p:txBody>
          <a:bodyPr/>
          <a:lstStyle/>
          <a:p>
            <a:pPr lvl="0"/>
            <a:r>
              <a:rPr lang="cs-CZ" sz="3600" b="1">
                <a:solidFill>
                  <a:srgbClr val="1F497D"/>
                </a:solidFill>
              </a:rPr>
              <a:t>Činnosti asistenta pedagoga § 5 odst. 4</a:t>
            </a:r>
          </a:p>
        </p:txBody>
      </p:sp>
      <p:sp>
        <p:nvSpPr>
          <p:cNvPr id="3" name="Zástupný symbol pro obsah 2">
            <a:extLst>
              <a:ext uri="{FF2B5EF4-FFF2-40B4-BE49-F238E27FC236}">
                <a16:creationId xmlns:a16="http://schemas.microsoft.com/office/drawing/2014/main" id="{D5591B64-C92A-4A0C-AE69-75030F5AC4FC}"/>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lnSpc>
                <a:spcPct val="80000"/>
              </a:lnSpc>
              <a:spcBef>
                <a:spcPts val="800"/>
              </a:spcBef>
              <a:buSzPct val="100000"/>
              <a:buFont typeface="Arial" pitchFamily="34"/>
              <a:buChar char="•"/>
            </a:pPr>
            <a:r>
              <a:rPr lang="cs-CZ" sz="2200">
                <a:latin typeface="Calibri" pitchFamily="18"/>
              </a:rPr>
              <a:t>Pomocné výchovné práce zaměřené na podporu pedagoga zvláště při práci se skupinou žáků se speciálními vzdělávacími potřebami,</a:t>
            </a:r>
          </a:p>
          <a:p>
            <a:pPr hangingPunct="1">
              <a:lnSpc>
                <a:spcPct val="80000"/>
              </a:lnSpc>
              <a:spcBef>
                <a:spcPts val="800"/>
              </a:spcBef>
              <a:buSzPct val="100000"/>
              <a:buFont typeface="Arial" pitchFamily="34"/>
              <a:buChar char="•"/>
            </a:pPr>
            <a:r>
              <a:rPr lang="cs-CZ" sz="2200">
                <a:latin typeface="Calibri" pitchFamily="18"/>
              </a:rPr>
              <a:t>pomocné organizační činnosti při vzdělávání skupiny žáků se speciálními vzdělávacími potřebami,</a:t>
            </a:r>
          </a:p>
          <a:p>
            <a:pPr hangingPunct="1">
              <a:lnSpc>
                <a:spcPct val="80000"/>
              </a:lnSpc>
              <a:spcBef>
                <a:spcPts val="800"/>
              </a:spcBef>
              <a:buSzPct val="100000"/>
              <a:buFont typeface="Arial" pitchFamily="34"/>
              <a:buChar char="•"/>
            </a:pPr>
            <a:r>
              <a:rPr lang="cs-CZ" sz="2200">
                <a:latin typeface="Calibri" pitchFamily="18"/>
              </a:rPr>
              <a:t>pomoc při adaptaci žáků se speciálními vzdělávacími potřebami na školní prostředí,</a:t>
            </a:r>
          </a:p>
          <a:p>
            <a:pPr hangingPunct="1">
              <a:lnSpc>
                <a:spcPct val="80000"/>
              </a:lnSpc>
              <a:spcBef>
                <a:spcPts val="800"/>
              </a:spcBef>
              <a:buSzPct val="100000"/>
              <a:buFont typeface="Arial" pitchFamily="34"/>
              <a:buChar char="•"/>
            </a:pPr>
            <a:r>
              <a:rPr lang="cs-CZ" sz="2200">
                <a:latin typeface="Calibri" pitchFamily="18"/>
              </a:rPr>
              <a:t>pomoc při komunikaci se žáky, zákonnými zástupci žáků a komunitou, ze které žák pochází,</a:t>
            </a:r>
          </a:p>
          <a:p>
            <a:pPr hangingPunct="1">
              <a:lnSpc>
                <a:spcPct val="80000"/>
              </a:lnSpc>
              <a:spcBef>
                <a:spcPts val="800"/>
              </a:spcBef>
              <a:buSzPct val="100000"/>
              <a:buFont typeface="Arial" pitchFamily="34"/>
              <a:buChar char="•"/>
            </a:pPr>
            <a:r>
              <a:rPr lang="cs-CZ" sz="2200">
                <a:latin typeface="Calibri" pitchFamily="18"/>
              </a:rPr>
              <a:t>nezbytná pomoc žákům při sebeobsluze a pohybu během vyučování a při akcích pořádaných školou mimo místo, kde škola v souladu se zápisem do školského rejstříku uskutečňuje vzdělávání nebo školské služby,</a:t>
            </a:r>
          </a:p>
          <a:p>
            <a:pPr hangingPunct="1">
              <a:lnSpc>
                <a:spcPct val="80000"/>
              </a:lnSpc>
              <a:spcBef>
                <a:spcPts val="800"/>
              </a:spcBef>
              <a:buSzPct val="100000"/>
              <a:buFont typeface="Arial" pitchFamily="34"/>
              <a:buChar char="•"/>
            </a:pPr>
            <a:r>
              <a:rPr lang="cs-CZ" sz="2200">
                <a:latin typeface="Calibri" pitchFamily="18"/>
              </a:rPr>
              <a:t>pomocné výchovné práce spojené s nácvikem sociálních kompetencí žáků se speciálními vzdělávacími potřebami.</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6F5E2-7C1A-4B18-80BC-D76B40F71EC1}"/>
              </a:ext>
            </a:extLst>
          </p:cNvPr>
          <p:cNvSpPr txBox="1">
            <a:spLocks noGrp="1"/>
          </p:cNvSpPr>
          <p:nvPr>
            <p:ph type="title"/>
          </p:nvPr>
        </p:nvSpPr>
        <p:spPr/>
        <p:txBody>
          <a:bodyPr/>
          <a:lstStyle/>
          <a:p>
            <a:pPr lvl="0"/>
            <a:r>
              <a:rPr lang="cs-CZ" sz="3600" b="1">
                <a:solidFill>
                  <a:srgbClr val="1F497D"/>
                </a:solidFill>
              </a:rPr>
              <a:t>Kvalifikační předpoklady asistenta pedagoga a NFN</a:t>
            </a:r>
          </a:p>
        </p:txBody>
      </p:sp>
      <p:sp>
        <p:nvSpPr>
          <p:cNvPr id="3" name="Zástupný symbol pro obsah 2">
            <a:extLst>
              <a:ext uri="{FF2B5EF4-FFF2-40B4-BE49-F238E27FC236}">
                <a16:creationId xmlns:a16="http://schemas.microsoft.com/office/drawing/2014/main" id="{17918478-C94B-4BD2-B71B-80FF2545C45F}"/>
              </a:ext>
            </a:extLst>
          </p:cNvPr>
          <p:cNvSpPr txBox="1">
            <a:spLocks noGrp="1"/>
          </p:cNvSpPr>
          <p:nvPr>
            <p:ph idx="1"/>
          </p:nvPr>
        </p:nvSpPr>
        <p:spPr>
          <a:xfrm>
            <a:off x="1981200" y="1600201"/>
            <a:ext cx="8229600" cy="4525923"/>
          </a:xfrm>
        </p:spPr>
        <p:txBody>
          <a:bodyPr vert="horz" lIns="91440" tIns="45720" rIns="91440" bIns="45720" rtlCol="0">
            <a:normAutofit/>
          </a:bodyPr>
          <a:lstStyle/>
          <a:p>
            <a:pPr hangingPunct="1">
              <a:spcBef>
                <a:spcPts val="800"/>
              </a:spcBef>
              <a:buSzPct val="100000"/>
              <a:buFont typeface="Arial" pitchFamily="34"/>
              <a:buChar char="•"/>
            </a:pPr>
            <a:r>
              <a:rPr lang="en-US" altLang="zh-CN">
                <a:latin typeface="Calibri" pitchFamily="18"/>
              </a:rPr>
              <a:t>§ 5 odst. 3 vyhlášky - § 20 odst. 1 zákona o PP</a:t>
            </a:r>
          </a:p>
          <a:p>
            <a:pPr lvl="1">
              <a:buSzPct val="100000"/>
              <a:buFont typeface="Arial" pitchFamily="34"/>
            </a:pPr>
            <a:r>
              <a:rPr lang="cs-CZ"/>
              <a:t>Minimálně SV s MZ + studium pro asistenty pedagoga</a:t>
            </a:r>
          </a:p>
          <a:p>
            <a:pPr lvl="1">
              <a:buSzPct val="100000"/>
              <a:buFont typeface="Arial" pitchFamily="34"/>
            </a:pPr>
            <a:r>
              <a:rPr lang="cs-CZ"/>
              <a:t>8. platová třída, 5. platový stupeň</a:t>
            </a:r>
          </a:p>
          <a:p>
            <a:pPr hangingPunct="1">
              <a:spcBef>
                <a:spcPts val="800"/>
              </a:spcBef>
              <a:buSzPct val="100000"/>
              <a:buFont typeface="Arial" pitchFamily="34"/>
              <a:buChar char="•"/>
            </a:pPr>
            <a:r>
              <a:rPr lang="en-US" altLang="zh-CN">
                <a:latin typeface="Calibri" pitchFamily="18"/>
              </a:rPr>
              <a:t>§ 5 odst. 4 vyhlášky - § 20 odst. 2. zákona o PP</a:t>
            </a:r>
          </a:p>
          <a:p>
            <a:pPr lvl="1">
              <a:buSzPct val="100000"/>
              <a:buFont typeface="Arial" pitchFamily="34"/>
            </a:pPr>
            <a:r>
              <a:rPr lang="cs-CZ"/>
              <a:t>Minimálně ZV + studium pro asistenty pedagoga</a:t>
            </a:r>
          </a:p>
          <a:p>
            <a:pPr lvl="1">
              <a:buSzPct val="100000"/>
              <a:buFont typeface="Arial" pitchFamily="34"/>
            </a:pPr>
            <a:r>
              <a:rPr lang="cs-CZ"/>
              <a:t>5. platová třída, 5. platový stupeň</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398BE-4FD6-4895-9B11-6414DBC14D99}"/>
              </a:ext>
            </a:extLst>
          </p:cNvPr>
          <p:cNvSpPr txBox="1">
            <a:spLocks noGrp="1"/>
          </p:cNvSpPr>
          <p:nvPr>
            <p:ph type="title"/>
          </p:nvPr>
        </p:nvSpPr>
        <p:spPr/>
        <p:txBody>
          <a:bodyPr/>
          <a:lstStyle/>
          <a:p>
            <a:pPr lvl="0"/>
            <a:r>
              <a:rPr lang="cs-CZ" sz="3600" b="1">
                <a:solidFill>
                  <a:srgbClr val="1F497D"/>
                </a:solidFill>
              </a:rPr>
              <a:t>Úvazek AP (přímá a nepřímá činnost)</a:t>
            </a:r>
          </a:p>
        </p:txBody>
      </p:sp>
      <p:pic>
        <p:nvPicPr>
          <p:cNvPr id="3" name="Obrázek 2">
            <a:extLst>
              <a:ext uri="{FF2B5EF4-FFF2-40B4-BE49-F238E27FC236}">
                <a16:creationId xmlns:a16="http://schemas.microsoft.com/office/drawing/2014/main" id="{1B7D144B-8BE3-4FC8-8757-59CDC33BEDC7}"/>
              </a:ext>
            </a:extLst>
          </p:cNvPr>
          <p:cNvPicPr>
            <a:picLocks noChangeAspect="1"/>
          </p:cNvPicPr>
          <p:nvPr/>
        </p:nvPicPr>
        <p:blipFill>
          <a:blip r:embed="rId3"/>
          <a:stretch>
            <a:fillRect/>
          </a:stretch>
        </p:blipFill>
        <p:spPr>
          <a:xfrm>
            <a:off x="3718560" y="1408322"/>
            <a:ext cx="4827958" cy="4565882"/>
          </a:xfrm>
          <a:prstGeom prst="rect">
            <a:avLst/>
          </a:prstGeom>
          <a:noFill/>
          <a:ln cap="flat">
            <a:noFill/>
          </a:ln>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21269</Words>
  <Application>Microsoft Office PowerPoint</Application>
  <PresentationFormat>Širokoúhlá obrazovka</PresentationFormat>
  <Paragraphs>3547</Paragraphs>
  <Slides>301</Slides>
  <Notes>221</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301</vt:i4>
      </vt:variant>
    </vt:vector>
  </HeadingPairs>
  <TitlesOfParts>
    <vt:vector size="314" baseType="lpstr">
      <vt:lpstr>Microsoft YaHei</vt:lpstr>
      <vt:lpstr>Arial</vt:lpstr>
      <vt:lpstr>Calibri</vt:lpstr>
      <vt:lpstr>Calibri Light</vt:lpstr>
      <vt:lpstr>等线</vt:lpstr>
      <vt:lpstr>等线 Light</vt:lpstr>
      <vt:lpstr>Liberation Sans</vt:lpstr>
      <vt:lpstr>Lucida Sans</vt:lpstr>
      <vt:lpstr>Segoe UI</vt:lpstr>
      <vt:lpstr>Tahoma</vt:lpstr>
      <vt:lpstr>Times New Roman</vt:lpstr>
      <vt:lpstr>Wingdings</vt:lpstr>
      <vt:lpstr>Motiv Office</vt:lpstr>
      <vt:lpstr>Školský zákon</vt:lpstr>
      <vt:lpstr>§ 1 – co zákon upravuje</vt:lpstr>
      <vt:lpstr>§ 2 - Zásady vzdělávání</vt:lpstr>
      <vt:lpstr>§ 2 – Cíle vzdělávání</vt:lpstr>
      <vt:lpstr>Prezentace aplikace PowerPoint</vt:lpstr>
      <vt:lpstr>Systém vzdělávacích programů (§ 3)</vt:lpstr>
      <vt:lpstr>Národní program vzdělávání</vt:lpstr>
      <vt:lpstr>Rámcové vzdělávací programy</vt:lpstr>
      <vt:lpstr>Rámcové vzdělávací programy</vt:lpstr>
      <vt:lpstr>Rámcové vzdělávací programy</vt:lpstr>
      <vt:lpstr>Školní vzdělávací programy</vt:lpstr>
      <vt:lpstr>Školní vzdělávací program – byl vydán RVP</vt:lpstr>
      <vt:lpstr>Školní vzdělávací program – nebyl vydán RVP</vt:lpstr>
      <vt:lpstr>Akreditovaný vzdělávací program</vt:lpstr>
      <vt:lpstr>ŠVP a akreditovaný VP VOŠ</vt:lpstr>
      <vt:lpstr>Vzdělávací soustava (§7)</vt:lpstr>
      <vt:lpstr>Druhy škol</vt:lpstr>
      <vt:lpstr>Druhy školských zařízení</vt:lpstr>
      <vt:lpstr>Prezentace aplikace PowerPoint</vt:lpstr>
      <vt:lpstr>Prezentace aplikace PowerPoint</vt:lpstr>
      <vt:lpstr>Zřizovatel veřejné školy</vt:lpstr>
      <vt:lpstr>Zřizovatel neveřejné školy</vt:lpstr>
      <vt:lpstr>Prezentace aplikace PowerPoint</vt:lpstr>
      <vt:lpstr>Prezentace aplikace PowerPoint</vt:lpstr>
      <vt:lpstr>Zřizování, změny a zrušení příspěvkových organizací</vt:lpstr>
      <vt:lpstr>Zřizovací listina</vt:lpstr>
      <vt:lpstr>Zřizovací listina</vt:lpstr>
      <vt:lpstr>Název právnické osoby podle ŠZ</vt:lpstr>
      <vt:lpstr>Název právnické osoby podle ŠZ</vt:lpstr>
      <vt:lpstr>Zřizovací listina</vt:lpstr>
      <vt:lpstr>Zřizovací listina</vt:lpstr>
      <vt:lpstr>Zřizovací listina</vt:lpstr>
      <vt:lpstr>Zřizovací listina</vt:lpstr>
      <vt:lpstr>Zřizovací listina</vt:lpstr>
      <vt:lpstr>Zřizovací listina</vt:lpstr>
      <vt:lpstr>Zřizovací listina</vt:lpstr>
      <vt:lpstr>Hospodaření s majetkem</vt:lpstr>
      <vt:lpstr>Majetek PO</vt:lpstr>
      <vt:lpstr>Přebytečný majetek PO</vt:lpstr>
      <vt:lpstr>Organizační změny</vt:lpstr>
      <vt:lpstr>Práva a povinnosti zřizovatele</vt:lpstr>
      <vt:lpstr>Finanční hospodaření PO</vt:lpstr>
      <vt:lpstr>Finanční hospodaření PO</vt:lpstr>
      <vt:lpstr>Peněžní fondy</vt:lpstr>
      <vt:lpstr>Rezervní fond - tvorba</vt:lpstr>
      <vt:lpstr>Rezervní fond - použití</vt:lpstr>
      <vt:lpstr>Fond investic - tvorba</vt:lpstr>
      <vt:lpstr>Fond investic -  použití</vt:lpstr>
      <vt:lpstr>Fond odměn - tvorba</vt:lpstr>
      <vt:lpstr>Fond odměn - použití</vt:lpstr>
      <vt:lpstr>FKSP - tvorba</vt:lpstr>
      <vt:lpstr>FKSP</vt:lpstr>
      <vt:lpstr>FKSP PO</vt:lpstr>
      <vt:lpstr>Úvěry, půjčky</vt:lpstr>
      <vt:lpstr>Ručení příspěvkové organizace</vt:lpstr>
      <vt:lpstr>Nákup na splátky</vt:lpstr>
      <vt:lpstr>Nakládání s cennými papíry</vt:lpstr>
      <vt:lpstr>Poskytování darů</vt:lpstr>
      <vt:lpstr>Prezentace aplikace PowerPoint</vt:lpstr>
      <vt:lpstr>Předchozí souhlas zřizovatele</vt:lpstr>
      <vt:lpstr>Školská právnická osoba</vt:lpstr>
      <vt:lpstr>Vznik, zánik</vt:lpstr>
      <vt:lpstr>Orgány ŠPO</vt:lpstr>
      <vt:lpstr>Peněžní fondy ŠPO</vt:lpstr>
      <vt:lpstr>Dlouhodobé záměry</vt:lpstr>
      <vt:lpstr>Dlouhodobé záměry</vt:lpstr>
      <vt:lpstr>Dlouhodobý záměr kraje</vt:lpstr>
      <vt:lpstr>Výroční zprávy</vt:lpstr>
      <vt:lpstr>Výroční zpráva</vt:lpstr>
      <vt:lpstr>Obsah výroční zprávy školy</vt:lpstr>
      <vt:lpstr>Výroční zpráva školy</vt:lpstr>
      <vt:lpstr>Hodnocení škol, školských zařízení a vzdělávací soustavy</vt:lpstr>
      <vt:lpstr>Vyučovací jazyk</vt:lpstr>
      <vt:lpstr>Vzdělávání příslušníků národnostních menšin</vt:lpstr>
      <vt:lpstr>Vzdělávání příslušníků národnostních menšin</vt:lpstr>
      <vt:lpstr>Vzdělávání příslušníků národnostních menšin</vt:lpstr>
      <vt:lpstr>Vyučování náboženství</vt:lpstr>
      <vt:lpstr>Vyučování náboženství</vt:lpstr>
      <vt:lpstr>Podmínky výuky náboženství</vt:lpstr>
      <vt:lpstr>Společné vzdělávání</vt:lpstr>
      <vt:lpstr>Společné vzdělávání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Financování podpůrných opatření (§ 161 odst. 2 ŠZ)</vt:lpstr>
      <vt:lpstr>Vyhláška č. 27/2016 Sb.</vt:lpstr>
      <vt:lpstr>Hlava II Zvláštní ustanovení o některých podpůrných opatřeních</vt:lpstr>
      <vt:lpstr>Individuální vzdělávací plán (příloha č. 2 vyhlášky)</vt:lpstr>
      <vt:lpstr>Individuální vzdělávací plán</vt:lpstr>
      <vt:lpstr>Asistent pedagoga</vt:lpstr>
      <vt:lpstr>Činnosti asistenta pedagoga § 5 odst. 3</vt:lpstr>
      <vt:lpstr>Činnosti asistenta pedagoga § 5 odst. 4</vt:lpstr>
      <vt:lpstr>Kvalifikační předpoklady asistenta pedagoga a NFN</vt:lpstr>
      <vt:lpstr>Úvazek AP (přímá a nepřímá činnost)</vt:lpstr>
      <vt:lpstr>Tlumočník do českého znakového jazyka</vt:lpstr>
      <vt:lpstr>Přepisovatel pro neslyšící</vt:lpstr>
      <vt:lpstr>Působení dalších osob poskytujících podporu</vt:lpstr>
      <vt:lpstr>Postup při poskytování podpůrného opatření I. stupně</vt:lpstr>
      <vt:lpstr>Postup před přiznáním podpůrného opatření II. - V. stupně</vt:lpstr>
      <vt:lpstr>Poradenská pomoc ŠPZ</vt:lpstr>
      <vt:lpstr>Výstupy ŠPZ</vt:lpstr>
      <vt:lpstr>Adresáti výstupů ŠPZ</vt:lpstr>
      <vt:lpstr>Zpráva a doporučení – společná ustanovení</vt:lpstr>
      <vt:lpstr>Pochybnosti § 16a ŠZ</vt:lpstr>
      <vt:lpstr>Revize - § 16b ŠZ</vt:lpstr>
      <vt:lpstr>Poskytování podpůrných opatření II. – V. stupně</vt:lpstr>
      <vt:lpstr>HLAVA IV Organizace vzdělávání žáků s podpůrnými opatřeními</vt:lpstr>
      <vt:lpstr>Pravidla pro vzdělávání (§ 16/9 ŠZ)</vt:lpstr>
      <vt:lpstr>Zařazování žáků do škol, oddělení nebo studijní skupiny podle § 16/9 ŠZ</vt:lpstr>
      <vt:lpstr>Převedení žáka do VP ZŠ speciální</vt:lpstr>
      <vt:lpstr>Přezkoumání podmínek (§ 16/9 ŠZ)</vt:lpstr>
      <vt:lpstr>Přezkoumání podmínek (§ 16/9 ŠZ) – v. č. 270/2017 Sb.</vt:lpstr>
      <vt:lpstr>Organizace vzdělávání (§ 16/9 ŠZ)</vt:lpstr>
      <vt:lpstr>Počty žáků (§ 16/9 ŠZ)</vt:lpstr>
      <vt:lpstr>Péče o bezpečnost a zdraví žáků (§ 16/9 ŠZ)</vt:lpstr>
      <vt:lpstr>Vzdělávání nadaných dětí, žáků a studentů  § 17 ŠZ</vt:lpstr>
      <vt:lpstr>Definice - vyhláška</vt:lpstr>
      <vt:lpstr>Zjišťování mimořádného nadání</vt:lpstr>
      <vt:lpstr>Podpůrná opatření pro mimořádně nadané žáky</vt:lpstr>
      <vt:lpstr>IVP mimořádně nadaných žáků</vt:lpstr>
      <vt:lpstr>Přeřazení do vyššího ročníku</vt:lpstr>
      <vt:lpstr>Další pravidla</vt:lpstr>
      <vt:lpstr>Obecná pravidla o normované finanční náročnosti v. č. 416/2017 Sb.</vt:lpstr>
      <vt:lpstr>Obecná pravidla o normované finanční náročnosti</vt:lpstr>
      <vt:lpstr>Vzdělávání cizinců a osob dlouhodobě pobývající v zahraničí</vt:lpstr>
      <vt:lpstr>Osoby dlouhodobě pobývající v  zahraničí</vt:lpstr>
      <vt:lpstr>Vzdělávání cizinců</vt:lpstr>
      <vt:lpstr>Práva žáků, studentů a zákonných zástupců dětí a nezletilých žáků</vt:lpstr>
      <vt:lpstr>Prezentace aplikace PowerPoint</vt:lpstr>
      <vt:lpstr>Právo na informace</vt:lpstr>
      <vt:lpstr>Povinnosti žáků, studentů a zákonných zástupců dětí a nezletilých žáků</vt:lpstr>
      <vt:lpstr>Povinnosti zletilých žáků a studentů</vt:lpstr>
      <vt:lpstr>Povinnosti ZZ dětí a nezletilých žáků</vt:lpstr>
      <vt:lpstr>Prezentace aplikace PowerPoint</vt:lpstr>
      <vt:lpstr>Práva pedagogických pracovníků - § 22a (1. 9. 2017)</vt:lpstr>
      <vt:lpstr>Povinnosti pedagogických pracovníků - § 22b (1. 9. 2017)</vt:lpstr>
      <vt:lpstr>Dokumentace škol a školských zařízení</vt:lpstr>
      <vt:lpstr>Školní matrika školy</vt:lpstr>
      <vt:lpstr>Školí matrika školského zařízení</vt:lpstr>
      <vt:lpstr>Prezentace aplikace PowerPoint</vt:lpstr>
      <vt:lpstr>Bezpečnost a ochrana zdraví ve školách a školských zařízeních</vt:lpstr>
      <vt:lpstr>Školní řád, vnitřní řád</vt:lpstr>
      <vt:lpstr>Prezentace aplikace PowerPoint</vt:lpstr>
      <vt:lpstr>Stipendijní řád</vt:lpstr>
      <vt:lpstr>Prezentace aplikace PowerPoint</vt:lpstr>
      <vt:lpstr>Výchovná opatření</vt:lpstr>
      <vt:lpstr>§ 31 odst. 5 (1.9.2017)</vt:lpstr>
      <vt:lpstr>Školský rejstřík</vt:lpstr>
      <vt:lpstr>Účinky zápisu</vt:lpstr>
      <vt:lpstr>Vedení rejstříku</vt:lpstr>
      <vt:lpstr>Údaje v rejstříku škol a školských zařízen</vt:lpstr>
      <vt:lpstr>Prezentace aplikace PowerPoint</vt:lpstr>
      <vt:lpstr>Prezentace aplikace PowerPoint</vt:lpstr>
      <vt:lpstr>Pravidlo - výkony</vt:lpstr>
      <vt:lpstr>Účastníci řízení</vt:lpstr>
      <vt:lpstr>Posouzení žádosti</vt:lpstr>
      <vt:lpstr>Rozhodování o výkonech</vt:lpstr>
      <vt:lpstr>Žádosti o zápis změny v údajích</vt:lpstr>
      <vt:lpstr>Výmaz z rejstříku</vt:lpstr>
      <vt:lpstr>Prezentace aplikace PowerPoint</vt:lpstr>
      <vt:lpstr>Prezentace aplikace PowerPoint</vt:lpstr>
      <vt:lpstr>Prezentace aplikace PowerPoint</vt:lpstr>
      <vt:lpstr>Výmaz základní školy</vt:lpstr>
      <vt:lpstr>Financování regionálního školství</vt:lpstr>
      <vt:lpstr>Účelové určení přímých výdajů na vzdělávání - § 160</vt:lpstr>
      <vt:lpstr>Základní principy nového financování</vt:lpstr>
      <vt:lpstr>Pedagogičtí pracovníci</vt:lpstr>
      <vt:lpstr>Prezentace aplikace PowerPoint</vt:lpstr>
      <vt:lpstr>Provozní zaměstnanci MŠ</vt:lpstr>
      <vt:lpstr>Prezentace aplikace PowerPoint</vt:lpstr>
      <vt:lpstr>Provozní zaměstnanci ZŠ</vt:lpstr>
      <vt:lpstr>Prezentace aplikace PowerPoint</vt:lpstr>
      <vt:lpstr>Provozní zaměstnanci SŠ</vt:lpstr>
      <vt:lpstr>Prezentace aplikace PowerPoint</vt:lpstr>
      <vt:lpstr>Provozní zaměstnanci konzervatoří</vt:lpstr>
      <vt:lpstr>Prezentace aplikace PowerPoint</vt:lpstr>
      <vt:lpstr>Provozní zaměstnanci VOŠ</vt:lpstr>
      <vt:lpstr>Prezentace aplikace PowerPoint</vt:lpstr>
      <vt:lpstr>PHmax MŠ</vt:lpstr>
      <vt:lpstr>Prezentace aplikace PowerPoint</vt:lpstr>
      <vt:lpstr>Prezentace aplikace PowerPoint</vt:lpstr>
      <vt:lpstr>Prezentace aplikace PowerPoint</vt:lpstr>
      <vt:lpstr>PHmax 1. 1. 2020</vt:lpstr>
      <vt:lpstr>Krácení PHmax</vt:lpstr>
      <vt:lpstr>Krácení PHmax – třídy § 16/9 ŠZ</vt:lpstr>
      <vt:lpstr>Novela vyhlášky č. 14/2005 Sb.</vt:lpstr>
      <vt:lpstr>PHmax na asistenta pedagoga</vt:lpstr>
      <vt:lpstr>Výjimka z nejnižšího počtu dětí na třídu/školu §16/9 – platí obecné pravidlo i pro PHmax AP</vt:lpstr>
      <vt:lpstr>Počty dětí na třídu 1. 9. 2018</vt:lpstr>
      <vt:lpstr>Počty dětí na MŠ – jediná v obci 1. 9. 2018</vt:lpstr>
      <vt:lpstr>1. 9. 2018</vt:lpstr>
      <vt:lpstr>Počty dětí na třídu 1. 9. 2020</vt:lpstr>
      <vt:lpstr>Počty dětí na MŠ – jediná v obci 1. 9. 2020</vt:lpstr>
      <vt:lpstr>1. 9. 2020</vt:lpstr>
      <vt:lpstr>Péče o zdraví a bezpečnost dětí</vt:lpstr>
      <vt:lpstr>Péče o zdraví a bezpečnost dětí</vt:lpstr>
      <vt:lpstr>Úplata za předškolní vzdělávání</vt:lpstr>
      <vt:lpstr>PHmax ŠD</vt:lpstr>
      <vt:lpstr>Prezentace aplikace PowerPoint</vt:lpstr>
      <vt:lpstr>Prezentace aplikace PowerPoint</vt:lpstr>
      <vt:lpstr>Formy zájmového vzdělávání</vt:lpstr>
      <vt:lpstr>Prezentace aplikace PowerPoint</vt:lpstr>
      <vt:lpstr>Činnost družiny</vt:lpstr>
      <vt:lpstr>Činnosti družiny</vt:lpstr>
      <vt:lpstr>Účastníci činnosti družiny</vt:lpstr>
      <vt:lpstr>Správní řízení</vt:lpstr>
      <vt:lpstr>Organizace družiny</vt:lpstr>
      <vt:lpstr>Organizace družiny</vt:lpstr>
      <vt:lpstr>Organizace družiny</vt:lpstr>
      <vt:lpstr>Organizace družiny</vt:lpstr>
      <vt:lpstr>Financování školní družiny</vt:lpstr>
      <vt:lpstr>Novela vyhlášky č. 74/2005 Sb.</vt:lpstr>
      <vt:lpstr>Výjimka z nejnižšího počtu dětí na oddělení  §16/9 – platí obecné pravidlo i pro PHmax AP</vt:lpstr>
      <vt:lpstr>Ustanovení společná a závěrečná</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PHmax v jiných formách vzdělávání</vt:lpstr>
      <vt:lpstr>PHmax ve školách a třídách se žáky s SVP</vt:lpstr>
      <vt:lpstr>Zvláštní pravidla pro stanovení PHmax v případě víceoborových tříd </vt:lpstr>
      <vt:lpstr>PHmax v případě individuálního vzdělávání (§ 41 ŠZ) a vzdělávání v zahraničí  (§ 38 ŠZ) </vt:lpstr>
      <vt:lpstr>Přechodné ustanovení</vt:lpstr>
      <vt:lpstr>Nařízení vlády č. 123/2018 Sb. (195/2019 Sb.)</vt:lpstr>
      <vt:lpstr>Prezentace aplikace PowerPoint</vt:lpstr>
      <vt:lpstr>Prezentace aplikace PowerPoint</vt:lpstr>
      <vt:lpstr>Prezentace aplikace PowerPoint</vt:lpstr>
      <vt:lpstr>Prezentace aplikace PowerPoint</vt:lpstr>
      <vt:lpstr>Novela vyhlášky č. 48/2005 Sb.</vt:lpstr>
      <vt:lpstr>Novela vyhlášky č. 27/2016 Sb.</vt:lpstr>
      <vt:lpstr>Přehled podpůrných opatření</vt:lpstr>
      <vt:lpstr>Prezentace aplikace PowerPoint</vt:lpstr>
      <vt:lpstr>Povinnosti</vt:lpstr>
      <vt:lpstr>Pedagogická rada</vt:lpstr>
      <vt:lpstr>Povinnosti ŘŠ veřejné</vt:lpstr>
      <vt:lpstr>Správní rozhodování</vt:lpstr>
      <vt:lpstr>Prezentace aplikace PowerPoint</vt:lpstr>
      <vt:lpstr>Prezentace aplikace PowerPoint</vt:lpstr>
      <vt:lpstr>Jmenování ředitele</vt:lpstr>
      <vt:lpstr>Postavení ŘŠ - § 166, nový odst. 10 a 11</vt:lpstr>
      <vt:lpstr>Odvolání v průběhu 6 letého funkčního období</vt:lpstr>
      <vt:lpstr>Odvolání v průběhu 6 letého funkčního období</vt:lpstr>
      <vt:lpstr>Postavení ŘŠ - § 166, nový odst. 10 a 11</vt:lpstr>
      <vt:lpstr>Školská rada</vt:lpstr>
      <vt:lpstr>Složení školské rady</vt:lpstr>
      <vt:lpstr>Volby, funkční období ŠR</vt:lpstr>
      <vt:lpstr>Prezentace aplikace PowerPoint</vt:lpstr>
      <vt:lpstr>Předčasné volby</vt:lpstr>
      <vt:lpstr>Doplňovací volby</vt:lpstr>
      <vt:lpstr>Prezentace aplikace PowerPoint</vt:lpstr>
      <vt:lpstr>Prezentace aplikace PowerPoint</vt:lpstr>
      <vt:lpstr>Kompetence ŠR</vt:lpstr>
      <vt:lpstr>Kompetence ŠR</vt:lpstr>
      <vt:lpstr>Vztah ŘŠ a ŠR</vt:lpstr>
      <vt:lpstr>Schvalovací proces dokumentů školskou radou</vt:lpstr>
      <vt:lpstr>Prezentace aplikace PowerPoint</vt:lpstr>
      <vt:lpstr>Prezentace aplikace PowerPoint</vt:lpstr>
      <vt:lpstr>MŠMT zřizuje a zrušuje</vt:lpstr>
      <vt:lpstr>Prezentace aplikace PowerPoint</vt:lpstr>
      <vt:lpstr>Prezentace aplikace PowerPoint</vt:lpstr>
      <vt:lpstr>Prezentace aplikace PowerPoint</vt:lpstr>
      <vt:lpstr>Prezentace aplikace PowerPoint</vt:lpstr>
      <vt:lpstr>Česká školní inspekce</vt:lpstr>
      <vt:lpstr>Kompetence ČŠI</vt:lpstr>
      <vt:lpstr>Inspekční činnost ČŠI</vt:lpstr>
      <vt:lpstr>Výstupy inspekční činnosti</vt:lpstr>
      <vt:lpstr>Prezentace aplikace PowerPoint</vt:lpstr>
      <vt:lpstr>Prezentace aplikace PowerPoint</vt:lpstr>
      <vt:lpstr>Povinnosti obce</vt:lpstr>
      <vt:lpstr>Jak tuto povinnost obec plní</vt:lpstr>
      <vt:lpstr>Školské obvody spádové školy</vt:lpstr>
      <vt:lpstr>Ohrožení plnění  povinné školní docházky</vt:lpstr>
      <vt:lpstr>Námitky proti opatření obecné povahy</vt:lpstr>
      <vt:lpstr>Dopravní obslužnost</vt:lpstr>
      <vt:lpstr>Obec a předškolní vzdělávání</vt:lpstr>
      <vt:lpstr>Povinnost zajistit předškolní vzdělávání</vt:lpstr>
      <vt:lpstr>Obec může zřizovat</vt:lpstr>
      <vt:lpstr>Další úkoly obce</vt:lpstr>
      <vt:lpstr>Kraj</vt:lpstr>
      <vt:lpstr>Kraj zřizuje a zrušuje</vt:lpstr>
      <vt:lpstr>Kraj může zřizovat a zrušovat</vt:lpstr>
      <vt:lpstr>Další povinnosti kraje</vt:lpstr>
      <vt:lpstr>Kompetence obcí a krajů</vt:lpstr>
      <vt:lpstr>Kompetence rady</vt:lpstr>
      <vt:lpstr>Kompetence zastupitelstva</vt:lpstr>
      <vt:lpstr>Přestupky</vt:lpstr>
      <vt:lpstr>Novela školského zákona zákonem č. 349/2020 Sb.</vt:lpstr>
      <vt:lpstr>Zvláštní pravidla při omezení osobní přítomnosti dětí, žáků a studentů ve školách</vt:lpstr>
      <vt:lpstr>Povinnost školy</vt:lpstr>
      <vt:lpstr>Povinnosti dětí, žáků, studentů</vt:lpstr>
      <vt:lpstr>Opatření obecně závazné povahy</vt:lpstr>
      <vt:lpstr>Podmínky vydání opatření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dc:creator>
  <cp:lastModifiedBy>user</cp:lastModifiedBy>
  <cp:revision>6</cp:revision>
  <dcterms:created xsi:type="dcterms:W3CDTF">2020-10-29T15:53:20Z</dcterms:created>
  <dcterms:modified xsi:type="dcterms:W3CDTF">2020-12-30T11:05:32Z</dcterms:modified>
</cp:coreProperties>
</file>