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3965A0DA-D631-4B60-B3AB-626DF5925957}" type="datetimeFigureOut">
              <a:rPr lang="pl-PL" smtClean="0"/>
              <a:pPr/>
              <a:t>04.11.2020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343DF45-6AA2-420C-9B14-29F4500376B4}"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965A0DA-D631-4B60-B3AB-626DF5925957}" type="datetimeFigureOut">
              <a:rPr lang="pl-PL" smtClean="0"/>
              <a:pPr/>
              <a:t>04.11.2020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343DF45-6AA2-420C-9B14-29F4500376B4}"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965A0DA-D631-4B60-B3AB-626DF5925957}" type="datetimeFigureOut">
              <a:rPr lang="pl-PL" smtClean="0"/>
              <a:pPr/>
              <a:t>04.11.2020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343DF45-6AA2-420C-9B14-29F4500376B4}"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965A0DA-D631-4B60-B3AB-626DF5925957}" type="datetimeFigureOut">
              <a:rPr lang="pl-PL" smtClean="0"/>
              <a:pPr/>
              <a:t>04.11.2020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343DF45-6AA2-420C-9B14-29F4500376B4}"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3965A0DA-D631-4B60-B3AB-626DF5925957}" type="datetimeFigureOut">
              <a:rPr lang="pl-PL" smtClean="0"/>
              <a:pPr/>
              <a:t>04.11.2020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343DF45-6AA2-420C-9B14-29F4500376B4}"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965A0DA-D631-4B60-B3AB-626DF5925957}" type="datetimeFigureOut">
              <a:rPr lang="pl-PL" smtClean="0"/>
              <a:pPr/>
              <a:t>04.11.2020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343DF45-6AA2-420C-9B14-29F4500376B4}"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3965A0DA-D631-4B60-B3AB-626DF5925957}" type="datetimeFigureOut">
              <a:rPr lang="pl-PL" smtClean="0"/>
              <a:pPr/>
              <a:t>04.11.2020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6343DF45-6AA2-420C-9B14-29F4500376B4}"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3965A0DA-D631-4B60-B3AB-626DF5925957}" type="datetimeFigureOut">
              <a:rPr lang="pl-PL" smtClean="0"/>
              <a:pPr/>
              <a:t>04.11.2020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6343DF45-6AA2-420C-9B14-29F4500376B4}"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965A0DA-D631-4B60-B3AB-626DF5925957}" type="datetimeFigureOut">
              <a:rPr lang="pl-PL" smtClean="0"/>
              <a:pPr/>
              <a:t>04.11.2020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6343DF45-6AA2-420C-9B14-29F4500376B4}"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965A0DA-D631-4B60-B3AB-626DF5925957}" type="datetimeFigureOut">
              <a:rPr lang="pl-PL" smtClean="0"/>
              <a:pPr/>
              <a:t>04.11.2020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343DF45-6AA2-420C-9B14-29F4500376B4}"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965A0DA-D631-4B60-B3AB-626DF5925957}" type="datetimeFigureOut">
              <a:rPr lang="pl-PL" smtClean="0"/>
              <a:pPr/>
              <a:t>04.11.2020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343DF45-6AA2-420C-9B14-29F4500376B4}"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65A0DA-D631-4B60-B3AB-626DF5925957}" type="datetimeFigureOut">
              <a:rPr lang="pl-PL" smtClean="0"/>
              <a:pPr/>
              <a:t>04.11.2020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43DF45-6AA2-420C-9B14-29F4500376B4}"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sBfIBBHHpdQ"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strefabiznesu.pl/umowa-o-prace-jakie-sa-rodzaje-umow-o-prace-roznica-pomiedzy-umowa-na-czas-okreslony-i-nieokreslony-co-zmienia-aneks-do-umowy-o/ar/c10-14472337#:~:text=po%20up&#322;ywie%20co%20najmniej%203,pr&#243;bny%2C%20ale%20tylko%20jeden%20raz" TargetMode="External"/><Relationship Id="rId3" Type="http://schemas.openxmlformats.org/officeDocument/2006/relationships/hyperlink" Target="https://inewi.pl/Umowa-O-Prace-Darmowe-Wzory" TargetMode="External"/><Relationship Id="rId7" Type="http://schemas.openxmlformats.org/officeDocument/2006/relationships/hyperlink" Target="https://encyklopedia.pwn.pl/haslo/bezrobocie" TargetMode="External"/><Relationship Id="rId2" Type="http://schemas.openxmlformats.org/officeDocument/2006/relationships/hyperlink" Target="https://businessinsider.com.pl/twoje-pieniadze/praca/ile-trwa-poszukiwanie-pracy-w-polsce/6hdeqhl#:~:text=NBP%20wyliczy&#322;%2C%20&#380;e%20czas%20potrzebny,trzech%20miesi&#281;cy" TargetMode="External"/><Relationship Id="rId1" Type="http://schemas.openxmlformats.org/officeDocument/2006/relationships/slideLayout" Target="../slideLayouts/slideLayout2.xml"/><Relationship Id="rId6" Type="http://schemas.openxmlformats.org/officeDocument/2006/relationships/hyperlink" Target="https://poradnikprzedsiebiorcy.pl/-zatrudnianie-na-podstawie-umow-cywilnoprawnych" TargetMode="External"/><Relationship Id="rId5" Type="http://schemas.openxmlformats.org/officeDocument/2006/relationships/hyperlink" Target="http://poradnikhr.blog/2019/01/03/rodzaje-umow-o-prace/#:~:text=Wyr&#243;&#380;niamy%20trzy%20rodzaje%20umowy%20o,dat&#281;%20zawarcia%20umowy" TargetMode="External"/><Relationship Id="rId4" Type="http://schemas.openxmlformats.org/officeDocument/2006/relationships/hyperlink" Target="https://mfiles.pl/pl/index.php/szara_strefa" TargetMode="External"/><Relationship Id="rId9" Type="http://schemas.openxmlformats.org/officeDocument/2006/relationships/hyperlink" Target="https://strefainwestorow.pl/artykuly/gospodarka/20200923/stopa-bezrobocia-w-polsce#:~:text=Polska%20jest%20jednym%20z%20pa&#324;stw,%2C2%25%20z%20I%20kwarta&#322;u"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Bezrobocie i praca</a:t>
            </a:r>
            <a:endParaRPr lang="pl-PL" dirty="0"/>
          </a:p>
        </p:txBody>
      </p:sp>
      <p:sp>
        <p:nvSpPr>
          <p:cNvPr id="3" name="Podtytuł 2"/>
          <p:cNvSpPr>
            <a:spLocks noGrp="1"/>
          </p:cNvSpPr>
          <p:nvPr>
            <p:ph type="subTitle" idx="1"/>
          </p:nvPr>
        </p:nvSpPr>
        <p:spPr/>
        <p:txBody>
          <a:bodyPr/>
          <a:lstStyle/>
          <a:p>
            <a:endParaRPr lang="pl-P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Szara </a:t>
            </a:r>
            <a:r>
              <a:rPr lang="pl-PL" dirty="0" smtClean="0"/>
              <a:t>strefa (</a:t>
            </a:r>
            <a:r>
              <a:rPr lang="cs-CZ" dirty="0" smtClean="0"/>
              <a:t>š</a:t>
            </a:r>
            <a:r>
              <a:rPr lang="cs-CZ" dirty="0" smtClean="0"/>
              <a:t>edá ekonomika</a:t>
            </a:r>
            <a:r>
              <a:rPr lang="pl-PL" dirty="0" smtClean="0"/>
              <a:t>)</a:t>
            </a:r>
            <a:endParaRPr lang="pl-PL" dirty="0">
              <a:solidFill>
                <a:srgbClr val="FF0000"/>
              </a:solidFill>
            </a:endParaRPr>
          </a:p>
        </p:txBody>
      </p:sp>
      <p:sp>
        <p:nvSpPr>
          <p:cNvPr id="3" name="Symbol zastępczy zawartości 2"/>
          <p:cNvSpPr>
            <a:spLocks noGrp="1"/>
          </p:cNvSpPr>
          <p:nvPr>
            <p:ph idx="1"/>
          </p:nvPr>
        </p:nvSpPr>
        <p:spPr/>
        <p:txBody>
          <a:bodyPr>
            <a:normAutofit fontScale="85000" lnSpcReduction="20000"/>
          </a:bodyPr>
          <a:lstStyle/>
          <a:p>
            <a:r>
              <a:rPr lang="pl-PL" dirty="0" smtClean="0"/>
              <a:t>jest częścią gospodarki w której </a:t>
            </a:r>
            <a:r>
              <a:rPr lang="pl-PL" dirty="0" smtClean="0"/>
              <a:t>produkcja</a:t>
            </a:r>
            <a:r>
              <a:rPr lang="pl-PL" dirty="0" smtClean="0"/>
              <a:t> </a:t>
            </a:r>
            <a:r>
              <a:rPr lang="pl-PL" dirty="0" smtClean="0"/>
              <a:t>oraz</a:t>
            </a:r>
            <a:r>
              <a:rPr lang="pl-PL" dirty="0" smtClean="0"/>
              <a:t> sprzedaż dóbr i usług nie są objęte systemem ewidencji statystycznej. Obejmuje całą, w danym momencie niezarejestrowaną, działalność gospodarczą, która sprzyjałaby oficjalnemu zwiększeniu PKB brutto, jeżeli działalność byłaby zarejestrowana.</a:t>
            </a:r>
          </a:p>
          <a:p>
            <a:r>
              <a:rPr lang="pl-PL" dirty="0" smtClean="0"/>
              <a:t>Szara strefa jest również nazywana gospodarką nieoficjalną, bądź gospodarką cienia. Jako zjawisko społeczne jest związane z pracą "na czarno", która nie zapewnia świadczeń socjalnych. Często dla pracodawcy jest to sposób na obniżenie kosztów zatrudnienia, natomiast dla pracownika jest to głównie lepiej płatna lub jedyna możliwa do znalezienia praca.</a:t>
            </a:r>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Szara strefa</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hlinkClick r:id="rId2"/>
              </a:rPr>
              <a:t>https://</a:t>
            </a:r>
            <a:r>
              <a:rPr lang="pl-PL" dirty="0" smtClean="0">
                <a:hlinkClick r:id="rId2"/>
              </a:rPr>
              <a:t>www.youtube.com/watch?v=sBfIBBHHpdQ</a:t>
            </a:r>
            <a:endParaRPr lang="pl-PL" dirty="0" smtClean="0"/>
          </a:p>
          <a:p>
            <a:r>
              <a:rPr lang="pl-PL" dirty="0" smtClean="0"/>
              <a:t>rozmowa o pracę</a:t>
            </a:r>
          </a:p>
          <a:p>
            <a:r>
              <a:rPr lang="pl-PL" dirty="0" smtClean="0"/>
              <a:t>niech Pan daruje!</a:t>
            </a:r>
          </a:p>
          <a:p>
            <a:r>
              <a:rPr lang="pl-PL" dirty="0" smtClean="0"/>
              <a:t>Konkurent</a:t>
            </a:r>
          </a:p>
          <a:p>
            <a:r>
              <a:rPr lang="pl-PL" dirty="0" smtClean="0"/>
              <a:t>Ubezpieczenie społeczne</a:t>
            </a:r>
          </a:p>
          <a:p>
            <a:r>
              <a:rPr lang="pl-PL" dirty="0" smtClean="0"/>
              <a:t>Urząd skarbowy</a:t>
            </a:r>
          </a:p>
          <a:p>
            <a:r>
              <a:rPr lang="pl-PL" dirty="0" smtClean="0"/>
              <a:t>Pogotowie</a:t>
            </a:r>
          </a:p>
          <a:p>
            <a:r>
              <a:rPr lang="pl-PL" dirty="0" smtClean="0"/>
              <a:t>Zakład pogrzebowy</a:t>
            </a:r>
          </a:p>
          <a:p>
            <a:r>
              <a:rPr lang="pl-PL" dirty="0" smtClean="0"/>
              <a:t>ZUS</a:t>
            </a:r>
          </a:p>
          <a:p>
            <a:r>
              <a:rPr lang="pl-PL" dirty="0" smtClean="0"/>
              <a:t>Rabat</a:t>
            </a:r>
          </a:p>
          <a:p>
            <a:r>
              <a:rPr lang="pl-PL" dirty="0" smtClean="0"/>
              <a:t>Umowa ustna </a:t>
            </a:r>
          </a:p>
          <a:p>
            <a:r>
              <a:rPr lang="pl-PL" dirty="0" smtClean="0"/>
              <a:t>Wersja krakowska</a:t>
            </a:r>
          </a:p>
          <a:p>
            <a:endParaRPr lang="pl-PL" dirty="0" smtClean="0"/>
          </a:p>
          <a:p>
            <a:pPr>
              <a:buNone/>
            </a:pP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77500" lnSpcReduction="20000"/>
          </a:bodyPr>
          <a:lstStyle/>
          <a:p>
            <a:r>
              <a:rPr lang="pl-PL" dirty="0" smtClean="0"/>
              <a:t>rozmowa o </a:t>
            </a:r>
            <a:r>
              <a:rPr lang="pl-PL" dirty="0" smtClean="0"/>
              <a:t>pracę - </a:t>
            </a:r>
            <a:r>
              <a:rPr lang="pl-PL" i="1" dirty="0" err="1" smtClean="0"/>
              <a:t>pohovor</a:t>
            </a:r>
            <a:endParaRPr lang="pl-PL" i="1" dirty="0" smtClean="0"/>
          </a:p>
          <a:p>
            <a:r>
              <a:rPr lang="pl-PL" dirty="0" smtClean="0"/>
              <a:t>niech Pan daruje</a:t>
            </a:r>
            <a:r>
              <a:rPr lang="pl-PL" dirty="0" smtClean="0"/>
              <a:t>! - </a:t>
            </a:r>
            <a:r>
              <a:rPr lang="pl-PL" i="1" dirty="0" err="1" smtClean="0"/>
              <a:t>Nechte</a:t>
            </a:r>
            <a:r>
              <a:rPr lang="pl-PL" i="1" dirty="0" smtClean="0"/>
              <a:t> </a:t>
            </a:r>
            <a:r>
              <a:rPr lang="pl-PL" i="1" dirty="0" err="1" smtClean="0"/>
              <a:t>toho</a:t>
            </a:r>
            <a:endParaRPr lang="pl-PL" i="1" dirty="0" smtClean="0"/>
          </a:p>
          <a:p>
            <a:r>
              <a:rPr lang="pl-PL" dirty="0" smtClean="0"/>
              <a:t>Konkurent - </a:t>
            </a:r>
            <a:r>
              <a:rPr lang="pl-PL" i="1" dirty="0" smtClean="0"/>
              <a:t>konkurenta</a:t>
            </a:r>
          </a:p>
          <a:p>
            <a:r>
              <a:rPr lang="pl-PL" dirty="0" smtClean="0"/>
              <a:t>Ubezpieczenie </a:t>
            </a:r>
            <a:r>
              <a:rPr lang="pl-PL" dirty="0" smtClean="0"/>
              <a:t>społeczne - </a:t>
            </a:r>
            <a:r>
              <a:rPr lang="pl-PL" i="1" dirty="0" err="1" smtClean="0"/>
              <a:t>sociální</a:t>
            </a:r>
            <a:r>
              <a:rPr lang="pl-PL" i="1" dirty="0" smtClean="0"/>
              <a:t> </a:t>
            </a:r>
            <a:r>
              <a:rPr lang="pl-PL" i="1" dirty="0" err="1" smtClean="0"/>
              <a:t>pojištění</a:t>
            </a:r>
            <a:endParaRPr lang="pl-PL" i="1" dirty="0" smtClean="0"/>
          </a:p>
          <a:p>
            <a:r>
              <a:rPr lang="pl-PL" dirty="0" smtClean="0"/>
              <a:t>Urząd </a:t>
            </a:r>
            <a:r>
              <a:rPr lang="pl-PL" dirty="0" smtClean="0"/>
              <a:t>skarbowy (skarbówka) - </a:t>
            </a:r>
            <a:r>
              <a:rPr lang="pl-PL" i="1" dirty="0" err="1" smtClean="0"/>
              <a:t>finanční</a:t>
            </a:r>
            <a:r>
              <a:rPr lang="pl-PL" i="1" dirty="0" smtClean="0"/>
              <a:t> </a:t>
            </a:r>
            <a:r>
              <a:rPr lang="pl-PL" i="1" dirty="0" err="1" smtClean="0"/>
              <a:t>úřad</a:t>
            </a:r>
            <a:endParaRPr lang="pl-PL" i="1" dirty="0" smtClean="0"/>
          </a:p>
          <a:p>
            <a:r>
              <a:rPr lang="pl-PL" dirty="0" smtClean="0"/>
              <a:t>Pogotowie - </a:t>
            </a:r>
            <a:r>
              <a:rPr lang="pl-PL" i="1" dirty="0" err="1" smtClean="0"/>
              <a:t>pohotovost</a:t>
            </a:r>
            <a:endParaRPr lang="pl-PL" i="1" dirty="0" smtClean="0"/>
          </a:p>
          <a:p>
            <a:r>
              <a:rPr lang="pl-PL" dirty="0" smtClean="0"/>
              <a:t>Zakład </a:t>
            </a:r>
            <a:r>
              <a:rPr lang="pl-PL" dirty="0" smtClean="0"/>
              <a:t>pogrzebowy - </a:t>
            </a:r>
            <a:r>
              <a:rPr lang="pl-PL" i="1" dirty="0" err="1" smtClean="0"/>
              <a:t>pohřební</a:t>
            </a:r>
            <a:r>
              <a:rPr lang="pl-PL" i="1" dirty="0" smtClean="0"/>
              <a:t> </a:t>
            </a:r>
            <a:r>
              <a:rPr lang="pl-PL" i="1" dirty="0" err="1" smtClean="0"/>
              <a:t>služba</a:t>
            </a:r>
            <a:endParaRPr lang="pl-PL" i="1" dirty="0" smtClean="0"/>
          </a:p>
          <a:p>
            <a:r>
              <a:rPr lang="pl-PL" dirty="0" smtClean="0"/>
              <a:t>ZUS (Zakład Ubezpieczeń Społecznych) - </a:t>
            </a:r>
            <a:r>
              <a:rPr lang="pl-PL" i="1" dirty="0" err="1" smtClean="0"/>
              <a:t>Sociální</a:t>
            </a:r>
            <a:r>
              <a:rPr lang="pl-PL" dirty="0" smtClean="0"/>
              <a:t> </a:t>
            </a:r>
            <a:r>
              <a:rPr lang="pl-PL" i="1" dirty="0" err="1" smtClean="0"/>
              <a:t>Pojišťovna</a:t>
            </a:r>
            <a:endParaRPr lang="pl-PL" i="1" dirty="0" smtClean="0"/>
          </a:p>
          <a:p>
            <a:r>
              <a:rPr lang="pl-PL" dirty="0" smtClean="0"/>
              <a:t>Rabat – </a:t>
            </a:r>
            <a:r>
              <a:rPr lang="pl-PL" dirty="0" err="1" smtClean="0"/>
              <a:t>rabat</a:t>
            </a:r>
            <a:r>
              <a:rPr lang="pl-PL" dirty="0" smtClean="0"/>
              <a:t>/</a:t>
            </a:r>
            <a:r>
              <a:rPr lang="pl-PL" dirty="0" err="1" smtClean="0"/>
              <a:t>sleva</a:t>
            </a:r>
            <a:endParaRPr lang="pl-PL" dirty="0" smtClean="0"/>
          </a:p>
          <a:p>
            <a:r>
              <a:rPr lang="pl-PL" dirty="0" smtClean="0"/>
              <a:t>Umowa ustna </a:t>
            </a:r>
            <a:r>
              <a:rPr lang="pl-PL" dirty="0" smtClean="0"/>
              <a:t>- </a:t>
            </a:r>
            <a:r>
              <a:rPr lang="pl-PL" i="1" dirty="0" err="1" smtClean="0"/>
              <a:t>ústní</a:t>
            </a:r>
            <a:r>
              <a:rPr lang="pl-PL" i="1" dirty="0" smtClean="0"/>
              <a:t> </a:t>
            </a:r>
            <a:r>
              <a:rPr lang="pl-PL" i="1" dirty="0" err="1" smtClean="0"/>
              <a:t>smlouva</a:t>
            </a:r>
            <a:endParaRPr lang="pl-PL" dirty="0" smtClean="0"/>
          </a:p>
          <a:p>
            <a:r>
              <a:rPr lang="pl-PL" dirty="0" smtClean="0"/>
              <a:t>Wersja krakowska</a:t>
            </a:r>
          </a:p>
          <a:p>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Gdzie szukać pracy?</a:t>
            </a:r>
            <a:endParaRPr lang="pl-PL" dirty="0"/>
          </a:p>
        </p:txBody>
      </p:sp>
      <p:sp>
        <p:nvSpPr>
          <p:cNvPr id="3" name="Symbol zastępczy zawartości 2"/>
          <p:cNvSpPr>
            <a:spLocks noGrp="1"/>
          </p:cNvSpPr>
          <p:nvPr>
            <p:ph idx="1"/>
          </p:nvPr>
        </p:nvSpPr>
        <p:spPr/>
        <p:txBody>
          <a:bodyPr>
            <a:normAutofit/>
          </a:bodyPr>
          <a:lstStyle/>
          <a:p>
            <a:r>
              <a:rPr lang="pl-PL" dirty="0" smtClean="0"/>
              <a:t>Baza CV. Coraz więcej portali internetowych z ofertami </a:t>
            </a:r>
            <a:r>
              <a:rPr lang="pl-PL" b="1" dirty="0" smtClean="0"/>
              <a:t>pracy</a:t>
            </a:r>
            <a:r>
              <a:rPr lang="pl-PL" dirty="0" smtClean="0"/>
              <a:t> proponuje szukającym </a:t>
            </a:r>
            <a:r>
              <a:rPr lang="pl-PL" b="1" dirty="0" smtClean="0"/>
              <a:t>pracy</a:t>
            </a:r>
            <a:r>
              <a:rPr lang="pl-PL" dirty="0" smtClean="0"/>
              <a:t> założenie profilu ze swoim CV. </a:t>
            </a:r>
          </a:p>
          <a:p>
            <a:r>
              <a:rPr lang="pl-PL" dirty="0" smtClean="0"/>
              <a:t>2. </a:t>
            </a:r>
            <a:r>
              <a:rPr lang="pl-PL" dirty="0" err="1" smtClean="0"/>
              <a:t>Facebook</a:t>
            </a:r>
            <a:r>
              <a:rPr lang="pl-PL" dirty="0" smtClean="0"/>
              <a:t>.</a:t>
            </a:r>
            <a:endParaRPr lang="pl-PL" dirty="0" smtClean="0"/>
          </a:p>
          <a:p>
            <a:r>
              <a:rPr lang="pl-PL" dirty="0" err="1" smtClean="0"/>
              <a:t>Goldenline</a:t>
            </a:r>
            <a:r>
              <a:rPr lang="pl-PL" dirty="0" smtClean="0"/>
              <a:t> i </a:t>
            </a:r>
            <a:r>
              <a:rPr lang="pl-PL" dirty="0" err="1" smtClean="0"/>
              <a:t>Linkedin</a:t>
            </a:r>
            <a:r>
              <a:rPr lang="pl-PL" dirty="0" smtClean="0"/>
              <a:t>.</a:t>
            </a:r>
            <a:endParaRPr lang="pl-PL" dirty="0" smtClean="0"/>
          </a:p>
          <a:p>
            <a:r>
              <a:rPr lang="pl-PL" dirty="0" smtClean="0"/>
              <a:t>Branżowe portale ogłoszeniowe</a:t>
            </a:r>
            <a:r>
              <a:rPr lang="pl-PL" dirty="0" smtClean="0"/>
              <a:t>.</a:t>
            </a:r>
            <a:endParaRPr lang="pl-PL" dirty="0" smtClean="0"/>
          </a:p>
          <a:p>
            <a:r>
              <a:rPr lang="pl-PL" dirty="0" smtClean="0"/>
              <a:t>Znajomi.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pic>
        <p:nvPicPr>
          <p:cNvPr id="2050" name="Picture 2" descr="C:\Users\Artur\Desktop\polski w biznesie\bezrobocie\1ea09b8494de76.png"/>
          <p:cNvPicPr>
            <a:picLocks noChangeAspect="1" noChangeArrowheads="1"/>
          </p:cNvPicPr>
          <p:nvPr/>
        </p:nvPicPr>
        <p:blipFill>
          <a:blip r:embed="rId2" cstate="print"/>
          <a:srcRect/>
          <a:stretch>
            <a:fillRect/>
          </a:stretch>
        </p:blipFill>
        <p:spPr bwMode="auto">
          <a:xfrm>
            <a:off x="285719" y="0"/>
            <a:ext cx="7734586" cy="6858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Umowy o pracę:</a:t>
            </a:r>
            <a:endParaRPr lang="pl-PL" dirty="0"/>
          </a:p>
        </p:txBody>
      </p:sp>
      <p:sp>
        <p:nvSpPr>
          <p:cNvPr id="3" name="Symbol zastępczy zawartości 2"/>
          <p:cNvSpPr>
            <a:spLocks noGrp="1"/>
          </p:cNvSpPr>
          <p:nvPr>
            <p:ph idx="1"/>
          </p:nvPr>
        </p:nvSpPr>
        <p:spPr/>
        <p:txBody>
          <a:bodyPr/>
          <a:lstStyle/>
          <a:p>
            <a:r>
              <a:rPr lang="pl-PL" b="1" dirty="0" smtClean="0"/>
              <a:t>na okres próbny </a:t>
            </a:r>
            <a:r>
              <a:rPr lang="pl-PL" dirty="0" smtClean="0"/>
              <a:t>– </a:t>
            </a:r>
            <a:r>
              <a:rPr lang="pl-PL" i="1" dirty="0" err="1" smtClean="0"/>
              <a:t>smlouva</a:t>
            </a:r>
            <a:r>
              <a:rPr lang="pl-PL" i="1" dirty="0" smtClean="0"/>
              <a:t> na </a:t>
            </a:r>
            <a:r>
              <a:rPr lang="pl-PL" i="1" dirty="0" err="1" smtClean="0"/>
              <a:t>zkušební</a:t>
            </a:r>
            <a:r>
              <a:rPr lang="pl-PL" i="1" dirty="0" smtClean="0"/>
              <a:t> </a:t>
            </a:r>
            <a:r>
              <a:rPr lang="pl-PL" i="1" dirty="0" err="1" smtClean="0"/>
              <a:t>dobu</a:t>
            </a:r>
            <a:r>
              <a:rPr lang="pl-PL" i="1" dirty="0" smtClean="0"/>
              <a:t>, </a:t>
            </a:r>
            <a:r>
              <a:rPr lang="pl-PL" dirty="0" smtClean="0"/>
              <a:t>zazwyczaj zawierana na okres 3 miesięcy,</a:t>
            </a:r>
          </a:p>
          <a:p>
            <a:endParaRPr lang="pl-PL" dirty="0" smtClean="0"/>
          </a:p>
          <a:p>
            <a:r>
              <a:rPr lang="pl-PL" b="1" dirty="0" smtClean="0"/>
              <a:t>na </a:t>
            </a:r>
            <a:r>
              <a:rPr lang="pl-PL" b="1" dirty="0" smtClean="0"/>
              <a:t>czas </a:t>
            </a:r>
            <a:r>
              <a:rPr lang="pl-PL" b="1" dirty="0" smtClean="0"/>
              <a:t>określony </a:t>
            </a:r>
            <a:r>
              <a:rPr lang="pl-PL" dirty="0" smtClean="0"/>
              <a:t>–</a:t>
            </a:r>
            <a:r>
              <a:rPr lang="pl-PL" b="1" dirty="0" smtClean="0"/>
              <a:t> </a:t>
            </a:r>
            <a:r>
              <a:rPr lang="pl-PL" i="1" dirty="0" err="1" smtClean="0"/>
              <a:t>smlouva</a:t>
            </a:r>
            <a:r>
              <a:rPr lang="pl-PL" i="1" dirty="0" smtClean="0"/>
              <a:t> na </a:t>
            </a:r>
            <a:r>
              <a:rPr lang="pl-PL" i="1" dirty="0" err="1" smtClean="0"/>
              <a:t>dobu</a:t>
            </a:r>
            <a:r>
              <a:rPr lang="pl-PL" i="1" dirty="0" smtClean="0"/>
              <a:t> </a:t>
            </a:r>
            <a:r>
              <a:rPr lang="pl-PL" i="1" dirty="0" err="1" smtClean="0"/>
              <a:t>určitou</a:t>
            </a:r>
            <a:r>
              <a:rPr lang="pl-PL" dirty="0" smtClean="0"/>
              <a:t>,</a:t>
            </a:r>
            <a:endParaRPr lang="pl-PL" dirty="0" smtClean="0"/>
          </a:p>
          <a:p>
            <a:endParaRPr lang="pl-PL" dirty="0" smtClean="0"/>
          </a:p>
          <a:p>
            <a:r>
              <a:rPr lang="pl-PL" b="1" dirty="0" smtClean="0"/>
              <a:t>na </a:t>
            </a:r>
            <a:r>
              <a:rPr lang="pl-PL" b="1" dirty="0" smtClean="0"/>
              <a:t>czas </a:t>
            </a:r>
            <a:r>
              <a:rPr lang="pl-PL" b="1" dirty="0" smtClean="0"/>
              <a:t>nieokreślony</a:t>
            </a:r>
            <a:r>
              <a:rPr lang="pl-PL" dirty="0" smtClean="0"/>
              <a:t> </a:t>
            </a:r>
            <a:r>
              <a:rPr lang="pl-PL" dirty="0" smtClean="0"/>
              <a:t>– </a:t>
            </a:r>
            <a:r>
              <a:rPr lang="pl-PL" i="1" dirty="0" err="1" smtClean="0"/>
              <a:t>smlouva</a:t>
            </a:r>
            <a:r>
              <a:rPr lang="pl-PL" i="1" dirty="0" smtClean="0"/>
              <a:t> na </a:t>
            </a:r>
            <a:r>
              <a:rPr lang="pl-PL" i="1" dirty="0" err="1" smtClean="0"/>
              <a:t>dobu</a:t>
            </a:r>
            <a:r>
              <a:rPr lang="pl-PL" i="1" dirty="0" smtClean="0"/>
              <a:t> </a:t>
            </a:r>
            <a:r>
              <a:rPr lang="pl-PL" i="1" dirty="0" err="1" smtClean="0"/>
              <a:t>neurčitou</a:t>
            </a:r>
            <a:r>
              <a:rPr lang="pl-PL" i="1" dirty="0" smtClean="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o pracę</a:t>
            </a:r>
            <a:endParaRPr lang="pl-PL" dirty="0"/>
          </a:p>
        </p:txBody>
      </p:sp>
      <p:sp>
        <p:nvSpPr>
          <p:cNvPr id="3" name="Symbol zastępczy zawartości 2"/>
          <p:cNvSpPr>
            <a:spLocks noGrp="1"/>
          </p:cNvSpPr>
          <p:nvPr>
            <p:ph idx="1"/>
          </p:nvPr>
        </p:nvSpPr>
        <p:spPr/>
        <p:txBody>
          <a:bodyPr>
            <a:normAutofit fontScale="85000" lnSpcReduction="10000"/>
          </a:bodyPr>
          <a:lstStyle/>
          <a:p>
            <a:r>
              <a:rPr lang="pl-PL" dirty="0" smtClean="0"/>
              <a:t>Regulacje dotyczące umów o pracę znajdziemy w rozdziale II Kodeksu Pracy (</a:t>
            </a:r>
            <a:r>
              <a:rPr lang="pl-PL" i="1" dirty="0" err="1" smtClean="0"/>
              <a:t>zákoník</a:t>
            </a:r>
            <a:r>
              <a:rPr lang="pl-PL" i="1" dirty="0" smtClean="0"/>
              <a:t> </a:t>
            </a:r>
            <a:r>
              <a:rPr lang="pl-PL" i="1" dirty="0" err="1" smtClean="0"/>
              <a:t>práce</a:t>
            </a:r>
            <a:r>
              <a:rPr lang="pl-PL" i="1" dirty="0" smtClean="0"/>
              <a:t>).</a:t>
            </a:r>
          </a:p>
          <a:p>
            <a:r>
              <a:rPr lang="pl-PL" dirty="0" smtClean="0"/>
              <a:t>§ </a:t>
            </a:r>
            <a:r>
              <a:rPr lang="pl-PL" dirty="0" smtClean="0"/>
              <a:t>1. Umowa </a:t>
            </a:r>
            <a:r>
              <a:rPr lang="pl-PL" dirty="0" smtClean="0"/>
              <a:t>o pracę określa strony umowy, rodzaj umowy, datę jej zawarcia oraz warunki pracy i płacy, w szczególności:</a:t>
            </a:r>
            <a:br>
              <a:rPr lang="pl-PL" dirty="0" smtClean="0"/>
            </a:br>
            <a:r>
              <a:rPr lang="pl-PL" dirty="0" smtClean="0"/>
              <a:t>1) rodzaj </a:t>
            </a:r>
            <a:r>
              <a:rPr lang="pl-PL" dirty="0" smtClean="0"/>
              <a:t>pracy;</a:t>
            </a:r>
            <a:br>
              <a:rPr lang="pl-PL" dirty="0" smtClean="0"/>
            </a:br>
            <a:r>
              <a:rPr lang="pl-PL" dirty="0" smtClean="0"/>
              <a:t>2) miejsce </a:t>
            </a:r>
            <a:r>
              <a:rPr lang="pl-PL" dirty="0" smtClean="0"/>
              <a:t>wykonywania pracy</a:t>
            </a:r>
            <a:r>
              <a:rPr lang="pl-PL" dirty="0" smtClean="0"/>
              <a:t>;</a:t>
            </a:r>
            <a:endParaRPr lang="pl-PL" dirty="0" smtClean="0"/>
          </a:p>
          <a:p>
            <a:pPr>
              <a:buNone/>
            </a:pPr>
            <a:r>
              <a:rPr lang="pl-PL" dirty="0" smtClean="0"/>
              <a:t>	3) wynagrodzenie </a:t>
            </a:r>
            <a:r>
              <a:rPr lang="pl-PL" dirty="0" smtClean="0"/>
              <a:t>za pracę odpowiadające rodzajowi pracy, ze wskazaniem składników wynagrodzenia;</a:t>
            </a:r>
            <a:br>
              <a:rPr lang="pl-PL" dirty="0" smtClean="0"/>
            </a:br>
            <a:r>
              <a:rPr lang="pl-PL" dirty="0" smtClean="0"/>
              <a:t>4) wymiar </a:t>
            </a:r>
            <a:r>
              <a:rPr lang="pl-PL" dirty="0" smtClean="0"/>
              <a:t>czasu pracy;</a:t>
            </a:r>
            <a:br>
              <a:rPr lang="pl-PL" dirty="0" smtClean="0"/>
            </a:br>
            <a:r>
              <a:rPr lang="pl-PL" dirty="0" smtClean="0"/>
              <a:t>5) termin </a:t>
            </a:r>
            <a:r>
              <a:rPr lang="pl-PL" dirty="0" smtClean="0"/>
              <a:t>rozpoczęcia pracy.</a:t>
            </a:r>
          </a:p>
          <a:p>
            <a:endParaRPr lang="pl-PL" i="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85728"/>
            <a:ext cx="3714744" cy="1143000"/>
          </a:xfrm>
        </p:spPr>
        <p:txBody>
          <a:bodyPr>
            <a:normAutofit fontScale="90000"/>
          </a:bodyPr>
          <a:lstStyle/>
          <a:p>
            <a:r>
              <a:rPr lang="pl-PL" dirty="0" smtClean="0"/>
              <a:t>Umowy cywilnoprawne:</a:t>
            </a:r>
            <a:endParaRPr lang="pl-PL" dirty="0"/>
          </a:p>
        </p:txBody>
      </p:sp>
      <p:sp>
        <p:nvSpPr>
          <p:cNvPr id="3" name="Symbol zastępczy zawartości 2"/>
          <p:cNvSpPr>
            <a:spLocks noGrp="1"/>
          </p:cNvSpPr>
          <p:nvPr>
            <p:ph idx="1"/>
          </p:nvPr>
        </p:nvSpPr>
        <p:spPr>
          <a:xfrm>
            <a:off x="457200" y="1600200"/>
            <a:ext cx="3257544" cy="4525963"/>
          </a:xfrm>
        </p:spPr>
        <p:txBody>
          <a:bodyPr/>
          <a:lstStyle/>
          <a:p>
            <a:endParaRPr lang="pl-PL" dirty="0" smtClean="0"/>
          </a:p>
          <a:p>
            <a:r>
              <a:rPr lang="pl-PL" dirty="0" smtClean="0"/>
              <a:t>umowa zlecenie</a:t>
            </a:r>
          </a:p>
          <a:p>
            <a:pPr>
              <a:buNone/>
            </a:pPr>
            <a:endParaRPr lang="pl-PL" dirty="0" smtClean="0"/>
          </a:p>
          <a:p>
            <a:r>
              <a:rPr lang="pl-PL" dirty="0" smtClean="0"/>
              <a:t>u</a:t>
            </a:r>
            <a:r>
              <a:rPr lang="pl-PL" dirty="0" smtClean="0"/>
              <a:t>mowa o dzieło</a:t>
            </a:r>
            <a:endParaRPr lang="pl-PL" dirty="0"/>
          </a:p>
        </p:txBody>
      </p:sp>
      <p:pic>
        <p:nvPicPr>
          <p:cNvPr id="3074" name="Picture 2" descr="C:\Users\Artur\Desktop\polski w biznesie\bezrobocie\1425009 (1).jpg"/>
          <p:cNvPicPr>
            <a:picLocks noChangeAspect="1" noChangeArrowheads="1"/>
          </p:cNvPicPr>
          <p:nvPr/>
        </p:nvPicPr>
        <p:blipFill>
          <a:blip r:embed="rId2" cstate="print"/>
          <a:srcRect/>
          <a:stretch>
            <a:fillRect/>
          </a:stretch>
        </p:blipFill>
        <p:spPr bwMode="auto">
          <a:xfrm>
            <a:off x="3714745" y="357165"/>
            <a:ext cx="5378860" cy="6531473"/>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pic>
        <p:nvPicPr>
          <p:cNvPr id="4098" name="Picture 2" descr="C:\Users\Artur\Desktop\polski w biznesie\bezrobocie\20150817_Tabelka_Umowy.png"/>
          <p:cNvPicPr>
            <a:picLocks noChangeAspect="1" noChangeArrowheads="1"/>
          </p:cNvPicPr>
          <p:nvPr/>
        </p:nvPicPr>
        <p:blipFill>
          <a:blip r:embed="rId2" cstate="print"/>
          <a:srcRect/>
          <a:stretch>
            <a:fillRect/>
          </a:stretch>
        </p:blipFill>
        <p:spPr bwMode="auto">
          <a:xfrm>
            <a:off x="571472" y="62651"/>
            <a:ext cx="7715304" cy="6766148"/>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o pracę a umowa zlecenie</a:t>
            </a:r>
            <a:endParaRPr lang="pl-PL" dirty="0"/>
          </a:p>
        </p:txBody>
      </p:sp>
      <p:sp>
        <p:nvSpPr>
          <p:cNvPr id="3" name="Symbol zastępczy zawartości 2"/>
          <p:cNvSpPr>
            <a:spLocks noGrp="1"/>
          </p:cNvSpPr>
          <p:nvPr>
            <p:ph idx="1"/>
          </p:nvPr>
        </p:nvSpPr>
        <p:spPr/>
        <p:txBody>
          <a:bodyPr/>
          <a:lstStyle/>
          <a:p>
            <a:r>
              <a:rPr lang="pl-PL" dirty="0" smtClean="0"/>
              <a:t>https://www.youtube.com/watch?v=R4_Bv9jOU-E&amp;t=42s</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Bezrobocie (</a:t>
            </a:r>
            <a:r>
              <a:rPr lang="pl-PL" i="1" dirty="0" err="1" smtClean="0"/>
              <a:t>nezaměstnanost</a:t>
            </a:r>
            <a:r>
              <a:rPr lang="pl-PL" dirty="0" smtClean="0"/>
              <a:t>)</a:t>
            </a:r>
            <a:endParaRPr lang="pl-PL" i="1" dirty="0"/>
          </a:p>
        </p:txBody>
      </p:sp>
      <p:sp>
        <p:nvSpPr>
          <p:cNvPr id="3" name="Symbol zastępczy zawartości 2"/>
          <p:cNvSpPr>
            <a:spLocks noGrp="1"/>
          </p:cNvSpPr>
          <p:nvPr>
            <p:ph idx="1"/>
          </p:nvPr>
        </p:nvSpPr>
        <p:spPr/>
        <p:txBody>
          <a:bodyPr/>
          <a:lstStyle/>
          <a:p>
            <a:pPr algn="just">
              <a:buNone/>
            </a:pPr>
            <a:r>
              <a:rPr lang="pl-PL" dirty="0" smtClean="0"/>
              <a:t>	</a:t>
            </a:r>
            <a:r>
              <a:rPr lang="pl-PL" i="1" dirty="0" smtClean="0"/>
              <a:t>zjawisko </a:t>
            </a:r>
            <a:r>
              <a:rPr lang="pl-PL" i="1" dirty="0"/>
              <a:t>braku pracy zarobkowej dla osób zdolnych do pracy i gotowych do jej podjęcia na typowych warunkach płacowych występujących w gospodarce.</a:t>
            </a:r>
            <a:endParaRPr lang="pl-PL" dirty="0"/>
          </a:p>
        </p:txBody>
      </p:sp>
      <p:pic>
        <p:nvPicPr>
          <p:cNvPr id="1026" name="Picture 2" descr="C:\Users\Artur\Desktop\polski w biznesie\bezrobocie\1670754-bezrobotny-praca.jpg"/>
          <p:cNvPicPr>
            <a:picLocks noChangeAspect="1" noChangeArrowheads="1"/>
          </p:cNvPicPr>
          <p:nvPr/>
        </p:nvPicPr>
        <p:blipFill>
          <a:blip r:embed="rId2" cstate="print"/>
          <a:srcRect/>
          <a:stretch>
            <a:fillRect/>
          </a:stretch>
        </p:blipFill>
        <p:spPr bwMode="auto">
          <a:xfrm>
            <a:off x="4143372" y="3619502"/>
            <a:ext cx="4572032" cy="3048022"/>
          </a:xfrm>
          <a:prstGeom prst="rect">
            <a:avLst/>
          </a:prstGeom>
          <a:noFill/>
        </p:spPr>
      </p:pic>
      <p:sp>
        <p:nvSpPr>
          <p:cNvPr id="5" name="pole tekstowe 4"/>
          <p:cNvSpPr txBox="1"/>
          <p:nvPr/>
        </p:nvSpPr>
        <p:spPr>
          <a:xfrm rot="20843996">
            <a:off x="4820850" y="5401394"/>
            <a:ext cx="2428892" cy="584775"/>
          </a:xfrm>
          <a:prstGeom prst="rect">
            <a:avLst/>
          </a:prstGeom>
          <a:noFill/>
        </p:spPr>
        <p:txBody>
          <a:bodyPr wrap="square" rtlCol="0">
            <a:spAutoFit/>
          </a:bodyPr>
          <a:lstStyle/>
          <a:p>
            <a:r>
              <a:rPr lang="pl-PL" sz="3200" b="1" dirty="0" smtClean="0">
                <a:solidFill>
                  <a:schemeClr val="bg1"/>
                </a:solidFill>
              </a:rPr>
              <a:t>Ale </a:t>
            </a:r>
            <a:r>
              <a:rPr lang="pl-PL" sz="3200" b="1" dirty="0" err="1" smtClean="0">
                <a:solidFill>
                  <a:schemeClr val="bg1"/>
                </a:solidFill>
              </a:rPr>
              <a:t>przyps</a:t>
            </a:r>
            <a:endParaRPr lang="pl-PL" sz="3200" b="1" dirty="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Kilka słówek</a:t>
            </a:r>
            <a:endParaRPr lang="pl-PL" dirty="0"/>
          </a:p>
        </p:txBody>
      </p:sp>
      <p:sp>
        <p:nvSpPr>
          <p:cNvPr id="3" name="Symbol zastępczy zawartości 2"/>
          <p:cNvSpPr>
            <a:spLocks noGrp="1"/>
          </p:cNvSpPr>
          <p:nvPr>
            <p:ph idx="1"/>
          </p:nvPr>
        </p:nvSpPr>
        <p:spPr/>
        <p:txBody>
          <a:bodyPr/>
          <a:lstStyle/>
          <a:p>
            <a:r>
              <a:rPr lang="pl-PL" dirty="0" smtClean="0"/>
              <a:t>p</a:t>
            </a:r>
            <a:r>
              <a:rPr lang="pl-PL" dirty="0" smtClean="0"/>
              <a:t>rawo cywilne - </a:t>
            </a:r>
            <a:r>
              <a:rPr lang="pl-PL" i="1" dirty="0" err="1" smtClean="0"/>
              <a:t>občanské</a:t>
            </a:r>
            <a:r>
              <a:rPr lang="pl-PL" i="1" dirty="0" smtClean="0"/>
              <a:t> </a:t>
            </a:r>
            <a:r>
              <a:rPr lang="pl-PL" i="1" dirty="0" err="1" smtClean="0"/>
              <a:t>právo</a:t>
            </a:r>
            <a:endParaRPr lang="pl-PL" i="1" dirty="0" smtClean="0"/>
          </a:p>
          <a:p>
            <a:r>
              <a:rPr lang="pl-PL" dirty="0" smtClean="0"/>
              <a:t>k</a:t>
            </a:r>
            <a:r>
              <a:rPr lang="pl-PL" dirty="0" smtClean="0"/>
              <a:t>odeks cywilny </a:t>
            </a:r>
            <a:r>
              <a:rPr lang="pl-PL" i="1" dirty="0" smtClean="0"/>
              <a:t>- </a:t>
            </a:r>
            <a:r>
              <a:rPr lang="pl-PL" i="1" dirty="0" err="1" smtClean="0"/>
              <a:t>občanský</a:t>
            </a:r>
            <a:r>
              <a:rPr lang="pl-PL" i="1" dirty="0" smtClean="0"/>
              <a:t> </a:t>
            </a:r>
            <a:r>
              <a:rPr lang="pl-PL" i="1" dirty="0" err="1" smtClean="0"/>
              <a:t>zákoník</a:t>
            </a:r>
            <a:endParaRPr lang="pl-PL" i="1" dirty="0" smtClean="0"/>
          </a:p>
          <a:p>
            <a:r>
              <a:rPr lang="pl-PL" dirty="0" smtClean="0"/>
              <a:t>u</a:t>
            </a:r>
            <a:r>
              <a:rPr lang="pl-PL" dirty="0" smtClean="0"/>
              <a:t>mowa o dzieło – </a:t>
            </a:r>
            <a:r>
              <a:rPr lang="pl-PL" i="1" dirty="0" err="1" smtClean="0"/>
              <a:t>s</a:t>
            </a:r>
            <a:r>
              <a:rPr lang="pl-PL" i="1" dirty="0" err="1" smtClean="0"/>
              <a:t>mlouva</a:t>
            </a:r>
            <a:r>
              <a:rPr lang="pl-PL" i="1" dirty="0" smtClean="0"/>
              <a:t> </a:t>
            </a:r>
            <a:r>
              <a:rPr lang="pl-PL" i="1" dirty="0" smtClean="0"/>
              <a:t>o </a:t>
            </a:r>
            <a:r>
              <a:rPr lang="pl-PL" i="1" dirty="0" err="1" smtClean="0"/>
              <a:t>dílo</a:t>
            </a:r>
            <a:endParaRPr lang="pl-PL" i="1" dirty="0" smtClean="0"/>
          </a:p>
          <a:p>
            <a:r>
              <a:rPr lang="pl-PL" dirty="0" smtClean="0"/>
              <a:t>u</a:t>
            </a:r>
            <a:r>
              <a:rPr lang="pl-PL" dirty="0" smtClean="0"/>
              <a:t>mowa zlecenia – </a:t>
            </a:r>
            <a:r>
              <a:rPr lang="pl-PL" i="1" dirty="0" err="1" smtClean="0"/>
              <a:t>smluvní</a:t>
            </a:r>
            <a:r>
              <a:rPr lang="pl-PL" i="1" dirty="0" smtClean="0"/>
              <a:t> </a:t>
            </a:r>
            <a:r>
              <a:rPr lang="pl-PL" i="1" dirty="0" err="1" smtClean="0"/>
              <a:t>vztah</a:t>
            </a:r>
            <a:r>
              <a:rPr lang="pl-PL" i="1" dirty="0" smtClean="0"/>
              <a:t> </a:t>
            </a:r>
            <a:endParaRPr lang="pl-PL" i="1" dirty="0" smtClean="0"/>
          </a:p>
          <a:p>
            <a:r>
              <a:rPr lang="pl-PL" dirty="0" smtClean="0"/>
              <a:t>n</a:t>
            </a:r>
            <a:r>
              <a:rPr lang="pl-PL" dirty="0" smtClean="0"/>
              <a:t>a pełen etat - </a:t>
            </a:r>
            <a:r>
              <a:rPr lang="pl-PL" i="1" dirty="0" smtClean="0"/>
              <a:t>na </a:t>
            </a:r>
            <a:r>
              <a:rPr lang="pl-PL" i="1" dirty="0" err="1" smtClean="0"/>
              <a:t>plný</a:t>
            </a:r>
            <a:r>
              <a:rPr lang="pl-PL" i="1" dirty="0" smtClean="0"/>
              <a:t> </a:t>
            </a:r>
            <a:r>
              <a:rPr lang="pl-PL" i="1" dirty="0" err="1" smtClean="0"/>
              <a:t>úvazek</a:t>
            </a:r>
            <a:endParaRPr lang="pl-PL" i="1" dirty="0" smtClean="0"/>
          </a:p>
          <a:p>
            <a:r>
              <a:rPr lang="pl-PL" dirty="0" smtClean="0"/>
              <a:t>n</a:t>
            </a:r>
            <a:r>
              <a:rPr lang="pl-PL" dirty="0" smtClean="0"/>
              <a:t>a niepełny etat </a:t>
            </a:r>
            <a:r>
              <a:rPr lang="pl-PL" i="1" dirty="0" smtClean="0"/>
              <a:t>- </a:t>
            </a:r>
            <a:r>
              <a:rPr lang="pl-PL" i="1" dirty="0" smtClean="0"/>
              <a:t>na </a:t>
            </a:r>
            <a:r>
              <a:rPr lang="pl-PL" i="1" dirty="0" err="1" smtClean="0"/>
              <a:t>částečný</a:t>
            </a:r>
            <a:r>
              <a:rPr lang="pl-PL" i="1" dirty="0" smtClean="0"/>
              <a:t> </a:t>
            </a:r>
            <a:r>
              <a:rPr lang="pl-PL" i="1" dirty="0" err="1" smtClean="0"/>
              <a:t>úvazek</a:t>
            </a:r>
            <a:endParaRPr lang="pl-PL"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a:buNone/>
            </a:pPr>
            <a:endParaRPr lang="pl-PL" dirty="0" smtClean="0"/>
          </a:p>
          <a:p>
            <a:endParaRPr lang="pl-PL" dirty="0" smtClean="0"/>
          </a:p>
          <a:p>
            <a:pPr algn="ctr">
              <a:buNone/>
            </a:pPr>
            <a:r>
              <a:rPr lang="pl-PL" sz="4800" dirty="0" smtClean="0"/>
              <a:t>Dziękuję za uwagę </a:t>
            </a:r>
            <a:r>
              <a:rPr lang="pl-PL" sz="4800" dirty="0" smtClean="0">
                <a:sym typeface="Wingdings" pitchFamily="2" charset="2"/>
              </a:rPr>
              <a:t></a:t>
            </a:r>
            <a:endParaRPr lang="pl-PL" sz="4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Bibliografia</a:t>
            </a:r>
            <a:endParaRPr lang="pl-PL" dirty="0"/>
          </a:p>
        </p:txBody>
      </p:sp>
      <p:sp>
        <p:nvSpPr>
          <p:cNvPr id="3" name="Symbol zastępczy zawartości 2"/>
          <p:cNvSpPr>
            <a:spLocks noGrp="1"/>
          </p:cNvSpPr>
          <p:nvPr>
            <p:ph idx="1"/>
          </p:nvPr>
        </p:nvSpPr>
        <p:spPr>
          <a:xfrm>
            <a:off x="457200" y="1600200"/>
            <a:ext cx="8401080" cy="4972072"/>
          </a:xfrm>
        </p:spPr>
        <p:txBody>
          <a:bodyPr>
            <a:normAutofit fontScale="55000" lnSpcReduction="20000"/>
          </a:bodyPr>
          <a:lstStyle/>
          <a:p>
            <a:r>
              <a:rPr lang="pl-PL" dirty="0" smtClean="0">
                <a:hlinkClick r:id="rId2"/>
              </a:rPr>
              <a:t>https://businessinsider.com.pl/twoje-pieniadze/praca/ile-trwa-poszukiwanie-pracy-w-polsce/6hdeqhl#:~:text=NBP%20wyliczył%2C%20że%20czas%20potrzebny,trzech%20miesięcy</a:t>
            </a:r>
            <a:r>
              <a:rPr lang="pl-PL" dirty="0" smtClean="0"/>
              <a:t>.</a:t>
            </a:r>
          </a:p>
          <a:p>
            <a:r>
              <a:rPr lang="pl-PL" dirty="0" smtClean="0">
                <a:hlinkClick r:id="rId3"/>
              </a:rPr>
              <a:t>https://inewi.pl/Umowa-O-Prace-Darmowe-Wzory</a:t>
            </a:r>
            <a:endParaRPr lang="pl-PL" dirty="0" smtClean="0"/>
          </a:p>
          <a:p>
            <a:r>
              <a:rPr lang="pl-PL" dirty="0" smtClean="0">
                <a:hlinkClick r:id="rId4"/>
              </a:rPr>
              <a:t>https</a:t>
            </a:r>
            <a:r>
              <a:rPr lang="pl-PL" dirty="0" smtClean="0">
                <a:hlinkClick r:id="rId4"/>
              </a:rPr>
              <a:t>://</a:t>
            </a:r>
            <a:r>
              <a:rPr lang="pl-PL" dirty="0" smtClean="0">
                <a:hlinkClick r:id="rId4"/>
              </a:rPr>
              <a:t>mfiles.pl/pl/index.php/szara_strefa</a:t>
            </a:r>
            <a:endParaRPr lang="pl-PL" dirty="0" smtClean="0"/>
          </a:p>
          <a:p>
            <a:r>
              <a:rPr lang="pl-PL" dirty="0" smtClean="0">
                <a:hlinkClick r:id="rId5"/>
              </a:rPr>
              <a:t>http://poradnikhr.blog/2019/01/03/rodzaje-umow-o-prace/#:~:</a:t>
            </a:r>
            <a:r>
              <a:rPr lang="pl-PL" dirty="0" smtClean="0">
                <a:hlinkClick r:id="rId5"/>
              </a:rPr>
              <a:t>text=Wyróżniamy%20trzy%20rodzaje%20umowy%20o,datę%20zawarcia%20umowy</a:t>
            </a:r>
            <a:endParaRPr lang="pl-PL" dirty="0" smtClean="0"/>
          </a:p>
          <a:p>
            <a:r>
              <a:rPr lang="pl-PL" dirty="0" smtClean="0">
                <a:hlinkClick r:id="rId6"/>
              </a:rPr>
              <a:t>https://poradnikprzedsiebiorcy.pl/-zatrudnianie-na-podstawie-umow-cywilnoprawnych</a:t>
            </a:r>
            <a:endParaRPr lang="pl-PL" dirty="0" smtClean="0"/>
          </a:p>
          <a:p>
            <a:r>
              <a:rPr lang="pl-PL" dirty="0" smtClean="0">
                <a:hlinkClick r:id="rId7"/>
              </a:rPr>
              <a:t>https://encyklopedia.pwn.pl/haslo/bezrobocie</a:t>
            </a:r>
            <a:endParaRPr lang="pl-PL" dirty="0" smtClean="0"/>
          </a:p>
          <a:p>
            <a:r>
              <a:rPr lang="pl-PL" dirty="0" smtClean="0">
                <a:hlinkClick r:id="rId8"/>
              </a:rPr>
              <a:t>https</a:t>
            </a:r>
            <a:r>
              <a:rPr lang="pl-PL" dirty="0" smtClean="0">
                <a:hlinkClick r:id="rId8"/>
              </a:rPr>
              <a:t>://strefabiznesu.pl/umowa-o-prace-jakie-sa-rodzaje-umow-o-prace-roznica-pomiedzy-umowa-na-czas-okreslony-i-nieokreslony-co-zmienia-aneks-do-umowy-o/ar/c10-14472337#:~:text=po%20upływie%20co%20najmniej%203,próbny%2C%20ale%20tylko%20jeden%20raz</a:t>
            </a:r>
            <a:r>
              <a:rPr lang="pl-PL" dirty="0" smtClean="0"/>
              <a:t>.</a:t>
            </a:r>
          </a:p>
          <a:p>
            <a:r>
              <a:rPr lang="pl-PL" dirty="0" smtClean="0">
                <a:hlinkClick r:id="rId9"/>
              </a:rPr>
              <a:t>https</a:t>
            </a:r>
            <a:r>
              <a:rPr lang="pl-PL" dirty="0" smtClean="0">
                <a:hlinkClick r:id="rId9"/>
              </a:rPr>
              <a:t>://strefainwestorow.pl/artykuly/gospodarka/20200923/stopa-bezrobocia-w-polsce#:~:text=Polska%20jest%20jednym%20z%20państw,%2C2%25%20z%20I%20kwartału</a:t>
            </a:r>
            <a:r>
              <a:rPr lang="pl-PL" dirty="0" smtClean="0"/>
              <a:t>.</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3471858" cy="1143000"/>
          </a:xfrm>
        </p:spPr>
        <p:txBody>
          <a:bodyPr>
            <a:normAutofit fontScale="90000"/>
          </a:bodyPr>
          <a:lstStyle/>
          <a:p>
            <a:r>
              <a:rPr lang="pl-PL" b="1" dirty="0"/>
              <a:t>Stopa bezrobocia</a:t>
            </a:r>
            <a:endParaRPr lang="pl-PL" dirty="0"/>
          </a:p>
        </p:txBody>
      </p:sp>
      <p:sp>
        <p:nvSpPr>
          <p:cNvPr id="3" name="Symbol zastępczy zawartości 2"/>
          <p:cNvSpPr>
            <a:spLocks noGrp="1"/>
          </p:cNvSpPr>
          <p:nvPr>
            <p:ph idx="1"/>
          </p:nvPr>
        </p:nvSpPr>
        <p:spPr>
          <a:xfrm>
            <a:off x="0" y="1600200"/>
            <a:ext cx="3500430" cy="4525963"/>
          </a:xfrm>
        </p:spPr>
        <p:txBody>
          <a:bodyPr>
            <a:normAutofit fontScale="92500" lnSpcReduction="10000"/>
          </a:bodyPr>
          <a:lstStyle/>
          <a:p>
            <a:r>
              <a:rPr lang="pl-PL" dirty="0"/>
              <a:t>Najczęściej definiuje się stopę bezrobocia jako stosunek liczby osób </a:t>
            </a:r>
            <a:r>
              <a:rPr lang="pl-PL" i="1" dirty="0" err="1" smtClean="0"/>
              <a:t>bezrobotnych</a:t>
            </a:r>
            <a:r>
              <a:rPr lang="pl-PL" dirty="0" err="1" smtClean="0"/>
              <a:t>do</a:t>
            </a:r>
            <a:r>
              <a:rPr lang="pl-PL" dirty="0" smtClean="0"/>
              <a:t> </a:t>
            </a:r>
            <a:r>
              <a:rPr lang="pl-PL" dirty="0"/>
              <a:t>liczby ludności aktywnej zawodowo (zasobu siły roboczej danej populacji</a:t>
            </a:r>
            <a:r>
              <a:rPr lang="pl-PL" dirty="0" smtClean="0"/>
              <a:t>).</a:t>
            </a:r>
            <a:endParaRPr lang="pl-PL" dirty="0"/>
          </a:p>
        </p:txBody>
      </p:sp>
      <p:pic>
        <p:nvPicPr>
          <p:cNvPr id="2050" name="Picture 2" descr="C:\Users\Artur\Desktop\polski w biznesie\bezrobocie\igrafika_20200730_07.png"/>
          <p:cNvPicPr>
            <a:picLocks noChangeAspect="1" noChangeArrowheads="1"/>
          </p:cNvPicPr>
          <p:nvPr/>
        </p:nvPicPr>
        <p:blipFill>
          <a:blip r:embed="rId2" cstate="print"/>
          <a:srcRect/>
          <a:stretch>
            <a:fillRect/>
          </a:stretch>
        </p:blipFill>
        <p:spPr bwMode="auto">
          <a:xfrm>
            <a:off x="3643306" y="0"/>
            <a:ext cx="5417522" cy="682367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Stopa bezrobocia (</a:t>
            </a:r>
            <a:r>
              <a:rPr lang="pl-PL" i="1" dirty="0" err="1"/>
              <a:t>míra</a:t>
            </a:r>
            <a:r>
              <a:rPr lang="pl-PL" i="1" dirty="0"/>
              <a:t> </a:t>
            </a:r>
            <a:r>
              <a:rPr lang="pl-PL" i="1" dirty="0" err="1" smtClean="0"/>
              <a:t>nezaměstnanosti</a:t>
            </a:r>
            <a:r>
              <a:rPr lang="pl-PL" dirty="0" smtClean="0"/>
              <a:t>) w Polsce</a:t>
            </a:r>
            <a:endParaRPr lang="pl-PL" dirty="0"/>
          </a:p>
        </p:txBody>
      </p:sp>
      <p:sp>
        <p:nvSpPr>
          <p:cNvPr id="3" name="Symbol zastępczy zawartości 2"/>
          <p:cNvSpPr>
            <a:spLocks noGrp="1"/>
          </p:cNvSpPr>
          <p:nvPr>
            <p:ph idx="1"/>
          </p:nvPr>
        </p:nvSpPr>
        <p:spPr/>
        <p:txBody>
          <a:bodyPr/>
          <a:lstStyle/>
          <a:p>
            <a:endParaRPr lang="pl-PL" dirty="0"/>
          </a:p>
        </p:txBody>
      </p:sp>
      <p:pic>
        <p:nvPicPr>
          <p:cNvPr id="3074" name="Picture 2" descr="C:\Users\Artur\Desktop\polski w biznesie\bezrobocie\Unemployment_rate_in_Poland.png"/>
          <p:cNvPicPr>
            <a:picLocks noChangeAspect="1" noChangeArrowheads="1"/>
          </p:cNvPicPr>
          <p:nvPr/>
        </p:nvPicPr>
        <p:blipFill>
          <a:blip r:embed="rId2" cstate="print"/>
          <a:srcRect/>
          <a:stretch>
            <a:fillRect/>
          </a:stretch>
        </p:blipFill>
        <p:spPr bwMode="auto">
          <a:xfrm>
            <a:off x="642910" y="1428736"/>
            <a:ext cx="7858180" cy="521115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Urząd </a:t>
            </a:r>
            <a:r>
              <a:rPr lang="pl-PL" b="1" dirty="0" smtClean="0"/>
              <a:t>pracy </a:t>
            </a:r>
            <a:r>
              <a:rPr lang="pl-PL" dirty="0" smtClean="0"/>
              <a:t>(</a:t>
            </a:r>
            <a:r>
              <a:rPr lang="pl-PL" i="1" dirty="0" err="1" smtClean="0"/>
              <a:t>úřad</a:t>
            </a:r>
            <a:r>
              <a:rPr lang="pl-PL" i="1" dirty="0" smtClean="0"/>
              <a:t> </a:t>
            </a:r>
            <a:r>
              <a:rPr lang="pl-PL" i="1" dirty="0" err="1" smtClean="0"/>
              <a:t>práce</a:t>
            </a:r>
            <a:r>
              <a:rPr lang="pl-PL" dirty="0" smtClean="0"/>
              <a:t>)</a:t>
            </a:r>
            <a:endParaRPr lang="pl-PL" dirty="0"/>
          </a:p>
        </p:txBody>
      </p:sp>
      <p:sp>
        <p:nvSpPr>
          <p:cNvPr id="3" name="Symbol zastępczy zawartości 2"/>
          <p:cNvSpPr>
            <a:spLocks noGrp="1"/>
          </p:cNvSpPr>
          <p:nvPr>
            <p:ph idx="1"/>
          </p:nvPr>
        </p:nvSpPr>
        <p:spPr/>
        <p:txBody>
          <a:bodyPr>
            <a:normAutofit fontScale="85000" lnSpcReduction="10000"/>
          </a:bodyPr>
          <a:lstStyle/>
          <a:p>
            <a:pPr>
              <a:buNone/>
            </a:pPr>
            <a:r>
              <a:rPr lang="pl-PL" dirty="0" smtClean="0"/>
              <a:t>	Rejestracja </a:t>
            </a:r>
            <a:r>
              <a:rPr lang="pl-PL" dirty="0"/>
              <a:t>osoby bezrobotnej w Powiatowym Urzędzie Pracy wiąże się z dostępem danej osoby do szeregu świadczeń. Należą do </a:t>
            </a:r>
            <a:r>
              <a:rPr lang="pl-PL" dirty="0" smtClean="0"/>
              <a:t>nich:</a:t>
            </a:r>
            <a:endParaRPr lang="pl-PL" dirty="0"/>
          </a:p>
          <a:p>
            <a:r>
              <a:rPr lang="pl-PL" dirty="0"/>
              <a:t>ubezpieczenie zdrowotne (ew. również dla małżonka),</a:t>
            </a:r>
          </a:p>
          <a:p>
            <a:r>
              <a:rPr lang="pl-PL" dirty="0"/>
              <a:t>zasiłek dla bezrobotnych (zatrudnienie przynajmniej rok przez ostatnie 18 miesięcy, w kwocie co najmniej minimalnego wynagrodzenia),</a:t>
            </a:r>
          </a:p>
          <a:p>
            <a:r>
              <a:rPr lang="pl-PL" dirty="0"/>
              <a:t>wsparcie finansowe (dodatek aktywizacyjny, dofinansowanie podjęcia działalności gospodarczej),</a:t>
            </a:r>
          </a:p>
          <a:p>
            <a:r>
              <a:rPr lang="pl-PL" dirty="0"/>
              <a:t>ułatwienia w podjęciu pracy (szkolenia, konsultacje, pośrednictwo, doradztwo).</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Kuroniówka</a:t>
            </a:r>
            <a:endParaRPr lang="pl-PL" dirty="0"/>
          </a:p>
        </p:txBody>
      </p:sp>
      <p:sp>
        <p:nvSpPr>
          <p:cNvPr id="3" name="Symbol zastępczy zawartości 2"/>
          <p:cNvSpPr>
            <a:spLocks noGrp="1"/>
          </p:cNvSpPr>
          <p:nvPr>
            <p:ph idx="1"/>
          </p:nvPr>
        </p:nvSpPr>
        <p:spPr/>
        <p:txBody>
          <a:bodyPr/>
          <a:lstStyle/>
          <a:p>
            <a:endParaRPr lang="pl-PL" dirty="0"/>
          </a:p>
        </p:txBody>
      </p:sp>
      <p:pic>
        <p:nvPicPr>
          <p:cNvPr id="4098" name="Picture 2" descr="C:\Users\Artur\Desktop\polski w biznesie\bezrobocie\Jacekkuron2.jpg"/>
          <p:cNvPicPr>
            <a:picLocks noChangeAspect="1" noChangeArrowheads="1"/>
          </p:cNvPicPr>
          <p:nvPr/>
        </p:nvPicPr>
        <p:blipFill>
          <a:blip r:embed="rId2" cstate="print"/>
          <a:srcRect/>
          <a:stretch>
            <a:fillRect/>
          </a:stretch>
        </p:blipFill>
        <p:spPr bwMode="auto">
          <a:xfrm>
            <a:off x="642910" y="1285860"/>
            <a:ext cx="7715304" cy="511591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Kuroniówka</a:t>
            </a:r>
            <a:endParaRPr lang="pl-PL" dirty="0"/>
          </a:p>
        </p:txBody>
      </p:sp>
      <p:sp>
        <p:nvSpPr>
          <p:cNvPr id="3" name="Symbol zastępczy zawartości 2"/>
          <p:cNvSpPr>
            <a:spLocks noGrp="1"/>
          </p:cNvSpPr>
          <p:nvPr>
            <p:ph idx="1"/>
          </p:nvPr>
        </p:nvSpPr>
        <p:spPr>
          <a:xfrm>
            <a:off x="857224" y="5143512"/>
            <a:ext cx="7215238" cy="1714488"/>
          </a:xfrm>
        </p:spPr>
        <p:txBody>
          <a:bodyPr>
            <a:normAutofit fontScale="62500" lnSpcReduction="20000"/>
          </a:bodyPr>
          <a:lstStyle/>
          <a:p>
            <a:pPr algn="just"/>
            <a:r>
              <a:rPr lang="pl-PL" dirty="0"/>
              <a:t>potoczne określenie darmowego posiłku, jaki był wydawany na ulicach Warszawy mieszkańcom miasta na początku lat 90. XX wieku, m.in. osobiście przez ministra pracy i polityki socjalnej Jacka Kuronia. Posiłkiem tym była </a:t>
            </a:r>
            <a:r>
              <a:rPr lang="pl-PL" dirty="0" smtClean="0"/>
              <a:t>grochówka (</a:t>
            </a:r>
            <a:r>
              <a:rPr lang="pl-PL" i="1" dirty="0" err="1" smtClean="0"/>
              <a:t>hrachovka</a:t>
            </a:r>
            <a:r>
              <a:rPr lang="pl-PL" dirty="0" smtClean="0"/>
              <a:t>)</a:t>
            </a:r>
            <a:r>
              <a:rPr lang="pl-PL" dirty="0" smtClean="0"/>
              <a:t>. </a:t>
            </a:r>
            <a:r>
              <a:rPr lang="pl-PL" dirty="0"/>
              <a:t>Następnie wyraz ten stał się synonimem zasiłku dla </a:t>
            </a:r>
            <a:r>
              <a:rPr lang="pl-PL" dirty="0" smtClean="0"/>
              <a:t>bezrobotnych (</a:t>
            </a:r>
            <a:r>
              <a:rPr lang="pl-PL" i="1" dirty="0"/>
              <a:t>podpora v </a:t>
            </a:r>
            <a:r>
              <a:rPr lang="pl-PL" i="1" dirty="0" err="1" smtClean="0"/>
              <a:t>nezaměstnanosti</a:t>
            </a:r>
            <a:r>
              <a:rPr lang="pl-PL" dirty="0" smtClean="0"/>
              <a:t>)</a:t>
            </a:r>
            <a:endParaRPr lang="pl-PL" i="1" dirty="0"/>
          </a:p>
        </p:txBody>
      </p:sp>
      <p:pic>
        <p:nvPicPr>
          <p:cNvPr id="1026" name="Picture 2" descr="C:\Users\Artur\Desktop\polski w biznesie\bezrobocie\fccb2d51bafd-c5afc17d4918-Karol_Grochowka_BS_ONLINE_27596_181122_MA_5173_RGB_OK_1250x700.jpg"/>
          <p:cNvPicPr>
            <a:picLocks noChangeAspect="1" noChangeArrowheads="1"/>
          </p:cNvPicPr>
          <p:nvPr/>
        </p:nvPicPr>
        <p:blipFill>
          <a:blip r:embed="rId2" cstate="print"/>
          <a:srcRect/>
          <a:stretch>
            <a:fillRect/>
          </a:stretch>
        </p:blipFill>
        <p:spPr bwMode="auto">
          <a:xfrm>
            <a:off x="642910" y="1357299"/>
            <a:ext cx="6715172" cy="3777285"/>
          </a:xfrm>
          <a:prstGeom prst="rect">
            <a:avLst/>
          </a:prstGeom>
          <a:noFill/>
        </p:spPr>
      </p:pic>
      <p:pic>
        <p:nvPicPr>
          <p:cNvPr id="1027" name="Picture 3" descr="C:\Users\Artur\Desktop\polski w biznesie\bezrobocie\polecam-magda-gessler.jpg"/>
          <p:cNvPicPr>
            <a:picLocks noChangeAspect="1" noChangeArrowheads="1"/>
          </p:cNvPicPr>
          <p:nvPr/>
        </p:nvPicPr>
        <p:blipFill>
          <a:blip r:embed="rId3" cstate="print"/>
          <a:srcRect/>
          <a:stretch>
            <a:fillRect/>
          </a:stretch>
        </p:blipFill>
        <p:spPr bwMode="auto">
          <a:xfrm>
            <a:off x="5357818" y="1142984"/>
            <a:ext cx="3279361" cy="196215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Kuroniówka</a:t>
            </a:r>
            <a:endParaRPr lang="pl-PL" dirty="0"/>
          </a:p>
        </p:txBody>
      </p:sp>
      <p:sp>
        <p:nvSpPr>
          <p:cNvPr id="3" name="Symbol zastępczy zawartości 2"/>
          <p:cNvSpPr>
            <a:spLocks noGrp="1"/>
          </p:cNvSpPr>
          <p:nvPr>
            <p:ph idx="1"/>
          </p:nvPr>
        </p:nvSpPr>
        <p:spPr/>
        <p:txBody>
          <a:bodyPr/>
          <a:lstStyle/>
          <a:p>
            <a:r>
              <a:rPr lang="pl-PL" dirty="0"/>
              <a:t>Od 1 czerwca </a:t>
            </a:r>
            <a:r>
              <a:rPr lang="pl-PL" b="1" dirty="0"/>
              <a:t>2020</a:t>
            </a:r>
            <a:r>
              <a:rPr lang="pl-PL" dirty="0"/>
              <a:t> r. kwota podstawowego zasiłku dla bezrobotnych wynosi 881,30 zł przez pierwsze 90 dni posiadania prawa do zasiłku. Po tym czasie zasiłek dla bezrobotnych wynosi </a:t>
            </a:r>
            <a:r>
              <a:rPr lang="pl-PL" dirty="0" smtClean="0"/>
              <a:t>692 zł,</a:t>
            </a:r>
          </a:p>
          <a:p>
            <a:r>
              <a:rPr lang="pl-PL" dirty="0" smtClean="0"/>
              <a:t>W 2020 roku przy pensji minimalnej wynoszącej 2600 zł brutto </a:t>
            </a:r>
            <a:r>
              <a:rPr lang="pl-PL" b="1" dirty="0" smtClean="0"/>
              <a:t>najniższa krajowa netto wynosi 1920,62 zł.</a:t>
            </a:r>
            <a:endParaRPr lang="pl-PL" dirty="0" smtClean="0"/>
          </a:p>
          <a:p>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Szukanie pracy w Polsce</a:t>
            </a:r>
            <a:endParaRPr lang="pl-PL" dirty="0"/>
          </a:p>
        </p:txBody>
      </p:sp>
      <p:sp>
        <p:nvSpPr>
          <p:cNvPr id="3" name="Symbol zastępczy zawartości 2"/>
          <p:cNvSpPr>
            <a:spLocks noGrp="1"/>
          </p:cNvSpPr>
          <p:nvPr>
            <p:ph idx="1"/>
          </p:nvPr>
        </p:nvSpPr>
        <p:spPr/>
        <p:txBody>
          <a:bodyPr/>
          <a:lstStyle/>
          <a:p>
            <a:r>
              <a:rPr lang="pl-PL" dirty="0" smtClean="0"/>
              <a:t>NBP </a:t>
            </a:r>
            <a:r>
              <a:rPr lang="pl-PL" dirty="0" smtClean="0"/>
              <a:t>(Narodowy Bank Polski) wyliczył</a:t>
            </a:r>
            <a:r>
              <a:rPr lang="pl-PL" dirty="0" smtClean="0"/>
              <a:t>, że czas potrzebny przeciętnie do znalezienia pracy wynosi w Polsce około </a:t>
            </a:r>
            <a:r>
              <a:rPr lang="pl-PL" b="1" dirty="0" smtClean="0"/>
              <a:t>12,9</a:t>
            </a:r>
            <a:r>
              <a:rPr lang="pl-PL" dirty="0" smtClean="0"/>
              <a:t> </a:t>
            </a:r>
            <a:r>
              <a:rPr lang="pl-PL" dirty="0" smtClean="0"/>
              <a:t>miesiąca,</a:t>
            </a:r>
          </a:p>
          <a:p>
            <a:r>
              <a:rPr lang="pl-PL" dirty="0" smtClean="0"/>
              <a:t>Znalezienie </a:t>
            </a:r>
            <a:r>
              <a:rPr lang="pl-PL" dirty="0" smtClean="0"/>
              <a:t>pracy </a:t>
            </a:r>
            <a:r>
              <a:rPr lang="pl-PL" dirty="0" smtClean="0"/>
              <a:t>zajmuje Czechach zajmuje  </a:t>
            </a:r>
            <a:r>
              <a:rPr lang="pl-PL" dirty="0" smtClean="0"/>
              <a:t>– </a:t>
            </a:r>
            <a:r>
              <a:rPr lang="pl-PL" b="1" dirty="0" smtClean="0"/>
              <a:t>19,4</a:t>
            </a:r>
            <a:r>
              <a:rPr lang="pl-PL" dirty="0" smtClean="0"/>
              <a:t> miesiąca, a na Słowacji – </a:t>
            </a:r>
            <a:r>
              <a:rPr lang="pl-PL" b="1" dirty="0" smtClean="0"/>
              <a:t>31,5</a:t>
            </a:r>
            <a:r>
              <a:rPr lang="pl-PL" dirty="0" smtClean="0"/>
              <a:t> </a:t>
            </a:r>
            <a:r>
              <a:rPr lang="pl-PL" dirty="0" smtClean="0"/>
              <a:t>miesiąca.</a:t>
            </a:r>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2157</TotalTime>
  <Words>312</Words>
  <Application>Microsoft Office PowerPoint</Application>
  <PresentationFormat>Pokaz na ekranie (4:3)</PresentationFormat>
  <Paragraphs>91</Paragraphs>
  <Slides>22</Slides>
  <Notes>0</Notes>
  <HiddenSlides>0</HiddenSlides>
  <MMClips>0</MMClips>
  <ScaleCrop>false</ScaleCrop>
  <HeadingPairs>
    <vt:vector size="4" baseType="variant">
      <vt:variant>
        <vt:lpstr>Motyw</vt:lpstr>
      </vt:variant>
      <vt:variant>
        <vt:i4>1</vt:i4>
      </vt:variant>
      <vt:variant>
        <vt:lpstr>Tytuły slajdów</vt:lpstr>
      </vt:variant>
      <vt:variant>
        <vt:i4>22</vt:i4>
      </vt:variant>
    </vt:vector>
  </HeadingPairs>
  <TitlesOfParts>
    <vt:vector size="23" baseType="lpstr">
      <vt:lpstr>Motyw pakietu Office</vt:lpstr>
      <vt:lpstr>Bezrobocie i praca</vt:lpstr>
      <vt:lpstr>Bezrobocie (nezaměstnanost)</vt:lpstr>
      <vt:lpstr>Stopa bezrobocia</vt:lpstr>
      <vt:lpstr>Stopa bezrobocia (míra nezaměstnanosti) w Polsce</vt:lpstr>
      <vt:lpstr>Urząd pracy (úřad práce)</vt:lpstr>
      <vt:lpstr>Kuroniówka</vt:lpstr>
      <vt:lpstr>Kuroniówka</vt:lpstr>
      <vt:lpstr>Kuroniówka</vt:lpstr>
      <vt:lpstr>Szukanie pracy w Polsce</vt:lpstr>
      <vt:lpstr>Szara strefa (šedá ekonomika)</vt:lpstr>
      <vt:lpstr>Szara strefa</vt:lpstr>
      <vt:lpstr>Slajd 12</vt:lpstr>
      <vt:lpstr>Gdzie szukać pracy?</vt:lpstr>
      <vt:lpstr>Slajd 14</vt:lpstr>
      <vt:lpstr>Umowy o pracę:</vt:lpstr>
      <vt:lpstr>Umowa o pracę</vt:lpstr>
      <vt:lpstr>Umowy cywilnoprawne:</vt:lpstr>
      <vt:lpstr>Slajd 18</vt:lpstr>
      <vt:lpstr>Umowa o pracę a umowa zlecenie</vt:lpstr>
      <vt:lpstr>Kilka słówek</vt:lpstr>
      <vt:lpstr>Slajd 21</vt:lpstr>
      <vt:lpstr>Bibliografia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Bezrobocie i praca</dc:title>
  <dc:creator>Artur Chruścicki</dc:creator>
  <cp:lastModifiedBy>Artur Chruścicki</cp:lastModifiedBy>
  <cp:revision>13</cp:revision>
  <dcterms:created xsi:type="dcterms:W3CDTF">2020-11-03T18:30:11Z</dcterms:created>
  <dcterms:modified xsi:type="dcterms:W3CDTF">2020-11-05T06:48:51Z</dcterms:modified>
</cp:coreProperties>
</file>