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4C694-C707-4851-A865-C7B663826CD2}" type="datetimeFigureOut">
              <a:rPr lang="pl-PL" smtClean="0"/>
              <a:t>18.11.2020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31BC0-4698-4819-8DB8-94BDFAAC42C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VzhM6y4Ibko" TargetMode="External"/><Relationship Id="rId3" Type="http://schemas.openxmlformats.org/officeDocument/2006/relationships/hyperlink" Target="https://bankionline.com.pl/cudzoziemiec-a-otwarcie-konta-w-polskim-banku/" TargetMode="External"/><Relationship Id="rId7" Type="http://schemas.openxmlformats.org/officeDocument/2006/relationships/hyperlink" Target="https://serwisy.gazetaprawna.pl/finanse-osobiste/artykuly/626979,banki-w-polsce-jak-je-postrzegamy-co-nas-denerwuje.html" TargetMode="External"/><Relationship Id="rId2" Type="http://schemas.openxmlformats.org/officeDocument/2006/relationships/hyperlink" Target="https://www.bankier.pl/wiadomosc/Konta-dla-obcokrajowcow-jakich-dokumentow-wymagaja-banki-7556298.html#:~:text=Nie%20w%20ka&#380;dym%20banku%20wystarczy,postara%20si&#281;%20o%20status%20rezydent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drecznik.edugate.pl/3-instytucje-rynkowe/3-2-system-bankowy/" TargetMode="External"/><Relationship Id="rId5" Type="http://schemas.openxmlformats.org/officeDocument/2006/relationships/hyperlink" Target="https://pieniadze.rp.pl/oszczednosci/22225-cudzoziemiec-konto-bankowe" TargetMode="External"/><Relationship Id="rId10" Type="http://schemas.openxmlformats.org/officeDocument/2006/relationships/hyperlink" Target="https://zmianynaziemi.pl/wiadomosc/czy-banki-w-polsce-sa-bezpieczne-aktualizacja" TargetMode="External"/><Relationship Id="rId4" Type="http://schemas.openxmlformats.org/officeDocument/2006/relationships/hyperlink" Target="https://www.kontomaniak.pl/poradniki/konto-bankowe-dla-obcokrajowca" TargetMode="External"/><Relationship Id="rId9" Type="http://schemas.openxmlformats.org/officeDocument/2006/relationships/hyperlink" Target="https://www.youtube.com/watch?v=sYMZpuu3Kb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VzhM6y4Ibk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YMZpuu3Kb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Polski system bankowy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i="1" dirty="0" err="1" smtClean="0">
                <a:solidFill>
                  <a:schemeClr val="tx1"/>
                </a:solidFill>
              </a:rPr>
              <a:t>Polský</a:t>
            </a:r>
            <a:r>
              <a:rPr lang="pl-PL" i="1" dirty="0" smtClean="0">
                <a:solidFill>
                  <a:schemeClr val="tx1"/>
                </a:solidFill>
              </a:rPr>
              <a:t> </a:t>
            </a:r>
            <a:r>
              <a:rPr lang="pl-PL" i="1" dirty="0" err="1" smtClean="0">
                <a:solidFill>
                  <a:schemeClr val="tx1"/>
                </a:solidFill>
              </a:rPr>
              <a:t>bankovní</a:t>
            </a:r>
            <a:r>
              <a:rPr lang="pl-PL" i="1" dirty="0" smtClean="0">
                <a:solidFill>
                  <a:schemeClr val="tx1"/>
                </a:solidFill>
              </a:rPr>
              <a:t> </a:t>
            </a:r>
            <a:r>
              <a:rPr lang="pl-PL" i="1" dirty="0" err="1" smtClean="0">
                <a:solidFill>
                  <a:schemeClr val="tx1"/>
                </a:solidFill>
              </a:rPr>
              <a:t>systém</a:t>
            </a:r>
            <a:endParaRPr lang="pl-PL" i="1" dirty="0" smtClean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Założenie konta w banku przez cudzoziemca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Cudzoziemiec może otworzyć konto osobiste w dowolnie wybranym przez siebie banku, wszystkie instytucje deklarują taką możliwość. Wymagane dokumenty </a:t>
            </a:r>
            <a:r>
              <a:rPr lang="pl-PL" dirty="0" smtClean="0"/>
              <a:t>w wybranych bankach:</a:t>
            </a:r>
            <a:r>
              <a:rPr lang="pl-PL" dirty="0"/>
              <a:t> </a:t>
            </a:r>
            <a:endParaRPr lang="pl-PL" dirty="0" smtClean="0"/>
          </a:p>
          <a:p>
            <a:pPr lvl="1" fontAlgn="base"/>
            <a:r>
              <a:rPr lang="pl-PL" dirty="0"/>
              <a:t>PKO BP – dowód </a:t>
            </a:r>
            <a:r>
              <a:rPr lang="pl-PL" dirty="0" smtClean="0"/>
              <a:t>osobisty,</a:t>
            </a:r>
            <a:endParaRPr lang="pl-PL" dirty="0"/>
          </a:p>
          <a:p>
            <a:pPr lvl="1" fontAlgn="base"/>
            <a:r>
              <a:rPr lang="pl-PL" dirty="0" err="1"/>
              <a:t>Alior</a:t>
            </a:r>
            <a:r>
              <a:rPr lang="pl-PL" dirty="0"/>
              <a:t> Bank – karta pobytu i </a:t>
            </a:r>
            <a:r>
              <a:rPr lang="pl-PL" dirty="0" smtClean="0"/>
              <a:t>paszport,</a:t>
            </a:r>
            <a:endParaRPr lang="pl-PL" dirty="0"/>
          </a:p>
          <a:p>
            <a:pPr lvl="1" fontAlgn="base"/>
            <a:r>
              <a:rPr lang="pl-PL" dirty="0" err="1"/>
              <a:t>mBank</a:t>
            </a:r>
            <a:r>
              <a:rPr lang="pl-PL" dirty="0"/>
              <a:t> – karta </a:t>
            </a:r>
            <a:r>
              <a:rPr lang="pl-PL" dirty="0" smtClean="0"/>
              <a:t>pobytu,</a:t>
            </a:r>
            <a:endParaRPr lang="pl-PL" dirty="0"/>
          </a:p>
          <a:p>
            <a:pPr lvl="1" fontAlgn="base"/>
            <a:r>
              <a:rPr lang="pl-PL" dirty="0"/>
              <a:t>Millenium – paszport i dowód osobisty (wydany w Polsce lub innym kraju</a:t>
            </a:r>
            <a:r>
              <a:rPr lang="pl-PL" dirty="0" smtClean="0"/>
              <a:t>),</a:t>
            </a:r>
            <a:endParaRPr lang="pl-PL" dirty="0"/>
          </a:p>
          <a:p>
            <a:pPr lvl="1" fontAlgn="base"/>
            <a:r>
              <a:rPr lang="pl-PL" dirty="0"/>
              <a:t>Bank BGŻ – paszport i dokument potwierdzający miejsce zameldowania w </a:t>
            </a:r>
            <a:r>
              <a:rPr lang="pl-PL" dirty="0" smtClean="0"/>
              <a:t>Polsce,</a:t>
            </a:r>
            <a:endParaRPr lang="pl-PL" dirty="0"/>
          </a:p>
          <a:p>
            <a:pPr lvl="1" fontAlgn="base"/>
            <a:r>
              <a:rPr lang="pl-PL" dirty="0"/>
              <a:t>WBK – paszport i karta </a:t>
            </a:r>
            <a:r>
              <a:rPr lang="pl-PL" dirty="0" smtClean="0"/>
              <a:t>pobytu.</a:t>
            </a:r>
            <a:endParaRPr lang="pl-PL" dirty="0"/>
          </a:p>
          <a:p>
            <a:pPr algn="just"/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Najpopularniejsze polskie banki: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5122" name="Picture 2" descr="C:\Users\Artur\Desktop\polski w biznesie\polski system bankowy\banki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357298"/>
            <a:ext cx="8169868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Dziękuję za uwagę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Źródła: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829196"/>
          </a:xfrm>
        </p:spPr>
        <p:txBody>
          <a:bodyPr>
            <a:normAutofit fontScale="62500" lnSpcReduction="20000"/>
          </a:bodyPr>
          <a:lstStyle/>
          <a:p>
            <a:r>
              <a:rPr lang="pl-PL" dirty="0" smtClean="0">
                <a:hlinkClick r:id="rId2"/>
              </a:rPr>
              <a:t>https://www.bankier.pl/wiadomosc/Konta-dla-obcokrajowcow-jakich-dokumentow-wymagaja-banki-7556298.html#:~:text=Nie%20w%20każdym%20banku%20wystarczy,postara%20się%20o%20status%20rezydenta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https://bankionline.com.pl/cudzoziemiec-a-otwarcie-konta-w-polskim-banku/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https://www.kontomaniak.pl/poradniki/konto-bankowe-dla-obcokrajowca</a:t>
            </a:r>
            <a:endParaRPr lang="pl-PL" dirty="0" smtClean="0"/>
          </a:p>
          <a:p>
            <a:r>
              <a:rPr lang="pl-PL" dirty="0" smtClean="0">
                <a:hlinkClick r:id="rId5"/>
              </a:rPr>
              <a:t>https://pieniadze.rp.pl/oszczednosci/22225-cudzoziemiec-konto-bankowe</a:t>
            </a:r>
            <a:endParaRPr lang="pl-PL" dirty="0" smtClean="0"/>
          </a:p>
          <a:p>
            <a:r>
              <a:rPr lang="pl-PL" dirty="0" smtClean="0">
                <a:hlinkClick r:id="rId6"/>
              </a:rPr>
              <a:t>http://www.podrecznik.edugate.pl/3-instytucje-rynkowe/3-2-system-bankowy/</a:t>
            </a:r>
            <a:endParaRPr lang="pl-PL" dirty="0" smtClean="0"/>
          </a:p>
          <a:p>
            <a:r>
              <a:rPr lang="pl-PL" dirty="0" smtClean="0">
                <a:hlinkClick r:id="rId7"/>
              </a:rPr>
              <a:t>https://serwisy.gazetaprawna.pl/finanse-osobiste/artykuly/626979,banki-w-polsce-jak-je-postrzegamy-co-nas-denerwuje.html</a:t>
            </a:r>
            <a:endParaRPr lang="pl-PL" dirty="0" smtClean="0"/>
          </a:p>
          <a:p>
            <a:r>
              <a:rPr lang="pl-PL" dirty="0" smtClean="0">
                <a:hlinkClick r:id="rId8"/>
              </a:rPr>
              <a:t>https://www.youtube.com/watch?v=VzhM6y4Ibko</a:t>
            </a:r>
            <a:r>
              <a:rPr lang="pl-PL" dirty="0" smtClean="0"/>
              <a:t> </a:t>
            </a:r>
          </a:p>
          <a:p>
            <a:r>
              <a:rPr lang="pl-PL" dirty="0" smtClean="0">
                <a:hlinkClick r:id="rId9"/>
              </a:rPr>
              <a:t>https://www.youtube.com/watch?v=sYMZpuu3KbA</a:t>
            </a:r>
            <a:endParaRPr lang="pl-PL" dirty="0" smtClean="0"/>
          </a:p>
          <a:p>
            <a:r>
              <a:rPr lang="pl-PL" dirty="0" smtClean="0">
                <a:hlinkClick r:id="rId10"/>
              </a:rPr>
              <a:t>https://zmianynaziemi.pl/wiadomosc/czy-banki-w-polsce-sa-bezpieczne-aktualizacja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"/>
            <a:r>
              <a:rPr lang="pl-PL" b="1" dirty="0"/>
              <a:t>System bankowy</a:t>
            </a:r>
            <a:r>
              <a:rPr lang="pl-PL" dirty="0"/>
              <a:t> – całokształt instytucji bankowych oraz normy, które określają ich wzajemne powiązania i stosunki z </a:t>
            </a:r>
            <a:r>
              <a:rPr lang="pl-PL" dirty="0" smtClean="0"/>
              <a:t>otoczeniem</a:t>
            </a:r>
            <a:r>
              <a:rPr lang="pl-PL" baseline="30000" dirty="0" smtClean="0"/>
              <a:t>.</a:t>
            </a:r>
            <a:r>
              <a:rPr lang="pl-PL" dirty="0" smtClean="0"/>
              <a:t> W</a:t>
            </a:r>
            <a:r>
              <a:rPr lang="pl-PL" dirty="0"/>
              <a:t> gospodarce rynkowej klasycznym modelem systemu bankowego jest tzw. dwuszczeblowy system </a:t>
            </a:r>
            <a:r>
              <a:rPr lang="pl-PL" dirty="0" smtClean="0"/>
              <a:t>bankowy, składający się z:</a:t>
            </a:r>
          </a:p>
          <a:p>
            <a:pPr lvl="1" algn="just"/>
            <a:r>
              <a:rPr lang="pl-PL" dirty="0" smtClean="0"/>
              <a:t>banku centralnego (</a:t>
            </a:r>
            <a:r>
              <a:rPr lang="pl-PL" i="1" dirty="0" err="1" smtClean="0"/>
              <a:t>centrální</a:t>
            </a:r>
            <a:r>
              <a:rPr lang="pl-PL" i="1" dirty="0" smtClean="0"/>
              <a:t> banka</a:t>
            </a:r>
            <a:r>
              <a:rPr lang="pl-PL" dirty="0" smtClean="0"/>
              <a:t>) – reprezentant interesu społecznego,</a:t>
            </a:r>
          </a:p>
          <a:p>
            <a:pPr lvl="1"/>
            <a:r>
              <a:rPr lang="pl-PL" dirty="0" smtClean="0"/>
              <a:t>banków komercyjnych (</a:t>
            </a:r>
            <a:r>
              <a:rPr lang="cs-CZ" i="1" dirty="0"/>
              <a:t>komerční </a:t>
            </a:r>
            <a:r>
              <a:rPr lang="cs-CZ" i="1" dirty="0" smtClean="0"/>
              <a:t>banky</a:t>
            </a:r>
            <a:r>
              <a:rPr lang="cs-CZ" dirty="0"/>
              <a:t>)</a:t>
            </a:r>
            <a:r>
              <a:rPr lang="pl-PL" dirty="0" smtClean="0"/>
              <a:t>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3714752"/>
            <a:ext cx="8329642" cy="2411411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2050" name="Picture 2" descr="C:\Users\Artur\Desktop\polski w biznesie\polski system bankowy\Podział_systemu_bankowego_w_Pols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714488"/>
            <a:ext cx="8303881" cy="26560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07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858311" cy="522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pole tekstowe 9"/>
          <p:cNvSpPr txBox="1"/>
          <p:nvPr/>
        </p:nvSpPr>
        <p:spPr>
          <a:xfrm>
            <a:off x="214282" y="5572140"/>
            <a:ext cx="75009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 smtClean="0"/>
              <a:t>KNF – Komisja Nadzoru Finansowego</a:t>
            </a:r>
          </a:p>
          <a:p>
            <a:r>
              <a:rPr lang="pl-PL" sz="2800" dirty="0" smtClean="0"/>
              <a:t>BGF – Bankowy Fundusz Gwarancyjny</a:t>
            </a:r>
            <a:endParaRPr lang="pl-PL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Bank centralny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hlinkClick r:id="rId2"/>
              </a:rPr>
              <a:t>https://www.youtube.com/watch?v=VzhM6y4Ibko</a:t>
            </a:r>
            <a:r>
              <a:rPr lang="pl-PL" dirty="0" smtClean="0"/>
              <a:t> </a:t>
            </a:r>
            <a:endParaRPr lang="pl-PL" dirty="0"/>
          </a:p>
          <a:p>
            <a:endParaRPr lang="pl-PL" dirty="0" smtClean="0"/>
          </a:p>
          <a:p>
            <a:r>
              <a:rPr lang="pl-PL" dirty="0" smtClean="0"/>
              <a:t>Jakie rachunki (</a:t>
            </a:r>
            <a:r>
              <a:rPr lang="cs-CZ" i="1" dirty="0" smtClean="0"/>
              <a:t>účty</a:t>
            </a:r>
            <a:r>
              <a:rPr lang="pl-PL" dirty="0" smtClean="0"/>
              <a:t>) prowadzi bank centralny?</a:t>
            </a:r>
          </a:p>
          <a:p>
            <a:r>
              <a:rPr lang="pl-PL" dirty="0" smtClean="0"/>
              <a:t>Czy bank centralny udziela pożyczek?</a:t>
            </a:r>
          </a:p>
          <a:p>
            <a:r>
              <a:rPr lang="pl-PL" dirty="0" smtClean="0"/>
              <a:t>Jakie funkcje spełnia bank centralny?</a:t>
            </a:r>
          </a:p>
          <a:p>
            <a:endParaRPr lang="pl-PL" dirty="0" smtClean="0"/>
          </a:p>
          <a:p>
            <a:endParaRPr lang="pl-P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Narodowy Bank Polski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86122"/>
          </a:xfrm>
        </p:spPr>
        <p:txBody>
          <a:bodyPr>
            <a:normAutofit fontScale="70000" lnSpcReduction="20000"/>
          </a:bodyPr>
          <a:lstStyle/>
          <a:p>
            <a:r>
              <a:rPr lang="pl-PL" b="1" dirty="0"/>
              <a:t>Narodowy Bank Polski</a:t>
            </a:r>
            <a:r>
              <a:rPr lang="pl-PL" dirty="0"/>
              <a:t> (</a:t>
            </a:r>
            <a:r>
              <a:rPr lang="pl-PL" b="1" dirty="0"/>
              <a:t>NBP</a:t>
            </a:r>
            <a:r>
              <a:rPr lang="pl-PL" dirty="0"/>
              <a:t>) – polski bank centralny z siedzibą główną w Warszawie. NBP jest bankiem centralnym Rzeczypospolitej Polskiej. Wypełnia zadania określone w Konstytucji RP, ustawie o Narodowym Banku Polskim i ustawie Prawo bankowe. Wymienione akty prawne gwarantują niezależność NBP od innych organów państwa. NBP pełni trzy podstawowe funkcje: </a:t>
            </a:r>
            <a:endParaRPr lang="pl-PL" dirty="0" smtClean="0"/>
          </a:p>
          <a:p>
            <a:pPr lvl="1"/>
            <a:r>
              <a:rPr lang="pl-PL" dirty="0" smtClean="0"/>
              <a:t>banku </a:t>
            </a:r>
            <a:r>
              <a:rPr lang="pl-PL" dirty="0"/>
              <a:t>emisyjnego, </a:t>
            </a:r>
            <a:endParaRPr lang="pl-PL" dirty="0" smtClean="0"/>
          </a:p>
          <a:p>
            <a:pPr lvl="1"/>
            <a:r>
              <a:rPr lang="pl-PL" dirty="0" smtClean="0"/>
              <a:t>banku banków,</a:t>
            </a:r>
          </a:p>
          <a:p>
            <a:pPr lvl="1"/>
            <a:r>
              <a:rPr lang="pl-PL" dirty="0" smtClean="0"/>
              <a:t>centralnego </a:t>
            </a:r>
            <a:r>
              <a:rPr lang="pl-PL" dirty="0"/>
              <a:t>banku państwa.</a:t>
            </a:r>
          </a:p>
        </p:txBody>
      </p:sp>
      <p:pic>
        <p:nvPicPr>
          <p:cNvPr id="4099" name="Picture 3" descr="C:\Users\Artur\Desktop\polski w biznesie\polski system bankowy\NBP_Entry_A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5780" y="3357562"/>
            <a:ext cx="4821085" cy="3214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Kilka słówek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l-PL" dirty="0"/>
              <a:t>s</a:t>
            </a:r>
            <a:r>
              <a:rPr lang="pl-PL" dirty="0" smtClean="0"/>
              <a:t>topa procentowa - </a:t>
            </a:r>
            <a:r>
              <a:rPr lang="pl-PL" i="1" dirty="0" err="1"/>
              <a:t>úroková</a:t>
            </a:r>
            <a:r>
              <a:rPr lang="pl-PL" i="1" dirty="0"/>
              <a:t> </a:t>
            </a:r>
            <a:r>
              <a:rPr lang="pl-PL" i="1" dirty="0" err="1" smtClean="0"/>
              <a:t>míra</a:t>
            </a:r>
            <a:endParaRPr lang="pl-PL" i="1" dirty="0" smtClean="0"/>
          </a:p>
          <a:p>
            <a:pPr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łatność mobilna </a:t>
            </a:r>
            <a:r>
              <a:rPr lang="pl-PL" i="1" dirty="0" smtClean="0"/>
              <a:t>- </a:t>
            </a:r>
            <a:r>
              <a:rPr lang="pl-PL" i="1" dirty="0" err="1" smtClean="0"/>
              <a:t>mobilní</a:t>
            </a:r>
            <a:r>
              <a:rPr lang="pl-PL" i="1" dirty="0" smtClean="0"/>
              <a:t> </a:t>
            </a:r>
            <a:r>
              <a:rPr lang="pl-PL" i="1" dirty="0" err="1"/>
              <a:t>placení</a:t>
            </a:r>
            <a:r>
              <a:rPr lang="pl-PL" i="1" dirty="0"/>
              <a:t> </a:t>
            </a:r>
            <a:endParaRPr lang="pl-PL" i="1" dirty="0" smtClean="0"/>
          </a:p>
          <a:p>
            <a:pPr>
              <a:lnSpc>
                <a:spcPct val="150000"/>
              </a:lnSpc>
            </a:pPr>
            <a:r>
              <a:rPr lang="pl-PL" dirty="0"/>
              <a:t>c</a:t>
            </a:r>
            <a:r>
              <a:rPr lang="pl-PL" dirty="0" smtClean="0"/>
              <a:t>zek bankowy </a:t>
            </a:r>
            <a:r>
              <a:rPr lang="pl-PL" i="1" dirty="0" smtClean="0"/>
              <a:t>- </a:t>
            </a:r>
            <a:r>
              <a:rPr lang="pl-PL" i="1" dirty="0" err="1"/>
              <a:t>bankovní</a:t>
            </a:r>
            <a:r>
              <a:rPr lang="pl-PL" i="1" dirty="0"/>
              <a:t> </a:t>
            </a:r>
            <a:r>
              <a:rPr lang="pl-PL" i="1" dirty="0" err="1" smtClean="0"/>
              <a:t>šek</a:t>
            </a:r>
            <a:endParaRPr lang="pl-PL" i="1" dirty="0" smtClean="0"/>
          </a:p>
          <a:p>
            <a:pPr>
              <a:lnSpc>
                <a:spcPct val="150000"/>
              </a:lnSpc>
            </a:pPr>
            <a:r>
              <a:rPr lang="pl-PL" dirty="0"/>
              <a:t>k</a:t>
            </a:r>
            <a:r>
              <a:rPr lang="pl-PL" dirty="0" smtClean="0"/>
              <a:t>arta płatnicza </a:t>
            </a:r>
            <a:r>
              <a:rPr lang="pl-PL" i="1" dirty="0" smtClean="0"/>
              <a:t>- </a:t>
            </a:r>
            <a:r>
              <a:rPr lang="pl-PL" i="1" dirty="0" err="1"/>
              <a:t>platební</a:t>
            </a:r>
            <a:r>
              <a:rPr lang="pl-PL" i="1" dirty="0"/>
              <a:t> </a:t>
            </a:r>
            <a:r>
              <a:rPr lang="pl-PL" i="1" dirty="0" smtClean="0"/>
              <a:t>karta</a:t>
            </a:r>
          </a:p>
          <a:p>
            <a:pPr>
              <a:lnSpc>
                <a:spcPct val="150000"/>
              </a:lnSpc>
            </a:pPr>
            <a:r>
              <a:rPr lang="pl-PL" dirty="0"/>
              <a:t>k</a:t>
            </a:r>
            <a:r>
              <a:rPr lang="pl-PL" dirty="0" smtClean="0"/>
              <a:t>arta debetowa – </a:t>
            </a:r>
            <a:r>
              <a:rPr lang="pl-PL" i="1" dirty="0" err="1" smtClean="0"/>
              <a:t>debetní</a:t>
            </a:r>
            <a:r>
              <a:rPr lang="pl-PL" i="1" dirty="0" smtClean="0"/>
              <a:t> karta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Kilka słówek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/>
              <a:t>lokata </a:t>
            </a:r>
            <a:r>
              <a:rPr lang="pl-PL" dirty="0" smtClean="0"/>
              <a:t>terminowa –  </a:t>
            </a:r>
            <a:r>
              <a:rPr lang="pl-PL" i="1" dirty="0" err="1"/>
              <a:t>termínovaný</a:t>
            </a:r>
            <a:r>
              <a:rPr lang="pl-PL" i="1" dirty="0"/>
              <a:t> </a:t>
            </a:r>
            <a:r>
              <a:rPr lang="pl-PL" i="1" dirty="0" err="1"/>
              <a:t>vklad</a:t>
            </a:r>
            <a:r>
              <a:rPr lang="pl-PL" i="1" dirty="0"/>
              <a:t> 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/>
              <a:t>k</a:t>
            </a:r>
            <a:r>
              <a:rPr lang="pl-PL" dirty="0" smtClean="0"/>
              <a:t>redyt – </a:t>
            </a:r>
            <a:r>
              <a:rPr lang="pl-PL" i="1" dirty="0" err="1" smtClean="0"/>
              <a:t>půjčka</a:t>
            </a:r>
            <a:endParaRPr lang="pl-PL" i="1" dirty="0"/>
          </a:p>
          <a:p>
            <a:pPr>
              <a:lnSpc>
                <a:spcPct val="150000"/>
              </a:lnSpc>
            </a:pPr>
            <a:r>
              <a:rPr lang="pl-PL" dirty="0"/>
              <a:t>n</a:t>
            </a:r>
            <a:r>
              <a:rPr lang="pl-PL" dirty="0" smtClean="0"/>
              <a:t>apad na bank – </a:t>
            </a:r>
            <a:r>
              <a:rPr lang="pl-PL" i="1" dirty="0" err="1" smtClean="0"/>
              <a:t>bankovní</a:t>
            </a:r>
            <a:r>
              <a:rPr lang="pl-PL" i="1" dirty="0" smtClean="0"/>
              <a:t> </a:t>
            </a:r>
            <a:r>
              <a:rPr lang="pl-PL" i="1" dirty="0" err="1" smtClean="0"/>
              <a:t>loupež</a:t>
            </a:r>
            <a:endParaRPr lang="pl-PL" i="1" dirty="0" smtClean="0"/>
          </a:p>
          <a:p>
            <a:pPr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roces decyzyjny </a:t>
            </a:r>
            <a:r>
              <a:rPr lang="pl-PL" i="1" dirty="0" smtClean="0"/>
              <a:t>- </a:t>
            </a:r>
            <a:r>
              <a:rPr lang="pl-PL" dirty="0"/>
              <a:t> </a:t>
            </a:r>
            <a:r>
              <a:rPr lang="pl-PL" i="1" dirty="0" err="1" smtClean="0"/>
              <a:t>rozhodovací</a:t>
            </a:r>
            <a:r>
              <a:rPr lang="pl-PL" i="1" dirty="0" smtClean="0"/>
              <a:t> proces</a:t>
            </a:r>
          </a:p>
          <a:p>
            <a:pPr>
              <a:lnSpc>
                <a:spcPct val="150000"/>
              </a:lnSpc>
            </a:pPr>
            <a:r>
              <a:rPr lang="pl-PL" dirty="0" smtClean="0"/>
              <a:t>oszczędności</a:t>
            </a:r>
            <a:r>
              <a:rPr lang="pl-PL" i="1" dirty="0" smtClean="0"/>
              <a:t> – </a:t>
            </a:r>
            <a:r>
              <a:rPr lang="pl-PL" i="1" dirty="0" err="1" smtClean="0"/>
              <a:t>úspory</a:t>
            </a:r>
            <a:endParaRPr lang="pl-PL" i="1" dirty="0" smtClean="0"/>
          </a:p>
          <a:p>
            <a:pPr>
              <a:lnSpc>
                <a:spcPct val="150000"/>
              </a:lnSpc>
            </a:pPr>
            <a:r>
              <a:rPr lang="pl-PL" dirty="0" smtClean="0"/>
              <a:t>przelew – </a:t>
            </a:r>
            <a:r>
              <a:rPr lang="pl-PL" i="1" dirty="0" err="1" smtClean="0"/>
              <a:t>převod</a:t>
            </a:r>
            <a:endParaRPr lang="pl-PL" i="1" dirty="0" smtClean="0"/>
          </a:p>
          <a:p>
            <a:endParaRPr lang="pl-PL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Jak działają banki?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>
                <a:hlinkClick r:id="rId2"/>
              </a:rPr>
              <a:t>https://www.youtube.com/watch?v=sYMZpuu3KbA</a:t>
            </a:r>
            <a:endParaRPr lang="pl-PL" dirty="0" smtClean="0"/>
          </a:p>
          <a:p>
            <a:r>
              <a:rPr lang="pl-PL" dirty="0"/>
              <a:t>1. Ile razy częściej Polacy płacą zbliżeniowo w porównaniu do Niemców? </a:t>
            </a:r>
            <a:endParaRPr lang="pl-PL" b="0" dirty="0" smtClean="0"/>
          </a:p>
          <a:p>
            <a:r>
              <a:rPr lang="pl-PL" dirty="0"/>
              <a:t>2. Ile procent Polaków płaci za pomocą </a:t>
            </a:r>
            <a:r>
              <a:rPr lang="pl-PL" dirty="0" err="1"/>
              <a:t>smartfonów</a:t>
            </a:r>
            <a:r>
              <a:rPr lang="pl-PL" dirty="0"/>
              <a:t>? </a:t>
            </a:r>
            <a:endParaRPr lang="pl-PL" b="0" dirty="0" smtClean="0"/>
          </a:p>
          <a:p>
            <a:r>
              <a:rPr lang="pl-PL" dirty="0"/>
              <a:t>3. Z którego wieku (stulecia) pochodzą czeki? </a:t>
            </a:r>
            <a:endParaRPr lang="pl-PL" b="0" dirty="0" smtClean="0"/>
          </a:p>
          <a:p>
            <a:r>
              <a:rPr lang="pl-PL" dirty="0"/>
              <a:t>4. Kiedy przelew wykonywany jest natychmiast? </a:t>
            </a:r>
            <a:endParaRPr lang="pl-PL" b="0" dirty="0" smtClean="0"/>
          </a:p>
          <a:p>
            <a:r>
              <a:rPr lang="pl-PL" dirty="0"/>
              <a:t>5. Czym jest KIR i jakie ma znaczenie w systemie bankowym? </a:t>
            </a:r>
            <a:endParaRPr lang="pl-PL" b="0" dirty="0" smtClean="0"/>
          </a:p>
          <a:p>
            <a:r>
              <a:rPr lang="pl-PL" dirty="0"/>
              <a:t>6. Ile sesji w połączeniach międzybankowych jest realizowanych w ciągu dnia? </a:t>
            </a:r>
            <a:endParaRPr lang="pl-PL" b="0" dirty="0" smtClean="0"/>
          </a:p>
          <a:p>
            <a:r>
              <a:rPr lang="pl-PL" dirty="0"/>
              <a:t>7. Czy współcześnie łatwo jest zrobić napad na bank? </a:t>
            </a:r>
            <a:endParaRPr lang="pl-PL" b="0" dirty="0" smtClean="0"/>
          </a:p>
          <a:p>
            <a:r>
              <a:rPr lang="pl-PL" dirty="0"/>
              <a:t>8. Kto podejmuje decyzję przy udzielaniu kredytu? </a:t>
            </a:r>
            <a:endParaRPr lang="pl-PL" b="0" dirty="0" smtClean="0"/>
          </a:p>
          <a:p>
            <a:r>
              <a:rPr lang="pl-PL" dirty="0"/>
              <a:t>9. Jak wielu Polaków ma konto w banku?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166</Words>
  <Application>Microsoft Office PowerPoint</Application>
  <PresentationFormat>Pokaz na ekranie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Polski system bankowy</vt:lpstr>
      <vt:lpstr>Slajd 2</vt:lpstr>
      <vt:lpstr>Slajd 3</vt:lpstr>
      <vt:lpstr>Slajd 4</vt:lpstr>
      <vt:lpstr>Bank centralny</vt:lpstr>
      <vt:lpstr>Narodowy Bank Polski</vt:lpstr>
      <vt:lpstr>Kilka słówek</vt:lpstr>
      <vt:lpstr>Kilka słówek</vt:lpstr>
      <vt:lpstr>Jak działają banki?</vt:lpstr>
      <vt:lpstr>Założenie konta w banku przez cudzoziemca</vt:lpstr>
      <vt:lpstr>Najpopularniejsze polskie banki:</vt:lpstr>
      <vt:lpstr>Slajd 12</vt:lpstr>
      <vt:lpstr>Źródła: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Polski system bankowy</dc:title>
  <dc:creator>Artur Chruścicki</dc:creator>
  <cp:lastModifiedBy>Artur Chruścicki</cp:lastModifiedBy>
  <cp:revision>8</cp:revision>
  <dcterms:created xsi:type="dcterms:W3CDTF">2020-11-18T16:49:55Z</dcterms:created>
  <dcterms:modified xsi:type="dcterms:W3CDTF">2020-11-18T22:22:05Z</dcterms:modified>
</cp:coreProperties>
</file>