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07F10-153E-4B92-8F31-E3D44B5C88BE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D47A-E1DB-4A54-82D4-E13625211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9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C0A1-9F06-4CE5-BD04-AB0466B22121}" type="datetime1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39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8C6-A7B5-46BF-943B-EDBE8E8DEE10}" type="datetime1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79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D570-D3C2-4F70-93B9-8F563F00DC14}" type="datetime1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6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3F0-0A95-4CF0-93D5-44EE0B48A5B2}" type="datetime1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6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24DC-1A84-4D05-8037-5F5DD2D1AE24}" type="datetime1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0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C91F-A137-486D-97C9-A33EBD23B7B5}" type="datetime1">
              <a:rPr lang="cs-CZ" smtClean="0"/>
              <a:t>29.9.2020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36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4905-B96E-41A8-8959-E798CF3B5468}" type="datetime1">
              <a:rPr lang="cs-CZ" smtClean="0"/>
              <a:t>29.9.2020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04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8049-0D7A-46DA-B65C-1BAB69A02B21}" type="datetime1">
              <a:rPr lang="cs-CZ" smtClean="0"/>
              <a:t>29.9.2020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76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6A7B-24B6-4080-8E97-02ECCE570FB2}" type="datetime1">
              <a:rPr lang="cs-CZ" smtClean="0"/>
              <a:t>29.9.2020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2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E794-9F4B-49EB-BBA1-039B2B4D492D}" type="datetime1">
              <a:rPr lang="cs-CZ" smtClean="0"/>
              <a:t>29.9.2020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46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AEC-82DC-4E45-96C9-7EEC7A2D7FF4}" type="datetime1">
              <a:rPr lang="cs-CZ" smtClean="0"/>
              <a:t>29.9.2020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33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9588-EFE8-4A9B-9454-7C187DED7E83}" type="datetime1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1FD5-BF0D-4274-AA4E-AC9EDA8BE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mail/mail_posli?to=h.zizkova@email.cz" TargetMode="External"/><Relationship Id="rId2" Type="http://schemas.openxmlformats.org/officeDocument/2006/relationships/hyperlink" Target="mailto:osolsobe@ph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Automatická morfologická analýza z hlediska pokrytí a nepokrytí morfologických </a:t>
            </a:r>
            <a:r>
              <a:rPr lang="cs-CZ" sz="3600" b="1" dirty="0" smtClean="0">
                <a:solidFill>
                  <a:srgbClr val="002060"/>
                </a:solidFill>
              </a:rPr>
              <a:t>variant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00B050"/>
                </a:solidFill>
              </a:rPr>
              <a:t>Klára </a:t>
            </a:r>
            <a:r>
              <a:rPr lang="cs-CZ" b="1" i="1" dirty="0">
                <a:solidFill>
                  <a:srgbClr val="00B050"/>
                </a:solidFill>
              </a:rPr>
              <a:t>Osolsobě, Hana </a:t>
            </a:r>
            <a:r>
              <a:rPr lang="cs-CZ" b="1" i="1" dirty="0" smtClean="0">
                <a:solidFill>
                  <a:srgbClr val="00B050"/>
                </a:solidFill>
              </a:rPr>
              <a:t>Žižková</a:t>
            </a:r>
          </a:p>
          <a:p>
            <a:r>
              <a:rPr lang="cs-CZ" sz="2400" dirty="0" err="1" smtClean="0">
                <a:solidFill>
                  <a:srgbClr val="00B050"/>
                </a:solidFill>
                <a:hlinkClick r:id="rId2"/>
              </a:rPr>
              <a:t>osolsob</a:t>
            </a:r>
            <a:r>
              <a:rPr lang="fr-CA" sz="2400" dirty="0" smtClean="0">
                <a:solidFill>
                  <a:srgbClr val="00B050"/>
                </a:solidFill>
                <a:hlinkClick r:id="rId2"/>
              </a:rPr>
              <a:t>e</a:t>
            </a:r>
            <a:r>
              <a:rPr lang="en-US" sz="2400" dirty="0" smtClean="0">
                <a:solidFill>
                  <a:srgbClr val="00B050"/>
                </a:solidFill>
                <a:hlinkClick r:id="rId2"/>
              </a:rPr>
              <a:t>@</a:t>
            </a:r>
            <a:r>
              <a:rPr lang="cs-CZ" sz="2400" dirty="0" smtClean="0">
                <a:solidFill>
                  <a:srgbClr val="00B050"/>
                </a:solidFill>
                <a:hlinkClick r:id="rId2"/>
              </a:rPr>
              <a:t>phil.muni.cz</a:t>
            </a:r>
            <a:endParaRPr lang="cs-CZ" sz="2400" dirty="0" smtClean="0">
              <a:solidFill>
                <a:srgbClr val="00B050"/>
              </a:solidFill>
            </a:endParaRPr>
          </a:p>
          <a:p>
            <a:r>
              <a:rPr lang="cs-CZ" sz="2400" dirty="0" smtClean="0">
                <a:hlinkClick r:id="rId3"/>
              </a:rPr>
              <a:t>h.zizkova@email.cz</a:t>
            </a:r>
            <a:endParaRPr lang="cs-CZ" sz="2400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5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i="1" dirty="0">
                <a:solidFill>
                  <a:srgbClr val="FF0000"/>
                </a:solidFill>
              </a:rPr>
              <a:t>Tvar/varianta</a:t>
            </a:r>
            <a:r>
              <a:rPr lang="cs-CZ" sz="3100" i="1" dirty="0"/>
              <a:t> není ve slovníku, přestože </a:t>
            </a:r>
            <a:r>
              <a:rPr lang="cs-CZ" sz="3100" b="1" i="1" dirty="0">
                <a:solidFill>
                  <a:srgbClr val="FF0000"/>
                </a:solidFill>
              </a:rPr>
              <a:t>jiné tvary/varianty </a:t>
            </a:r>
            <a:r>
              <a:rPr lang="cs-CZ" sz="3100" i="1" dirty="0"/>
              <a:t>ve slovníku jsou, tudíž nemůže být správně </a:t>
            </a:r>
            <a:r>
              <a:rPr lang="cs-CZ" sz="3100" i="1" dirty="0" err="1" smtClean="0"/>
              <a:t>desambiguován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060848"/>
            <a:ext cx="8229600" cy="103461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1540" y="3728378"/>
            <a:ext cx="8280920" cy="2223889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49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Nedostatečné </a:t>
            </a:r>
            <a:r>
              <a:rPr lang="cs-CZ" sz="3200" b="1" dirty="0" smtClean="0">
                <a:solidFill>
                  <a:srgbClr val="FF0000"/>
                </a:solidFill>
              </a:rPr>
              <a:t>pokrytí </a:t>
            </a:r>
            <a:r>
              <a:rPr lang="cs-CZ" sz="3200" b="1" dirty="0" smtClean="0"/>
              <a:t>má vliv na </a:t>
            </a:r>
            <a:r>
              <a:rPr lang="cs-CZ" sz="3200" b="1" dirty="0" smtClean="0">
                <a:solidFill>
                  <a:srgbClr val="FF0000"/>
                </a:solidFill>
              </a:rPr>
              <a:t>nepřesnou </a:t>
            </a:r>
            <a:r>
              <a:rPr lang="cs-CZ" sz="3200" b="1" dirty="0" smtClean="0"/>
              <a:t>analýzu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Řešení: </a:t>
            </a:r>
            <a:r>
              <a:rPr lang="cs-CZ" b="1" dirty="0" smtClean="0">
                <a:solidFill>
                  <a:srgbClr val="00B050"/>
                </a:solidFill>
              </a:rPr>
              <a:t>DOPLNĚNÍ TVARŮ DO SLOVNÍKU = ZLEPŠENÍ VÝSLEDKŮ AUTOMATICKÉ ANALÝZY</a:t>
            </a:r>
            <a:endParaRPr lang="cs-CZ" b="1" dirty="0"/>
          </a:p>
          <a:p>
            <a:r>
              <a:rPr lang="cs-CZ" b="1" dirty="0" smtClean="0">
                <a:solidFill>
                  <a:srgbClr val="FF0000"/>
                </a:solidFill>
              </a:rPr>
              <a:t>PROBLÉMY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594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Pokrytí </a:t>
            </a:r>
            <a:r>
              <a:rPr lang="cs-CZ" sz="3600" b="1" dirty="0" smtClean="0"/>
              <a:t>slovníku je v pořádku, ale  výsledky analýzy nejsou </a:t>
            </a:r>
            <a:r>
              <a:rPr lang="cs-CZ" sz="3600" b="1" dirty="0" smtClean="0">
                <a:solidFill>
                  <a:srgbClr val="FF0000"/>
                </a:solidFill>
              </a:rPr>
              <a:t>přesné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Tvar/varianta </a:t>
            </a:r>
            <a:r>
              <a:rPr lang="cs-CZ" i="1" dirty="0"/>
              <a:t>není ve slovníku, přestože jiné tvary/varianty ve slovníku jsou, je ovšem </a:t>
            </a:r>
            <a:r>
              <a:rPr lang="cs-CZ" b="1" i="1" dirty="0"/>
              <a:t>homonymní </a:t>
            </a:r>
            <a:r>
              <a:rPr lang="cs-CZ" i="1" dirty="0"/>
              <a:t>s tvarem, který ve slovníku je, a tak </a:t>
            </a:r>
            <a:r>
              <a:rPr lang="cs-CZ" i="1" dirty="0" smtClean="0"/>
              <a:t>desambiguace </a:t>
            </a:r>
            <a:r>
              <a:rPr lang="cs-CZ" i="1" dirty="0"/>
              <a:t>je technicky vzato v pořádku, nicméně neodpovídá skutečnosti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90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Nejde </a:t>
            </a:r>
            <a:r>
              <a:rPr lang="cs-CZ" b="1" dirty="0" smtClean="0">
                <a:solidFill>
                  <a:srgbClr val="00B050"/>
                </a:solidFill>
              </a:rPr>
              <a:t>o chybu v desambiguaci</a:t>
            </a:r>
            <a:r>
              <a:rPr lang="cs-CZ" b="1" dirty="0" smtClean="0"/>
              <a:t>, ale i o </a:t>
            </a:r>
            <a:r>
              <a:rPr lang="cs-CZ" b="1" dirty="0" err="1" smtClean="0">
                <a:solidFill>
                  <a:srgbClr val="FF0000"/>
                </a:solidFill>
              </a:rPr>
              <a:t>podgenerovaný</a:t>
            </a:r>
            <a:r>
              <a:rPr lang="cs-CZ" b="1" dirty="0" smtClean="0">
                <a:solidFill>
                  <a:srgbClr val="FF0000"/>
                </a:solidFill>
              </a:rPr>
              <a:t> slovník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2809"/>
            <a:ext cx="8229600" cy="4420745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09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Úskalí odstranění </a:t>
            </a:r>
            <a:r>
              <a:rPr lang="cs-CZ" sz="3200" b="1" dirty="0" err="1" smtClean="0"/>
              <a:t>podgenerování</a:t>
            </a:r>
            <a:r>
              <a:rPr lang="cs-CZ" sz="3200" b="1" dirty="0" smtClean="0"/>
              <a:t> na rovině slovníku automatického analyzátoru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Dopad odstranění </a:t>
            </a:r>
            <a:r>
              <a:rPr lang="cs-CZ" dirty="0" err="1" smtClean="0"/>
              <a:t>podgenerování</a:t>
            </a:r>
            <a:r>
              <a:rPr lang="cs-CZ" dirty="0" smtClean="0"/>
              <a:t> na výsledky automatické morfologické analýzy</a:t>
            </a:r>
          </a:p>
          <a:p>
            <a:r>
              <a:rPr lang="cs-CZ" dirty="0" smtClean="0"/>
              <a:t>Typy </a:t>
            </a:r>
            <a:r>
              <a:rPr lang="cs-CZ" dirty="0" err="1" smtClean="0"/>
              <a:t>podgenerováných</a:t>
            </a:r>
            <a:r>
              <a:rPr lang="cs-CZ" dirty="0" smtClean="0"/>
              <a:t> jednotek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25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PODGENEROVANÉ JEDNOTKY </a:t>
            </a:r>
            <a:r>
              <a:rPr lang="cs-CZ" sz="2800" dirty="0" smtClean="0"/>
              <a:t>– tvary sloves (sloveso – klíčové pro další stupně analýzy – </a:t>
            </a:r>
            <a:r>
              <a:rPr lang="cs-CZ" sz="2800" dirty="0" err="1" smtClean="0"/>
              <a:t>pravidlovou</a:t>
            </a:r>
            <a:r>
              <a:rPr lang="cs-CZ" sz="2800" dirty="0" smtClean="0"/>
              <a:t> desambiguaci)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manuálu pro doplnění tvarů sloves nezachycených automatickou analýzou</a:t>
            </a:r>
          </a:p>
          <a:p>
            <a:r>
              <a:rPr lang="cs-CZ" dirty="0" smtClean="0"/>
              <a:t>Zachycení tvarů sloves uzavřených tříd</a:t>
            </a:r>
          </a:p>
          <a:p>
            <a:r>
              <a:rPr lang="cs-CZ" dirty="0" smtClean="0"/>
              <a:t>Zachycení tvarů sloves otevřených tříd</a:t>
            </a:r>
          </a:p>
          <a:p>
            <a:r>
              <a:rPr lang="cs-CZ" dirty="0" smtClean="0"/>
              <a:t>Zachycení variant z hlediska dichotomie kodifikovaný a nekodifikovaný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86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Konkrétní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Krácení dlouhých infinitivů </a:t>
            </a:r>
            <a:r>
              <a:rPr lang="cs-CZ" dirty="0" smtClean="0"/>
              <a:t>(http://www.karaoketexty.cz/texty-</a:t>
            </a:r>
            <a:r>
              <a:rPr lang="cs-CZ" dirty="0" err="1" smtClean="0"/>
              <a:t>pisni</a:t>
            </a:r>
            <a:r>
              <a:rPr lang="cs-CZ" dirty="0" smtClean="0"/>
              <a:t>/</a:t>
            </a:r>
            <a:r>
              <a:rPr lang="cs-CZ" dirty="0" err="1" smtClean="0"/>
              <a:t>lidove-pisne</a:t>
            </a:r>
            <a:r>
              <a:rPr lang="cs-CZ" dirty="0" smtClean="0"/>
              <a:t>/co-sa-to-supoce-60336)</a:t>
            </a:r>
            <a:endParaRPr lang="cs-CZ" dirty="0"/>
          </a:p>
          <a:p>
            <a:pPr lvl="0"/>
            <a:r>
              <a:rPr lang="cs-CZ" dirty="0" smtClean="0"/>
              <a:t>Tvar </a:t>
            </a:r>
            <a:r>
              <a:rPr lang="cs-CZ" dirty="0"/>
              <a:t>3. </a:t>
            </a:r>
            <a:r>
              <a:rPr lang="cs-CZ" dirty="0" err="1"/>
              <a:t>pl</a:t>
            </a:r>
            <a:r>
              <a:rPr lang="cs-CZ" dirty="0"/>
              <a:t>. </a:t>
            </a:r>
            <a:r>
              <a:rPr lang="cs-CZ" dirty="0" err="1"/>
              <a:t>ind</a:t>
            </a:r>
            <a:r>
              <a:rPr lang="cs-CZ" dirty="0"/>
              <a:t>. </a:t>
            </a:r>
            <a:r>
              <a:rPr lang="cs-CZ" dirty="0" err="1"/>
              <a:t>préz</a:t>
            </a:r>
            <a:r>
              <a:rPr lang="cs-CZ" dirty="0"/>
              <a:t>. akt</a:t>
            </a:r>
            <a:r>
              <a:rPr lang="cs-CZ" dirty="0" smtClean="0"/>
              <a:t>. Na </a:t>
            </a:r>
            <a:r>
              <a:rPr lang="cs-CZ" i="1" dirty="0" smtClean="0"/>
              <a:t>–</a:t>
            </a:r>
            <a:r>
              <a:rPr lang="en-US" i="1" dirty="0" smtClean="0"/>
              <a:t>[</a:t>
            </a:r>
            <a:r>
              <a:rPr lang="cs-CZ" i="1" dirty="0" err="1" smtClean="0"/>
              <a:t>eě</a:t>
            </a:r>
            <a:r>
              <a:rPr lang="en-US" i="1" dirty="0" smtClean="0"/>
              <a:t>]</a:t>
            </a:r>
            <a:r>
              <a:rPr lang="cs-CZ" i="1" dirty="0" smtClean="0"/>
              <a:t>j</a:t>
            </a:r>
            <a:r>
              <a:rPr lang="cs-CZ" dirty="0" smtClean="0"/>
              <a:t> (viz snímek č. 13), potenciální homonymie s tvarem 2. </a:t>
            </a:r>
            <a:r>
              <a:rPr lang="cs-CZ" dirty="0" err="1" smtClean="0"/>
              <a:t>sg</a:t>
            </a:r>
            <a:r>
              <a:rPr lang="cs-CZ" dirty="0" smtClean="0"/>
              <a:t>. </a:t>
            </a:r>
            <a:r>
              <a:rPr lang="cs-CZ" dirty="0" err="1" smtClean="0"/>
              <a:t>imp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4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Krácení dlouhých infinitivů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8229600" cy="2420566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50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PRO POROVNÁNÍ DATA Z KORPUSU </a:t>
            </a:r>
            <a:r>
              <a:rPr lang="cs-CZ" b="1" dirty="0" smtClean="0"/>
              <a:t>SYN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04126"/>
            <a:ext cx="8229600" cy="211811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10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 Z KORPUSU </a:t>
            </a:r>
            <a:r>
              <a:rPr lang="cs-CZ" b="1" dirty="0" smtClean="0"/>
              <a:t>ORAL2013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46273"/>
            <a:ext cx="8229600" cy="2433816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Rezervy automatické morfologické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</a:p>
          <a:p>
            <a:r>
              <a:rPr lang="cs-CZ" dirty="0" smtClean="0"/>
              <a:t>Jaká úskalí mohou přinést pokusy o odstranění těchto chyb?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4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Homonymie imperativu 2. </a:t>
            </a:r>
            <a:r>
              <a:rPr lang="cs-CZ" sz="3200" dirty="0" err="1" smtClean="0"/>
              <a:t>sg</a:t>
            </a:r>
            <a:r>
              <a:rPr lang="cs-CZ" sz="3200" dirty="0" smtClean="0"/>
              <a:t>. a </a:t>
            </a:r>
            <a:r>
              <a:rPr lang="cs-CZ" sz="3200" dirty="0" err="1" smtClean="0"/>
              <a:t>substandardního</a:t>
            </a:r>
            <a:r>
              <a:rPr lang="cs-CZ" sz="3200" dirty="0" smtClean="0"/>
              <a:t> tvaru 3. </a:t>
            </a:r>
            <a:r>
              <a:rPr lang="cs-CZ" sz="3200" dirty="0" err="1" smtClean="0"/>
              <a:t>pl</a:t>
            </a:r>
            <a:r>
              <a:rPr lang="cs-CZ" sz="3200" dirty="0" smtClean="0"/>
              <a:t>. </a:t>
            </a:r>
            <a:r>
              <a:rPr lang="cs-CZ" sz="3200" dirty="0" err="1" smtClean="0"/>
              <a:t>ind</a:t>
            </a:r>
            <a:r>
              <a:rPr lang="cs-CZ" sz="3200" dirty="0" smtClean="0"/>
              <a:t>. </a:t>
            </a:r>
            <a:r>
              <a:rPr lang="cs-CZ" sz="3200" dirty="0" err="1" smtClean="0"/>
              <a:t>préz</a:t>
            </a:r>
            <a:r>
              <a:rPr lang="cs-CZ" sz="3200" dirty="0" smtClean="0"/>
              <a:t>. akt.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8229600" cy="2518974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4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Morfio</a:t>
            </a:r>
            <a:r>
              <a:rPr lang="cs-CZ" dirty="0" smtClean="0"/>
              <a:t> – nástroj na detekci variant</a:t>
            </a:r>
            <a:br>
              <a:rPr lang="cs-CZ" dirty="0" smtClean="0"/>
            </a:br>
            <a:r>
              <a:rPr lang="cs-CZ" dirty="0" smtClean="0"/>
              <a:t>(SYN2015)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2253456"/>
            <a:ext cx="3629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4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Nejde vždy o vzor </a:t>
            </a:r>
            <a:r>
              <a:rPr lang="cs-CZ" sz="2800" i="1" dirty="0" smtClean="0"/>
              <a:t>sázet</a:t>
            </a:r>
            <a:r>
              <a:rPr lang="cs-CZ" sz="2800" dirty="0" smtClean="0"/>
              <a:t> a homonymii </a:t>
            </a:r>
            <a:r>
              <a:rPr lang="cs-CZ" sz="2800" dirty="0" err="1" smtClean="0"/>
              <a:t>substandardního</a:t>
            </a:r>
            <a:r>
              <a:rPr lang="cs-CZ" sz="2800" dirty="0" smtClean="0"/>
              <a:t> tvaru    s tvarem standardním</a:t>
            </a:r>
            <a:br>
              <a:rPr lang="cs-CZ" sz="2800" dirty="0" smtClean="0"/>
            </a:br>
            <a:r>
              <a:rPr lang="cs-CZ" sz="2800" dirty="0" smtClean="0"/>
              <a:t>(SYN2010)</a:t>
            </a:r>
            <a:endParaRPr lang="cs-CZ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92" y="1600200"/>
            <a:ext cx="25616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0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Slovník automatického analyzátoru má rezervy a nedostatky jsou při využití korpusů vidět.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Doplnění slovníku a zvýšení jeho pokrytí je      v zásadě možné a díky korpusům lze zajistit zachycení jak centrálních, tak okrajových variant.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Zvýšení pokrytí slovníku nemusí znamenat zlepšení přesnosti automatické morfologické analýzy.</a:t>
            </a:r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74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Chceme novou automatickou morfologickou analýzu, i když víme, že i ona bude obsahovat chyby? 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Ano, ale informujme uživatele o tom, na které úrovni která chyba vzniká!</a:t>
            </a:r>
          </a:p>
          <a:p>
            <a:pPr marL="0" indent="0">
              <a:buNone/>
            </a:pPr>
            <a:endParaRPr lang="cs-CZ" dirty="0" smtClean="0"/>
          </a:p>
          <a:p>
            <a:pPr algn="ctr"/>
            <a:r>
              <a:rPr lang="cs-CZ" dirty="0" smtClean="0"/>
              <a:t>Děkuji Vám za pozornost.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ibliografie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BABINCOVÁ, Adriana. </a:t>
            </a:r>
            <a:r>
              <a:rPr lang="cs-CZ" i="1" dirty="0"/>
              <a:t>Morfologické varianty jako problém strojové analýzy češtiny</a:t>
            </a:r>
            <a:r>
              <a:rPr lang="cs-CZ" dirty="0"/>
              <a:t>. FF MU: Brno. 2015. (Nepublikovaná bakalářská práce pod vedením K. Osolsobě).</a:t>
            </a:r>
          </a:p>
          <a:p>
            <a:r>
              <a:rPr lang="cs-CZ" dirty="0"/>
              <a:t> </a:t>
            </a:r>
            <a:r>
              <a:rPr lang="cs-CZ" dirty="0" smtClean="0"/>
              <a:t>HLAVÁČKOVÁ</a:t>
            </a:r>
            <a:r>
              <a:rPr lang="cs-CZ" dirty="0"/>
              <a:t>, Dana. Korpusové zpracování korespondenčních textů: morfologické značkování. In Hladká, Zdeňka a kol.. </a:t>
            </a:r>
            <a:r>
              <a:rPr lang="cs-CZ" i="1" dirty="0"/>
              <a:t>Soukromá korespondence jako lingvistický pramen</a:t>
            </a:r>
            <a:r>
              <a:rPr lang="cs-CZ" dirty="0"/>
              <a:t>. Vyd. 1. Brno: Masarykova univerzita, 2013. s. 19-31.</a:t>
            </a:r>
          </a:p>
          <a:p>
            <a:r>
              <a:rPr lang="cs-CZ" dirty="0"/>
              <a:t> </a:t>
            </a:r>
            <a:r>
              <a:rPr lang="cs-CZ" dirty="0" smtClean="0"/>
              <a:t>HLAVÁČKOVÁ</a:t>
            </a:r>
            <a:r>
              <a:rPr lang="cs-CZ" dirty="0"/>
              <a:t>, Dana a Klára OSOLSOBĚ. Morfologické značkování mluvených korpusů, zkušenosti a otevřené otázky. Kopřivová, Marie, </a:t>
            </a:r>
            <a:r>
              <a:rPr lang="cs-CZ" dirty="0" err="1"/>
              <a:t>Waclawičová</a:t>
            </a:r>
            <a:r>
              <a:rPr lang="cs-CZ" dirty="0"/>
              <a:t>, Martina. In </a:t>
            </a:r>
            <a:r>
              <a:rPr lang="cs-CZ" i="1" dirty="0"/>
              <a:t>Čeština v mluveném korpusu</a:t>
            </a:r>
            <a:r>
              <a:rPr lang="cs-CZ" dirty="0"/>
              <a:t>. 1. vyd. Praha: Nakladatelství Lidové noviny/ Ústav Českého národního korpusu, 2008. s. 105-114.</a:t>
            </a:r>
          </a:p>
          <a:p>
            <a:r>
              <a:rPr lang="cs-CZ" dirty="0"/>
              <a:t> </a:t>
            </a:r>
            <a:r>
              <a:rPr lang="cs-CZ" dirty="0" smtClean="0"/>
              <a:t>OSOLSOBĚ</a:t>
            </a:r>
            <a:r>
              <a:rPr lang="cs-CZ" dirty="0"/>
              <a:t>, Klára. Slovesné tvary nerozpoznané automatickou morfologickou analýzou. Rkp. 2016. </a:t>
            </a:r>
            <a:endParaRPr lang="cs-CZ" dirty="0" smtClean="0"/>
          </a:p>
          <a:p>
            <a:r>
              <a:rPr lang="cs-CZ" dirty="0" smtClean="0"/>
              <a:t>PETKEVIČ, Vladimír. Morfologická homonymie v současné češtině. Praha: Nakladatelství Lidové noviny/ Ústav Českého národního korpusu, 2016.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38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 se berou chyby v automatické morfologické analýze?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Tvar je </a:t>
            </a:r>
            <a:r>
              <a:rPr lang="cs-CZ" dirty="0"/>
              <a:t>ve slovníku a </a:t>
            </a:r>
            <a:r>
              <a:rPr lang="cs-CZ" b="1" dirty="0">
                <a:solidFill>
                  <a:srgbClr val="FF0000"/>
                </a:solidFill>
              </a:rPr>
              <a:t>je chybně </a:t>
            </a:r>
            <a:r>
              <a:rPr lang="cs-CZ" b="1" dirty="0" err="1">
                <a:solidFill>
                  <a:srgbClr val="FF0000"/>
                </a:solidFill>
              </a:rPr>
              <a:t>desambiguován</a:t>
            </a:r>
            <a:r>
              <a:rPr lang="cs-CZ" b="1" dirty="0"/>
              <a:t> </a:t>
            </a:r>
            <a:r>
              <a:rPr lang="cs-CZ" dirty="0"/>
              <a:t>v důsledku </a:t>
            </a:r>
            <a:r>
              <a:rPr lang="cs-CZ" b="1" dirty="0">
                <a:solidFill>
                  <a:srgbClr val="7030A0"/>
                </a:solidFill>
              </a:rPr>
              <a:t>tvarové </a:t>
            </a:r>
            <a:r>
              <a:rPr lang="cs-CZ" b="1" dirty="0" smtClean="0">
                <a:solidFill>
                  <a:srgbClr val="7030A0"/>
                </a:solidFill>
              </a:rPr>
              <a:t>homonymie</a:t>
            </a:r>
          </a:p>
          <a:p>
            <a:r>
              <a:rPr lang="cs-CZ" dirty="0"/>
              <a:t>Ve slovníku automatického analyzátoru </a:t>
            </a:r>
            <a:r>
              <a:rPr lang="cs-CZ" b="1" dirty="0">
                <a:solidFill>
                  <a:srgbClr val="FF0000"/>
                </a:solidFill>
              </a:rPr>
              <a:t>chybí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dirty="0"/>
              <a:t>, </a:t>
            </a:r>
            <a:r>
              <a:rPr lang="cs-CZ" b="1" dirty="0"/>
              <a:t>tvar/</a:t>
            </a:r>
            <a:r>
              <a:rPr lang="cs-CZ" b="1" dirty="0" err="1"/>
              <a:t>word</a:t>
            </a:r>
            <a:r>
              <a:rPr lang="cs-CZ" dirty="0"/>
              <a:t> tudíž </a:t>
            </a:r>
            <a:r>
              <a:rPr lang="cs-CZ" b="1" dirty="0"/>
              <a:t>nemůže</a:t>
            </a:r>
            <a:r>
              <a:rPr lang="cs-CZ" dirty="0"/>
              <a:t> být správně </a:t>
            </a:r>
            <a:r>
              <a:rPr lang="cs-CZ" dirty="0" smtClean="0"/>
              <a:t>interpretován (</a:t>
            </a:r>
            <a:r>
              <a:rPr lang="cs-CZ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b="1" dirty="0" smtClean="0">
                <a:solidFill>
                  <a:srgbClr val="7030A0"/>
                </a:solidFill>
              </a:rPr>
              <a:t> na rovině slovníku</a:t>
            </a:r>
            <a:r>
              <a:rPr lang="cs-CZ" dirty="0" smtClean="0"/>
              <a:t>)</a:t>
            </a:r>
            <a:endParaRPr lang="cs-CZ" dirty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43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Tvar je </a:t>
            </a:r>
            <a:r>
              <a:rPr lang="cs-CZ" sz="3600" dirty="0" smtClean="0"/>
              <a:t>ve slovníku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8229600" cy="2592287"/>
          </a:xfrm>
          <a:prstGeom prst="rect">
            <a:avLst/>
          </a:prstGeom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4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6849"/>
            <a:ext cx="8229600" cy="2452664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09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0888"/>
            <a:ext cx="8229600" cy="1946906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homonym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2182019"/>
            <a:ext cx="22764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52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Ve slovníku automatického analyzátoru </a:t>
            </a:r>
            <a:r>
              <a:rPr lang="cs-CZ" sz="2800" b="1" dirty="0" smtClean="0">
                <a:solidFill>
                  <a:srgbClr val="FF0000"/>
                </a:solidFill>
              </a:rPr>
              <a:t>chybí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sz="2800" dirty="0" smtClean="0"/>
              <a:t>, </a:t>
            </a:r>
            <a:r>
              <a:rPr lang="cs-CZ" sz="2800" b="1" dirty="0" smtClean="0"/>
              <a:t>tvar/</a:t>
            </a:r>
            <a:r>
              <a:rPr lang="cs-CZ" sz="2800" b="1" dirty="0" err="1" smtClean="0"/>
              <a:t>word</a:t>
            </a:r>
            <a:r>
              <a:rPr lang="cs-CZ" sz="2800" dirty="0" smtClean="0"/>
              <a:t> tudíž </a:t>
            </a:r>
            <a:r>
              <a:rPr lang="cs-CZ" sz="2800" b="1" dirty="0" smtClean="0"/>
              <a:t>nemůže</a:t>
            </a:r>
            <a:r>
              <a:rPr lang="cs-CZ" sz="2800" dirty="0" smtClean="0"/>
              <a:t> být správně interpretován (</a:t>
            </a:r>
            <a:r>
              <a:rPr lang="cs-CZ" sz="2800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sz="2800" b="1" dirty="0" smtClean="0">
                <a:solidFill>
                  <a:srgbClr val="7030A0"/>
                </a:solidFill>
              </a:rPr>
              <a:t> na rovině slovníku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060848"/>
            <a:ext cx="8229600" cy="176784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8136904" cy="1296144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98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Možná řešení a jejich úskalí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Guessery</a:t>
            </a:r>
            <a:endParaRPr lang="cs-CZ" dirty="0" smtClean="0"/>
          </a:p>
          <a:p>
            <a:r>
              <a:rPr lang="cs-CZ" dirty="0" smtClean="0"/>
              <a:t>Doplňování slovníku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Korpusová lingvistika Praha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FD5-BF0D-4274-AA4E-AC9EDA8BEEE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145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564</Words>
  <Application>Microsoft Office PowerPoint</Application>
  <PresentationFormat>Předvádění na obrazovce (4:3)</PresentationFormat>
  <Paragraphs>107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Automatická morfologická analýza z hlediska pokrytí a nepokrytí morfologických variant</vt:lpstr>
      <vt:lpstr>Rezervy automatické morfologické analýzy</vt:lpstr>
      <vt:lpstr>Kde se berou chyby v automatické morfologické analýze?</vt:lpstr>
      <vt:lpstr>Tvar je ve slovníku</vt:lpstr>
      <vt:lpstr>a je chybně desambiguován</vt:lpstr>
      <vt:lpstr>v důsledku tvarové homonymie</vt:lpstr>
      <vt:lpstr>Popis homonym</vt:lpstr>
      <vt:lpstr>Ve slovníku automatického analyzátoru chybí adekvátní interpretace, tvar/word tudíž nemůže být správně interpretován (podgenerování na rovině slovníku)</vt:lpstr>
      <vt:lpstr>Možná řešení a jejich úskalí</vt:lpstr>
      <vt:lpstr>Tvar/varianta není ve slovníku, přestože jiné tvary/varianty ve slovníku jsou, tudíž nemůže být správně desambiguován</vt:lpstr>
      <vt:lpstr>Nedostatečné pokrytí má vliv na nepřesnou analýzu</vt:lpstr>
      <vt:lpstr>Pokrytí slovníku je v pořádku, ale  výsledky analýzy nejsou přesné</vt:lpstr>
      <vt:lpstr>Nejde o chybu v desambiguaci, ale i o podgenerovaný slovník</vt:lpstr>
      <vt:lpstr>Úskalí odstranění podgenerování na rovině slovníku automatického analyzátoru</vt:lpstr>
      <vt:lpstr>PODGENEROVANÉ JEDNOTKY – tvary sloves (sloveso – klíčové pro další stupně analýzy – pravidlovou desambiguaci)</vt:lpstr>
      <vt:lpstr>Konkrétní příklady</vt:lpstr>
      <vt:lpstr>Krácení dlouhých infinitivů</vt:lpstr>
      <vt:lpstr>PRO POROVNÁNÍ DATA Z KORPUSU SYN</vt:lpstr>
      <vt:lpstr>A Z KORPUSU ORAL2013</vt:lpstr>
      <vt:lpstr>Homonymie imperativu 2. sg. a substandardního tvaru 3. pl. ind. préz. akt.</vt:lpstr>
      <vt:lpstr>Morfio – nástroj na detekci variant (SYN2015)</vt:lpstr>
      <vt:lpstr>Nejde vždy o vzor sázet a homonymii substandardního tvaru    s tvarem standardním (SYN2010)</vt:lpstr>
      <vt:lpstr>Závěr</vt:lpstr>
      <vt:lpstr>Kam dál?</vt:lpstr>
      <vt:lpstr>Bibliografie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Automatická morfologická analýza z hlediska pokrytí a nepokrytí morfologických variant</dc:title>
  <dc:creator>Klára Osolsobě</dc:creator>
  <cp:lastModifiedBy>petr</cp:lastModifiedBy>
  <cp:revision>16</cp:revision>
  <cp:lastPrinted>2016-09-12T14:34:26Z</cp:lastPrinted>
  <dcterms:created xsi:type="dcterms:W3CDTF">2016-09-12T10:30:18Z</dcterms:created>
  <dcterms:modified xsi:type="dcterms:W3CDTF">2020-09-29T16:46:28Z</dcterms:modified>
</cp:coreProperties>
</file>