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66" r:id="rId16"/>
    <p:sldId id="271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1EA5A-45C4-48EB-928F-532D1B0810D1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9DAD1-FCAA-4EC8-9D2F-4973894EFE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29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1EA5A-45C4-48EB-928F-532D1B0810D1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9DAD1-FCAA-4EC8-9D2F-4973894EFE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238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1EA5A-45C4-48EB-928F-532D1B0810D1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9DAD1-FCAA-4EC8-9D2F-4973894EFE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3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1EA5A-45C4-48EB-928F-532D1B0810D1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9DAD1-FCAA-4EC8-9D2F-4973894EFE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187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1EA5A-45C4-48EB-928F-532D1B0810D1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9DAD1-FCAA-4EC8-9D2F-4973894EFE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45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1EA5A-45C4-48EB-928F-532D1B0810D1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9DAD1-FCAA-4EC8-9D2F-4973894EFE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25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1EA5A-45C4-48EB-928F-532D1B0810D1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9DAD1-FCAA-4EC8-9D2F-4973894EFE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982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1EA5A-45C4-48EB-928F-532D1B0810D1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9DAD1-FCAA-4EC8-9D2F-4973894EFE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787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1EA5A-45C4-48EB-928F-532D1B0810D1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9DAD1-FCAA-4EC8-9D2F-4973894EFE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72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1EA5A-45C4-48EB-928F-532D1B0810D1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9DAD1-FCAA-4EC8-9D2F-4973894EFE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045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1EA5A-45C4-48EB-928F-532D1B0810D1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9DAD1-FCAA-4EC8-9D2F-4973894EFE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712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1EA5A-45C4-48EB-928F-532D1B0810D1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9DAD1-FCAA-4EC8-9D2F-4973894EFE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865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Příslovečné spřežky, slovnědruhové přesahy tvary na </a:t>
            </a:r>
            <a:r>
              <a:rPr lang="cs-CZ" b="1" i="1" dirty="0"/>
              <a:t>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PLIN032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6068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výpis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81450" y="3539331"/>
            <a:ext cx="422910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701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Jak vyhledat tvary potenciálních adverbiálních spřežky i nespřažené ustrnulé tvary (nikoli jen po předložce)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Podívejte se do korpusu na tvary předložkových spojení a spřežek.</a:t>
            </a:r>
            <a:endParaRPr lang="cs-CZ" dirty="0"/>
          </a:p>
          <a:p>
            <a:r>
              <a:rPr lang="cs-CZ" b="1" dirty="0"/>
              <a:t>Vyhledejte v korpusu dvojice adverbií od stejného základu lišící se slovnědruhovou  charakteristikou (např. </a:t>
            </a:r>
            <a:r>
              <a:rPr lang="cs-CZ" b="1" i="1" dirty="0"/>
              <a:t>smutně/smutno</a:t>
            </a:r>
            <a:r>
              <a:rPr lang="cs-CZ" b="1" dirty="0"/>
              <a:t>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130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dvojice </a:t>
            </a:r>
            <a:r>
              <a:rPr lang="en-US" dirty="0" smtClean="0"/>
              <a:t>[</a:t>
            </a:r>
            <a:r>
              <a:rPr lang="cs-CZ" dirty="0" err="1" smtClean="0"/>
              <a:t>eě</a:t>
            </a:r>
            <a:r>
              <a:rPr lang="en-US" dirty="0" smtClean="0"/>
              <a:t>]</a:t>
            </a:r>
            <a:r>
              <a:rPr lang="cs-CZ" dirty="0" smtClean="0"/>
              <a:t>/o</a:t>
            </a:r>
            <a:br>
              <a:rPr lang="cs-CZ" dirty="0" smtClean="0"/>
            </a:br>
            <a:r>
              <a:rPr lang="cs-CZ" sz="3100" b="1" dirty="0" smtClean="0"/>
              <a:t>Pozorujte vyhledané dvojice a pokuste se je klasifikovat.</a:t>
            </a:r>
            <a:r>
              <a:rPr lang="cs-CZ" sz="3100" dirty="0" smtClean="0"/>
              <a:t/>
            </a:r>
            <a:br>
              <a:rPr lang="cs-CZ" sz="3100" dirty="0" smtClean="0"/>
            </a:br>
            <a:endParaRPr lang="cs-CZ" sz="3100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52693"/>
            <a:ext cx="10515600" cy="429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545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5256" y="365125"/>
            <a:ext cx="10448544" cy="1325563"/>
          </a:xfrm>
        </p:spPr>
        <p:txBody>
          <a:bodyPr>
            <a:normAutofit/>
          </a:bodyPr>
          <a:lstStyle/>
          <a:p>
            <a:r>
              <a:rPr lang="cs-CZ" b="1" dirty="0" smtClean="0"/>
              <a:t>Zopakujte </a:t>
            </a:r>
            <a:r>
              <a:rPr lang="cs-CZ" b="1" dirty="0"/>
              <a:t>vyhledávání tak, aby typ na </a:t>
            </a:r>
            <a:r>
              <a:rPr lang="cs-CZ" b="1" i="1" dirty="0"/>
              <a:t>o</a:t>
            </a:r>
            <a:r>
              <a:rPr lang="cs-CZ" b="1" dirty="0"/>
              <a:t> nebyl rozpoznán automatickou analýzou</a:t>
            </a:r>
            <a:r>
              <a:rPr lang="cs-CZ" b="1" dirty="0" smtClean="0"/>
              <a:t>.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32145"/>
            <a:ext cx="10515600" cy="413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861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Výsledky seřaďte podle frekvence vzoru2.</a:t>
            </a:r>
            <a:endParaRPr lang="cs-CZ" dirty="0"/>
          </a:p>
          <a:p>
            <a:r>
              <a:rPr lang="cs-CZ" b="1" dirty="0"/>
              <a:t>Definujte nedostatky slovníku použitého analyzátoru.</a:t>
            </a:r>
            <a:endParaRPr lang="cs-CZ" dirty="0"/>
          </a:p>
          <a:p>
            <a:r>
              <a:rPr lang="cs-CZ" b="1" dirty="0"/>
              <a:t>Podívejte se na typ adverbií na </a:t>
            </a:r>
            <a:r>
              <a:rPr lang="cs-CZ" b="1" i="1" dirty="0"/>
              <a:t>y</a:t>
            </a:r>
            <a:r>
              <a:rPr lang="cs-CZ" b="1" dirty="0"/>
              <a:t>. Jak jsou </a:t>
            </a:r>
            <a:r>
              <a:rPr lang="cs-CZ" b="1" dirty="0" err="1"/>
              <a:t>lemmatizovány</a:t>
            </a:r>
            <a:r>
              <a:rPr lang="cs-CZ" b="1" dirty="0"/>
              <a:t> a značkovány tvary typu </a:t>
            </a:r>
            <a:r>
              <a:rPr lang="cs-CZ" b="1" i="1" dirty="0"/>
              <a:t>po .*[</a:t>
            </a:r>
            <a:r>
              <a:rPr lang="cs-CZ" b="1" i="1" dirty="0" err="1"/>
              <a:t>sc</a:t>
            </a:r>
            <a:r>
              <a:rPr lang="cs-CZ" b="1" i="1" dirty="0"/>
              <a:t>]ku</a:t>
            </a:r>
            <a:r>
              <a:rPr lang="cs-CZ" b="1" dirty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9516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Jak </a:t>
            </a:r>
            <a:r>
              <a:rPr lang="cs-CZ" b="1" dirty="0" err="1"/>
              <a:t>lemmatizovat</a:t>
            </a:r>
            <a:r>
              <a:rPr lang="cs-CZ" b="1" dirty="0"/>
              <a:t> a interpretovat tvar </a:t>
            </a:r>
            <a:r>
              <a:rPr lang="cs-CZ" b="1" i="1" dirty="0"/>
              <a:t>such, sucha, sucho, suchy</a:t>
            </a:r>
            <a:r>
              <a:rPr lang="cs-CZ" b="1" dirty="0"/>
              <a:t> ale i </a:t>
            </a:r>
            <a:r>
              <a:rPr lang="cs-CZ" b="1" i="1" dirty="0"/>
              <a:t>suši</a:t>
            </a:r>
            <a:r>
              <a:rPr lang="cs-CZ" b="1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a.</a:t>
            </a:r>
            <a:r>
              <a:rPr lang="cs-CZ" i="1" dirty="0"/>
              <a:t> </a:t>
            </a:r>
            <a:r>
              <a:rPr lang="cs-CZ" dirty="0">
                <a:solidFill>
                  <a:srgbClr val="00B050"/>
                </a:solidFill>
              </a:rPr>
              <a:t>Bylo velké sucho. (substantivum → POS=N)</a:t>
            </a:r>
          </a:p>
          <a:p>
            <a:r>
              <a:rPr lang="cs-CZ" dirty="0"/>
              <a:t>b.</a:t>
            </a:r>
            <a:r>
              <a:rPr lang="cs-CZ" i="1" dirty="0"/>
              <a:t> </a:t>
            </a:r>
            <a:r>
              <a:rPr lang="cs-CZ" i="1" dirty="0">
                <a:solidFill>
                  <a:srgbClr val="00B050"/>
                </a:solidFill>
              </a:rPr>
              <a:t>Bylo velmi </a:t>
            </a:r>
            <a:r>
              <a:rPr lang="cs-CZ" b="1" i="1" dirty="0">
                <a:solidFill>
                  <a:srgbClr val="00B050"/>
                </a:solidFill>
              </a:rPr>
              <a:t>sucho</a:t>
            </a:r>
            <a:r>
              <a:rPr lang="cs-CZ" i="1" dirty="0">
                <a:solidFill>
                  <a:srgbClr val="00B050"/>
                </a:solidFill>
              </a:rPr>
              <a:t>.</a:t>
            </a:r>
            <a:r>
              <a:rPr lang="cs-CZ" dirty="0">
                <a:solidFill>
                  <a:srgbClr val="00B050"/>
                </a:solidFill>
              </a:rPr>
              <a:t> (adverbium → POS=D);</a:t>
            </a:r>
          </a:p>
          <a:p>
            <a:r>
              <a:rPr lang="cs-CZ" dirty="0"/>
              <a:t>c.</a:t>
            </a:r>
            <a:r>
              <a:rPr lang="cs-CZ" i="1" dirty="0"/>
              <a:t> </a:t>
            </a:r>
            <a:r>
              <a:rPr lang="cs-CZ" i="1" dirty="0">
                <a:solidFill>
                  <a:srgbClr val="FFC000"/>
                </a:solidFill>
              </a:rPr>
              <a:t>Bylo </a:t>
            </a:r>
            <a:r>
              <a:rPr lang="cs-CZ" b="1" i="1" dirty="0">
                <a:solidFill>
                  <a:srgbClr val="FFC000"/>
                </a:solidFill>
              </a:rPr>
              <a:t>sucho</a:t>
            </a:r>
            <a:r>
              <a:rPr lang="cs-CZ" i="1" dirty="0">
                <a:solidFill>
                  <a:srgbClr val="FFC000"/>
                </a:solidFill>
              </a:rPr>
              <a:t>.</a:t>
            </a:r>
            <a:r>
              <a:rPr lang="cs-CZ" dirty="0">
                <a:solidFill>
                  <a:srgbClr val="FFC000"/>
                </a:solidFill>
              </a:rPr>
              <a:t>  (adverbium → POS=D)</a:t>
            </a:r>
          </a:p>
          <a:p>
            <a:r>
              <a:rPr lang="cs-CZ" dirty="0"/>
              <a:t>d. </a:t>
            </a:r>
            <a:r>
              <a:rPr lang="cs-CZ" i="1" dirty="0">
                <a:solidFill>
                  <a:srgbClr val="00B050"/>
                </a:solidFill>
              </a:rPr>
              <a:t>Dítě bylo </a:t>
            </a:r>
            <a:r>
              <a:rPr lang="cs-CZ" b="1" i="1" dirty="0">
                <a:solidFill>
                  <a:srgbClr val="00B050"/>
                </a:solidFill>
              </a:rPr>
              <a:t>sucho</a:t>
            </a:r>
            <a:r>
              <a:rPr lang="cs-CZ" i="1" dirty="0">
                <a:solidFill>
                  <a:srgbClr val="00B050"/>
                </a:solidFill>
              </a:rPr>
              <a:t>. </a:t>
            </a:r>
            <a:r>
              <a:rPr lang="cs-CZ" dirty="0">
                <a:solidFill>
                  <a:srgbClr val="00B050"/>
                </a:solidFill>
              </a:rPr>
              <a:t> (adjektivum – jmenný tvar → POS=A);</a:t>
            </a:r>
          </a:p>
          <a:p>
            <a:r>
              <a:rPr lang="cs-CZ" dirty="0"/>
              <a:t>e. </a:t>
            </a:r>
            <a:r>
              <a:rPr lang="cs-CZ" i="1" dirty="0"/>
              <a:t>Chlapi seděli v hospodě </a:t>
            </a:r>
            <a:r>
              <a:rPr lang="cs-CZ" b="1" i="1" dirty="0"/>
              <a:t>na</a:t>
            </a:r>
            <a:r>
              <a:rPr lang="cs-CZ" i="1" dirty="0"/>
              <a:t> </a:t>
            </a:r>
            <a:r>
              <a:rPr lang="cs-CZ" b="1" i="1" dirty="0"/>
              <a:t>sucho</a:t>
            </a:r>
            <a:r>
              <a:rPr lang="cs-CZ" i="1" dirty="0"/>
              <a:t>.</a:t>
            </a:r>
            <a:r>
              <a:rPr lang="cs-CZ" dirty="0"/>
              <a:t> (adverbium → POS=D)</a:t>
            </a:r>
          </a:p>
          <a:p>
            <a:r>
              <a:rPr lang="cs-CZ" dirty="0"/>
              <a:t>f.  </a:t>
            </a:r>
            <a:r>
              <a:rPr lang="cs-CZ" i="1" dirty="0"/>
              <a:t>Chlapi si v hospodě stěžovali </a:t>
            </a:r>
            <a:r>
              <a:rPr lang="cs-CZ" b="1" i="1" dirty="0"/>
              <a:t>na</a:t>
            </a:r>
            <a:r>
              <a:rPr lang="cs-CZ" i="1" dirty="0"/>
              <a:t> </a:t>
            </a:r>
            <a:r>
              <a:rPr lang="cs-CZ" b="1" i="1" dirty="0"/>
              <a:t>sucho</a:t>
            </a:r>
            <a:r>
              <a:rPr lang="cs-CZ" i="1" dirty="0"/>
              <a:t>.</a:t>
            </a:r>
            <a:r>
              <a:rPr lang="cs-CZ" dirty="0"/>
              <a:t> (substantivum → POS=N)</a:t>
            </a:r>
          </a:p>
          <a:p>
            <a:r>
              <a:rPr lang="cs-CZ" dirty="0"/>
              <a:t>g. </a:t>
            </a:r>
            <a:r>
              <a:rPr lang="cs-CZ" b="1" i="1" dirty="0"/>
              <a:t>Do sucha</a:t>
            </a:r>
            <a:r>
              <a:rPr lang="cs-CZ" dirty="0"/>
              <a:t>,</a:t>
            </a:r>
            <a:r>
              <a:rPr lang="cs-CZ" i="1" dirty="0"/>
              <a:t> které ničilo úrodu v roce 1947, jsem hroznější počasí nezažil. </a:t>
            </a:r>
            <a:r>
              <a:rPr lang="cs-CZ" dirty="0"/>
              <a:t>(substantivum → POS=N)</a:t>
            </a:r>
          </a:p>
          <a:p>
            <a:r>
              <a:rPr lang="cs-CZ" dirty="0"/>
              <a:t>h. </a:t>
            </a:r>
            <a:r>
              <a:rPr lang="cs-CZ" i="1" dirty="0"/>
              <a:t>Utři se </a:t>
            </a:r>
            <a:r>
              <a:rPr lang="cs-CZ" b="1" i="1" dirty="0"/>
              <a:t>do sucha.</a:t>
            </a:r>
            <a:r>
              <a:rPr lang="cs-CZ" dirty="0"/>
              <a:t> (adverbium → POS=D)</a:t>
            </a:r>
          </a:p>
          <a:p>
            <a:r>
              <a:rPr lang="cs-CZ" dirty="0"/>
              <a:t>i. </a:t>
            </a:r>
            <a:r>
              <a:rPr lang="cs-CZ" i="1" dirty="0"/>
              <a:t>Jsem už zcela </a:t>
            </a:r>
            <a:r>
              <a:rPr lang="cs-CZ" b="1" i="1" dirty="0"/>
              <a:t>such</a:t>
            </a:r>
            <a:r>
              <a:rPr lang="cs-CZ" i="1" dirty="0"/>
              <a:t>, manželka je </a:t>
            </a:r>
            <a:r>
              <a:rPr lang="cs-CZ" b="1" i="1" dirty="0"/>
              <a:t>sucha</a:t>
            </a:r>
            <a:r>
              <a:rPr lang="cs-CZ" i="1" dirty="0"/>
              <a:t> i dítka jsou již </a:t>
            </a:r>
            <a:r>
              <a:rPr lang="cs-CZ" b="1" i="1" dirty="0"/>
              <a:t>sucha</a:t>
            </a:r>
            <a:r>
              <a:rPr lang="cs-CZ" i="1" dirty="0"/>
              <a:t>, ale šaty nejsou dosud zcela </a:t>
            </a:r>
            <a:r>
              <a:rPr lang="cs-CZ" b="1" i="1" dirty="0"/>
              <a:t>suchy</a:t>
            </a:r>
            <a:r>
              <a:rPr lang="cs-CZ" i="1" dirty="0"/>
              <a:t>. </a:t>
            </a:r>
            <a:r>
              <a:rPr lang="cs-CZ" dirty="0"/>
              <a:t>(adjektivum – jmenný tvar → POS=A</a:t>
            </a:r>
            <a:r>
              <a:rPr lang="cs-CZ" dirty="0" smtClean="0"/>
              <a:t>)</a:t>
            </a:r>
          </a:p>
          <a:p>
            <a:r>
              <a:rPr lang="cs-CZ" dirty="0" smtClean="0"/>
              <a:t>j. </a:t>
            </a:r>
            <a:r>
              <a:rPr lang="cs-CZ" i="1" dirty="0" smtClean="0"/>
              <a:t>Tolik </a:t>
            </a:r>
            <a:r>
              <a:rPr lang="cs-CZ" b="1" i="1" dirty="0"/>
              <a:t>such</a:t>
            </a:r>
            <a:r>
              <a:rPr lang="cs-CZ" b="1" dirty="0"/>
              <a:t> </a:t>
            </a:r>
            <a:r>
              <a:rPr lang="cs-CZ" i="1" dirty="0"/>
              <a:t>nebylo ani v minulém století. </a:t>
            </a:r>
            <a:r>
              <a:rPr lang="cs-CZ" dirty="0"/>
              <a:t>(substantivum → POS=N)</a:t>
            </a:r>
          </a:p>
          <a:p>
            <a:r>
              <a:rPr lang="cs-CZ" dirty="0"/>
              <a:t>k. </a:t>
            </a:r>
            <a:r>
              <a:rPr lang="cs-CZ" i="1" dirty="0"/>
              <a:t>Tak to by bylo v </a:t>
            </a:r>
            <a:r>
              <a:rPr lang="cs-CZ" b="1" i="1" dirty="0"/>
              <a:t>suchu</a:t>
            </a:r>
            <a:r>
              <a:rPr lang="cs-CZ" i="1" dirty="0"/>
              <a:t>. </a:t>
            </a:r>
            <a:r>
              <a:rPr lang="cs-CZ" dirty="0"/>
              <a:t>(adverbium → POS=D)</a:t>
            </a:r>
          </a:p>
          <a:p>
            <a:r>
              <a:rPr lang="cs-CZ" dirty="0"/>
              <a:t>l</a:t>
            </a:r>
            <a:r>
              <a:rPr lang="cs-CZ" i="1" dirty="0"/>
              <a:t>. V takovém dlouhotrvajícím </a:t>
            </a:r>
            <a:r>
              <a:rPr lang="cs-CZ" b="1" i="1" dirty="0"/>
              <a:t>suchu </a:t>
            </a:r>
            <a:r>
              <a:rPr lang="cs-CZ" i="1" dirty="0"/>
              <a:t>dojde snadno k požáru. </a:t>
            </a:r>
            <a:r>
              <a:rPr lang="cs-CZ" dirty="0"/>
              <a:t>(substantivum → POS=N)</a:t>
            </a:r>
          </a:p>
          <a:p>
            <a:r>
              <a:rPr lang="cs-CZ" dirty="0"/>
              <a:t>m. </a:t>
            </a:r>
            <a:r>
              <a:rPr lang="cs-CZ" i="1" dirty="0"/>
              <a:t>Nevěděli jsme si rady s velkými </a:t>
            </a:r>
            <a:r>
              <a:rPr lang="cs-CZ" b="1" i="1" dirty="0"/>
              <a:t>suchy</a:t>
            </a:r>
            <a:r>
              <a:rPr lang="cs-CZ" i="1" dirty="0"/>
              <a:t>. </a:t>
            </a:r>
            <a:r>
              <a:rPr lang="cs-CZ" dirty="0"/>
              <a:t>(substantivum → POS=N)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616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Jmenné tvary adjektiv</a:t>
            </a:r>
            <a:endParaRPr lang="cs-CZ" dirty="0"/>
          </a:p>
          <a:p>
            <a:r>
              <a:rPr lang="cs-CZ" b="1" dirty="0"/>
              <a:t>Adverbializace jmenných tvarů</a:t>
            </a:r>
            <a:endParaRPr lang="cs-CZ" dirty="0"/>
          </a:p>
          <a:p>
            <a:r>
              <a:rPr lang="cs-CZ" b="1" dirty="0"/>
              <a:t>Pravidla pro zaznamenávání adverbializovaných jmenných tvarů ve slovnících automatických analyzátorů</a:t>
            </a:r>
            <a:endParaRPr lang="cs-CZ" dirty="0"/>
          </a:p>
          <a:p>
            <a:r>
              <a:rPr lang="cs-CZ" b="1" dirty="0"/>
              <a:t>Pravidla pro desambiguaci homonymní tvarů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61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</a:t>
            </a:r>
            <a:r>
              <a:rPr lang="cs-CZ" smtClean="0"/>
              <a:t>na </a:t>
            </a:r>
            <a:r>
              <a:rPr lang="cs-CZ" smtClean="0"/>
              <a:t>18</a:t>
            </a:r>
            <a:r>
              <a:rPr lang="cs-CZ" smtClean="0"/>
              <a:t>. </a:t>
            </a:r>
            <a:r>
              <a:rPr lang="cs-CZ" dirty="0" smtClean="0"/>
              <a:t>11. 2020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V návrhu na nové značkování české morfologie (</a:t>
            </a:r>
            <a:r>
              <a:rPr lang="cs-CZ" b="1" dirty="0" err="1"/>
              <a:t>NovaMorf</a:t>
            </a:r>
            <a:r>
              <a:rPr lang="cs-CZ" b="1" dirty="0"/>
              <a:t>) se předpokládá, že tvary pasivních příčestí budou </a:t>
            </a:r>
            <a:r>
              <a:rPr lang="cs-CZ" b="1" dirty="0" err="1"/>
              <a:t>lemmatizovány</a:t>
            </a:r>
            <a:r>
              <a:rPr lang="cs-CZ" b="1" dirty="0"/>
              <a:t> několikanásobným lemmatem, a sice dlouhým tvarem adjektiva tvořeného z krátkého tvaru (příčestí) a infinitivem.</a:t>
            </a:r>
            <a:endParaRPr lang="cs-CZ" dirty="0"/>
          </a:p>
          <a:p>
            <a:r>
              <a:rPr lang="cs-CZ" b="1" dirty="0"/>
              <a:t>Jednou z námitek proti tomuto řešení byla údajná nedoloženost dlouhých tvarů. </a:t>
            </a:r>
            <a:endParaRPr lang="cs-CZ" dirty="0"/>
          </a:p>
          <a:p>
            <a:r>
              <a:rPr lang="cs-CZ" dirty="0"/>
              <a:t>V synv7 jsou doloženy tvary pasiv bez odpovídajících složených tvarů: </a:t>
            </a:r>
            <a:r>
              <a:rPr lang="cs-CZ" i="1" dirty="0"/>
              <a:t>důvěřováno, křivděno, </a:t>
            </a:r>
            <a:br>
              <a:rPr lang="cs-CZ" i="1" dirty="0"/>
            </a:br>
            <a:r>
              <a:rPr lang="cs-CZ" i="1" dirty="0"/>
              <a:t>reptáno, hřešeno, </a:t>
            </a:r>
            <a:r>
              <a:rPr lang="cs-CZ" i="1" dirty="0" err="1"/>
              <a:t>poshověno</a:t>
            </a:r>
            <a:r>
              <a:rPr lang="cs-CZ" i="1" dirty="0"/>
              <a:t>, hýbáno, naléháno, přáno, zacházeno, </a:t>
            </a:r>
            <a:br>
              <a:rPr lang="cs-CZ" i="1" dirty="0"/>
            </a:br>
            <a:r>
              <a:rPr lang="cs-CZ" i="1" dirty="0"/>
              <a:t>pohlíženo, jednáno, vyhrožováno, hovořeno, přihlíženo, hleděno, </a:t>
            </a:r>
            <a:br>
              <a:rPr lang="cs-CZ" i="1" dirty="0"/>
            </a:br>
            <a:r>
              <a:rPr lang="cs-CZ" i="1" dirty="0"/>
              <a:t>zabraňováno, vycházeno, pracováno, referováno, reagováno, dohlíženo, </a:t>
            </a:r>
            <a:br>
              <a:rPr lang="cs-CZ" i="1" dirty="0"/>
            </a:br>
            <a:r>
              <a:rPr lang="cs-CZ" i="1" dirty="0"/>
              <a:t>pátráno... </a:t>
            </a:r>
            <a:r>
              <a:rPr lang="cs-CZ" dirty="0"/>
              <a:t>a další.</a:t>
            </a:r>
          </a:p>
          <a:p>
            <a:r>
              <a:rPr lang="cs-CZ" b="1" dirty="0"/>
              <a:t>Projděte korpusy (webové – řada </a:t>
            </a:r>
            <a:r>
              <a:rPr lang="cs-CZ" b="1" dirty="0" err="1"/>
              <a:t>Araneum</a:t>
            </a:r>
            <a:r>
              <a:rPr lang="cs-CZ" b="1" dirty="0"/>
              <a:t>, </a:t>
            </a:r>
            <a:r>
              <a:rPr lang="cs-CZ" b="1" dirty="0" err="1"/>
              <a:t>czTenTen</a:t>
            </a:r>
            <a:r>
              <a:rPr lang="cs-CZ" b="1" dirty="0"/>
              <a:t>) a shromážděte doklady odporující uvedené námitce. Pokuste se najít důvody pro výskyt doložených dlouhých tvarů</a:t>
            </a:r>
            <a:r>
              <a:rPr lang="cs-CZ" b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6445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čem budeme hovořit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Adverbium jako slovní druh</a:t>
            </a:r>
          </a:p>
          <a:p>
            <a:r>
              <a:rPr lang="cs-CZ" dirty="0"/>
              <a:t>Jak jsou </a:t>
            </a:r>
            <a:r>
              <a:rPr lang="cs-CZ" dirty="0" err="1"/>
              <a:t>lemmatizovány</a:t>
            </a:r>
            <a:r>
              <a:rPr lang="cs-CZ" dirty="0"/>
              <a:t> a slovnědruhově interpretovány tvary adverbií, které končí na –</a:t>
            </a:r>
            <a:r>
              <a:rPr lang="cs-CZ" dirty="0" smtClean="0"/>
              <a:t>o v korpusech SYN</a:t>
            </a:r>
          </a:p>
          <a:p>
            <a:r>
              <a:rPr lang="cs-CZ" dirty="0" smtClean="0"/>
              <a:t>Jak vyhledat tvary potenciálních adverbiálních spřežky i nespřažené ustrnulé tvary (nikoli jen po předložce)</a:t>
            </a:r>
          </a:p>
          <a:p>
            <a:r>
              <a:rPr lang="cs-CZ" dirty="0" smtClean="0"/>
              <a:t>Návrh lemmatizace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322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Adverbium jako slovní druh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Neohebný, autosémantický, primární syntaktická funkce adverbiální určení</a:t>
            </a:r>
          </a:p>
          <a:p>
            <a:r>
              <a:rPr lang="cs-CZ" dirty="0" smtClean="0"/>
              <a:t>Neohebnost a původ adverbií – slovnědruhová charakteristika</a:t>
            </a:r>
          </a:p>
          <a:p>
            <a:r>
              <a:rPr lang="cs-CZ" dirty="0" smtClean="0"/>
              <a:t>Slovnědruhová </a:t>
            </a:r>
            <a:r>
              <a:rPr lang="cs-CZ" dirty="0" err="1" smtClean="0"/>
              <a:t>přesažnost</a:t>
            </a:r>
            <a:r>
              <a:rPr lang="cs-CZ" dirty="0" smtClean="0"/>
              <a:t> zájmenných příslovcí</a:t>
            </a:r>
          </a:p>
          <a:p>
            <a:r>
              <a:rPr lang="cs-CZ" dirty="0" smtClean="0"/>
              <a:t>Adverbializace jmen</a:t>
            </a:r>
            <a:r>
              <a:rPr lang="cs-CZ" dirty="0"/>
              <a:t> </a:t>
            </a:r>
            <a:r>
              <a:rPr lang="cs-CZ" dirty="0" smtClean="0"/>
              <a:t>– adverbiální spřežky</a:t>
            </a:r>
          </a:p>
          <a:p>
            <a:r>
              <a:rPr lang="cs-CZ" dirty="0" smtClean="0"/>
              <a:t>Kodifikace  variant</a:t>
            </a:r>
          </a:p>
        </p:txBody>
      </p:sp>
    </p:spTree>
    <p:extLst>
      <p:ext uri="{BB962C8B-B14F-4D97-AF65-F5344CB8AC3E}">
        <p14:creationId xmlns:p14="http://schemas.microsoft.com/office/powerpoint/2010/main" val="1618004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Slovnědruhová interpretace adverbií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Dg.*</a:t>
            </a:r>
          </a:p>
          <a:p>
            <a:r>
              <a:rPr lang="cs-CZ" dirty="0" smtClean="0"/>
              <a:t>Db.*</a:t>
            </a:r>
          </a:p>
          <a:p>
            <a:r>
              <a:rPr lang="cs-CZ" dirty="0" smtClean="0"/>
              <a:t>X.*</a:t>
            </a:r>
          </a:p>
          <a:p>
            <a:r>
              <a:rPr lang="cs-CZ" dirty="0" smtClean="0"/>
              <a:t>Jiné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068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Jak jsou </a:t>
            </a:r>
            <a:r>
              <a:rPr lang="cs-CZ" sz="3600" dirty="0" err="1" smtClean="0"/>
              <a:t>lemmatizovány</a:t>
            </a:r>
            <a:r>
              <a:rPr lang="cs-CZ" sz="3600" dirty="0" smtClean="0"/>
              <a:t> a slovnědruhově interpretovány tvary adverbií, které končí na </a:t>
            </a:r>
            <a:r>
              <a:rPr lang="cs-CZ" sz="3600" b="1" dirty="0" smtClean="0">
                <a:solidFill>
                  <a:srgbClr val="FF0000"/>
                </a:solidFill>
              </a:rPr>
              <a:t>–o</a:t>
            </a:r>
            <a:r>
              <a:rPr lang="cs-CZ" sz="3600" dirty="0" smtClean="0"/>
              <a:t> v korpusech SYN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[</a:t>
            </a:r>
            <a:r>
              <a:rPr lang="cs-CZ" dirty="0" err="1"/>
              <a:t>lc</a:t>
            </a:r>
            <a:r>
              <a:rPr lang="cs-CZ" dirty="0"/>
              <a:t>=".*o" &amp; </a:t>
            </a:r>
            <a:r>
              <a:rPr lang="cs-CZ" dirty="0" err="1"/>
              <a:t>tag</a:t>
            </a:r>
            <a:r>
              <a:rPr lang="cs-CZ" dirty="0"/>
              <a:t>="D.*"]</a:t>
            </a:r>
          </a:p>
          <a:p>
            <a:endParaRPr lang="cs-CZ" dirty="0" smtClean="0"/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975360" y="2784983"/>
            <a:ext cx="5760720" cy="278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957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5760720" cy="6026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76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Proč jsou některá označkována jako stupňovatelná a jiná nikoli?</a:t>
            </a:r>
            <a:endParaRPr lang="cs-CZ" dirty="0"/>
          </a:p>
          <a:p>
            <a:r>
              <a:rPr lang="cs-CZ" b="1" dirty="0"/>
              <a:t>Je pozitivem od </a:t>
            </a:r>
            <a:r>
              <a:rPr lang="cs-CZ" b="1" i="1" dirty="0"/>
              <a:t>snadněji</a:t>
            </a:r>
            <a:r>
              <a:rPr lang="cs-CZ" b="1" dirty="0"/>
              <a:t> vždy tvar </a:t>
            </a:r>
            <a:r>
              <a:rPr lang="cs-CZ" b="1" i="1" dirty="0"/>
              <a:t>snadno</a:t>
            </a:r>
            <a:r>
              <a:rPr lang="cs-CZ" b="1" dirty="0"/>
              <a:t>?</a:t>
            </a:r>
            <a:endParaRPr lang="cs-CZ" dirty="0"/>
          </a:p>
          <a:p>
            <a:r>
              <a:rPr lang="cs-CZ" b="1" dirty="0"/>
              <a:t>Proč je lemmatem tvaru </a:t>
            </a:r>
            <a:r>
              <a:rPr lang="cs-CZ" b="1" i="1" dirty="0"/>
              <a:t>brzo </a:t>
            </a:r>
            <a:r>
              <a:rPr lang="cs-CZ" b="1" dirty="0"/>
              <a:t>tvar </a:t>
            </a:r>
            <a:r>
              <a:rPr lang="cs-CZ" b="1" i="1" dirty="0"/>
              <a:t>brzy? </a:t>
            </a:r>
            <a:r>
              <a:rPr lang="cs-CZ" b="1" dirty="0"/>
              <a:t>Existuje více takových případů</a:t>
            </a:r>
            <a:r>
              <a:rPr lang="cs-CZ" b="1" dirty="0" smtClean="0"/>
              <a:t>? Jak formulovat dotaz, abychom podobné případy nalezli?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830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P-filtr </a:t>
            </a:r>
            <a:r>
              <a:rPr lang="en-US" dirty="0" smtClean="0"/>
              <a:t>[</a:t>
            </a:r>
            <a:r>
              <a:rPr lang="cs-CZ" dirty="0" err="1" smtClean="0"/>
              <a:t>lc</a:t>
            </a:r>
            <a:r>
              <a:rPr lang="cs-CZ" dirty="0" smtClean="0"/>
              <a:t>=".*o" </a:t>
            </a:r>
            <a:r>
              <a:rPr lang="en-US" dirty="0" smtClean="0"/>
              <a:t>&amp;</a:t>
            </a:r>
            <a:r>
              <a:rPr lang="cs-CZ" dirty="0" smtClean="0"/>
              <a:t> </a:t>
            </a:r>
            <a:r>
              <a:rPr lang="en-US" dirty="0" err="1" smtClean="0"/>
              <a:t>lemm</a:t>
            </a:r>
            <a:r>
              <a:rPr lang="cs-CZ" dirty="0" smtClean="0"/>
              <a:t>a!=".*o"</a:t>
            </a:r>
            <a:r>
              <a:rPr lang="en-US" dirty="0" smtClean="0"/>
              <a:t>]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1151" y="1825625"/>
            <a:ext cx="830969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05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hledání dvojic nástrojem </a:t>
            </a:r>
            <a:r>
              <a:rPr lang="cs-CZ" dirty="0" err="1" smtClean="0"/>
              <a:t>Morfio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3945" y="2154809"/>
            <a:ext cx="993663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0206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332</Words>
  <Application>Microsoft Office PowerPoint</Application>
  <PresentationFormat>Širokoúhlá obrazovka</PresentationFormat>
  <Paragraphs>60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Příslovečné spřežky, slovnědruhové přesahy tvary na o</vt:lpstr>
      <vt:lpstr>O čem budeme hovořit</vt:lpstr>
      <vt:lpstr>Adverbium jako slovní druh</vt:lpstr>
      <vt:lpstr>Slovnědruhová interpretace adverbií</vt:lpstr>
      <vt:lpstr>Jak jsou lemmatizovány a slovnědruhově interpretovány tvary adverbií, které končí na –o v korpusech SYN</vt:lpstr>
      <vt:lpstr>Prezentace aplikace PowerPoint</vt:lpstr>
      <vt:lpstr>Otázky</vt:lpstr>
      <vt:lpstr>P-filtr [lc=".*o" &amp; lemma!=".*o"]</vt:lpstr>
      <vt:lpstr>hledání dvojic nástrojem Morfio</vt:lpstr>
      <vt:lpstr>výpis</vt:lpstr>
      <vt:lpstr>Jak vyhledat tvary potenciálních adverbiálních spřežky i nespřažené ustrnulé tvary (nikoli jen po předložce)</vt:lpstr>
      <vt:lpstr>dvojice [eě]/o Pozorujte vyhledané dvojice a pokuste se je klasifikovat. </vt:lpstr>
      <vt:lpstr>Zopakujte vyhledávání tak, aby typ na o nebyl rozpoznán automatickou analýzou.</vt:lpstr>
      <vt:lpstr>Úkoly</vt:lpstr>
      <vt:lpstr>Jak lemmatizovat a interpretovat tvar such, sucha, sucho, suchy ale i suši?</vt:lpstr>
      <vt:lpstr>Závěr</vt:lpstr>
      <vt:lpstr>Úkol na 18. 11. 2020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Příslovečné spřežky, slovnědruhové přesahy tvary na o</dc:title>
  <dc:creator>petr</dc:creator>
  <cp:lastModifiedBy>petr</cp:lastModifiedBy>
  <cp:revision>5</cp:revision>
  <dcterms:created xsi:type="dcterms:W3CDTF">2020-10-23T12:01:27Z</dcterms:created>
  <dcterms:modified xsi:type="dcterms:W3CDTF">2020-11-02T08:04:31Z</dcterms:modified>
</cp:coreProperties>
</file>