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0" r:id="rId26"/>
    <p:sldId id="282" r:id="rId27"/>
    <p:sldId id="283" r:id="rId28"/>
    <p:sldId id="290" r:id="rId29"/>
    <p:sldId id="291" r:id="rId30"/>
    <p:sldId id="285" r:id="rId31"/>
    <p:sldId id="287" r:id="rId32"/>
    <p:sldId id="288" r:id="rId33"/>
    <p:sldId id="292" r:id="rId34"/>
    <p:sldId id="293" r:id="rId35"/>
    <p:sldId id="294" r:id="rId36"/>
    <p:sldId id="28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-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2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9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1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2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5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0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C8DF-270B-4054-A0BD-B08AC9F455D4}" type="datetimeFigureOut">
              <a:rPr lang="cs-CZ" smtClean="0"/>
              <a:t>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lp.fi.muni.cz/projekty/wwwajka/WwwAjkaSkripty/morph.cgi?jazyk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quest.ms.mff.cuni.cz/derisearch2/v2/databases/Czech-DeriNet-2.0/dcql?ci=false&amp;defA=lemma&amp;limit=10&amp;offset=0&amp;q=d%C5%AFm&amp;style=stret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th/mggon/?zoomy_is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quest.ms.mff.cuni.cz/derisearch2/v2/databases/Czech-DeriNet-2.0/dcql?ci=false&amp;defA=lemma&amp;limit=10&amp;offset=0&amp;q=d%C5%AFm&amp;style=stretch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24033-6_58" TargetMode="External"/><Relationship Id="rId2" Type="http://schemas.openxmlformats.org/officeDocument/2006/relationships/hyperlink" Target="https://nlp.fi.muni.cz/projects/derivancz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Analyser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Czech, </a:t>
            </a:r>
            <a:r>
              <a:rPr lang="cs-CZ" dirty="0" err="1"/>
              <a:t>Derinet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</a:p>
          <a:p>
            <a:r>
              <a:rPr lang="cs-CZ" dirty="0" err="1" smtClean="0"/>
              <a:t>osolsobe</a:t>
            </a:r>
            <a:r>
              <a:rPr lang="en-US" dirty="0" smtClean="0"/>
              <a:t>@</a:t>
            </a:r>
            <a:r>
              <a:rPr lang="en-US" dirty="0" err="1" smtClean="0"/>
              <a:t>phil.muni.c</a:t>
            </a:r>
            <a:r>
              <a:rPr lang="cs-CZ" dirty="0" smtClean="0"/>
              <a:t>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9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Pozadí morfologických slovníků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Pražský (</a:t>
            </a:r>
            <a:r>
              <a:rPr lang="cs-CZ" i="1" dirty="0" err="1" smtClean="0"/>
              <a:t>MorfFlex</a:t>
            </a:r>
            <a:r>
              <a:rPr lang="cs-CZ" dirty="0" smtClean="0"/>
              <a:t>) i brněnský slovník byly vytvořeny na základě pravidel, které „</a:t>
            </a:r>
            <a:r>
              <a:rPr lang="cs-CZ" dirty="0" err="1" smtClean="0"/>
              <a:t>rozgenerovaly</a:t>
            </a:r>
            <a:r>
              <a:rPr lang="cs-CZ" dirty="0" smtClean="0"/>
              <a:t>“ potenciální (paradigmaticky tvořené) tvary. </a:t>
            </a:r>
          </a:p>
          <a:p>
            <a:r>
              <a:rPr lang="cs-CZ" dirty="0" smtClean="0"/>
              <a:t>Od každého slovesa se tak tvoří:</a:t>
            </a:r>
          </a:p>
          <a:p>
            <a:r>
              <a:rPr lang="cs-CZ" dirty="0" smtClean="0"/>
              <a:t> a) úplný soubor tvarů pasivního příčestí/ tzv. krátkých tvarů (viz zde </a:t>
            </a:r>
            <a:r>
              <a:rPr lang="cs-CZ" i="1" dirty="0" smtClean="0"/>
              <a:t>kralován</a:t>
            </a:r>
            <a:r>
              <a:rPr lang="cs-CZ" dirty="0" smtClean="0"/>
              <a:t>), a to bez ohledu na to, zda jde o sloveso, které tyto tvary tvoří, či nikoliv;</a:t>
            </a:r>
          </a:p>
          <a:p>
            <a:r>
              <a:rPr lang="cs-CZ" dirty="0" smtClean="0"/>
              <a:t>b) úplný soubor tvarů dlouhých/adjektivních (viz zde </a:t>
            </a:r>
            <a:r>
              <a:rPr lang="cs-CZ" i="1" dirty="0" smtClean="0"/>
              <a:t>kralovaný</a:t>
            </a:r>
            <a:r>
              <a:rPr lang="cs-CZ" dirty="0" smtClean="0"/>
              <a:t>);</a:t>
            </a:r>
          </a:p>
          <a:p>
            <a:r>
              <a:rPr lang="cs-CZ" dirty="0" smtClean="0"/>
              <a:t>c) úplný soubor slovesných substantiv na </a:t>
            </a:r>
            <a:r>
              <a:rPr lang="cs-CZ" i="1" dirty="0" smtClean="0"/>
              <a:t>ní/</a:t>
            </a:r>
            <a:r>
              <a:rPr lang="cs-CZ" i="1" dirty="0" err="1" smtClean="0"/>
              <a:t>tí</a:t>
            </a:r>
            <a:r>
              <a:rPr lang="cs-CZ" i="1" dirty="0" smtClean="0"/>
              <a:t> </a:t>
            </a:r>
            <a:r>
              <a:rPr lang="cs-CZ" dirty="0" smtClean="0"/>
              <a:t>(viz zde </a:t>
            </a:r>
            <a:r>
              <a:rPr lang="cs-CZ" i="1" dirty="0" smtClean="0"/>
              <a:t>kralování</a:t>
            </a:r>
            <a:r>
              <a:rPr lang="cs-CZ" dirty="0" smtClean="0"/>
              <a:t>);</a:t>
            </a:r>
          </a:p>
          <a:p>
            <a:r>
              <a:rPr lang="cs-CZ" dirty="0" smtClean="0"/>
              <a:t>d) </a:t>
            </a:r>
            <a:r>
              <a:rPr lang="cs-CZ" dirty="0"/>
              <a:t>úplný soubor </a:t>
            </a:r>
            <a:r>
              <a:rPr lang="cs-CZ" dirty="0" smtClean="0"/>
              <a:t>procesuálních adjektiv na </a:t>
            </a:r>
            <a:r>
              <a:rPr lang="cs-CZ" i="1" dirty="0" err="1" smtClean="0"/>
              <a:t>oucí</a:t>
            </a:r>
            <a:r>
              <a:rPr lang="cs-CZ" i="1" dirty="0" smtClean="0"/>
              <a:t>/</a:t>
            </a:r>
            <a:r>
              <a:rPr lang="cs-CZ" i="1" dirty="0" err="1" smtClean="0"/>
              <a:t>ící</a:t>
            </a:r>
            <a:r>
              <a:rPr lang="cs-CZ" dirty="0" smtClean="0"/>
              <a:t> omezený pouze videm (nedokonavým) základového slovesa (viz zde </a:t>
            </a:r>
            <a:r>
              <a:rPr lang="cs-CZ" i="1" dirty="0" smtClean="0"/>
              <a:t>kralující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Automatická morfologická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založena na slovnících, a tak pokud je ve slovníku ke tvaru nalezena dvojice </a:t>
            </a:r>
            <a:r>
              <a:rPr lang="cs-CZ" dirty="0" err="1" smtClean="0"/>
              <a:t>lemmma+tag</a:t>
            </a:r>
            <a:r>
              <a:rPr lang="cs-CZ" dirty="0" smtClean="0"/>
              <a:t>, pak je použita, viz interpretace udělované překlepům.</a:t>
            </a:r>
          </a:p>
          <a:p>
            <a:r>
              <a:rPr lang="cs-CZ" dirty="0" smtClean="0"/>
              <a:t> Dobře/špatně?</a:t>
            </a:r>
          </a:p>
          <a:p>
            <a:r>
              <a:rPr lang="cs-CZ" dirty="0" smtClean="0"/>
              <a:t>Nikoliv, automatické nástroje lze např. využít k tomu, aby se ze slovníku odstranily </a:t>
            </a:r>
            <a:r>
              <a:rPr lang="cs-CZ" dirty="0" err="1" smtClean="0"/>
              <a:t>přegenerované</a:t>
            </a:r>
            <a:r>
              <a:rPr lang="cs-CZ" dirty="0" smtClean="0"/>
              <a:t> výsledky (např. na základě vyloučení/potlačení tvarů, které mají v korpusech </a:t>
            </a:r>
            <a:r>
              <a:rPr lang="cs-CZ" dirty="0" smtClean="0"/>
              <a:t>nulovou/malou </a:t>
            </a:r>
            <a:r>
              <a:rPr lang="cs-CZ" dirty="0" smtClean="0"/>
              <a:t>frekvenci). Tento postup je ovšem třeba aplikovat velmi opatrně (viz nepředpokládané, ale doložené tvary typu </a:t>
            </a:r>
            <a:r>
              <a:rPr lang="cs-CZ" i="1" dirty="0" smtClean="0"/>
              <a:t>kralováno</a:t>
            </a:r>
            <a:r>
              <a:rPr lang="cs-CZ" dirty="0"/>
              <a:t> </a:t>
            </a:r>
            <a:r>
              <a:rPr lang="cs-CZ" dirty="0" smtClean="0"/>
              <a:t>atd.)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5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funkce nástroje </a:t>
            </a:r>
            <a:r>
              <a:rPr lang="cs-CZ" i="1" dirty="0" err="1" smtClean="0"/>
              <a:t>Derivancze</a:t>
            </a:r>
            <a:r>
              <a:rPr lang="cs-CZ" dirty="0" smtClean="0"/>
              <a:t>: značky obsahující derivační vztahy </a:t>
            </a:r>
            <a:r>
              <a:rPr lang="cs-CZ" sz="3100" dirty="0" smtClean="0">
                <a:solidFill>
                  <a:srgbClr val="FF0000"/>
                </a:solidFill>
              </a:rPr>
              <a:t>(automatický generované a ručně editované)</a:t>
            </a:r>
            <a:endParaRPr lang="cs-CZ" sz="3100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459" y="1825625"/>
            <a:ext cx="104830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strom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537" y="2543969"/>
            <a:ext cx="6638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dům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834481"/>
            <a:ext cx="74676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 smtClean="0"/>
              <a:t>Ajka</a:t>
            </a:r>
            <a:r>
              <a:rPr lang="cs-CZ" sz="3200" b="1" dirty="0"/>
              <a:t>: </a:t>
            </a:r>
            <a:r>
              <a:rPr lang="cs-CZ" sz="3200" dirty="0">
                <a:hlinkClick r:id="rId2"/>
              </a:rPr>
              <a:t>https://</a:t>
            </a:r>
            <a:r>
              <a:rPr lang="cs-CZ" sz="3200" dirty="0" smtClean="0">
                <a:hlinkClick r:id="rId2"/>
              </a:rPr>
              <a:t>nlp.fi.muni.cz/projekty/wwwajka/WwwAjkaSkripty/morph.cgi?jazyk=0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007" y="1690688"/>
            <a:ext cx="10515600" cy="2731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7" y="4662980"/>
            <a:ext cx="11191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? </a:t>
            </a:r>
            <a:r>
              <a:rPr lang="cs-CZ" sz="3600" b="1" i="1" dirty="0" smtClean="0">
                <a:solidFill>
                  <a:srgbClr val="FF0000"/>
                </a:solidFill>
              </a:rPr>
              <a:t>strom → stromek → stromeček</a:t>
            </a:r>
            <a:r>
              <a:rPr lang="cs-CZ" sz="3600" b="1" i="1" dirty="0" smtClean="0"/>
              <a:t/>
            </a:r>
            <a:br>
              <a:rPr lang="cs-CZ" sz="3600" b="1" i="1" dirty="0" smtClean="0"/>
            </a:br>
            <a:r>
              <a:rPr lang="cs-CZ" sz="3600" b="1" i="1" dirty="0" smtClean="0"/>
              <a:t>× </a:t>
            </a:r>
            <a:r>
              <a:rPr lang="cs-CZ" sz="3600" b="1" i="1" dirty="0" smtClean="0">
                <a:solidFill>
                  <a:srgbClr val="FF0000"/>
                </a:solidFill>
              </a:rPr>
              <a:t>dům </a:t>
            </a:r>
            <a:r>
              <a:rPr lang="cs-CZ" sz="3600" b="1" i="1" dirty="0">
                <a:solidFill>
                  <a:srgbClr val="FF0000"/>
                </a:solidFill>
              </a:rPr>
              <a:t>→ </a:t>
            </a:r>
            <a:r>
              <a:rPr lang="cs-CZ" sz="3600" b="1" i="1" dirty="0" smtClean="0">
                <a:solidFill>
                  <a:srgbClr val="FF0000"/>
                </a:solidFill>
              </a:rPr>
              <a:t>domek</a:t>
            </a:r>
            <a:r>
              <a:rPr lang="cs-CZ" sz="3600" b="1" i="1" dirty="0" smtClean="0"/>
              <a:t/>
            </a:r>
            <a:br>
              <a:rPr lang="cs-CZ" sz="3600" b="1" i="1" dirty="0" smtClean="0"/>
            </a:br>
            <a:r>
              <a:rPr lang="cs-CZ" sz="3600" b="1" dirty="0" smtClean="0"/>
              <a:t>a separé </a:t>
            </a:r>
            <a:r>
              <a:rPr lang="cs-CZ" sz="3600" b="1" i="1" dirty="0">
                <a:solidFill>
                  <a:srgbClr val="FF0000"/>
                </a:solidFill>
              </a:rPr>
              <a:t>domek → domeček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008" y="2341153"/>
            <a:ext cx="6667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Problém je v automatickém zpracování dat, zejména v případě hláskových alternací a dalších nepravidelností, které jsou </a:t>
            </a:r>
            <a:r>
              <a:rPr lang="cs-CZ" sz="3600" dirty="0" err="1" smtClean="0"/>
              <a:t>spoluformanty</a:t>
            </a:r>
            <a:r>
              <a:rPr lang="cs-CZ" sz="3600" dirty="0" smtClean="0"/>
              <a:t> derivace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44" y="1763575"/>
            <a:ext cx="6238875" cy="3371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28" y="2264240"/>
            <a:ext cx="4213169" cy="223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29" y="4798577"/>
            <a:ext cx="4272664" cy="2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2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38" y="1908829"/>
            <a:ext cx="6200775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79" y="3260922"/>
            <a:ext cx="6858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nesrovnalosti: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08" y="1518127"/>
            <a:ext cx="540463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21" y="3802793"/>
            <a:ext cx="6400800" cy="3152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42" y="365125"/>
            <a:ext cx="62293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pro zpracování slovotvorby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Deriv</a:t>
            </a:r>
            <a:endParaRPr lang="cs-CZ" i="1" dirty="0" smtClean="0"/>
          </a:p>
          <a:p>
            <a:r>
              <a:rPr lang="cs-CZ" i="1" dirty="0" err="1" smtClean="0"/>
              <a:t>Derivancze</a:t>
            </a:r>
            <a:endParaRPr lang="cs-CZ" i="1" dirty="0" smtClean="0"/>
          </a:p>
          <a:p>
            <a:r>
              <a:rPr lang="cs-CZ" i="1" dirty="0" err="1" smtClean="0"/>
              <a:t>Derinet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6724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Tvary sací generované rozhraním </a:t>
            </a:r>
            <a:r>
              <a:rPr lang="cs-CZ" i="1" dirty="0" err="1" smtClean="0"/>
              <a:t>Ajky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9356"/>
            <a:ext cx="10515600" cy="3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 </a:t>
            </a:r>
            <a:r>
              <a:rPr lang="cs-CZ" i="1" dirty="0" smtClean="0"/>
              <a:t>sací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1780"/>
            <a:ext cx="10515600" cy="3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b</a:t>
            </a:r>
            <a:r>
              <a:rPr lang="cs-CZ" b="1" i="1" dirty="0" smtClean="0">
                <a:solidFill>
                  <a:srgbClr val="FF0000"/>
                </a:solidFill>
              </a:rPr>
              <a:t>í</a:t>
            </a:r>
            <a:r>
              <a:rPr lang="cs-CZ" i="1" dirty="0" smtClean="0"/>
              <a:t>t </a:t>
            </a:r>
            <a:r>
              <a:rPr lang="cs-CZ" i="1" u="sng" dirty="0" smtClean="0"/>
              <a:t>→ b</a:t>
            </a:r>
            <a:r>
              <a:rPr lang="cs-CZ" b="1" i="1" u="sng" dirty="0" smtClean="0">
                <a:solidFill>
                  <a:srgbClr val="FF0000"/>
                </a:solidFill>
              </a:rPr>
              <a:t>i</a:t>
            </a:r>
            <a:r>
              <a:rPr lang="cs-CZ" i="1" u="sng" dirty="0" smtClean="0"/>
              <a:t>l </a:t>
            </a:r>
            <a:r>
              <a:rPr lang="cs-CZ" i="1" u="sng" dirty="0"/>
              <a:t>→ </a:t>
            </a:r>
            <a:r>
              <a:rPr lang="cs-CZ" i="1" u="sng" dirty="0" smtClean="0"/>
              <a:t>b</a:t>
            </a:r>
            <a:r>
              <a:rPr lang="cs-CZ" b="1" i="1" u="sng" dirty="0" smtClean="0">
                <a:solidFill>
                  <a:srgbClr val="FF0000"/>
                </a:solidFill>
              </a:rPr>
              <a:t>i</a:t>
            </a:r>
            <a:r>
              <a:rPr lang="cs-CZ" i="1" u="sng" dirty="0" smtClean="0"/>
              <a:t>cí</a:t>
            </a:r>
          </a:p>
          <a:p>
            <a:r>
              <a:rPr lang="cs-CZ" i="1" dirty="0" smtClean="0"/>
              <a:t>kr</a:t>
            </a:r>
            <a:r>
              <a:rPr lang="cs-CZ" b="1" i="1" dirty="0" smtClean="0">
                <a:solidFill>
                  <a:srgbClr val="FF0000"/>
                </a:solidFill>
              </a:rPr>
              <a:t>ý</a:t>
            </a:r>
            <a:r>
              <a:rPr lang="cs-CZ" i="1" dirty="0" smtClean="0"/>
              <a:t>t </a:t>
            </a:r>
            <a:r>
              <a:rPr lang="cs-CZ" i="1" dirty="0"/>
              <a:t>→ </a:t>
            </a:r>
            <a:r>
              <a:rPr lang="cs-CZ" i="1" u="sng" dirty="0" smtClean="0"/>
              <a:t>kr</a:t>
            </a:r>
            <a:r>
              <a:rPr lang="cs-CZ" b="1" i="1" u="sng" dirty="0" smtClean="0">
                <a:solidFill>
                  <a:srgbClr val="FF0000"/>
                </a:solidFill>
              </a:rPr>
              <a:t>y</a:t>
            </a:r>
            <a:r>
              <a:rPr lang="cs-CZ" i="1" u="sng" dirty="0" smtClean="0"/>
              <a:t>l → kr</a:t>
            </a:r>
            <a:r>
              <a:rPr lang="cs-CZ" b="1" i="1" u="sng" dirty="0" smtClean="0">
                <a:solidFill>
                  <a:srgbClr val="FF0000"/>
                </a:solidFill>
              </a:rPr>
              <a:t>y</a:t>
            </a:r>
            <a:r>
              <a:rPr lang="cs-CZ" i="1" u="sng" dirty="0" smtClean="0"/>
              <a:t>cí</a:t>
            </a:r>
            <a:endParaRPr lang="cs-CZ" i="1" u="sng" dirty="0"/>
          </a:p>
          <a:p>
            <a:r>
              <a:rPr lang="cs-CZ" i="1" dirty="0" smtClean="0"/>
              <a:t>s</a:t>
            </a:r>
            <a:r>
              <a:rPr lang="cs-CZ" b="1" i="1" dirty="0" smtClean="0">
                <a:solidFill>
                  <a:srgbClr val="FF0000"/>
                </a:solidFill>
              </a:rPr>
              <a:t>á</a:t>
            </a:r>
            <a:r>
              <a:rPr lang="cs-CZ" i="1" dirty="0" smtClean="0"/>
              <a:t>t </a:t>
            </a:r>
            <a:r>
              <a:rPr lang="cs-CZ" i="1" dirty="0"/>
              <a:t>→ </a:t>
            </a:r>
            <a:r>
              <a:rPr lang="cs-CZ" i="1" dirty="0" smtClean="0"/>
              <a:t>s</a:t>
            </a:r>
            <a:r>
              <a:rPr lang="cs-CZ" b="1" i="1" dirty="0" smtClean="0">
                <a:solidFill>
                  <a:srgbClr val="FF0000"/>
                </a:solidFill>
              </a:rPr>
              <a:t>á</a:t>
            </a:r>
            <a:r>
              <a:rPr lang="cs-CZ" i="1" dirty="0" smtClean="0"/>
              <a:t>l </a:t>
            </a:r>
            <a:r>
              <a:rPr lang="cs-CZ" i="1" dirty="0"/>
              <a:t>→ </a:t>
            </a:r>
            <a:r>
              <a:rPr lang="cs-CZ" i="1" u="sng" dirty="0" smtClean="0"/>
              <a:t>s</a:t>
            </a:r>
            <a:r>
              <a:rPr lang="cs-CZ" b="1" i="1" u="sng" dirty="0" smtClean="0">
                <a:solidFill>
                  <a:srgbClr val="FF0000"/>
                </a:solidFill>
              </a:rPr>
              <a:t>a</a:t>
            </a:r>
            <a:r>
              <a:rPr lang="cs-CZ" i="1" u="sng" dirty="0" smtClean="0"/>
              <a:t>cí</a:t>
            </a:r>
            <a:endParaRPr lang="cs-CZ" i="1" u="sng" dirty="0"/>
          </a:p>
          <a:p>
            <a:r>
              <a:rPr lang="cs-CZ" i="1" dirty="0" smtClean="0"/>
              <a:t>hr</a:t>
            </a:r>
            <a:r>
              <a:rPr lang="cs-CZ" b="1" i="1" dirty="0" smtClean="0">
                <a:solidFill>
                  <a:srgbClr val="FF0000"/>
                </a:solidFill>
              </a:rPr>
              <a:t>á</a:t>
            </a:r>
            <a:r>
              <a:rPr lang="cs-CZ" i="1" dirty="0" smtClean="0"/>
              <a:t>t </a:t>
            </a:r>
            <a:r>
              <a:rPr lang="cs-CZ" i="1" dirty="0"/>
              <a:t>→ </a:t>
            </a:r>
            <a:r>
              <a:rPr lang="cs-CZ" i="1" dirty="0" smtClean="0"/>
              <a:t>hr</a:t>
            </a:r>
            <a:r>
              <a:rPr lang="cs-CZ" b="1" i="1" dirty="0" smtClean="0">
                <a:solidFill>
                  <a:srgbClr val="FF0000"/>
                </a:solidFill>
              </a:rPr>
              <a:t>á</a:t>
            </a:r>
            <a:r>
              <a:rPr lang="cs-CZ" i="1" dirty="0" smtClean="0"/>
              <a:t>l → </a:t>
            </a:r>
            <a:r>
              <a:rPr lang="cs-CZ" i="1" u="sng" dirty="0" smtClean="0"/>
              <a:t>hr</a:t>
            </a:r>
            <a:r>
              <a:rPr lang="cs-CZ" b="1" i="1" u="sng" dirty="0" smtClean="0">
                <a:solidFill>
                  <a:srgbClr val="FF0000"/>
                </a:solidFill>
              </a:rPr>
              <a:t>a</a:t>
            </a:r>
            <a:r>
              <a:rPr lang="cs-CZ" i="1" u="sng" dirty="0" smtClean="0"/>
              <a:t>cí </a:t>
            </a:r>
          </a:p>
          <a:p>
            <a:r>
              <a:rPr lang="cs-CZ" dirty="0" smtClean="0"/>
              <a:t>Ověřte, zda platí, že pokud se tvar účelového adjektiva na </a:t>
            </a:r>
            <a:r>
              <a:rPr lang="cs-CZ" i="1" dirty="0" err="1" smtClean="0"/>
              <a:t>cí</a:t>
            </a:r>
            <a:r>
              <a:rPr lang="cs-CZ" dirty="0" smtClean="0"/>
              <a:t> tvoří od kmene minulého slovesa, které nemá alternaci ve tvarech od kmene minulého, a zároveň má alternaci ve tvarech účelového adjektiva, pak ji nástroj </a:t>
            </a:r>
            <a:r>
              <a:rPr lang="cs-CZ" i="1" dirty="0" err="1" smtClean="0"/>
              <a:t>Derivancze</a:t>
            </a:r>
            <a:r>
              <a:rPr lang="cs-CZ" i="1" dirty="0" smtClean="0"/>
              <a:t> </a:t>
            </a:r>
            <a:r>
              <a:rPr lang="cs-CZ" dirty="0" smtClean="0"/>
              <a:t>nezná.</a:t>
            </a:r>
            <a:endParaRPr lang="cs-CZ" dirty="0"/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0546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Která slovesa nemají alternaci kořenového vokálu?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Kořenový vokál dlouhý infinitivu se nekrátí u sloves III. třídy </a:t>
            </a:r>
            <a:r>
              <a:rPr lang="cs-CZ" i="1" dirty="0" smtClean="0"/>
              <a:t>krýt</a:t>
            </a:r>
            <a:r>
              <a:rPr lang="cs-CZ" dirty="0" smtClean="0"/>
              <a:t>, pokud tímto vokálem je </a:t>
            </a:r>
            <a:r>
              <a:rPr lang="cs-CZ" i="1" dirty="0" smtClean="0"/>
              <a:t>á.</a:t>
            </a:r>
          </a:p>
          <a:p>
            <a:r>
              <a:rPr lang="cs-CZ" dirty="0" smtClean="0"/>
              <a:t>Seznam sloves: </a:t>
            </a:r>
            <a:r>
              <a:rPr lang="cs-CZ" i="1" dirty="0" smtClean="0"/>
              <a:t>hrát, hřát, okřát, přát, smát se, sát, vát, 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29" y="3539109"/>
            <a:ext cx="6381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Zachycení paradigmatických derivací někde bez ohledu na významové posuny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7361" y="4187000"/>
            <a:ext cx="6305550" cy="2390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350" y="1764601"/>
            <a:ext cx="6610350" cy="2524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025" y="4848225"/>
            <a:ext cx="6296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Derinet</a:t>
            </a:r>
            <a:r>
              <a:rPr lang="cs-CZ" dirty="0" smtClean="0"/>
              <a:t> </a:t>
            </a:r>
            <a:r>
              <a:rPr lang="cs-CZ" dirty="0"/>
              <a:t>(https://ufal.mff.cuni.cz/</a:t>
            </a:r>
            <a:r>
              <a:rPr lang="cs-CZ" dirty="0" err="1"/>
              <a:t>derinet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D</a:t>
            </a:r>
            <a:r>
              <a:rPr lang="en-US" b="1" dirty="0" err="1" smtClean="0"/>
              <a:t>eriNet</a:t>
            </a:r>
            <a:r>
              <a:rPr lang="en-US" b="1" dirty="0" smtClean="0"/>
              <a:t> 2.0</a:t>
            </a:r>
            <a:r>
              <a:rPr lang="cs-CZ" b="1" dirty="0"/>
              <a:t> (https://ufal.mff.cuni.cz/derimo2019/</a:t>
            </a:r>
            <a:r>
              <a:rPr lang="cs-CZ" b="1" dirty="0" err="1"/>
              <a:t>pdf-files</a:t>
            </a:r>
            <a:r>
              <a:rPr lang="cs-CZ" b="1" dirty="0"/>
              <a:t>/derimo2019-10.pdf)</a:t>
            </a:r>
            <a:endParaRPr lang="cs-CZ" b="1" dirty="0" smtClean="0"/>
          </a:p>
          <a:p>
            <a:r>
              <a:rPr lang="en-US" dirty="0" smtClean="0"/>
              <a:t>1 mi</a:t>
            </a:r>
            <a:r>
              <a:rPr lang="cs-CZ" dirty="0" smtClean="0"/>
              <a:t>l</a:t>
            </a:r>
            <a:r>
              <a:rPr lang="en-US" dirty="0" smtClean="0"/>
              <a:t>ion </a:t>
            </a:r>
            <a:r>
              <a:rPr lang="en-US" dirty="0" err="1" smtClean="0"/>
              <a:t>lexem</a:t>
            </a:r>
            <a:r>
              <a:rPr lang="cs-CZ" dirty="0" smtClean="0"/>
              <a:t>ů</a:t>
            </a:r>
            <a:r>
              <a:rPr lang="en-US" dirty="0" smtClean="0"/>
              <a:t> (</a:t>
            </a:r>
            <a:r>
              <a:rPr lang="cs-CZ" dirty="0" smtClean="0"/>
              <a:t>vzorek ze slovníku </a:t>
            </a:r>
            <a:r>
              <a:rPr lang="en-US" dirty="0" err="1" smtClean="0"/>
              <a:t>MorfFlex</a:t>
            </a:r>
            <a:r>
              <a:rPr lang="en-US" dirty="0" smtClean="0"/>
              <a:t>) </a:t>
            </a:r>
            <a:r>
              <a:rPr lang="cs-CZ" dirty="0" smtClean="0"/>
              <a:t>propojených</a:t>
            </a:r>
            <a:r>
              <a:rPr lang="en-US" dirty="0" smtClean="0"/>
              <a:t> </a:t>
            </a:r>
            <a:r>
              <a:rPr lang="en-US" dirty="0"/>
              <a:t>808 </a:t>
            </a:r>
            <a:r>
              <a:rPr lang="en-US" dirty="0" smtClean="0"/>
              <a:t>t</a:t>
            </a:r>
            <a:r>
              <a:rPr lang="cs-CZ" dirty="0" err="1" smtClean="0"/>
              <a:t>isíci</a:t>
            </a:r>
            <a:r>
              <a:rPr lang="cs-CZ" dirty="0"/>
              <a:t> </a:t>
            </a:r>
            <a:r>
              <a:rPr lang="en-US" dirty="0" err="1" smtClean="0"/>
              <a:t>deriva</a:t>
            </a:r>
            <a:r>
              <a:rPr lang="cs-CZ" dirty="0" err="1" smtClean="0"/>
              <a:t>čních</a:t>
            </a:r>
            <a:r>
              <a:rPr lang="en-US" dirty="0" smtClean="0"/>
              <a:t> </a:t>
            </a:r>
            <a:r>
              <a:rPr lang="cs-CZ" dirty="0" smtClean="0"/>
              <a:t>vztahů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600 </a:t>
            </a:r>
            <a:r>
              <a:rPr lang="cs-CZ" dirty="0" smtClean="0"/>
              <a:t>odkazů z kompozit na základová slova;</a:t>
            </a:r>
          </a:p>
          <a:p>
            <a:r>
              <a:rPr lang="en-US" dirty="0" smtClean="0"/>
              <a:t>an</a:t>
            </a:r>
            <a:r>
              <a:rPr lang="cs-CZ" dirty="0" err="1" smtClean="0"/>
              <a:t>otace</a:t>
            </a:r>
            <a:r>
              <a:rPr lang="cs-CZ" dirty="0" smtClean="0"/>
              <a:t> </a:t>
            </a:r>
            <a:r>
              <a:rPr lang="en-US" dirty="0" err="1" smtClean="0"/>
              <a:t>mor</a:t>
            </a:r>
            <a:r>
              <a:rPr lang="cs-CZ" dirty="0" smtClean="0"/>
              <a:t>f</a:t>
            </a:r>
            <a:r>
              <a:rPr lang="en-US" dirty="0" err="1" smtClean="0"/>
              <a:t>ologic</a:t>
            </a:r>
            <a:r>
              <a:rPr lang="cs-CZ" dirty="0" err="1" smtClean="0"/>
              <a:t>kých</a:t>
            </a:r>
            <a:r>
              <a:rPr lang="en-US" dirty="0" smtClean="0"/>
              <a:t> </a:t>
            </a:r>
            <a:r>
              <a:rPr lang="cs-CZ" dirty="0" smtClean="0"/>
              <a:t>k</a:t>
            </a:r>
            <a:r>
              <a:rPr lang="en-US" dirty="0" err="1" smtClean="0"/>
              <a:t>ategor</a:t>
            </a:r>
            <a:r>
              <a:rPr lang="cs-CZ" dirty="0" err="1"/>
              <a:t>i</a:t>
            </a:r>
            <a:r>
              <a:rPr lang="cs-CZ" dirty="0" err="1" smtClean="0"/>
              <a:t>í</a:t>
            </a:r>
            <a:r>
              <a:rPr lang="en-US" dirty="0" smtClean="0"/>
              <a:t> (</a:t>
            </a:r>
            <a:r>
              <a:rPr lang="cs-CZ" dirty="0" smtClean="0"/>
              <a:t>u všech lexémů – zajišťuje rozdílné derivační vztahy u homonym: </a:t>
            </a:r>
            <a:r>
              <a:rPr lang="cs-CZ" i="1" dirty="0" smtClean="0"/>
              <a:t>stát = V</a:t>
            </a:r>
            <a:r>
              <a:rPr lang="en-US" i="1" dirty="0" smtClean="0"/>
              <a:t>|</a:t>
            </a:r>
            <a:r>
              <a:rPr lang="cs-CZ" i="1" dirty="0" smtClean="0"/>
              <a:t>N, tulení = N(v)/A(n), …</a:t>
            </a:r>
            <a:r>
              <a:rPr lang="en-US" dirty="0" smtClean="0"/>
              <a:t>), </a:t>
            </a:r>
            <a:endParaRPr lang="en-US" dirty="0"/>
          </a:p>
          <a:p>
            <a:r>
              <a:rPr lang="en-US" dirty="0" err="1" smtClean="0"/>
              <a:t>identifi</a:t>
            </a:r>
            <a:r>
              <a:rPr lang="cs-CZ" dirty="0" smtClean="0"/>
              <a:t>k</a:t>
            </a:r>
            <a:r>
              <a:rPr lang="en-US" dirty="0" smtClean="0"/>
              <a:t>a</a:t>
            </a:r>
            <a:r>
              <a:rPr lang="cs-CZ" dirty="0" err="1" smtClean="0"/>
              <a:t>ce</a:t>
            </a:r>
            <a:r>
              <a:rPr lang="cs-CZ" dirty="0" smtClean="0"/>
              <a:t> kořenových </a:t>
            </a:r>
            <a:r>
              <a:rPr lang="en-US" dirty="0" err="1" smtClean="0"/>
              <a:t>mor</a:t>
            </a:r>
            <a:r>
              <a:rPr lang="cs-CZ" dirty="0" err="1" smtClean="0"/>
              <a:t>fů</a:t>
            </a:r>
            <a:r>
              <a:rPr lang="en-US" dirty="0" smtClean="0"/>
              <a:t> (</a:t>
            </a:r>
            <a:r>
              <a:rPr lang="cs-CZ" dirty="0" smtClean="0"/>
              <a:t>u </a:t>
            </a:r>
            <a:r>
              <a:rPr lang="en-US" dirty="0" smtClean="0"/>
              <a:t>250</a:t>
            </a:r>
            <a:r>
              <a:rPr lang="cs-CZ" dirty="0" smtClean="0"/>
              <a:t> </a:t>
            </a:r>
            <a:r>
              <a:rPr lang="en-US" dirty="0" err="1" smtClean="0"/>
              <a:t>lexem</a:t>
            </a:r>
            <a:r>
              <a:rPr lang="cs-CZ" dirty="0" smtClean="0"/>
              <a:t>ů</a:t>
            </a:r>
            <a:r>
              <a:rPr lang="en-US" dirty="0" smtClean="0"/>
              <a:t>), </a:t>
            </a:r>
            <a:endParaRPr lang="en-US" dirty="0"/>
          </a:p>
          <a:p>
            <a:r>
              <a:rPr lang="en-US" dirty="0" smtClean="0"/>
              <a:t>semantic</a:t>
            </a:r>
            <a:r>
              <a:rPr lang="cs-CZ" dirty="0" err="1" smtClean="0"/>
              <a:t>ké</a:t>
            </a:r>
            <a:r>
              <a:rPr lang="en-US" dirty="0" smtClean="0"/>
              <a:t> label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150 </a:t>
            </a:r>
            <a:r>
              <a:rPr lang="en-US" dirty="0" err="1" smtClean="0"/>
              <a:t>rela</a:t>
            </a:r>
            <a:r>
              <a:rPr lang="cs-CZ" dirty="0" err="1" smtClean="0"/>
              <a:t>cí</a:t>
            </a:r>
            <a:r>
              <a:rPr lang="cs-CZ" dirty="0" smtClean="0"/>
              <a:t>, 5</a:t>
            </a:r>
            <a:r>
              <a:rPr lang="en-US" dirty="0" smtClean="0"/>
              <a:t> </a:t>
            </a:r>
            <a:r>
              <a:rPr lang="en-US" dirty="0" err="1" smtClean="0"/>
              <a:t>labe</a:t>
            </a:r>
            <a:r>
              <a:rPr lang="cs-CZ" dirty="0" err="1" smtClean="0"/>
              <a:t>lů</a:t>
            </a:r>
            <a:r>
              <a:rPr lang="en-US" dirty="0" smtClean="0"/>
              <a:t>), </a:t>
            </a:r>
            <a:endParaRPr lang="en-US" dirty="0"/>
          </a:p>
          <a:p>
            <a:r>
              <a:rPr lang="cs-CZ" dirty="0" smtClean="0"/>
              <a:t>k</a:t>
            </a:r>
            <a:r>
              <a:rPr lang="en-US" dirty="0" err="1" smtClean="0"/>
              <a:t>ompo</a:t>
            </a:r>
            <a:r>
              <a:rPr lang="cs-CZ" dirty="0" err="1" smtClean="0"/>
              <a:t>zita</a:t>
            </a:r>
            <a:r>
              <a:rPr lang="en-US" dirty="0" smtClean="0"/>
              <a:t> (600 </a:t>
            </a:r>
            <a:r>
              <a:rPr lang="en-US" dirty="0" err="1" smtClean="0"/>
              <a:t>lexem</a:t>
            </a:r>
            <a:r>
              <a:rPr lang="cs-CZ" dirty="0" smtClean="0"/>
              <a:t>ů</a:t>
            </a:r>
            <a:r>
              <a:rPr lang="en-US" dirty="0" smtClean="0"/>
              <a:t>)</a:t>
            </a:r>
            <a:endParaRPr lang="en-US" dirty="0"/>
          </a:p>
          <a:p>
            <a:r>
              <a:rPr lang="cs-CZ" dirty="0" smtClean="0"/>
              <a:t>tzv. </a:t>
            </a:r>
            <a:r>
              <a:rPr lang="en-US" dirty="0" smtClean="0"/>
              <a:t>fi</a:t>
            </a:r>
            <a:r>
              <a:rPr lang="cs-CZ" dirty="0" smtClean="0"/>
              <a:t>k</a:t>
            </a:r>
            <a:r>
              <a:rPr lang="en-US" dirty="0" err="1" smtClean="0"/>
              <a:t>ti</a:t>
            </a:r>
            <a:r>
              <a:rPr lang="cs-CZ" dirty="0" err="1" smtClean="0"/>
              <a:t>vní</a:t>
            </a:r>
            <a:r>
              <a:rPr lang="en-US" dirty="0" smtClean="0"/>
              <a:t> </a:t>
            </a:r>
            <a:r>
              <a:rPr lang="en-US" dirty="0" err="1" smtClean="0"/>
              <a:t>lex</a:t>
            </a:r>
            <a:r>
              <a:rPr lang="cs-CZ" dirty="0" smtClean="0"/>
              <a:t>é</a:t>
            </a:r>
            <a:r>
              <a:rPr lang="en-US" dirty="0" smtClean="0"/>
              <a:t>m</a:t>
            </a:r>
            <a:r>
              <a:rPr lang="cs-CZ" dirty="0" smtClean="0"/>
              <a:t>y</a:t>
            </a:r>
            <a:r>
              <a:rPr lang="en-US" dirty="0" smtClean="0"/>
              <a:t> (</a:t>
            </a:r>
            <a:r>
              <a:rPr lang="cs-CZ" dirty="0" smtClean="0"/>
              <a:t>testování např. -</a:t>
            </a:r>
            <a:r>
              <a:rPr lang="cs-CZ" i="1" dirty="0" err="1" smtClean="0"/>
              <a:t>bízet</a:t>
            </a:r>
            <a:r>
              <a:rPr lang="en-US" dirty="0" smtClean="0"/>
              <a:t>). 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00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Lexikální síť - příklad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2596356"/>
            <a:ext cx="10096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1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émantické labely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129631"/>
            <a:ext cx="84201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strom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28" y="1825625"/>
            <a:ext cx="75187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9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dům</a:t>
            </a:r>
            <a:br>
              <a:rPr lang="cs-CZ" i="1" dirty="0"/>
            </a:br>
            <a:r>
              <a:rPr lang="cs-CZ" sz="1600" b="1" i="1" dirty="0">
                <a:hlinkClick r:id="rId2"/>
              </a:rPr>
              <a:t>https://</a:t>
            </a:r>
            <a:r>
              <a:rPr lang="cs-CZ" sz="1600" b="1" i="1" dirty="0" smtClean="0">
                <a:hlinkClick r:id="rId2"/>
              </a:rPr>
              <a:t>quest.ms.mff.cuni.cz/derisearch2/v2/databases/Czech-DeriNet-2.0/dcql?ci=false&amp;defA=lemma&amp;limit=10&amp;offset=0&amp;q=d%C5%AFm&amp;style=stretch</a:t>
            </a:r>
            <a:r>
              <a:rPr lang="cs-CZ" sz="1600" b="1" i="1" dirty="0" smtClean="0"/>
              <a:t> </a:t>
            </a:r>
            <a:endParaRPr lang="cs-CZ" sz="1600" b="1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175" y="1825625"/>
            <a:ext cx="56296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Deriv</a:t>
            </a:r>
            <a:r>
              <a:rPr lang="cs-CZ" dirty="0" smtClean="0"/>
              <a:t> (</a:t>
            </a:r>
            <a:r>
              <a:rPr lang="cs-CZ" b="1" dirty="0" smtClean="0"/>
              <a:t>deb.fi.muni.cz/</a:t>
            </a:r>
            <a:r>
              <a:rPr lang="cs-CZ" b="1" dirty="0" err="1" smtClean="0"/>
              <a:t>deriv</a:t>
            </a:r>
            <a:r>
              <a:rPr lang="cs-CZ" dirty="0" smtClean="0"/>
              <a:t>) – bohužel neudržováno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webové rozhraní</a:t>
            </a:r>
          </a:p>
          <a:p>
            <a:r>
              <a:rPr lang="cs-CZ" dirty="0" smtClean="0"/>
              <a:t>schopnost pracovat s morfologickým slovníkem analyzátoru </a:t>
            </a:r>
            <a:r>
              <a:rPr lang="cs-CZ" i="1" dirty="0" smtClean="0"/>
              <a:t>(m)</a:t>
            </a:r>
            <a:r>
              <a:rPr lang="cs-CZ" i="1" dirty="0" err="1" smtClean="0"/>
              <a:t>ajka</a:t>
            </a:r>
            <a:r>
              <a:rPr lang="cs-CZ" i="1" dirty="0" smtClean="0"/>
              <a:t> </a:t>
            </a:r>
            <a:endParaRPr lang="cs-CZ" dirty="0" smtClean="0"/>
          </a:p>
          <a:p>
            <a:r>
              <a:rPr lang="cs-CZ" dirty="0" smtClean="0"/>
              <a:t>propojení s tištěnými slovníky</a:t>
            </a:r>
            <a:endParaRPr lang="en-US" dirty="0" smtClean="0"/>
          </a:p>
          <a:p>
            <a:r>
              <a:rPr lang="en-US" dirty="0" err="1" smtClean="0"/>
              <a:t>propojen</a:t>
            </a:r>
            <a:r>
              <a:rPr lang="cs-CZ" dirty="0" smtClean="0"/>
              <a:t>í s korpusy</a:t>
            </a:r>
          </a:p>
          <a:p>
            <a:r>
              <a:rPr lang="cs-CZ" dirty="0" smtClean="0"/>
              <a:t>Veronika Kalivodová: </a:t>
            </a:r>
            <a:r>
              <a:rPr lang="cs-CZ" b="1" dirty="0"/>
              <a:t>Tvorba uživatelského manuálu pro </a:t>
            </a:r>
            <a:r>
              <a:rPr lang="cs-CZ" b="1" dirty="0" err="1"/>
              <a:t>DEBDict</a:t>
            </a:r>
            <a:r>
              <a:rPr lang="cs-CZ" b="1" dirty="0"/>
              <a:t> a </a:t>
            </a:r>
            <a:r>
              <a:rPr lang="cs-CZ" b="1" dirty="0" err="1" smtClean="0"/>
              <a:t>Deriv</a:t>
            </a:r>
            <a:r>
              <a:rPr lang="cs-CZ" b="1" dirty="0" smtClean="0"/>
              <a:t> (Bc. </a:t>
            </a:r>
            <a:r>
              <a:rPr lang="cs-CZ" b="1" dirty="0"/>
              <a:t>DP, FF MU, 2017: </a:t>
            </a:r>
            <a:r>
              <a:rPr lang="cs-CZ" b="1" dirty="0">
                <a:hlinkClick r:id="rId2"/>
              </a:rPr>
              <a:t>https://is.muni.cz/</a:t>
            </a:r>
            <a:r>
              <a:rPr lang="cs-CZ" b="1" dirty="0" err="1">
                <a:hlinkClick r:id="rId2"/>
              </a:rPr>
              <a:t>th</a:t>
            </a:r>
            <a:r>
              <a:rPr lang="cs-CZ" b="1" dirty="0">
                <a:hlinkClick r:id="rId2"/>
              </a:rPr>
              <a:t>/</a:t>
            </a:r>
            <a:r>
              <a:rPr lang="cs-CZ" b="1" dirty="0" err="1">
                <a:hlinkClick r:id="rId2"/>
              </a:rPr>
              <a:t>mggon</a:t>
            </a:r>
            <a:r>
              <a:rPr lang="cs-CZ" b="1" dirty="0">
                <a:hlinkClick r:id="rId2"/>
              </a:rPr>
              <a:t>/?</a:t>
            </a:r>
            <a:r>
              <a:rPr lang="cs-CZ" b="1" dirty="0" err="1" smtClean="0">
                <a:hlinkClick r:id="rId2"/>
              </a:rPr>
              <a:t>zoomy_is</a:t>
            </a:r>
            <a:r>
              <a:rPr lang="cs-CZ" b="1" dirty="0" smtClean="0">
                <a:hlinkClick r:id="rId2"/>
              </a:rPr>
              <a:t>=1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OSOLSOBĚ</a:t>
            </a:r>
            <a:r>
              <a:rPr lang="cs-CZ" dirty="0"/>
              <a:t>, Klára, Karel PALA, Pavel ŠMERK a Dana HLAVÁČKOVÁ. Relations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Morphology</a:t>
            </a:r>
            <a:r>
              <a:rPr lang="cs-CZ" dirty="0"/>
              <a:t> in Czech. In </a:t>
            </a:r>
            <a:r>
              <a:rPr lang="cs-CZ" b="1" dirty="0"/>
              <a:t>Czech in </a:t>
            </a:r>
            <a:r>
              <a:rPr lang="cs-CZ" b="1" dirty="0" err="1"/>
              <a:t>Formal</a:t>
            </a:r>
            <a:r>
              <a:rPr lang="cs-CZ" b="1" dirty="0"/>
              <a:t> </a:t>
            </a:r>
            <a:r>
              <a:rPr lang="cs-CZ" b="1" dirty="0" err="1"/>
              <a:t>Grammar</a:t>
            </a:r>
            <a:r>
              <a:rPr lang="cs-CZ" dirty="0"/>
              <a:t>. Mnichov: </a:t>
            </a:r>
            <a:r>
              <a:rPr lang="cs-CZ" dirty="0" err="1"/>
              <a:t>Lincom</a:t>
            </a:r>
            <a:r>
              <a:rPr lang="cs-CZ" dirty="0"/>
              <a:t>, 2009. s. 79-87, 9 s. ISBN 978-3-89586-282-3.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98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Vyzkoušejte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quest.ms.mff.cuni.cz/derisearch2/v2/databases/Czech-DeriNet-2.0/dcql?ci=false&amp;defA=lemma&amp;limit=10&amp;offset=0&amp;q=d%C5%AFm&amp;style=stretch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15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kralovat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122" y="1825625"/>
            <a:ext cx="66837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1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hrát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787" y="1825625"/>
            <a:ext cx="62644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2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na další jazyky (např. fr. nebo pol.)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2306" y="1529291"/>
            <a:ext cx="655447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770" y="1529291"/>
            <a:ext cx="39719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7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Němčina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500" y="1825625"/>
            <a:ext cx="57409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192" y="1825625"/>
            <a:ext cx="60736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8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Četba: </a:t>
            </a:r>
            <a:r>
              <a:rPr lang="cs-CZ" dirty="0" err="1" smtClean="0"/>
              <a:t>Dú</a:t>
            </a:r>
            <a:r>
              <a:rPr lang="cs-CZ" dirty="0" smtClean="0"/>
              <a:t> – 9. 12.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Prostudujte www stránky ÚFAL</a:t>
            </a:r>
          </a:p>
          <a:p>
            <a:r>
              <a:rPr lang="cs-CZ" dirty="0" smtClean="0"/>
              <a:t>články v </a:t>
            </a:r>
            <a:r>
              <a:rPr lang="cs-CZ" dirty="0" err="1" smtClean="0"/>
              <a:t>IS_studijní</a:t>
            </a:r>
            <a:r>
              <a:rPr lang="cs-CZ" dirty="0" smtClean="0"/>
              <a:t>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3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Derivancze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https://nlp.fi.muni.cz/projects/derivancze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Pala K., </a:t>
            </a:r>
            <a:r>
              <a:rPr lang="cs-CZ" dirty="0" err="1"/>
              <a:t>Šmerk</a:t>
            </a:r>
            <a:r>
              <a:rPr lang="cs-CZ" dirty="0"/>
              <a:t> P. (2015) </a:t>
            </a:r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i="1" dirty="0" err="1"/>
              <a:t>Deriv</a:t>
            </a:r>
            <a:r>
              <a:rPr lang="cs-CZ" dirty="0" err="1"/>
              <a:t>ational</a:t>
            </a:r>
            <a:r>
              <a:rPr lang="cs-CZ" dirty="0"/>
              <a:t> </a:t>
            </a:r>
            <a:r>
              <a:rPr lang="cs-CZ" i="1" dirty="0" err="1"/>
              <a:t>An</a:t>
            </a:r>
            <a:r>
              <a:rPr lang="cs-CZ" dirty="0" err="1"/>
              <a:t>alyzer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/>
              <a:t>Cze</a:t>
            </a:r>
            <a:r>
              <a:rPr lang="cs-CZ" dirty="0"/>
              <a:t>ch. In: Král P., Matoušek V. (</a:t>
            </a:r>
            <a:r>
              <a:rPr lang="cs-CZ" dirty="0" err="1"/>
              <a:t>eds</a:t>
            </a:r>
            <a:r>
              <a:rPr lang="cs-CZ" dirty="0"/>
              <a:t>) Text, </a:t>
            </a:r>
            <a:r>
              <a:rPr lang="cs-CZ" dirty="0" err="1"/>
              <a:t>Speech</a:t>
            </a:r>
            <a:r>
              <a:rPr lang="cs-CZ" dirty="0"/>
              <a:t>, and </a:t>
            </a:r>
            <a:r>
              <a:rPr lang="cs-CZ" dirty="0" err="1"/>
              <a:t>Dialogue</a:t>
            </a:r>
            <a:r>
              <a:rPr lang="cs-CZ" dirty="0"/>
              <a:t>. TSD 2015. </a:t>
            </a:r>
            <a:r>
              <a:rPr lang="cs-CZ" dirty="0" err="1"/>
              <a:t>Lecture</a:t>
            </a:r>
            <a:r>
              <a:rPr lang="cs-CZ" dirty="0"/>
              <a:t> Notes in </a:t>
            </a:r>
            <a:r>
              <a:rPr lang="cs-CZ" dirty="0" err="1"/>
              <a:t>Computer</a:t>
            </a:r>
            <a:r>
              <a:rPr lang="cs-CZ" dirty="0"/>
              <a:t> Science, vol 9302. </a:t>
            </a:r>
            <a:r>
              <a:rPr lang="cs-CZ" dirty="0" err="1"/>
              <a:t>Springer</a:t>
            </a:r>
            <a:r>
              <a:rPr lang="cs-CZ" dirty="0"/>
              <a:t>, </a:t>
            </a:r>
            <a:r>
              <a:rPr lang="cs-CZ" dirty="0" err="1"/>
              <a:t>Cham</a:t>
            </a:r>
            <a:r>
              <a:rPr lang="cs-CZ" dirty="0"/>
              <a:t>.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doi.org/10.1007/978-3-319-24033-6_58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47" y="3457247"/>
            <a:ext cx="100774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0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Hledání odvozených slov </a:t>
            </a:r>
            <a:r>
              <a:rPr lang="cs-CZ" sz="3600" b="1" dirty="0" smtClean="0">
                <a:solidFill>
                  <a:srgbClr val="FF0000"/>
                </a:solidFill>
              </a:rPr>
              <a:t>generovaných automaticky </a:t>
            </a:r>
            <a:r>
              <a:rPr lang="cs-CZ" sz="3600" dirty="0" smtClean="0"/>
              <a:t>na základě brněnského slovníku (Osolsobě, 1996)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501803"/>
            <a:ext cx="9048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kralovat</a:t>
            </a:r>
            <a:endParaRPr lang="cs-CZ" b="1" i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607" y="1825625"/>
            <a:ext cx="80847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synv8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268" y="1882249"/>
            <a:ext cx="11156732" cy="36987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5580994"/>
            <a:ext cx="102679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6" y="2304532"/>
            <a:ext cx="12192000" cy="328946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7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3408"/>
            <a:ext cx="10515600" cy="2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7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737</Words>
  <Application>Microsoft Office PowerPoint</Application>
  <PresentationFormat>Širokoúhlá obrazovka</PresentationFormat>
  <Paragraphs>74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Derivancze — Derivational Analyser of Czech, Derinet</vt:lpstr>
      <vt:lpstr>Nástroje pro zpracování slovotvorby</vt:lpstr>
      <vt:lpstr>Deriv (deb.fi.muni.cz/deriv) – bohužel neudržováno</vt:lpstr>
      <vt:lpstr>Derivancze: https://nlp.fi.muni.cz/projects/derivancze/ </vt:lpstr>
      <vt:lpstr>Hledání odvozených slov generovaných automaticky na základě brněnského slovníku (Osolsobě, 1996)</vt:lpstr>
      <vt:lpstr>kralovat</vt:lpstr>
      <vt:lpstr>synv8</vt:lpstr>
      <vt:lpstr>czTenTen17</vt:lpstr>
      <vt:lpstr>czTenTen17</vt:lpstr>
      <vt:lpstr>Pozadí morfologických slovníků</vt:lpstr>
      <vt:lpstr>Automatická morfologická analýza</vt:lpstr>
      <vt:lpstr>Další funkce nástroje Derivancze: značky obsahující derivační vztahy (automatický generované a ručně editované)</vt:lpstr>
      <vt:lpstr>strom</vt:lpstr>
      <vt:lpstr>dům</vt:lpstr>
      <vt:lpstr>Ajka: https://nlp.fi.muni.cz/projekty/wwwajka/WwwAjkaSkripty/morph.cgi?jazyk=0 </vt:lpstr>
      <vt:lpstr>? strom → stromek → stromeček × dům → domek a separé domek → domeček</vt:lpstr>
      <vt:lpstr>Problém je v automatickém zpracování dat, zejména v případě hláskových alternací a dalších nepravidelností, které jsou spoluformanty derivace</vt:lpstr>
      <vt:lpstr>Podobně:</vt:lpstr>
      <vt:lpstr>Různé nesrovnalosti:</vt:lpstr>
      <vt:lpstr>Tvary sací generované rozhraním Ajky</vt:lpstr>
      <vt:lpstr>lemma sací</vt:lpstr>
      <vt:lpstr>Pozor</vt:lpstr>
      <vt:lpstr>Která slovesa nemají alternaci kořenového vokálu?</vt:lpstr>
      <vt:lpstr>Zachycení paradigmatických derivací někde bez ohledu na významové posuny</vt:lpstr>
      <vt:lpstr>Derinet (https://ufal.mff.cuni.cz/derinet)</vt:lpstr>
      <vt:lpstr>Lexikální síť - příklad</vt:lpstr>
      <vt:lpstr>Sémantické labely</vt:lpstr>
      <vt:lpstr>strom</vt:lpstr>
      <vt:lpstr>dům https://quest.ms.mff.cuni.cz/derisearch2/v2/databases/Czech-DeriNet-2.0/dcql?ci=false&amp;defA=lemma&amp;limit=10&amp;offset=0&amp;q=d%C5%AFm&amp;style=stretch </vt:lpstr>
      <vt:lpstr>Vyzkoušejte</vt:lpstr>
      <vt:lpstr>kralovat</vt:lpstr>
      <vt:lpstr>hrát</vt:lpstr>
      <vt:lpstr>Aplikace na další jazyky (např. fr. nebo pol.)</vt:lpstr>
      <vt:lpstr>Němčina</vt:lpstr>
      <vt:lpstr>Nástroje:</vt:lpstr>
      <vt:lpstr>Četba: Dú – 9. 12. 2020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Derivancze — Derivational Analyser of Czech, Derinet</dc:title>
  <dc:creator>petr</dc:creator>
  <cp:lastModifiedBy>petr</cp:lastModifiedBy>
  <cp:revision>27</cp:revision>
  <dcterms:created xsi:type="dcterms:W3CDTF">2020-11-20T11:14:01Z</dcterms:created>
  <dcterms:modified xsi:type="dcterms:W3CDTF">2020-12-01T19:41:53Z</dcterms:modified>
</cp:coreProperties>
</file>