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46"/>
  </p:notesMasterIdLst>
  <p:sldIdLst>
    <p:sldId id="256" r:id="rId3"/>
    <p:sldId id="257" r:id="rId4"/>
    <p:sldId id="391" r:id="rId5"/>
    <p:sldId id="453" r:id="rId6"/>
    <p:sldId id="454" r:id="rId7"/>
    <p:sldId id="452" r:id="rId8"/>
    <p:sldId id="447" r:id="rId9"/>
    <p:sldId id="476" r:id="rId10"/>
    <p:sldId id="477" r:id="rId11"/>
    <p:sldId id="479" r:id="rId12"/>
    <p:sldId id="478" r:id="rId13"/>
    <p:sldId id="480" r:id="rId14"/>
    <p:sldId id="481" r:id="rId15"/>
    <p:sldId id="482" r:id="rId16"/>
    <p:sldId id="483" r:id="rId17"/>
    <p:sldId id="455" r:id="rId18"/>
    <p:sldId id="484" r:id="rId19"/>
    <p:sldId id="485" r:id="rId20"/>
    <p:sldId id="486" r:id="rId21"/>
    <p:sldId id="456" r:id="rId22"/>
    <p:sldId id="487" r:id="rId23"/>
    <p:sldId id="457" r:id="rId24"/>
    <p:sldId id="488" r:id="rId25"/>
    <p:sldId id="489" r:id="rId26"/>
    <p:sldId id="490" r:id="rId27"/>
    <p:sldId id="491" r:id="rId28"/>
    <p:sldId id="492" r:id="rId29"/>
    <p:sldId id="493" r:id="rId30"/>
    <p:sldId id="494" r:id="rId31"/>
    <p:sldId id="495" r:id="rId32"/>
    <p:sldId id="458" r:id="rId33"/>
    <p:sldId id="496" r:id="rId34"/>
    <p:sldId id="497" r:id="rId35"/>
    <p:sldId id="498" r:id="rId36"/>
    <p:sldId id="499" r:id="rId37"/>
    <p:sldId id="459" r:id="rId38"/>
    <p:sldId id="460" r:id="rId39"/>
    <p:sldId id="500" r:id="rId40"/>
    <p:sldId id="501" r:id="rId41"/>
    <p:sldId id="502" r:id="rId42"/>
    <p:sldId id="503" r:id="rId43"/>
    <p:sldId id="504" r:id="rId44"/>
    <p:sldId id="278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>
      <p:cViewPr varScale="1">
        <p:scale>
          <a:sx n="82" d="100"/>
          <a:sy n="82" d="100"/>
        </p:scale>
        <p:origin x="1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4. 11. 2020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447675" algn="l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3.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Ústav českého jazyka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podzim 2020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E71E2F-FC41-4B44-A331-D1F64C6D4CCE}"/>
              </a:ext>
            </a:extLst>
          </p:cNvPr>
          <p:cNvSpPr txBox="1"/>
          <p:nvPr/>
        </p:nvSpPr>
        <p:spPr>
          <a:xfrm>
            <a:off x="1833214" y="1489788"/>
            <a:ext cx="68486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Výstupy </a:t>
            </a:r>
            <a:r>
              <a:rPr lang="cs-CZ" sz="56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syntaktické         				 analýzy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Pražský závislostní korpus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3">
            <a:extLst>
              <a:ext uri="{FF2B5EF4-FFF2-40B4-BE49-F238E27FC236}">
                <a16:creationId xmlns:a16="http://schemas.microsoft.com/office/drawing/2014/main" id="{A114A40F-A7F0-4DAE-BE63-4B1914432DD4}"/>
              </a:ext>
            </a:extLst>
          </p:cNvPr>
          <p:cNvSpPr/>
          <p:nvPr/>
        </p:nvSpPr>
        <p:spPr>
          <a:xfrm>
            <a:off x="3541745" y="1690234"/>
            <a:ext cx="4724400" cy="65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	</a:t>
            </a:r>
            <a:endParaRPr lang="cs-CZ" sz="28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6555DD2-5336-44E0-9F0E-6A4C9A910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453" y="0"/>
            <a:ext cx="2696547" cy="656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404B361A-369C-4D89-8683-7C964240554B}"/>
              </a:ext>
            </a:extLst>
          </p:cNvPr>
          <p:cNvSpPr/>
          <p:nvPr/>
        </p:nvSpPr>
        <p:spPr>
          <a:xfrm>
            <a:off x="0" y="6483474"/>
            <a:ext cx="8305800" cy="37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9545C34-31F9-4C15-83F2-358B5F3688DB}"/>
              </a:ext>
            </a:extLst>
          </p:cNvPr>
          <p:cNvSpPr/>
          <p:nvPr/>
        </p:nvSpPr>
        <p:spPr>
          <a:xfrm>
            <a:off x="699018" y="2136338"/>
            <a:ext cx="406348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Úkol vybrat tu nejkrásnější dívku čeká na porotu.  </a:t>
            </a: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9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632507"/>
            <a:ext cx="8305800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Jak zachytit syntaktické vztahy, které nemají závislostní nebo binární povahu?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koordinace, apozice, vsuvka,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200" dirty="0"/>
              <a:t>    vokativ?, elipsa?, doplněk?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92581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Sémantická interpretace 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A09D40E6-8EA2-4BD9-B9D9-B834BEB3813F}"/>
              </a:ext>
            </a:extLst>
          </p:cNvPr>
          <p:cNvSpPr/>
          <p:nvPr/>
        </p:nvSpPr>
        <p:spPr>
          <a:xfrm>
            <a:off x="1190817" y="311253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královna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Obdĺžnik 3">
            <a:extLst>
              <a:ext uri="{FF2B5EF4-FFF2-40B4-BE49-F238E27FC236}">
                <a16:creationId xmlns:a16="http://schemas.microsoft.com/office/drawing/2014/main" id="{BD376B8D-CE88-498E-B156-70D37C3DFD77}"/>
              </a:ext>
            </a:extLst>
          </p:cNvPr>
          <p:cNvSpPr/>
          <p:nvPr/>
        </p:nvSpPr>
        <p:spPr>
          <a:xfrm>
            <a:off x="174362" y="463653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Obdĺžnik 3">
            <a:extLst>
              <a:ext uri="{FF2B5EF4-FFF2-40B4-BE49-F238E27FC236}">
                <a16:creationId xmlns:a16="http://schemas.microsoft.com/office/drawing/2014/main" id="{67CC42E4-A539-4ABD-9115-DA4481F60554}"/>
              </a:ext>
            </a:extLst>
          </p:cNvPr>
          <p:cNvSpPr/>
          <p:nvPr/>
        </p:nvSpPr>
        <p:spPr>
          <a:xfrm>
            <a:off x="3012815" y="464820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krásy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DC24E64-BAB6-4F78-BBDA-ADA6BC7BA95A}"/>
              </a:ext>
            </a:extLst>
          </p:cNvPr>
          <p:cNvCxnSpPr>
            <a:cxnSpLocks/>
          </p:cNvCxnSpPr>
          <p:nvPr/>
        </p:nvCxnSpPr>
        <p:spPr>
          <a:xfrm flipV="1">
            <a:off x="883296" y="3900794"/>
            <a:ext cx="893406" cy="837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0153F2E1-2C5D-400B-A744-FD149952B9B2}"/>
              </a:ext>
            </a:extLst>
          </p:cNvPr>
          <p:cNvCxnSpPr>
            <a:cxnSpLocks/>
          </p:cNvCxnSpPr>
          <p:nvPr/>
        </p:nvCxnSpPr>
        <p:spPr>
          <a:xfrm>
            <a:off x="2691102" y="3900794"/>
            <a:ext cx="680745" cy="941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bdĺžnik 3">
            <a:extLst>
              <a:ext uri="{FF2B5EF4-FFF2-40B4-BE49-F238E27FC236}">
                <a16:creationId xmlns:a16="http://schemas.microsoft.com/office/drawing/2014/main" id="{D667970F-EA76-44E4-A6F5-BB65103E3EB1}"/>
              </a:ext>
            </a:extLst>
          </p:cNvPr>
          <p:cNvSpPr/>
          <p:nvPr/>
        </p:nvSpPr>
        <p:spPr>
          <a:xfrm>
            <a:off x="5820359" y="3145834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generace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Obdĺžnik 3">
            <a:extLst>
              <a:ext uri="{FF2B5EF4-FFF2-40B4-BE49-F238E27FC236}">
                <a16:creationId xmlns:a16="http://schemas.microsoft.com/office/drawing/2014/main" id="{45EA1E41-4B4E-4707-ADAC-E79E8FF59400}"/>
              </a:ext>
            </a:extLst>
          </p:cNvPr>
          <p:cNvSpPr/>
          <p:nvPr/>
        </p:nvSpPr>
        <p:spPr>
          <a:xfrm>
            <a:off x="5029200" y="464820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Obdĺžnik 3">
            <a:extLst>
              <a:ext uri="{FF2B5EF4-FFF2-40B4-BE49-F238E27FC236}">
                <a16:creationId xmlns:a16="http://schemas.microsoft.com/office/drawing/2014/main" id="{83ABC426-AB2E-4F09-8E67-F863D35E0D78}"/>
              </a:ext>
            </a:extLst>
          </p:cNvPr>
          <p:cNvSpPr/>
          <p:nvPr/>
        </p:nvSpPr>
        <p:spPr>
          <a:xfrm>
            <a:off x="7127808" y="4738075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stíhaček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22BAC6-9911-4FA5-B30B-E48848C23389}"/>
              </a:ext>
            </a:extLst>
          </p:cNvPr>
          <p:cNvCxnSpPr>
            <a:cxnSpLocks/>
          </p:cNvCxnSpPr>
          <p:nvPr/>
        </p:nvCxnSpPr>
        <p:spPr>
          <a:xfrm flipV="1">
            <a:off x="5512838" y="3934098"/>
            <a:ext cx="893406" cy="837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D094825-D879-4824-81E0-266EC2F0DB38}"/>
              </a:ext>
            </a:extLst>
          </p:cNvPr>
          <p:cNvCxnSpPr>
            <a:cxnSpLocks/>
          </p:cNvCxnSpPr>
          <p:nvPr/>
        </p:nvCxnSpPr>
        <p:spPr>
          <a:xfrm>
            <a:off x="7320644" y="3934098"/>
            <a:ext cx="680745" cy="941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6" y="1654157"/>
            <a:ext cx="8663473" cy="65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hůře se zachytává sémantická interpretace</a:t>
            </a:r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6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Teoretické problémy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40E2B1D-CF7C-400A-9498-47577D35D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1681064"/>
            <a:ext cx="7897003" cy="456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257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Teoretické problémy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632507"/>
            <a:ext cx="8305800" cy="484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Clr>
                <a:srgbClr val="0070C0"/>
              </a:buClr>
            </a:pPr>
            <a:r>
              <a:rPr lang="pl-PL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Petr tvrdil, že / *aby / *zda</a:t>
            </a:r>
            <a:endParaRPr lang="cs-CZ" sz="3200" b="0" i="0" dirty="0">
              <a:solidFill>
                <a:srgbClr val="004D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  <a:buClr>
                <a:srgbClr val="0070C0"/>
              </a:buClr>
            </a:pPr>
            <a:r>
              <a:rPr lang="pl-PL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Petr zkoumal, *že / *aby / zda</a:t>
            </a:r>
            <a:endParaRPr lang="cs-CZ" sz="3200" b="0" i="0" dirty="0">
              <a:solidFill>
                <a:srgbClr val="004D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200"/>
              </a:spcAft>
              <a:buClr>
                <a:srgbClr val="0070C0"/>
              </a:buClr>
            </a:pPr>
            <a:r>
              <a:rPr lang="cs-CZ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Petr doporučil Pavlovi, *že / aby / *zda</a:t>
            </a:r>
          </a:p>
          <a:p>
            <a:pPr>
              <a:buClr>
                <a:srgbClr val="0070C0"/>
              </a:buClr>
            </a:pPr>
            <a:r>
              <a:rPr lang="it-IT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Petr doporučil Pavlovi, že + modální sloveso – </a:t>
            </a:r>
            <a:r>
              <a:rPr lang="cs-CZ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					– </a:t>
            </a:r>
            <a:r>
              <a:rPr lang="it-IT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infinitiv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91880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https://www.czechency.org/slovnik/BEZPROST%C5%98EDN%C4%9ASLO%C5%BDKOV%C3%9D%20STROM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8591A94-C3EB-4E05-8DB9-C065347147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094" y="1666238"/>
            <a:ext cx="5537200" cy="4734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0190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4708B96-1445-4446-ACB2-9A47DF1A2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096125" cy="43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381000" y="1563469"/>
            <a:ext cx="83058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Složkový strom</a:t>
            </a:r>
            <a:endParaRPr lang="cs-CZ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8310FFAF-30CD-48A5-A575-9BB0819D1F16}"/>
              </a:ext>
            </a:extLst>
          </p:cNvPr>
          <p:cNvSpPr/>
          <p:nvPr/>
        </p:nvSpPr>
        <p:spPr>
          <a:xfrm>
            <a:off x="0" y="6483474"/>
            <a:ext cx="8305800" cy="38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</a:t>
            </a:r>
            <a:r>
              <a:rPr lang="cs-CZ" sz="1400" dirty="0">
                <a:solidFill>
                  <a:schemeClr val="bg1"/>
                </a:solidFill>
              </a:rPr>
              <a:t>https://www.czechency.org/slovnik/SLO%C5%BDKA</a:t>
            </a:r>
            <a:endParaRPr lang="cs-CZ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71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https://www.czechency.org/slovnik/BEZPROST%C5%98EDN%C4%9ASLO%C5%BDKOV%C3%9D%20STROM</a:t>
            </a:r>
            <a:endParaRPr lang="cs-CZ" sz="1400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B086387-4229-4079-9FC5-E014456570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1792067"/>
            <a:ext cx="4375150" cy="447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01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0326752-9FDC-4D2E-B04C-50B0652408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59" y="1792067"/>
            <a:ext cx="7946882" cy="43008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941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F065F9F-D018-4B56-9E7A-4FCC9B6A7E3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3467"/>
            <a:ext cx="4061927" cy="2276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AA1924A-B068-44B0-944B-67409D50C77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946" y="4068286"/>
            <a:ext cx="5102445" cy="2276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957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Teoretická východiska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632507"/>
            <a:ext cx="8305800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L. </a:t>
            </a:r>
            <a:r>
              <a:rPr lang="cs-CZ" sz="3200" dirty="0" err="1"/>
              <a:t>Tesnière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navazuje V. Šmilauer a </a:t>
            </a:r>
            <a:r>
              <a:rPr lang="cs-CZ" sz="3200" dirty="0" err="1"/>
              <a:t>PLK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vykrystalizovalo v </a:t>
            </a:r>
            <a:r>
              <a:rPr lang="cs-CZ" sz="3200" dirty="0" err="1"/>
              <a:t>FGP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binární vztah řídícího a závislého slova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závislostní strom, </a:t>
            </a:r>
            <a:r>
              <a:rPr lang="cs-CZ" sz="3200" dirty="0" err="1"/>
              <a:t>treebanky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Teoretická východiska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16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419100" y="1551028"/>
            <a:ext cx="8496300" cy="4257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200" dirty="0">
                <a:solidFill>
                  <a:srgbClr val="FF0000"/>
                </a:solidFill>
                <a:latin typeface="Century Gothic" pitchFamily="34" charset="0"/>
              </a:rPr>
              <a:t>Složkový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neprojektivita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řešena teoreticky </a:t>
            </a:r>
            <a:b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(např. transformace/pohyby)</a:t>
            </a:r>
          </a:p>
          <a:p>
            <a:pPr>
              <a:lnSpc>
                <a:spcPct val="150000"/>
              </a:lnSpc>
              <a:spcBef>
                <a:spcPts val="3000"/>
              </a:spcBef>
              <a:buClr>
                <a:schemeClr val="tx1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	</a:t>
            </a:r>
            <a:r>
              <a:rPr lang="cs-CZ" sz="2800" i="1" dirty="0">
                <a:solidFill>
                  <a:srgbClr val="FF0000"/>
                </a:solidFill>
                <a:latin typeface="Century Gothic" pitchFamily="34" charset="0"/>
              </a:rPr>
              <a:t>Ke kolikátému </a:t>
            </a: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tě předvolali </a:t>
            </a:r>
            <a:r>
              <a:rPr lang="cs-CZ" sz="2800" i="1" dirty="0">
                <a:solidFill>
                  <a:srgbClr val="FF0000"/>
                </a:solidFill>
                <a:latin typeface="Century Gothic" pitchFamily="34" charset="0"/>
              </a:rPr>
              <a:t>výslechu</a:t>
            </a: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 </a:t>
            </a:r>
          </a:p>
          <a:p>
            <a:pPr>
              <a:lnSpc>
                <a:spcPct val="150000"/>
              </a:lnSpc>
              <a:spcBef>
                <a:spcPts val="3000"/>
              </a:spcBef>
              <a:buClr>
                <a:schemeClr val="tx1"/>
              </a:buClr>
            </a:pP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        </a:t>
            </a:r>
            <a:r>
              <a:rPr lang="cs-CZ" sz="2800" i="1" dirty="0">
                <a:solidFill>
                  <a:srgbClr val="FF0000"/>
                </a:solidFill>
                <a:latin typeface="Century Gothic" pitchFamily="34" charset="0"/>
              </a:rPr>
              <a:t>Ke kolikátému výslechu </a:t>
            </a: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tě předvolali?</a:t>
            </a:r>
          </a:p>
        </p:txBody>
      </p:sp>
    </p:spTree>
    <p:extLst>
      <p:ext uri="{BB962C8B-B14F-4D97-AF65-F5344CB8AC3E}">
        <p14:creationId xmlns:p14="http://schemas.microsoft.com/office/powerpoint/2010/main" val="1124678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Sémantická interpretace 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A09D40E6-8EA2-4BD9-B9D9-B834BEB3813F}"/>
              </a:ext>
            </a:extLst>
          </p:cNvPr>
          <p:cNvSpPr/>
          <p:nvPr/>
        </p:nvSpPr>
        <p:spPr>
          <a:xfrm>
            <a:off x="1190817" y="311253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královna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Obdĺžnik 3">
            <a:extLst>
              <a:ext uri="{FF2B5EF4-FFF2-40B4-BE49-F238E27FC236}">
                <a16:creationId xmlns:a16="http://schemas.microsoft.com/office/drawing/2014/main" id="{BD376B8D-CE88-498E-B156-70D37C3DFD77}"/>
              </a:ext>
            </a:extLst>
          </p:cNvPr>
          <p:cNvSpPr/>
          <p:nvPr/>
        </p:nvSpPr>
        <p:spPr>
          <a:xfrm>
            <a:off x="174362" y="463653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Obdĺžnik 3">
            <a:extLst>
              <a:ext uri="{FF2B5EF4-FFF2-40B4-BE49-F238E27FC236}">
                <a16:creationId xmlns:a16="http://schemas.microsoft.com/office/drawing/2014/main" id="{67CC42E4-A539-4ABD-9115-DA4481F60554}"/>
              </a:ext>
            </a:extLst>
          </p:cNvPr>
          <p:cNvSpPr/>
          <p:nvPr/>
        </p:nvSpPr>
        <p:spPr>
          <a:xfrm>
            <a:off x="3012815" y="464820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krásy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DC24E64-BAB6-4F78-BBDA-ADA6BC7BA95A}"/>
              </a:ext>
            </a:extLst>
          </p:cNvPr>
          <p:cNvCxnSpPr>
            <a:cxnSpLocks/>
          </p:cNvCxnSpPr>
          <p:nvPr/>
        </p:nvCxnSpPr>
        <p:spPr>
          <a:xfrm flipV="1">
            <a:off x="883296" y="3900794"/>
            <a:ext cx="893406" cy="837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0153F2E1-2C5D-400B-A744-FD149952B9B2}"/>
              </a:ext>
            </a:extLst>
          </p:cNvPr>
          <p:cNvCxnSpPr>
            <a:cxnSpLocks/>
          </p:cNvCxnSpPr>
          <p:nvPr/>
        </p:nvCxnSpPr>
        <p:spPr>
          <a:xfrm>
            <a:off x="2691102" y="3900794"/>
            <a:ext cx="680745" cy="941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bdĺžnik 3">
            <a:extLst>
              <a:ext uri="{FF2B5EF4-FFF2-40B4-BE49-F238E27FC236}">
                <a16:creationId xmlns:a16="http://schemas.microsoft.com/office/drawing/2014/main" id="{D667970F-EA76-44E4-A6F5-BB65103E3EB1}"/>
              </a:ext>
            </a:extLst>
          </p:cNvPr>
          <p:cNvSpPr/>
          <p:nvPr/>
        </p:nvSpPr>
        <p:spPr>
          <a:xfrm>
            <a:off x="5820359" y="3145834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generace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Obdĺžnik 3">
            <a:extLst>
              <a:ext uri="{FF2B5EF4-FFF2-40B4-BE49-F238E27FC236}">
                <a16:creationId xmlns:a16="http://schemas.microsoft.com/office/drawing/2014/main" id="{45EA1E41-4B4E-4707-ADAC-E79E8FF59400}"/>
              </a:ext>
            </a:extLst>
          </p:cNvPr>
          <p:cNvSpPr/>
          <p:nvPr/>
        </p:nvSpPr>
        <p:spPr>
          <a:xfrm>
            <a:off x="5029200" y="464820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Obdĺžnik 3">
            <a:extLst>
              <a:ext uri="{FF2B5EF4-FFF2-40B4-BE49-F238E27FC236}">
                <a16:creationId xmlns:a16="http://schemas.microsoft.com/office/drawing/2014/main" id="{83ABC426-AB2E-4F09-8E67-F863D35E0D78}"/>
              </a:ext>
            </a:extLst>
          </p:cNvPr>
          <p:cNvSpPr/>
          <p:nvPr/>
        </p:nvSpPr>
        <p:spPr>
          <a:xfrm>
            <a:off x="7127808" y="4738075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stíhaček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22BAC6-9911-4FA5-B30B-E48848C23389}"/>
              </a:ext>
            </a:extLst>
          </p:cNvPr>
          <p:cNvCxnSpPr>
            <a:cxnSpLocks/>
          </p:cNvCxnSpPr>
          <p:nvPr/>
        </p:nvCxnSpPr>
        <p:spPr>
          <a:xfrm flipV="1">
            <a:off x="5512838" y="3934098"/>
            <a:ext cx="893406" cy="837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D094825-D879-4824-81E0-266EC2F0DB38}"/>
              </a:ext>
            </a:extLst>
          </p:cNvPr>
          <p:cNvCxnSpPr>
            <a:cxnSpLocks/>
          </p:cNvCxnSpPr>
          <p:nvPr/>
        </p:nvCxnSpPr>
        <p:spPr>
          <a:xfrm>
            <a:off x="7320644" y="3934098"/>
            <a:ext cx="680745" cy="941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6" y="1654157"/>
            <a:ext cx="8663473" cy="65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hůře se zachytává sémantická interpretace</a:t>
            </a:r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39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Sémantická interpretace 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17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3">
            <a:extLst>
              <a:ext uri="{FF2B5EF4-FFF2-40B4-BE49-F238E27FC236}">
                <a16:creationId xmlns:a16="http://schemas.microsoft.com/office/drawing/2014/main" id="{BD376B8D-CE88-498E-B156-70D37C3DFD77}"/>
              </a:ext>
            </a:extLst>
          </p:cNvPr>
          <p:cNvSpPr/>
          <p:nvPr/>
        </p:nvSpPr>
        <p:spPr>
          <a:xfrm>
            <a:off x="447197" y="4275650"/>
            <a:ext cx="11089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</a:t>
            </a: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Obdĺžnik 3">
            <a:extLst>
              <a:ext uri="{FF2B5EF4-FFF2-40B4-BE49-F238E27FC236}">
                <a16:creationId xmlns:a16="http://schemas.microsoft.com/office/drawing/2014/main" id="{67CC42E4-A539-4ABD-9115-DA4481F60554}"/>
              </a:ext>
            </a:extLst>
          </p:cNvPr>
          <p:cNvSpPr/>
          <p:nvPr/>
        </p:nvSpPr>
        <p:spPr>
          <a:xfrm>
            <a:off x="2930592" y="5668608"/>
            <a:ext cx="11089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krásy  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DC24E64-BAB6-4F78-BBDA-ADA6BC7BA95A}"/>
              </a:ext>
            </a:extLst>
          </p:cNvPr>
          <p:cNvCxnSpPr>
            <a:cxnSpLocks/>
          </p:cNvCxnSpPr>
          <p:nvPr/>
        </p:nvCxnSpPr>
        <p:spPr>
          <a:xfrm flipV="1">
            <a:off x="1293649" y="3058797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bdĺžnik 3">
            <a:extLst>
              <a:ext uri="{FF2B5EF4-FFF2-40B4-BE49-F238E27FC236}">
                <a16:creationId xmlns:a16="http://schemas.microsoft.com/office/drawing/2014/main" id="{D667970F-EA76-44E4-A6F5-BB65103E3EB1}"/>
              </a:ext>
            </a:extLst>
          </p:cNvPr>
          <p:cNvSpPr/>
          <p:nvPr/>
        </p:nvSpPr>
        <p:spPr>
          <a:xfrm>
            <a:off x="5739689" y="5626690"/>
            <a:ext cx="236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generace  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Obdĺžnik 3">
            <a:extLst>
              <a:ext uri="{FF2B5EF4-FFF2-40B4-BE49-F238E27FC236}">
                <a16:creationId xmlns:a16="http://schemas.microsoft.com/office/drawing/2014/main" id="{45EA1E41-4B4E-4707-ADAC-E79E8FF59400}"/>
              </a:ext>
            </a:extLst>
          </p:cNvPr>
          <p:cNvSpPr/>
          <p:nvPr/>
        </p:nvSpPr>
        <p:spPr>
          <a:xfrm>
            <a:off x="4368752" y="5666533"/>
            <a:ext cx="2362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Obdĺžnik 3">
            <a:extLst>
              <a:ext uri="{FF2B5EF4-FFF2-40B4-BE49-F238E27FC236}">
                <a16:creationId xmlns:a16="http://schemas.microsoft.com/office/drawing/2014/main" id="{83ABC426-AB2E-4F09-8E67-F863D35E0D78}"/>
              </a:ext>
            </a:extLst>
          </p:cNvPr>
          <p:cNvSpPr/>
          <p:nvPr/>
        </p:nvSpPr>
        <p:spPr>
          <a:xfrm>
            <a:off x="7441137" y="4466362"/>
            <a:ext cx="17355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stíhaček  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22BAC6-9911-4FA5-B30B-E48848C23389}"/>
              </a:ext>
            </a:extLst>
          </p:cNvPr>
          <p:cNvCxnSpPr>
            <a:cxnSpLocks/>
          </p:cNvCxnSpPr>
          <p:nvPr/>
        </p:nvCxnSpPr>
        <p:spPr>
          <a:xfrm flipV="1">
            <a:off x="5588843" y="3085130"/>
            <a:ext cx="1109376" cy="5149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6" y="1654157"/>
            <a:ext cx="8663473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lépe zachytává sémantickou interpretaci</a:t>
            </a:r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3" name="Obdĺžnik 3">
            <a:extLst>
              <a:ext uri="{FF2B5EF4-FFF2-40B4-BE49-F238E27FC236}">
                <a16:creationId xmlns:a16="http://schemas.microsoft.com/office/drawing/2014/main" id="{FEB8C923-7D30-476F-8EC8-B6D095C6D4D6}"/>
              </a:ext>
            </a:extLst>
          </p:cNvPr>
          <p:cNvSpPr/>
          <p:nvPr/>
        </p:nvSpPr>
        <p:spPr>
          <a:xfrm>
            <a:off x="1567246" y="2351207"/>
            <a:ext cx="838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P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24" name="Obdĺžnik 3">
            <a:extLst>
              <a:ext uri="{FF2B5EF4-FFF2-40B4-BE49-F238E27FC236}">
                <a16:creationId xmlns:a16="http://schemas.microsoft.com/office/drawing/2014/main" id="{7DA12EE6-2F08-4CBC-817E-A8642772F7A7}"/>
              </a:ext>
            </a:extLst>
          </p:cNvPr>
          <p:cNvSpPr/>
          <p:nvPr/>
        </p:nvSpPr>
        <p:spPr>
          <a:xfrm>
            <a:off x="2207076" y="3431911"/>
            <a:ext cx="838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P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25" name="Obdĺžnik 3">
            <a:extLst>
              <a:ext uri="{FF2B5EF4-FFF2-40B4-BE49-F238E27FC236}">
                <a16:creationId xmlns:a16="http://schemas.microsoft.com/office/drawing/2014/main" id="{276F1903-B277-4385-A59C-00EE4C86144E}"/>
              </a:ext>
            </a:extLst>
          </p:cNvPr>
          <p:cNvSpPr/>
          <p:nvPr/>
        </p:nvSpPr>
        <p:spPr>
          <a:xfrm>
            <a:off x="604048" y="3400172"/>
            <a:ext cx="11544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 err="1">
                <a:solidFill>
                  <a:srgbClr val="4F81BD"/>
                </a:solidFill>
                <a:latin typeface="Century Gothic" pitchFamily="34" charset="0"/>
              </a:rPr>
              <a:t>ADJ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8E92B670-8882-4772-9F40-29D1AE4CFF2B}"/>
              </a:ext>
            </a:extLst>
          </p:cNvPr>
          <p:cNvCxnSpPr>
            <a:cxnSpLocks/>
          </p:cNvCxnSpPr>
          <p:nvPr/>
        </p:nvCxnSpPr>
        <p:spPr>
          <a:xfrm>
            <a:off x="2034264" y="3062453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922ECFE5-51A6-4F0C-B096-4A11D6ED6B87}"/>
              </a:ext>
            </a:extLst>
          </p:cNvPr>
          <p:cNvCxnSpPr>
            <a:cxnSpLocks/>
          </p:cNvCxnSpPr>
          <p:nvPr/>
        </p:nvCxnSpPr>
        <p:spPr>
          <a:xfrm flipV="1">
            <a:off x="990600" y="4131181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88203737-F27F-4BFF-AF6B-6B75422370B2}"/>
              </a:ext>
            </a:extLst>
          </p:cNvPr>
          <p:cNvCxnSpPr>
            <a:cxnSpLocks/>
          </p:cNvCxnSpPr>
          <p:nvPr/>
        </p:nvCxnSpPr>
        <p:spPr>
          <a:xfrm flipV="1">
            <a:off x="2034264" y="4246812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D9C725D2-63A5-4310-ADD2-9DD5734C71B8}"/>
              </a:ext>
            </a:extLst>
          </p:cNvPr>
          <p:cNvCxnSpPr>
            <a:cxnSpLocks/>
          </p:cNvCxnSpPr>
          <p:nvPr/>
        </p:nvCxnSpPr>
        <p:spPr>
          <a:xfrm>
            <a:off x="2844465" y="4235135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Obdĺžnik 3">
            <a:extLst>
              <a:ext uri="{FF2B5EF4-FFF2-40B4-BE49-F238E27FC236}">
                <a16:creationId xmlns:a16="http://schemas.microsoft.com/office/drawing/2014/main" id="{EC6DE359-231E-48FA-A530-9402F919F138}"/>
              </a:ext>
            </a:extLst>
          </p:cNvPr>
          <p:cNvSpPr/>
          <p:nvPr/>
        </p:nvSpPr>
        <p:spPr>
          <a:xfrm>
            <a:off x="1100156" y="5649313"/>
            <a:ext cx="19142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královna  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1" name="Obdĺžnik 3">
            <a:extLst>
              <a:ext uri="{FF2B5EF4-FFF2-40B4-BE49-F238E27FC236}">
                <a16:creationId xmlns:a16="http://schemas.microsoft.com/office/drawing/2014/main" id="{F79E49C8-5485-4FE0-A707-BC9EAC4C5464}"/>
              </a:ext>
            </a:extLst>
          </p:cNvPr>
          <p:cNvSpPr/>
          <p:nvPr/>
        </p:nvSpPr>
        <p:spPr>
          <a:xfrm>
            <a:off x="1796072" y="4648200"/>
            <a:ext cx="7801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32" name="Obdĺžnik 3">
            <a:extLst>
              <a:ext uri="{FF2B5EF4-FFF2-40B4-BE49-F238E27FC236}">
                <a16:creationId xmlns:a16="http://schemas.microsoft.com/office/drawing/2014/main" id="{1E659D4D-00D8-4803-A8C0-8FB8DA4D92D7}"/>
              </a:ext>
            </a:extLst>
          </p:cNvPr>
          <p:cNvSpPr/>
          <p:nvPr/>
        </p:nvSpPr>
        <p:spPr>
          <a:xfrm>
            <a:off x="3122326" y="4597111"/>
            <a:ext cx="5901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2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F4C0C50B-D512-43FF-A2B8-C5B58F52A12E}"/>
              </a:ext>
            </a:extLst>
          </p:cNvPr>
          <p:cNvCxnSpPr>
            <a:cxnSpLocks/>
          </p:cNvCxnSpPr>
          <p:nvPr/>
        </p:nvCxnSpPr>
        <p:spPr>
          <a:xfrm flipV="1">
            <a:off x="1986346" y="5365500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F00A1521-3AB4-4C37-B21E-5AB4176E3477}"/>
              </a:ext>
            </a:extLst>
          </p:cNvPr>
          <p:cNvCxnSpPr>
            <a:cxnSpLocks/>
          </p:cNvCxnSpPr>
          <p:nvPr/>
        </p:nvCxnSpPr>
        <p:spPr>
          <a:xfrm flipV="1">
            <a:off x="3338212" y="5326546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Obdĺžnik 3">
            <a:extLst>
              <a:ext uri="{FF2B5EF4-FFF2-40B4-BE49-F238E27FC236}">
                <a16:creationId xmlns:a16="http://schemas.microsoft.com/office/drawing/2014/main" id="{86778FBD-2207-437C-AFCB-5C4E9D51BF31}"/>
              </a:ext>
            </a:extLst>
          </p:cNvPr>
          <p:cNvSpPr/>
          <p:nvPr/>
        </p:nvSpPr>
        <p:spPr>
          <a:xfrm>
            <a:off x="6501689" y="2346228"/>
            <a:ext cx="838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P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6803C855-0659-4A32-9A32-E116735A0CCD}"/>
              </a:ext>
            </a:extLst>
          </p:cNvPr>
          <p:cNvCxnSpPr>
            <a:cxnSpLocks/>
          </p:cNvCxnSpPr>
          <p:nvPr/>
        </p:nvCxnSpPr>
        <p:spPr>
          <a:xfrm>
            <a:off x="7018268" y="3103048"/>
            <a:ext cx="1109376" cy="5149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Obdĺžnik 3">
            <a:extLst>
              <a:ext uri="{FF2B5EF4-FFF2-40B4-BE49-F238E27FC236}">
                <a16:creationId xmlns:a16="http://schemas.microsoft.com/office/drawing/2014/main" id="{C29958AE-5C68-4EF9-9E89-AB7E6FFD11AF}"/>
              </a:ext>
            </a:extLst>
          </p:cNvPr>
          <p:cNvSpPr/>
          <p:nvPr/>
        </p:nvSpPr>
        <p:spPr>
          <a:xfrm>
            <a:off x="5184441" y="3484850"/>
            <a:ext cx="838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P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39" name="Obdĺžnik 3">
            <a:extLst>
              <a:ext uri="{FF2B5EF4-FFF2-40B4-BE49-F238E27FC236}">
                <a16:creationId xmlns:a16="http://schemas.microsoft.com/office/drawing/2014/main" id="{1B3F4E55-BA39-4EB2-914E-EF0DFF6A1E78}"/>
              </a:ext>
            </a:extLst>
          </p:cNvPr>
          <p:cNvSpPr/>
          <p:nvPr/>
        </p:nvSpPr>
        <p:spPr>
          <a:xfrm>
            <a:off x="8065045" y="3484850"/>
            <a:ext cx="7608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3200" baseline="-25000" dirty="0">
                <a:solidFill>
                  <a:srgbClr val="4F81BD"/>
                </a:solidFill>
                <a:latin typeface="Century Gothic" pitchFamily="34" charset="0"/>
              </a:rPr>
              <a:t>2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E8FE4817-9DB7-46E7-A989-A7847751DC07}"/>
              </a:ext>
            </a:extLst>
          </p:cNvPr>
          <p:cNvCxnSpPr>
            <a:cxnSpLocks/>
          </p:cNvCxnSpPr>
          <p:nvPr/>
        </p:nvCxnSpPr>
        <p:spPr>
          <a:xfrm flipV="1">
            <a:off x="8308908" y="4221231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94D001EA-B5AB-4653-86DF-ACB34E500ED7}"/>
              </a:ext>
            </a:extLst>
          </p:cNvPr>
          <p:cNvCxnSpPr>
            <a:cxnSpLocks/>
          </p:cNvCxnSpPr>
          <p:nvPr/>
        </p:nvCxnSpPr>
        <p:spPr>
          <a:xfrm flipV="1">
            <a:off x="4983630" y="4246812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D13A1077-0219-49DF-BB13-10BA3AC50F95}"/>
              </a:ext>
            </a:extLst>
          </p:cNvPr>
          <p:cNvCxnSpPr>
            <a:cxnSpLocks/>
          </p:cNvCxnSpPr>
          <p:nvPr/>
        </p:nvCxnSpPr>
        <p:spPr>
          <a:xfrm>
            <a:off x="5656692" y="4255464"/>
            <a:ext cx="932639" cy="5380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bdĺžnik 3">
            <a:extLst>
              <a:ext uri="{FF2B5EF4-FFF2-40B4-BE49-F238E27FC236}">
                <a16:creationId xmlns:a16="http://schemas.microsoft.com/office/drawing/2014/main" id="{430848CF-4695-41D9-B9CB-5F737EE83026}"/>
              </a:ext>
            </a:extLst>
          </p:cNvPr>
          <p:cNvSpPr/>
          <p:nvPr/>
        </p:nvSpPr>
        <p:spPr>
          <a:xfrm>
            <a:off x="4538921" y="4585208"/>
            <a:ext cx="11544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 err="1">
                <a:solidFill>
                  <a:srgbClr val="4F81BD"/>
                </a:solidFill>
                <a:latin typeface="Century Gothic" pitchFamily="34" charset="0"/>
              </a:rPr>
              <a:t>ADJ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44" name="Obdĺžnik 3">
            <a:extLst>
              <a:ext uri="{FF2B5EF4-FFF2-40B4-BE49-F238E27FC236}">
                <a16:creationId xmlns:a16="http://schemas.microsoft.com/office/drawing/2014/main" id="{84B842EC-FCF0-4054-8445-4E7AC6D4F94A}"/>
              </a:ext>
            </a:extLst>
          </p:cNvPr>
          <p:cNvSpPr/>
          <p:nvPr/>
        </p:nvSpPr>
        <p:spPr>
          <a:xfrm>
            <a:off x="6353578" y="4594286"/>
            <a:ext cx="66468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32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5E0EF672-7601-407F-BD15-987C94C9335A}"/>
              </a:ext>
            </a:extLst>
          </p:cNvPr>
          <p:cNvCxnSpPr>
            <a:cxnSpLocks/>
          </p:cNvCxnSpPr>
          <p:nvPr/>
        </p:nvCxnSpPr>
        <p:spPr>
          <a:xfrm flipV="1">
            <a:off x="4967005" y="5294531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7B523A27-9422-446E-9A35-A51358EDD639}"/>
              </a:ext>
            </a:extLst>
          </p:cNvPr>
          <p:cNvCxnSpPr>
            <a:cxnSpLocks/>
          </p:cNvCxnSpPr>
          <p:nvPr/>
        </p:nvCxnSpPr>
        <p:spPr>
          <a:xfrm flipV="1">
            <a:off x="6589331" y="5282108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463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6FFEB6-C740-46D1-AA1F-F802FFECA6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28" y="1763920"/>
            <a:ext cx="6538817" cy="4608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975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6FFEB6-C740-46D1-AA1F-F802FFECA6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28" y="1763920"/>
            <a:ext cx="6538817" cy="460873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67B424E3-F087-4971-9522-7094FBDD9C15}"/>
              </a:ext>
            </a:extLst>
          </p:cNvPr>
          <p:cNvSpPr txBox="1"/>
          <p:nvPr/>
        </p:nvSpPr>
        <p:spPr>
          <a:xfrm>
            <a:off x="5071187" y="1675663"/>
            <a:ext cx="458133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solidFill>
                  <a:srgbClr val="005C1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‘přátelé přijeli z města’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49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390FDEA-CE5C-45E3-B1D8-015005FB34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" y="1844501"/>
            <a:ext cx="6059727" cy="4229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1350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390FDEA-CE5C-45E3-B1D8-015005FB34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" y="1844501"/>
            <a:ext cx="6059727" cy="422972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0A3988AB-D65A-48D8-A9AB-7F664098956D}"/>
              </a:ext>
            </a:extLst>
          </p:cNvPr>
          <p:cNvSpPr txBox="1"/>
          <p:nvPr/>
        </p:nvSpPr>
        <p:spPr>
          <a:xfrm>
            <a:off x="4334070" y="1948104"/>
            <a:ext cx="458133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5C1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‘přijeli přátelé, kteří žijí ve městě’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91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351C7AD-5A41-4585-9829-1B1EB29366C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1" y="1958719"/>
            <a:ext cx="6247493" cy="4208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605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351C7AD-5A41-4585-9829-1B1EB29366C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1" y="1958719"/>
            <a:ext cx="6247493" cy="420881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613C7250-8F24-408E-9AD1-B5E28E6EA5E6}"/>
              </a:ext>
            </a:extLst>
          </p:cNvPr>
          <p:cNvSpPr txBox="1"/>
          <p:nvPr/>
        </p:nvSpPr>
        <p:spPr>
          <a:xfrm>
            <a:off x="4334070" y="1841062"/>
            <a:ext cx="473373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5C1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‘rozbít obraz – a to udělat v předsíni’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51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B08ABC1-9BC9-4949-9DE1-EE032438CA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72346"/>
            <a:ext cx="6739812" cy="4329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133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FC99FF-AC11-47DD-A54E-BFF77FC84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9875"/>
            <a:ext cx="8239063" cy="40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9126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B08ABC1-9BC9-4949-9DE1-EE032438CA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72346"/>
            <a:ext cx="6739812" cy="432987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DC62E36-B7CC-48F3-BEDD-443C2DB4BF7F}"/>
              </a:ext>
            </a:extLst>
          </p:cNvPr>
          <p:cNvSpPr txBox="1"/>
          <p:nvPr/>
        </p:nvSpPr>
        <p:spPr>
          <a:xfrm>
            <a:off x="3861318" y="1703696"/>
            <a:ext cx="4778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400" dirty="0">
                <a:solidFill>
                  <a:srgbClr val="005C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‘rozbít obraz, který se nacházel v předsíni’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7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1303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</p:txBody>
      </p:sp>
    </p:spTree>
    <p:extLst>
      <p:ext uri="{BB962C8B-B14F-4D97-AF65-F5344CB8AC3E}">
        <p14:creationId xmlns:p14="http://schemas.microsoft.com/office/powerpoint/2010/main" val="1274988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2103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hybridní stromy</a:t>
            </a:r>
          </a:p>
        </p:txBody>
      </p:sp>
    </p:spTree>
    <p:extLst>
      <p:ext uri="{BB962C8B-B14F-4D97-AF65-F5344CB8AC3E}">
        <p14:creationId xmlns:p14="http://schemas.microsoft.com/office/powerpoint/2010/main" val="907567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3549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hybridní stromy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rgbClr val="FF0000"/>
                </a:solidFill>
                <a:latin typeface="Century Gothic" pitchFamily="34" charset="0"/>
              </a:rPr>
              <a:t>parser</a:t>
            </a: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, který na výstup vypíše jak závislostní, tak složkovou strukturu</a:t>
            </a:r>
          </a:p>
        </p:txBody>
      </p:sp>
    </p:spTree>
    <p:extLst>
      <p:ext uri="{BB962C8B-B14F-4D97-AF65-F5344CB8AC3E}">
        <p14:creationId xmlns:p14="http://schemas.microsoft.com/office/powerpoint/2010/main" val="2043924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435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hybridní stromy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parser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, který na výstup vypíše jak závislostní, tak složkovou strukturu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pro </a:t>
            </a:r>
            <a:r>
              <a:rPr lang="cs-CZ" sz="2800" dirty="0" err="1">
                <a:solidFill>
                  <a:srgbClr val="FF0000"/>
                </a:solidFill>
                <a:latin typeface="Century Gothic" pitchFamily="34" charset="0"/>
              </a:rPr>
              <a:t>čj</a:t>
            </a: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 chybí </a:t>
            </a:r>
            <a:r>
              <a:rPr lang="cs-CZ" sz="2800" dirty="0" err="1">
                <a:solidFill>
                  <a:srgbClr val="FF0000"/>
                </a:solidFill>
                <a:latin typeface="Century Gothic" pitchFamily="34" charset="0"/>
              </a:rPr>
              <a:t>treebank</a:t>
            </a: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 se složkovými stromy</a:t>
            </a:r>
          </a:p>
        </p:txBody>
      </p:sp>
    </p:spTree>
    <p:extLst>
      <p:ext uri="{BB962C8B-B14F-4D97-AF65-F5344CB8AC3E}">
        <p14:creationId xmlns:p14="http://schemas.microsoft.com/office/powerpoint/2010/main" val="10222038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515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hybridní stromy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parser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, který na výstup vypíše jak závislostní, tak složkovou strukturu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latin typeface="Century Gothic" pitchFamily="34" charset="0"/>
              </a:rPr>
              <a:t>pro </a:t>
            </a:r>
            <a:r>
              <a:rPr lang="cs-CZ" sz="2800" dirty="0" err="1">
                <a:latin typeface="Century Gothic" pitchFamily="34" charset="0"/>
              </a:rPr>
              <a:t>čj</a:t>
            </a:r>
            <a:r>
              <a:rPr lang="cs-CZ" sz="2800" dirty="0">
                <a:latin typeface="Century Gothic" pitchFamily="34" charset="0"/>
              </a:rPr>
              <a:t> chybí </a:t>
            </a:r>
            <a:r>
              <a:rPr lang="cs-CZ" sz="2800" dirty="0" err="1">
                <a:latin typeface="Century Gothic" pitchFamily="34" charset="0"/>
              </a:rPr>
              <a:t>treebank</a:t>
            </a:r>
            <a:r>
              <a:rPr lang="cs-CZ" sz="2800" dirty="0">
                <a:latin typeface="Century Gothic" pitchFamily="34" charset="0"/>
              </a:rPr>
              <a:t> se složkovými stromy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rgbClr val="FF0000"/>
                </a:solidFill>
                <a:latin typeface="Century Gothic" pitchFamily="34" charset="0"/>
              </a:rPr>
              <a:t>Lancaster</a:t>
            </a: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-Oslo/Bergen</a:t>
            </a:r>
            <a:endParaRPr lang="en-GB" sz="28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59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pravidla ×  statistika 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19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4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pravidla ×  statistika 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7" y="1447800"/>
            <a:ext cx="8663473" cy="4688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Statistická analýza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trénovací (anotovaná) a testovací data</a:t>
            </a:r>
          </a:p>
          <a:p>
            <a:pPr marL="457200" indent="-457200">
              <a:spcBef>
                <a:spcPts val="18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jazyková univerzálnost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větší přesnost při vyhodnocování podobnosti stromů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lépe napodobí anotovaná data než člověk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časově i finančně náročné</a:t>
            </a:r>
          </a:p>
        </p:txBody>
      </p:sp>
    </p:spTree>
    <p:extLst>
      <p:ext uri="{BB962C8B-B14F-4D97-AF65-F5344CB8AC3E}">
        <p14:creationId xmlns:p14="http://schemas.microsoft.com/office/powerpoint/2010/main" val="19692997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pravidla ×  statistika 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7" y="1447800"/>
            <a:ext cx="8663473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Analýza založená na pravidlech</a:t>
            </a:r>
          </a:p>
          <a:p>
            <a:pPr marL="457200" indent="-457200">
              <a:spcBef>
                <a:spcPts val="18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nezávislost na anotovaných datech</a:t>
            </a:r>
          </a:p>
          <a:p>
            <a:pPr marL="457200" indent="-457200">
              <a:spcBef>
                <a:spcPts val="18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lze snadno upravit podle zadaného úkolu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1800"/>
              </a:spcBef>
              <a:buClr>
                <a:schemeClr val="tx1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Je možné kompletně popsat přirozený jazyk pravidly?</a:t>
            </a:r>
          </a:p>
        </p:txBody>
      </p:sp>
    </p:spTree>
    <p:extLst>
      <p:ext uri="{BB962C8B-B14F-4D97-AF65-F5344CB8AC3E}">
        <p14:creationId xmlns:p14="http://schemas.microsoft.com/office/powerpoint/2010/main" val="2274319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Postup </a:t>
            </a: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parsingu</a:t>
            </a: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64EF10C6-CD45-4D37-93D1-746C89C68D1E}"/>
              </a:ext>
            </a:extLst>
          </p:cNvPr>
          <p:cNvSpPr/>
          <p:nvPr/>
        </p:nvSpPr>
        <p:spPr>
          <a:xfrm>
            <a:off x="457200" y="1632507"/>
            <a:ext cx="8305800" cy="297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„zdola nahoru“ (</a:t>
            </a:r>
            <a:r>
              <a:rPr lang="cs-CZ" sz="3200" dirty="0" err="1"/>
              <a:t>bottom</a:t>
            </a:r>
            <a:r>
              <a:rPr lang="cs-CZ" sz="3200" dirty="0"/>
              <a:t> up)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„shora dolů“ (top </a:t>
            </a:r>
            <a:r>
              <a:rPr lang="cs-CZ" sz="3200" dirty="0" err="1"/>
              <a:t>down</a:t>
            </a:r>
            <a:r>
              <a:rPr lang="cs-CZ" sz="3200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smíšené (</a:t>
            </a:r>
            <a:r>
              <a:rPr lang="cs-CZ" sz="3200" dirty="0" err="1"/>
              <a:t>left-corner</a:t>
            </a:r>
            <a:r>
              <a:rPr lang="cs-CZ" sz="3200" dirty="0"/>
              <a:t>, </a:t>
            </a:r>
            <a:r>
              <a:rPr lang="cs-CZ" sz="3200" dirty="0" err="1"/>
              <a:t>head-corner</a:t>
            </a:r>
            <a:r>
              <a:rPr lang="cs-CZ" sz="3200" dirty="0"/>
              <a:t> </a:t>
            </a:r>
            <a:r>
              <a:rPr lang="cs-CZ" sz="3200" dirty="0" err="1"/>
              <a:t>parsers</a:t>
            </a:r>
            <a:r>
              <a:rPr lang="cs-CZ" sz="3200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4080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632507"/>
            <a:ext cx="8305800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uzly a hrany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souvislý graf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orientovaný graf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/>
              <a:t>„australské stromy“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147706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„zdola nahoru“ (</a:t>
            </a: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bottom</a:t>
            </a: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up)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64EF10C6-CD45-4D37-93D1-746C89C68D1E}"/>
              </a:ext>
            </a:extLst>
          </p:cNvPr>
          <p:cNvSpPr/>
          <p:nvPr/>
        </p:nvSpPr>
        <p:spPr>
          <a:xfrm>
            <a:off x="457200" y="1632507"/>
            <a:ext cx="8305800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4000" dirty="0"/>
              <a:t>John </a:t>
            </a:r>
            <a:r>
              <a:rPr lang="cs-CZ" sz="4000" dirty="0" err="1"/>
              <a:t>hits</a:t>
            </a:r>
            <a:r>
              <a:rPr lang="cs-CZ" sz="4000" dirty="0"/>
              <a:t> </a:t>
            </a:r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ball</a:t>
            </a:r>
            <a:r>
              <a:rPr lang="cs-CZ" sz="4000" dirty="0"/>
              <a:t>. 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endParaRPr lang="cs-CZ" sz="4000" dirty="0"/>
          </a:p>
          <a:p>
            <a:pPr marL="342900" indent="-342900" algn="ctr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872958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„zdola nahoru“ (</a:t>
            </a: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bottom</a:t>
            </a: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up)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64EF10C6-CD45-4D37-93D1-746C89C68D1E}"/>
              </a:ext>
            </a:extLst>
          </p:cNvPr>
          <p:cNvSpPr/>
          <p:nvPr/>
        </p:nvSpPr>
        <p:spPr>
          <a:xfrm>
            <a:off x="457200" y="1632507"/>
            <a:ext cx="8305800" cy="663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věta se skládá ze jmenné fráze následované slovesnou frází </a:t>
            </a:r>
            <a:b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(S →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vlastní jméno samo o sobě je jmennou frází 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→ „John“),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jmenná fráze může být také determinátor následovaný         </a:t>
            </a: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podstatným jménem 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slovesná fráze může být sloveso následované jmennou frází     </a:t>
            </a: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→ V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„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ball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je podstatné jméno, „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je determinátor a „hit“ je </a:t>
            </a:r>
            <a:b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sloveso (N → „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ball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“,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→ „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“, V → „hit“).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endParaRPr lang="cs-CZ" sz="4000" dirty="0"/>
          </a:p>
          <a:p>
            <a:pPr marL="342900" indent="-342900" algn="ctr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5252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„zdola nahoru“ (</a:t>
            </a: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bottom</a:t>
            </a: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up)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72718C7-D0D4-4683-A69F-BB353262E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66981"/>
              </p:ext>
            </p:extLst>
          </p:nvPr>
        </p:nvGraphicFramePr>
        <p:xfrm>
          <a:off x="381000" y="1526483"/>
          <a:ext cx="8534400" cy="4874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759">
                  <a:extLst>
                    <a:ext uri="{9D8B030D-6E8A-4147-A177-3AD203B41FA5}">
                      <a16:colId xmlns:a16="http://schemas.microsoft.com/office/drawing/2014/main" val="3813522335"/>
                    </a:ext>
                  </a:extLst>
                </a:gridCol>
                <a:gridCol w="4101841">
                  <a:extLst>
                    <a:ext uri="{9D8B030D-6E8A-4147-A177-3AD203B41FA5}">
                      <a16:colId xmlns:a16="http://schemas.microsoft.com/office/drawing/2014/main" val="350969446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920789469"/>
                    </a:ext>
                  </a:extLst>
                </a:gridCol>
              </a:tblGrid>
              <a:tr h="619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Použité pravidlo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Zpracovávaná část textu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Současná věta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236675391"/>
                  </a:ext>
                </a:extLst>
              </a:tr>
              <a:tr h="593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John hit the ball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986497342"/>
                  </a:ext>
                </a:extLst>
              </a:tr>
              <a:tr h="619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„John“ je jmenná fráze sama o sobě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NP hit the ball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750864695"/>
                  </a:ext>
                </a:extLst>
              </a:tr>
              <a:tr h="1184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zbývající slova nahradíme jejich syntaktickými kategoriemi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NP V Det 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140236715"/>
                  </a:ext>
                </a:extLst>
              </a:tr>
              <a:tr h="619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„the ball“ je jmenná fráze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NP V NP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462808336"/>
                  </a:ext>
                </a:extLst>
              </a:tr>
              <a:tr h="619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„hit the ball“ je slovesná fráze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NP VP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404655871"/>
                  </a:ext>
                </a:extLst>
              </a:tr>
              <a:tr h="619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„John hit the ball“ je celá věta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17561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7369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3344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Závislostní strom, Projektivnost, </a:t>
            </a:r>
            <a:r>
              <a:rPr lang="cs-CZ" sz="2800" dirty="0" err="1">
                <a:latin typeface="Century Gothic" panose="020B0502020202020204" pitchFamily="34" charset="0"/>
              </a:rPr>
              <a:t>Dominace</a:t>
            </a:r>
            <a:r>
              <a:rPr lang="cs-CZ" sz="2800" dirty="0">
                <a:latin typeface="Century Gothic" panose="020B0502020202020204" pitchFamily="34" charset="0"/>
              </a:rPr>
              <a:t>, </a:t>
            </a:r>
            <a:r>
              <a:rPr lang="cs-CZ" sz="2800" dirty="0" err="1">
                <a:latin typeface="Century Gothic" panose="020B0502020202020204" pitchFamily="34" charset="0"/>
              </a:rPr>
              <a:t>Bezprostředněsložkový</a:t>
            </a:r>
            <a:r>
              <a:rPr lang="cs-CZ" sz="2800" dirty="0">
                <a:latin typeface="Century Gothic" panose="020B0502020202020204" pitchFamily="34" charset="0"/>
              </a:rPr>
              <a:t> strom, Složka, </a:t>
            </a:r>
            <a:r>
              <a:rPr lang="cs-CZ" sz="2800" dirty="0" err="1">
                <a:latin typeface="Century Gothic" panose="020B0502020202020204" pitchFamily="34" charset="0"/>
              </a:rPr>
              <a:t>Parsing</a:t>
            </a:r>
            <a:r>
              <a:rPr lang="cs-CZ" sz="28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7FD8090-2A55-498A-98C1-CA7D5A2BA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92963"/>
              </p:ext>
            </p:extLst>
          </p:nvPr>
        </p:nvGraphicFramePr>
        <p:xfrm>
          <a:off x="304800" y="1491236"/>
          <a:ext cx="8458200" cy="4942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4219372468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582149723"/>
                    </a:ext>
                  </a:extLst>
                </a:gridCol>
              </a:tblGrid>
              <a:tr h="6520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řídící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(rozvíjené)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podřízené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(rozvíjející)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/>
                </a:tc>
                <a:extLst>
                  <a:ext uri="{0D108BD9-81ED-4DB2-BD59-A6C34878D82A}">
                    <a16:rowId xmlns:a16="http://schemas.microsoft.com/office/drawing/2014/main" val="1498311322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prozradil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Petr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324008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prozradil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včera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35692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bratrovi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svému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613000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prozradil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bratrovi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446657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miluje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že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192255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prozradil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miluje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941834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dívku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tu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28896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dívku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hezkou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231799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miluje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dívku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9252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dívku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odnaproti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05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59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9915836-A5C0-4A80-8C2C-0DF164ECE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7875457" cy="377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419100" y="1446583"/>
            <a:ext cx="8305800" cy="1583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latin typeface="Century Gothic" pitchFamily="34" charset="0"/>
              </a:rPr>
              <a:t>Závislostní strom </a:t>
            </a: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„uspořádaný“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endParaRPr lang="cs-CZ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8310FFAF-30CD-48A5-A575-9BB0819D1F16}"/>
              </a:ext>
            </a:extLst>
          </p:cNvPr>
          <p:cNvSpPr/>
          <p:nvPr/>
        </p:nvSpPr>
        <p:spPr>
          <a:xfrm>
            <a:off x="0" y="6483474"/>
            <a:ext cx="8305800" cy="37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https://www.czechency.org/slovnik/Z%C3%81VISLOSTN%C3%8D%20STROM</a:t>
            </a:r>
          </a:p>
        </p:txBody>
      </p:sp>
    </p:spTree>
    <p:extLst>
      <p:ext uri="{BB962C8B-B14F-4D97-AF65-F5344CB8AC3E}">
        <p14:creationId xmlns:p14="http://schemas.microsoft.com/office/powerpoint/2010/main" val="169786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A0EDC6A-4B0F-4A6E-94B5-386D0B791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043751"/>
            <a:ext cx="3876675" cy="424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273115" y="1376012"/>
            <a:ext cx="83058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Neprojektivní konstrukce</a:t>
            </a: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8310FFAF-30CD-48A5-A575-9BB0819D1F16}"/>
              </a:ext>
            </a:extLst>
          </p:cNvPr>
          <p:cNvSpPr/>
          <p:nvPr/>
        </p:nvSpPr>
        <p:spPr>
          <a:xfrm>
            <a:off x="0" y="6483474"/>
            <a:ext cx="8305800" cy="37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https://www.czechency.org/slovnik/Z%C3%81VISLOSTN%C3%8D%20STROM</a:t>
            </a:r>
          </a:p>
        </p:txBody>
      </p:sp>
    </p:spTree>
    <p:extLst>
      <p:ext uri="{BB962C8B-B14F-4D97-AF65-F5344CB8AC3E}">
        <p14:creationId xmlns:p14="http://schemas.microsoft.com/office/powerpoint/2010/main" val="354090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A0EDC6A-4B0F-4A6E-94B5-386D0B791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043751"/>
            <a:ext cx="3876675" cy="424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273115" y="1376012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Neprojektivní konstrukce</a:t>
            </a:r>
          </a:p>
          <a:p>
            <a:pPr>
              <a:spcBef>
                <a:spcPts val="4200"/>
              </a:spcBef>
              <a:buClr>
                <a:schemeClr val="tx1"/>
              </a:buClr>
            </a:pPr>
            <a:r>
              <a:rPr lang="cs-CZ" sz="2400" dirty="0">
                <a:latin typeface="Century Gothic" pitchFamily="34" charset="0"/>
              </a:rPr>
              <a:t>Množina závislostí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cs-CZ" sz="2400" dirty="0">
                <a:latin typeface="Century Gothic" pitchFamily="34" charset="0"/>
              </a:rPr>
              <a:t>jednoho uzlu netvoří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cs-CZ" sz="2400" dirty="0">
                <a:latin typeface="Century Gothic" pitchFamily="34" charset="0"/>
              </a:rPr>
              <a:t>souvislý úsek.</a:t>
            </a: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8310FFAF-30CD-48A5-A575-9BB0819D1F16}"/>
              </a:ext>
            </a:extLst>
          </p:cNvPr>
          <p:cNvSpPr/>
          <p:nvPr/>
        </p:nvSpPr>
        <p:spPr>
          <a:xfrm>
            <a:off x="0" y="6483474"/>
            <a:ext cx="8305800" cy="37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https://www.czechency.org/slovnik/Z%C3%81VISLOSTN%C3%8D%20STROM</a:t>
            </a:r>
          </a:p>
        </p:txBody>
      </p:sp>
    </p:spTree>
    <p:extLst>
      <p:ext uri="{BB962C8B-B14F-4D97-AF65-F5344CB8AC3E}">
        <p14:creationId xmlns:p14="http://schemas.microsoft.com/office/powerpoint/2010/main" val="336933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FC99FF-AC11-47DD-A54E-BFF77FC84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9875"/>
            <a:ext cx="8239063" cy="40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B33EF1BC-B39D-470A-A2CE-00078EEA7850}"/>
              </a:ext>
            </a:extLst>
          </p:cNvPr>
          <p:cNvSpPr/>
          <p:nvPr/>
        </p:nvSpPr>
        <p:spPr>
          <a:xfrm>
            <a:off x="6130212" y="4544008"/>
            <a:ext cx="1474237" cy="391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92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1186</Words>
  <Application>Microsoft Office PowerPoint</Application>
  <PresentationFormat>Předvádění na obrazovce (4:3)</PresentationFormat>
  <Paragraphs>265</Paragraphs>
  <Slides>43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Century Gothic</vt:lpstr>
      <vt:lpstr>Times New Roman</vt:lpstr>
      <vt:lpstr>Motiv Office</vt:lpstr>
      <vt:lpstr>Motív Office</vt:lpstr>
      <vt:lpstr>3.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Jakub Machura</cp:lastModifiedBy>
  <cp:revision>100</cp:revision>
  <dcterms:created xsi:type="dcterms:W3CDTF">2020-10-06T08:02:48Z</dcterms:created>
  <dcterms:modified xsi:type="dcterms:W3CDTF">2020-11-04T14:32:16Z</dcterms:modified>
</cp:coreProperties>
</file>