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89"/>
  </p:notesMasterIdLst>
  <p:sldIdLst>
    <p:sldId id="256" r:id="rId3"/>
    <p:sldId id="374" r:id="rId4"/>
    <p:sldId id="375" r:id="rId5"/>
    <p:sldId id="395" r:id="rId6"/>
    <p:sldId id="396" r:id="rId7"/>
    <p:sldId id="397" r:id="rId8"/>
    <p:sldId id="398" r:id="rId9"/>
    <p:sldId id="399" r:id="rId10"/>
    <p:sldId id="376" r:id="rId11"/>
    <p:sldId id="400" r:id="rId12"/>
    <p:sldId id="401" r:id="rId13"/>
    <p:sldId id="402" r:id="rId14"/>
    <p:sldId id="403" r:id="rId15"/>
    <p:sldId id="404" r:id="rId16"/>
    <p:sldId id="379" r:id="rId17"/>
    <p:sldId id="377" r:id="rId18"/>
    <p:sldId id="405" r:id="rId19"/>
    <p:sldId id="406" r:id="rId20"/>
    <p:sldId id="407" r:id="rId21"/>
    <p:sldId id="380" r:id="rId22"/>
    <p:sldId id="378" r:id="rId23"/>
    <p:sldId id="408" r:id="rId24"/>
    <p:sldId id="409" r:id="rId25"/>
    <p:sldId id="410" r:id="rId26"/>
    <p:sldId id="411" r:id="rId27"/>
    <p:sldId id="368" r:id="rId28"/>
    <p:sldId id="412" r:id="rId29"/>
    <p:sldId id="413" r:id="rId30"/>
    <p:sldId id="414" r:id="rId31"/>
    <p:sldId id="415" r:id="rId32"/>
    <p:sldId id="416" r:id="rId33"/>
    <p:sldId id="417" r:id="rId34"/>
    <p:sldId id="381" r:id="rId35"/>
    <p:sldId id="383" r:id="rId36"/>
    <p:sldId id="384" r:id="rId37"/>
    <p:sldId id="385" r:id="rId38"/>
    <p:sldId id="382" r:id="rId39"/>
    <p:sldId id="386" r:id="rId40"/>
    <p:sldId id="387" r:id="rId41"/>
    <p:sldId id="418" r:id="rId42"/>
    <p:sldId id="419" r:id="rId43"/>
    <p:sldId id="420" r:id="rId44"/>
    <p:sldId id="388" r:id="rId45"/>
    <p:sldId id="421" r:id="rId46"/>
    <p:sldId id="389" r:id="rId47"/>
    <p:sldId id="422" r:id="rId48"/>
    <p:sldId id="390" r:id="rId49"/>
    <p:sldId id="391" r:id="rId50"/>
    <p:sldId id="392" r:id="rId51"/>
    <p:sldId id="423" r:id="rId52"/>
    <p:sldId id="393" r:id="rId53"/>
    <p:sldId id="394" r:id="rId54"/>
    <p:sldId id="424" r:id="rId55"/>
    <p:sldId id="425" r:id="rId56"/>
    <p:sldId id="426" r:id="rId57"/>
    <p:sldId id="427" r:id="rId58"/>
    <p:sldId id="428" r:id="rId59"/>
    <p:sldId id="435" r:id="rId60"/>
    <p:sldId id="434" r:id="rId61"/>
    <p:sldId id="429" r:id="rId62"/>
    <p:sldId id="430" r:id="rId63"/>
    <p:sldId id="431" r:id="rId64"/>
    <p:sldId id="432" r:id="rId65"/>
    <p:sldId id="433" r:id="rId66"/>
    <p:sldId id="436" r:id="rId67"/>
    <p:sldId id="437" r:id="rId68"/>
    <p:sldId id="438" r:id="rId69"/>
    <p:sldId id="439" r:id="rId70"/>
    <p:sldId id="440" r:id="rId71"/>
    <p:sldId id="441" r:id="rId72"/>
    <p:sldId id="442" r:id="rId73"/>
    <p:sldId id="443" r:id="rId74"/>
    <p:sldId id="444" r:id="rId75"/>
    <p:sldId id="445" r:id="rId76"/>
    <p:sldId id="446" r:id="rId77"/>
    <p:sldId id="447" r:id="rId78"/>
    <p:sldId id="448" r:id="rId79"/>
    <p:sldId id="449" r:id="rId80"/>
    <p:sldId id="450" r:id="rId81"/>
    <p:sldId id="451" r:id="rId82"/>
    <p:sldId id="452" r:id="rId83"/>
    <p:sldId id="453" r:id="rId84"/>
    <p:sldId id="454" r:id="rId85"/>
    <p:sldId id="455" r:id="rId86"/>
    <p:sldId id="456" r:id="rId87"/>
    <p:sldId id="278" r:id="rId8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226" autoAdjust="0"/>
  </p:normalViewPr>
  <p:slideViewPr>
    <p:cSldViewPr snapToGrid="0">
      <p:cViewPr varScale="1">
        <p:scale>
          <a:sx n="82" d="100"/>
          <a:sy n="82" d="100"/>
        </p:scale>
        <p:origin x="14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presProps" Target="presProp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DD4ED-F3B0-4009-A8B2-87EC272A02D9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AFD3B-E7A5-4295-8E1F-6EE16B8D5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8241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AFD3B-E7A5-4295-8E1F-6EE16B8D5A5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078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5F26F-69FB-437B-8A38-6A8FEB700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460E2C0-68FA-4105-84ED-F1BA7835B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489EB6-51D7-4448-8059-0617AB60A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AE79-AAC4-43BC-AF0C-99C8AC6E0976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5A8CFD-98FE-4C17-A9C0-201BDC99A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C7FAE4-97F7-43DB-A4E0-F8C16E4CF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0BC7-07BD-48B8-AD45-F07604CBEC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366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C682F0-25CC-400F-B08D-E314B008A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0C85272-E40B-4F0B-AA10-219976E27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186D8A-11F8-4065-9A4F-6668121A7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AE79-AAC4-43BC-AF0C-99C8AC6E0976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ACDE37-DC7D-4AF9-B860-835C7B7E1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826C86-26AE-4153-AEA8-9FC8EBC63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0BC7-07BD-48B8-AD45-F07604CBEC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040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CFA150B-DDFC-409D-85FE-32EB0997CE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436F401-5506-4E15-8062-F63DD9AC59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AB001B-B447-4788-9D6C-76649EA67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AE79-AAC4-43BC-AF0C-99C8AC6E0976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41BFF5-697F-457A-A84C-590F5889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DDBCE7-163F-4B4D-8641-46A31A6D8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0BC7-07BD-48B8-AD45-F07604CBEC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9368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25. 11. 2020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0747A6-7A0B-4B6E-B96F-08D79BF06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9A9D20-4945-4AEB-9AF6-58AF389FD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E14892-2DCD-4DB7-91DC-BD0424BCA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AE79-AAC4-43BC-AF0C-99C8AC6E0976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FA09E5-0D8A-4B4D-A1FB-E164156FB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1156D0-A144-4BF2-A947-AAB23938D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0BC7-07BD-48B8-AD45-F07604CBEC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560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9099BB-E1C3-4A82-AD5A-054B2247C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71FCF12-580B-4BA2-8218-BB4BF05DF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001A41-5156-486C-9EDC-EF7090C43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AE79-AAC4-43BC-AF0C-99C8AC6E0976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650510-FFC5-4D15-9C73-8ACB0780D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F3567F-D912-43B1-BF71-A6F8F50E6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0BC7-07BD-48B8-AD45-F07604CBEC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0266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BD1D53-CBCB-4825-8B1D-1CE69FC5D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B5B0A6-B414-4589-9B82-5DB972B705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22C5C4C-EB2F-4DCE-8B6C-6FE240194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3A1FC3C-EA42-4EAF-B081-4A6DB4DE4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AE79-AAC4-43BC-AF0C-99C8AC6E0976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AEF2F33-54AE-4D20-B518-42C4C1A3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41D4BC-4C54-4253-B0C7-A2CA80ABE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0BC7-07BD-48B8-AD45-F07604CBEC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970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3F931A-55C6-4584-88ED-2E91B7F7C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7BE63AD-2343-4264-BB7A-F5360E013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B4CAC67-9893-45EB-9F35-779DFA07E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29C40E5-2C30-4E7E-968C-025C49B903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CF98EA2-87FD-42CF-9C0C-0C4803D8B9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0B215E4-0610-4F96-B93F-A433217E4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AE79-AAC4-43BC-AF0C-99C8AC6E0976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32E2606-96CB-4238-A916-210AE9785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C2F9BB5-619F-46ED-8106-1F0D5C58F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0BC7-07BD-48B8-AD45-F07604CBEC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66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EF5374-221F-4C63-B547-1825135D9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DC50FE3-BCC2-4077-8986-FE409E721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AE79-AAC4-43BC-AF0C-99C8AC6E0976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329FB9F-5D38-4D4D-8170-27A2E7579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0336CB9-43C5-497C-8A7C-C73BCF0A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0BC7-07BD-48B8-AD45-F07604CBEC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7701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0F52451-E35F-4505-BCCE-FA35FCEE2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AE79-AAC4-43BC-AF0C-99C8AC6E0976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799A9E7-D116-4D46-B94D-904D1BD5C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3AEDDCB-80E1-4699-BE15-EDB8AC105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0BC7-07BD-48B8-AD45-F07604CBEC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2770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C9CFE-2069-416D-BA02-7CA811D3D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46BF2D-9DEF-4628-9D18-6CAF335C0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0D171AA-0A7C-43CD-AF24-46BDC7098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CB58F21-E70D-45D7-AD73-7116CC3D2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AE79-AAC4-43BC-AF0C-99C8AC6E0976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924CE33-84AD-466D-A61B-47ECD7D31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795126F-F761-4FC8-AC4B-5F571E8D3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0BC7-07BD-48B8-AD45-F07604CBEC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6964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B4FFB6-E6B6-419E-83AC-340034176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26ABD0A-A88D-49AD-A0D3-B8F825F82E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F737E75-7B88-4722-B8AF-BEFDE53F2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AE990F5-A6D9-43F5-BEB7-742ADAAE9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AE79-AAC4-43BC-AF0C-99C8AC6E0976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9E5ED76-3CB7-4F2C-BAA2-86FEA2E23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7FB772-2C4D-41E3-AD70-39CE853D3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0BC7-07BD-48B8-AD45-F07604CBEC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611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5CF7B8A-D946-484A-8F43-6042AEFF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D640D62-3C69-48A7-A42D-8F0C98979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CC9F60-C6FC-43A3-A8F6-F990CFA7A1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2AE79-AAC4-43BC-AF0C-99C8AC6E0976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76111A-1AEB-44AD-8674-8F97F78837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19D2E9-CE97-4B2E-BA35-96A005FDD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20BC7-07BD-48B8-AD45-F07604CBEC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96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25. 11. 2020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ufal.mff.cuni.cz/pdt2.0/doc/manuals/cz/a-layer/html/ch03s03s02.html" TargetMode="External"/><Relationship Id="rId7" Type="http://schemas.openxmlformats.org/officeDocument/2006/relationships/hyperlink" Target="http://ufal.mff.cuni.cz/pdt2.0/doc/manuals/cz/a-layer/html/ch03s03s03.html" TargetMode="External"/><Relationship Id="rId2" Type="http://schemas.openxmlformats.org/officeDocument/2006/relationships/hyperlink" Target="http://ufal.mff.cuni.cz/pdt2.0/doc/manuals/cz/a-layer/html/ch03s03.html#X_4_2_1_prisudek_predikat_pred_pnom_auxv_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ufal.mff.cuni.cz/pdt2.0/doc/manuals/cz/a-layer/html/ch03s03s06.html" TargetMode="External"/><Relationship Id="rId5" Type="http://schemas.openxmlformats.org/officeDocument/2006/relationships/hyperlink" Target="http://ufal.mff.cuni.cz/pdt2.0/doc/manuals/cz/a-layer/html/ch03s03s05.html" TargetMode="External"/><Relationship Id="rId4" Type="http://schemas.openxmlformats.org/officeDocument/2006/relationships/hyperlink" Target="http://ufal.mff.cuni.cz/pdt2.0/doc/manuals/cz/a-layer/html/ch03s03s04.html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ufal.mff.cuni.cz/pdt2.0/doc/manuals/cz/a-layer/html/ch03s03s07.html" TargetMode="External"/><Relationship Id="rId3" Type="http://schemas.openxmlformats.org/officeDocument/2006/relationships/hyperlink" Target="http://ufal.mff.cuni.cz/pdt2.0/doc/manuals/cz/a-layer/html/ch03s05.html#X_4_4_1_koordinace_vetna_i_vetneclenska_coord_afun_Co_" TargetMode="External"/><Relationship Id="rId7" Type="http://schemas.openxmlformats.org/officeDocument/2006/relationships/hyperlink" Target="http://ufal.mff.cuni.cz/pdt2.0/doc/manuals/cz/a-layer/html/ch03s03s07s02.html" TargetMode="External"/><Relationship Id="rId2" Type="http://schemas.openxmlformats.org/officeDocument/2006/relationships/hyperlink" Target="http://ufal.mff.cuni.cz/pdt2.0/doc/manuals/cz/a-layer/html/ch03s03.html#X_4_2_1_prisudek_predikat_pred_pnom_auxv_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ufal.mff.cuni.cz/pdt2.0/doc/manuals/cz/a-layer/html/ch03s03s07s06.html" TargetMode="External"/><Relationship Id="rId5" Type="http://schemas.openxmlformats.org/officeDocument/2006/relationships/hyperlink" Target="http://ufal.mff.cuni.cz/pdt2.0/doc/manuals/cz/a-layer/html/ch03s03s07s05.html" TargetMode="External"/><Relationship Id="rId4" Type="http://schemas.openxmlformats.org/officeDocument/2006/relationships/hyperlink" Target="http://ufal.mff.cuni.cz/pdt2.0/doc/manuals/cz/a-layer/html/ch03s05s02.html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ufal.mff.cuni.cz/pdt2.0/doc/manuals/cz/a-layer/html/ch03s04.html" TargetMode="External"/><Relationship Id="rId3" Type="http://schemas.openxmlformats.org/officeDocument/2006/relationships/hyperlink" Target="http://ufal.mff.cuni.cz/pdt2.0/doc/manuals/cz/a-layer/html/ch03s03s07s03.html" TargetMode="External"/><Relationship Id="rId7" Type="http://schemas.openxmlformats.org/officeDocument/2006/relationships/hyperlink" Target="http://ufal.mff.cuni.cz/pdt2.0/doc/manuals/cz/a-layer/html/ch03s03s08s02.html" TargetMode="External"/><Relationship Id="rId2" Type="http://schemas.openxmlformats.org/officeDocument/2006/relationships/hyperlink" Target="http://ufal.mff.cuni.cz/pdt2.0/doc/manuals/cz/a-layer/html/ch03s03s07s04.html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ufal.mff.cuni.cz/pdt2.0/doc/manuals/cz/a-layer/html/ch03s03s07s07.html" TargetMode="External"/><Relationship Id="rId5" Type="http://schemas.openxmlformats.org/officeDocument/2006/relationships/hyperlink" Target="http://ufal.mff.cuni.cz/pdt2.0/doc/manuals/cz/a-layer/html/ch03s03s08s04.html" TargetMode="External"/><Relationship Id="rId4" Type="http://schemas.openxmlformats.org/officeDocument/2006/relationships/hyperlink" Target="http://ufal.mff.cuni.cz/pdt2.0/doc/manuals/cz/a-layer/html/ch03s03s08s03.html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iki.korpus.cz/lib/exe/fetch.php/kurz:kurz_synt_analyza_ex0.png" TargetMode="Externa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iki.korpus.cz/lib/exe/fetch.php/kurz:kurz_synt_analyza_ex1.png" TargetMode="Externa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iki.korpus.cz/lib/exe/fetch.php/kurz:kurz_synt_analyza_ex2.png" TargetMode="Externa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echency.org/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2590800"/>
          </a:xfr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numCol="2">
            <a:noAutofit/>
          </a:bodyPr>
          <a:lstStyle/>
          <a:p>
            <a:pPr marL="177800" algn="l">
              <a:spcBef>
                <a:spcPts val="0"/>
              </a:spcBef>
            </a:pPr>
            <a:r>
              <a:rPr lang="cs-CZ" sz="115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4. </a:t>
            </a:r>
          </a:p>
        </p:txBody>
      </p:sp>
      <p:sp>
        <p:nvSpPr>
          <p:cNvPr id="4" name="Obdĺžnik 3"/>
          <p:cNvSpPr/>
          <p:nvPr/>
        </p:nvSpPr>
        <p:spPr>
          <a:xfrm>
            <a:off x="452284" y="4245858"/>
            <a:ext cx="8229600" cy="2023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endParaRPr lang="cs-CZ" sz="15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pPr algn="r">
              <a:spcAft>
                <a:spcPts val="3000"/>
              </a:spcAft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Jakub Machura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algn="r">
              <a:spcBef>
                <a:spcPts val="300"/>
              </a:spcBef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Masarykova univerzita</a:t>
            </a:r>
          </a:p>
          <a:p>
            <a:pPr algn="r">
              <a:spcBef>
                <a:spcPts val="300"/>
              </a:spcBef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Ústav českého jazyka</a:t>
            </a:r>
          </a:p>
          <a:p>
            <a:pPr algn="r">
              <a:spcBef>
                <a:spcPts val="300"/>
              </a:spcBef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machura@phil.muni.cz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-9832" y="6477000"/>
            <a:ext cx="9153832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>
                <a:solidFill>
                  <a:schemeClr val="bg1"/>
                </a:solidFill>
                <a:latin typeface="Century Gothic" panose="020B0502020202020204" pitchFamily="34" charset="0"/>
                <a:ea typeface="Batang" pitchFamily="18" charset="-127"/>
                <a:cs typeface="Arial" pitchFamily="34" charset="0"/>
              </a:rPr>
              <a:t>						                       podzim 2020</a:t>
            </a:r>
            <a:endParaRPr kumimoji="0" lang="cs-CZ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457200" y="152400"/>
            <a:ext cx="82296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endParaRPr lang="cs-CZ" sz="15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PLIN034  Algoritmický popis syntaxe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7E71E2F-FC41-4B44-A331-D1F64C6D4CCE}"/>
              </a:ext>
            </a:extLst>
          </p:cNvPr>
          <p:cNvSpPr txBox="1"/>
          <p:nvPr/>
        </p:nvSpPr>
        <p:spPr>
          <a:xfrm>
            <a:off x="1422667" y="1804482"/>
            <a:ext cx="31444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600" cap="smal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PDT</a:t>
            </a:r>
            <a:r>
              <a:rPr lang="cs-CZ" sz="96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C534465-E8F5-4D8A-94F9-B2F25059355E}"/>
              </a:ext>
            </a:extLst>
          </p:cNvPr>
          <p:cNvSpPr txBox="1"/>
          <p:nvPr/>
        </p:nvSpPr>
        <p:spPr>
          <a:xfrm>
            <a:off x="4810583" y="1083439"/>
            <a:ext cx="40899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syntaktická anotace </a:t>
            </a:r>
            <a:br>
              <a:rPr lang="cs-CZ" sz="60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cs-CZ" sz="60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 </a:t>
            </a:r>
            <a:r>
              <a:rPr lang="cs-CZ" sz="6000" cap="smal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ČNK</a:t>
            </a:r>
            <a:endParaRPr lang="cs-CZ" sz="80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537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PDT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Prague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Dependency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Treebank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228600" y="1563467"/>
            <a:ext cx="8724900" cy="1502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600" dirty="0"/>
              <a:t>morfologická rov.</a:t>
            </a:r>
          </a:p>
          <a:p>
            <a:pPr marL="1371600" lvl="2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2800" dirty="0"/>
              <a:t>2 mil. slovních výskytů</a:t>
            </a:r>
          </a:p>
        </p:txBody>
      </p:sp>
    </p:spTree>
    <p:extLst>
      <p:ext uri="{BB962C8B-B14F-4D97-AF65-F5344CB8AC3E}">
        <p14:creationId xmlns:p14="http://schemas.microsoft.com/office/powerpoint/2010/main" val="3616619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PDT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Prague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Dependency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Treebank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228600" y="1563467"/>
            <a:ext cx="8724900" cy="2314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600" dirty="0"/>
              <a:t>morfologická rov.</a:t>
            </a:r>
          </a:p>
          <a:p>
            <a:pPr marL="1371600" lvl="2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2800" dirty="0"/>
              <a:t>2 mil. slovních výskytů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600" dirty="0"/>
              <a:t>analytická rov.</a:t>
            </a:r>
          </a:p>
        </p:txBody>
      </p:sp>
    </p:spTree>
    <p:extLst>
      <p:ext uri="{BB962C8B-B14F-4D97-AF65-F5344CB8AC3E}">
        <p14:creationId xmlns:p14="http://schemas.microsoft.com/office/powerpoint/2010/main" val="3164400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PDT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Prague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Dependency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Treebank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228600" y="1563467"/>
            <a:ext cx="8724900" cy="298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600" dirty="0"/>
              <a:t>morfologická rov.</a:t>
            </a:r>
          </a:p>
          <a:p>
            <a:pPr marL="1371600" lvl="2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2800" dirty="0"/>
              <a:t>2 mil. slovních výskytů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600" dirty="0"/>
              <a:t>analytická rov.</a:t>
            </a:r>
          </a:p>
          <a:p>
            <a:pPr marL="1371600" lvl="2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2800" dirty="0"/>
              <a:t>1,5 mil. slovních tvarů</a:t>
            </a:r>
          </a:p>
        </p:txBody>
      </p:sp>
    </p:spTree>
    <p:extLst>
      <p:ext uri="{BB962C8B-B14F-4D97-AF65-F5344CB8AC3E}">
        <p14:creationId xmlns:p14="http://schemas.microsoft.com/office/powerpoint/2010/main" val="4196899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PDT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Prague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Dependency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Treebank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228600" y="1563467"/>
            <a:ext cx="8724900" cy="3792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600" dirty="0"/>
              <a:t>morfologická rov.</a:t>
            </a:r>
          </a:p>
          <a:p>
            <a:pPr marL="1371600" lvl="2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2800" dirty="0"/>
              <a:t>2 mil. slovních výskytů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600" dirty="0"/>
              <a:t>analytická rov.</a:t>
            </a:r>
          </a:p>
          <a:p>
            <a:pPr marL="1371600" lvl="2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2800" dirty="0"/>
              <a:t>1,5 mil. slovních tvarů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600" dirty="0" err="1"/>
              <a:t>tektogramatická</a:t>
            </a:r>
            <a:r>
              <a:rPr lang="cs-CZ" sz="3600" dirty="0"/>
              <a:t> rov.</a:t>
            </a:r>
          </a:p>
        </p:txBody>
      </p:sp>
    </p:spTree>
    <p:extLst>
      <p:ext uri="{BB962C8B-B14F-4D97-AF65-F5344CB8AC3E}">
        <p14:creationId xmlns:p14="http://schemas.microsoft.com/office/powerpoint/2010/main" val="3359320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PDT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Prague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Dependency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Treebank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228600" y="1563467"/>
            <a:ext cx="8724900" cy="4623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600" dirty="0"/>
              <a:t>morfologická rov.</a:t>
            </a:r>
          </a:p>
          <a:p>
            <a:pPr marL="1371600" lvl="2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2800" dirty="0"/>
              <a:t>2 mil. slovních výskytů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600" dirty="0"/>
              <a:t>analytická rov.</a:t>
            </a:r>
          </a:p>
          <a:p>
            <a:pPr marL="1371600" lvl="2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2800" dirty="0"/>
              <a:t>1,5 mil. slovních tvarů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600" dirty="0" err="1"/>
              <a:t>tektogramatická</a:t>
            </a:r>
            <a:r>
              <a:rPr lang="cs-CZ" sz="3600" dirty="0"/>
              <a:t> rov.</a:t>
            </a:r>
          </a:p>
          <a:p>
            <a:pPr marL="1371600" lvl="2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2800" dirty="0"/>
              <a:t>833 tis. uzlů</a:t>
            </a:r>
          </a:p>
        </p:txBody>
      </p:sp>
    </p:spTree>
    <p:extLst>
      <p:ext uri="{BB962C8B-B14F-4D97-AF65-F5344CB8AC3E}">
        <p14:creationId xmlns:p14="http://schemas.microsoft.com/office/powerpoint/2010/main" val="2709475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1" name="Obrázek 10" descr="Propojení rovin">
            <a:extLst>
              <a:ext uri="{FF2B5EF4-FFF2-40B4-BE49-F238E27FC236}">
                <a16:creationId xmlns:a16="http://schemas.microsoft.com/office/drawing/2014/main" id="{FFA02DEB-BEF3-4666-9F47-F3EDA5ADA57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939" y="0"/>
            <a:ext cx="485072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430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PDT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Prague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Dependency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Treebank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228600" y="1563467"/>
            <a:ext cx="872490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větné členy (7)</a:t>
            </a:r>
          </a:p>
        </p:txBody>
      </p:sp>
    </p:spTree>
    <p:extLst>
      <p:ext uri="{BB962C8B-B14F-4D97-AF65-F5344CB8AC3E}">
        <p14:creationId xmlns:p14="http://schemas.microsoft.com/office/powerpoint/2010/main" val="1810956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PDT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Prague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Dependency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Treebank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228600" y="1563467"/>
            <a:ext cx="8724900" cy="1493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větné členy (7)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funktor (44), </a:t>
            </a:r>
            <a:r>
              <a:rPr lang="cs-CZ" sz="3200" dirty="0" err="1"/>
              <a:t>subfunktor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900586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PDT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Prague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Dependency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Treebank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228600" y="1563467"/>
            <a:ext cx="8724900" cy="223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větné členy (7)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funktor (44), </a:t>
            </a:r>
            <a:r>
              <a:rPr lang="cs-CZ" sz="3200" dirty="0" err="1"/>
              <a:t>subfunktor</a:t>
            </a:r>
            <a:endParaRPr lang="cs-CZ" sz="3200" dirty="0"/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aktanty a volná doplnění</a:t>
            </a:r>
          </a:p>
        </p:txBody>
      </p:sp>
    </p:spTree>
    <p:extLst>
      <p:ext uri="{BB962C8B-B14F-4D97-AF65-F5344CB8AC3E}">
        <p14:creationId xmlns:p14="http://schemas.microsoft.com/office/powerpoint/2010/main" val="3022627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PDT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Prague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Dependency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Treebank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228600" y="1563467"/>
            <a:ext cx="8724900" cy="3053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větné členy (7)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funktor (44), </a:t>
            </a:r>
            <a:r>
              <a:rPr lang="cs-CZ" sz="3200" dirty="0" err="1"/>
              <a:t>subfunktor</a:t>
            </a:r>
            <a:endParaRPr lang="cs-CZ" sz="3200" dirty="0"/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aktanty a volná doplnění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koordinace, apozice, parenteze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86471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PDT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Prague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Dependency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Treebank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23850" y="1341483"/>
            <a:ext cx="872490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450052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5490C4A-42F7-495B-81B4-24955E97A63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46" y="149290"/>
            <a:ext cx="7788107" cy="6578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757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PDT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Prague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Dependency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Treebank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228600" y="1563467"/>
            <a:ext cx="8724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vhodná materiálová základna pro lingvistické studie</a:t>
            </a:r>
          </a:p>
        </p:txBody>
      </p:sp>
    </p:spTree>
    <p:extLst>
      <p:ext uri="{BB962C8B-B14F-4D97-AF65-F5344CB8AC3E}">
        <p14:creationId xmlns:p14="http://schemas.microsoft.com/office/powerpoint/2010/main" val="1124707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PDT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Prague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Dependency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Treebank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228600" y="1563467"/>
            <a:ext cx="87249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vhodná materiálová základna pro lingvistické studie</a:t>
            </a:r>
          </a:p>
          <a:p>
            <a:pPr marL="457200" indent="-457200">
              <a:spcBef>
                <a:spcPts val="12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 err="1"/>
              <a:t>NLP</a:t>
            </a:r>
            <a:r>
              <a:rPr lang="cs-CZ" sz="3200" dirty="0"/>
              <a:t> – použití statistických metod a strojového učení</a:t>
            </a:r>
          </a:p>
        </p:txBody>
      </p:sp>
    </p:spTree>
    <p:extLst>
      <p:ext uri="{BB962C8B-B14F-4D97-AF65-F5344CB8AC3E}">
        <p14:creationId xmlns:p14="http://schemas.microsoft.com/office/powerpoint/2010/main" val="3823113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PDT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Prague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Dependency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Treebank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228600" y="1563467"/>
            <a:ext cx="8724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vhodná materiálová základna pro lingvistické studie</a:t>
            </a:r>
          </a:p>
          <a:p>
            <a:pPr marL="457200" indent="-457200">
              <a:spcBef>
                <a:spcPts val="12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 err="1"/>
              <a:t>NLP</a:t>
            </a:r>
            <a:r>
              <a:rPr lang="cs-CZ" sz="3200" dirty="0"/>
              <a:t> – použití statistických metod a strojového učení</a:t>
            </a:r>
          </a:p>
          <a:p>
            <a:pPr marL="457200" indent="-457200">
              <a:spcBef>
                <a:spcPts val="12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 err="1"/>
              <a:t>PDiT</a:t>
            </a:r>
            <a:r>
              <a:rPr lang="cs-CZ" sz="3200" dirty="0"/>
              <a:t> </a:t>
            </a: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cs-CZ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Prague </a:t>
            </a:r>
            <a:r>
              <a:rPr lang="cs-CZ" sz="3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Discourse</a:t>
            </a:r>
            <a:r>
              <a:rPr lang="cs-CZ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3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Treebank</a:t>
            </a: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65238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PDT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Prague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Dependency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Treebank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228600" y="1563467"/>
            <a:ext cx="87249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vhodná materiálová základna pro lingvistické studie</a:t>
            </a:r>
          </a:p>
          <a:p>
            <a:pPr marL="457200" indent="-457200">
              <a:spcBef>
                <a:spcPts val="12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 err="1"/>
              <a:t>NLP</a:t>
            </a:r>
            <a:r>
              <a:rPr lang="cs-CZ" sz="3200" dirty="0"/>
              <a:t> – použití statistických metod a strojového učení</a:t>
            </a:r>
          </a:p>
          <a:p>
            <a:pPr marL="457200" indent="-457200">
              <a:spcBef>
                <a:spcPts val="12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 err="1"/>
              <a:t>PDiT</a:t>
            </a:r>
            <a:r>
              <a:rPr lang="cs-CZ" sz="3200" dirty="0"/>
              <a:t> </a:t>
            </a: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cs-CZ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Prague </a:t>
            </a:r>
            <a:r>
              <a:rPr lang="cs-CZ" sz="3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Discourse</a:t>
            </a:r>
            <a:r>
              <a:rPr lang="cs-CZ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3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Treebank</a:t>
            </a: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457200" indent="-457200">
              <a:spcBef>
                <a:spcPts val="12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 err="1"/>
              <a:t>PCEDT</a:t>
            </a:r>
            <a:r>
              <a:rPr lang="cs-CZ" sz="3200" dirty="0"/>
              <a:t> </a:t>
            </a: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cs-CZ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Prague Czech-</a:t>
            </a:r>
            <a:r>
              <a:rPr lang="cs-CZ" sz="3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English</a:t>
            </a:r>
            <a:r>
              <a:rPr lang="cs-CZ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3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Dependency</a:t>
            </a:r>
            <a:r>
              <a:rPr lang="cs-CZ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3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Treebank</a:t>
            </a: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09624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PDT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Prague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Dependency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Treebank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228600" y="1563467"/>
            <a:ext cx="87249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vhodná materiálová základna pro lingvistické studie</a:t>
            </a:r>
          </a:p>
          <a:p>
            <a:pPr marL="457200" indent="-457200">
              <a:spcBef>
                <a:spcPts val="12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 err="1"/>
              <a:t>NLP</a:t>
            </a:r>
            <a:r>
              <a:rPr lang="cs-CZ" sz="3200" dirty="0"/>
              <a:t> – použití statistických metod a strojového učení</a:t>
            </a:r>
          </a:p>
          <a:p>
            <a:pPr marL="457200" indent="-457200">
              <a:spcBef>
                <a:spcPts val="12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 err="1"/>
              <a:t>PDiT</a:t>
            </a:r>
            <a:r>
              <a:rPr lang="cs-CZ" sz="3200" dirty="0"/>
              <a:t> </a:t>
            </a: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cs-CZ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Prague </a:t>
            </a:r>
            <a:r>
              <a:rPr lang="cs-CZ" sz="3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Discourse</a:t>
            </a:r>
            <a:r>
              <a:rPr lang="cs-CZ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3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Treebank</a:t>
            </a: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457200" indent="-457200">
              <a:spcBef>
                <a:spcPts val="12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 err="1"/>
              <a:t>PCEDT</a:t>
            </a:r>
            <a:r>
              <a:rPr lang="cs-CZ" sz="3200" dirty="0"/>
              <a:t> </a:t>
            </a: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cs-CZ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Prague Czech-</a:t>
            </a:r>
            <a:r>
              <a:rPr lang="cs-CZ" sz="3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English</a:t>
            </a:r>
            <a:r>
              <a:rPr lang="cs-CZ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3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Dependency</a:t>
            </a:r>
            <a:r>
              <a:rPr lang="cs-CZ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3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Treebank</a:t>
            </a: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457200" indent="-457200">
              <a:spcBef>
                <a:spcPts val="12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 err="1"/>
              <a:t>PDTSC</a:t>
            </a:r>
            <a:r>
              <a:rPr lang="cs-CZ" sz="3200" dirty="0"/>
              <a:t> </a:t>
            </a: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cs-CZ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Prague </a:t>
            </a:r>
            <a:r>
              <a:rPr lang="cs-CZ" sz="3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Dependency</a:t>
            </a:r>
            <a:r>
              <a:rPr lang="cs-CZ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3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Treebank</a:t>
            </a:r>
            <a:r>
              <a:rPr lang="cs-CZ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3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cs-CZ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3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Spoken</a:t>
            </a:r>
            <a:r>
              <a:rPr lang="cs-CZ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3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Langunge</a:t>
            </a:r>
            <a:r>
              <a:rPr lang="cs-CZ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88455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Syntaktická anotace v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ČNK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244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Syntaktická anotace v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ČNK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42900" y="1366524"/>
            <a:ext cx="872490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SYN2015</a:t>
            </a:r>
          </a:p>
        </p:txBody>
      </p:sp>
    </p:spTree>
    <p:extLst>
      <p:ext uri="{BB962C8B-B14F-4D97-AF65-F5344CB8AC3E}">
        <p14:creationId xmlns:p14="http://schemas.microsoft.com/office/powerpoint/2010/main" val="1985890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Syntaktická anotace v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ČNK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42900" y="1366524"/>
            <a:ext cx="8724900" cy="223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SYN2015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vychází ze zásad na tzv. analytické rovině v </a:t>
            </a:r>
            <a:r>
              <a:rPr lang="cs-CZ" sz="3200" dirty="0" err="1"/>
              <a:t>PDT</a:t>
            </a:r>
            <a:r>
              <a:rPr lang="cs-CZ" sz="3200" dirty="0"/>
              <a:t> (1,5 mil. kvalitně označkovaných dat)</a:t>
            </a:r>
          </a:p>
        </p:txBody>
      </p:sp>
    </p:spTree>
    <p:extLst>
      <p:ext uri="{BB962C8B-B14F-4D97-AF65-F5344CB8AC3E}">
        <p14:creationId xmlns:p14="http://schemas.microsoft.com/office/powerpoint/2010/main" val="1899513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Syntaktická anotace v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ČNK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42900" y="1366524"/>
            <a:ext cx="8724900" cy="297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SYN2015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vychází ze zásad na tzv. analytické rovině v </a:t>
            </a:r>
            <a:r>
              <a:rPr lang="cs-CZ" sz="3200" dirty="0" err="1"/>
              <a:t>PDT</a:t>
            </a:r>
            <a:r>
              <a:rPr lang="cs-CZ" sz="3200" dirty="0"/>
              <a:t> (1,5 mil. kvalitně označkovaných dat)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v korpusech </a:t>
            </a:r>
            <a:r>
              <a:rPr lang="cs-CZ" sz="3200" dirty="0" err="1"/>
              <a:t>ČNK</a:t>
            </a:r>
            <a:r>
              <a:rPr lang="cs-CZ" sz="3200" dirty="0"/>
              <a:t> automaticky (</a:t>
            </a:r>
            <a:r>
              <a:rPr lang="cs-CZ" sz="3200" dirty="0" err="1"/>
              <a:t>TurboParser</a:t>
            </a:r>
            <a:r>
              <a:rPr lang="cs-CZ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4801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PDT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Prague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Dependency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Treebank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228600" y="1563467"/>
            <a:ext cx="872490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1. syntakticky anotovaný korpus češtiny</a:t>
            </a:r>
          </a:p>
        </p:txBody>
      </p:sp>
    </p:spTree>
    <p:extLst>
      <p:ext uri="{BB962C8B-B14F-4D97-AF65-F5344CB8AC3E}">
        <p14:creationId xmlns:p14="http://schemas.microsoft.com/office/powerpoint/2010/main" val="41345714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Syntaktická anotace v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ČNK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42900" y="1366524"/>
            <a:ext cx="8724900" cy="3709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SYN2015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vychází ze zásad na tzv. analytické rovině v </a:t>
            </a:r>
            <a:r>
              <a:rPr lang="cs-CZ" sz="3200" dirty="0" err="1"/>
              <a:t>PDT</a:t>
            </a:r>
            <a:r>
              <a:rPr lang="cs-CZ" sz="3200" dirty="0"/>
              <a:t> (1,5 mil. kvalitně označkovaných dat)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v korpusech </a:t>
            </a:r>
            <a:r>
              <a:rPr lang="cs-CZ" sz="3200" dirty="0" err="1"/>
              <a:t>ČNK</a:t>
            </a:r>
            <a:r>
              <a:rPr lang="cs-CZ" sz="3200" dirty="0"/>
              <a:t> automaticky (</a:t>
            </a:r>
            <a:r>
              <a:rPr lang="cs-CZ" sz="3200" dirty="0" err="1"/>
              <a:t>TurboParser</a:t>
            </a:r>
            <a:r>
              <a:rPr lang="cs-CZ" sz="3200" dirty="0"/>
              <a:t>)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1/6 tokenů označena chybně</a:t>
            </a:r>
          </a:p>
        </p:txBody>
      </p:sp>
    </p:spTree>
    <p:extLst>
      <p:ext uri="{BB962C8B-B14F-4D97-AF65-F5344CB8AC3E}">
        <p14:creationId xmlns:p14="http://schemas.microsoft.com/office/powerpoint/2010/main" val="24939309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Syntaktická anotace v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ČNK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42900" y="1366524"/>
            <a:ext cx="8724900" cy="444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SYN2015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vychází ze zásad na tzv. analytické rovině v </a:t>
            </a:r>
            <a:r>
              <a:rPr lang="cs-CZ" sz="3200" dirty="0" err="1"/>
              <a:t>PDT</a:t>
            </a:r>
            <a:r>
              <a:rPr lang="cs-CZ" sz="3200" dirty="0"/>
              <a:t> (1,5 mil. kvalitně označkovaných dat)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v korpusech </a:t>
            </a:r>
            <a:r>
              <a:rPr lang="cs-CZ" sz="3200" dirty="0" err="1"/>
              <a:t>ČNK</a:t>
            </a:r>
            <a:r>
              <a:rPr lang="cs-CZ" sz="3200" dirty="0"/>
              <a:t> automaticky (</a:t>
            </a:r>
            <a:r>
              <a:rPr lang="cs-CZ" sz="3200" dirty="0" err="1"/>
              <a:t>TurboParser</a:t>
            </a:r>
            <a:r>
              <a:rPr lang="cs-CZ" sz="3200" dirty="0"/>
              <a:t>)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1/6 tokenů označena chybně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přiřazení rodiče: 88,48 %</a:t>
            </a:r>
          </a:p>
        </p:txBody>
      </p:sp>
    </p:spTree>
    <p:extLst>
      <p:ext uri="{BB962C8B-B14F-4D97-AF65-F5344CB8AC3E}">
        <p14:creationId xmlns:p14="http://schemas.microsoft.com/office/powerpoint/2010/main" val="30755288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Syntaktická anotace v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ČNK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42900" y="1366524"/>
            <a:ext cx="8724900" cy="518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SYN2015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vychází ze zásad na tzv. analytické rovině v </a:t>
            </a:r>
            <a:r>
              <a:rPr lang="cs-CZ" sz="3200" dirty="0" err="1"/>
              <a:t>PDT</a:t>
            </a:r>
            <a:r>
              <a:rPr lang="cs-CZ" sz="3200" dirty="0"/>
              <a:t> (1,5 mil. kvalitně označkovaných dat)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v korpusech </a:t>
            </a:r>
            <a:r>
              <a:rPr lang="cs-CZ" sz="3200" dirty="0" err="1"/>
              <a:t>ČNK</a:t>
            </a:r>
            <a:r>
              <a:rPr lang="cs-CZ" sz="3200" dirty="0"/>
              <a:t> automaticky (</a:t>
            </a:r>
            <a:r>
              <a:rPr lang="cs-CZ" sz="3200" dirty="0" err="1"/>
              <a:t>TurboParser</a:t>
            </a:r>
            <a:r>
              <a:rPr lang="cs-CZ" sz="3200" dirty="0"/>
              <a:t>)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1/6 tokenů označena chybně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přiřazení rodiče: 88,48 %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přiřazení rodiče a </a:t>
            </a:r>
            <a:r>
              <a:rPr lang="cs-CZ" sz="3200" dirty="0" err="1"/>
              <a:t>synt</a:t>
            </a:r>
            <a:r>
              <a:rPr lang="cs-CZ" sz="3200" dirty="0"/>
              <a:t>. funkce: 82,46 %</a:t>
            </a:r>
          </a:p>
        </p:txBody>
      </p:sp>
    </p:spTree>
    <p:extLst>
      <p:ext uri="{BB962C8B-B14F-4D97-AF65-F5344CB8AC3E}">
        <p14:creationId xmlns:p14="http://schemas.microsoft.com/office/powerpoint/2010/main" val="9811954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Syntaktická anotace v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ČNK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42900" y="1366524"/>
            <a:ext cx="8724900" cy="270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každému tokenu přiřazen „rodič“</a:t>
            </a:r>
          </a:p>
          <a:p>
            <a:pPr marL="457200" indent="-457200">
              <a:spcBef>
                <a:spcPts val="18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každému tokenu přiřazena syntaktická značka (funkce)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364146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8B57DA4F-6EE6-42D0-8F6A-8251A0139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880262"/>
              </p:ext>
            </p:extLst>
          </p:nvPr>
        </p:nvGraphicFramePr>
        <p:xfrm>
          <a:off x="0" y="3"/>
          <a:ext cx="9144000" cy="678043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9833138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01871755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357439419"/>
                    </a:ext>
                  </a:extLst>
                </a:gridCol>
              </a:tblGrid>
              <a:tr h="460145"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b="1" dirty="0" err="1">
                          <a:effectLst/>
                        </a:rPr>
                        <a:t>Afun</a:t>
                      </a:r>
                      <a:endParaRPr lang="cs-CZ" sz="2800" b="1" dirty="0">
                        <a:effectLst/>
                      </a:endParaRP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b="1">
                          <a:effectLst/>
                        </a:rPr>
                        <a:t>Definice</a:t>
                      </a: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b="1" dirty="0">
                          <a:effectLst/>
                        </a:rPr>
                        <a:t>Poznámka</a:t>
                      </a: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809546"/>
                  </a:ext>
                </a:extLst>
              </a:tr>
              <a:tr h="460145"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u="none" strike="noStrike">
                          <a:solidFill>
                            <a:srgbClr val="800080"/>
                          </a:solidFill>
                          <a:effectLst/>
                          <a:hlinkClick r:id="rId2" tooltip="http://ufal.mff.cuni.cz/pdt2.0/doc/manuals/cz/a-layer/html/ch03s03.html#X_4_2_1_prisudek_predikat_pred_pnom_auxv_"/>
                        </a:rPr>
                        <a:t>Pred</a:t>
                      </a:r>
                      <a:endParaRPr lang="cs-CZ" sz="2800">
                        <a:effectLst/>
                      </a:endParaRP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>
                          <a:effectLst/>
                        </a:rPr>
                        <a:t>Predikát (přísudek)</a:t>
                      </a: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>
                          <a:effectLst/>
                        </a:rPr>
                        <a:t>pouze v hlavní větě</a:t>
                      </a: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735101"/>
                  </a:ext>
                </a:extLst>
              </a:tr>
              <a:tr h="460145"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u="none" strike="noStrike" dirty="0" err="1">
                          <a:solidFill>
                            <a:srgbClr val="800080"/>
                          </a:solidFill>
                          <a:effectLst/>
                          <a:hlinkClick r:id="rId3" tooltip="http://ufal.mff.cuni.cz/pdt2.0/doc/manuals/cz/a-layer/html/ch03s03s02.html"/>
                        </a:rPr>
                        <a:t>Sb</a:t>
                      </a:r>
                      <a:endParaRPr lang="cs-CZ" sz="2800" dirty="0">
                        <a:effectLst/>
                      </a:endParaRP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>
                          <a:effectLst/>
                        </a:rPr>
                        <a:t>Subjekt (podmět)</a:t>
                      </a: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cs-CZ" sz="1800">
                        <a:effectLst/>
                      </a:endParaRP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482108"/>
                  </a:ext>
                </a:extLst>
              </a:tr>
              <a:tr h="1051696"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u="none" strike="noStrike" dirty="0" err="1">
                          <a:solidFill>
                            <a:srgbClr val="800080"/>
                          </a:solidFill>
                          <a:effectLst/>
                          <a:hlinkClick r:id="rId4" tooltip="http://ufal.mff.cuni.cz/pdt2.0/doc/manuals/cz/a-layer/html/ch03s03s04.html"/>
                        </a:rPr>
                        <a:t>Obj</a:t>
                      </a:r>
                      <a:endParaRPr lang="cs-CZ" sz="2800" dirty="0">
                        <a:effectLst/>
                      </a:endParaRP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dirty="0">
                          <a:effectLst/>
                        </a:rPr>
                        <a:t>Objekt (předmět)</a:t>
                      </a: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dirty="0">
                          <a:effectLst/>
                        </a:rPr>
                        <a:t>včetně určení činitele děje u opisného pasiva; vč. infinitivu u modálních a fázových sloves aj.</a:t>
                      </a: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387239"/>
                  </a:ext>
                </a:extLst>
              </a:tr>
              <a:tr h="1093641"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u="none" strike="noStrike" dirty="0" err="1">
                          <a:solidFill>
                            <a:srgbClr val="800080"/>
                          </a:solidFill>
                          <a:effectLst/>
                          <a:hlinkClick r:id="rId5" tooltip="http://ufal.mff.cuni.cz/pdt2.0/doc/manuals/cz/a-layer/html/ch03s03s05.html"/>
                        </a:rPr>
                        <a:t>Adv</a:t>
                      </a:r>
                      <a:endParaRPr lang="cs-CZ" sz="2800" dirty="0">
                        <a:effectLst/>
                      </a:endParaRP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>
                          <a:effectLst/>
                        </a:rPr>
                        <a:t>Adverbiale (příslovečné určení)</a:t>
                      </a: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>
                          <a:effectLst/>
                        </a:rPr>
                        <a:t>bez dalšího rozlišení, vč. předložkových pádů u slovesa </a:t>
                      </a:r>
                      <a:r>
                        <a:rPr lang="cs-CZ" sz="1800" i="1">
                          <a:effectLst/>
                        </a:rPr>
                        <a:t>být</a:t>
                      </a:r>
                      <a:r>
                        <a:rPr lang="cs-CZ" sz="1800">
                          <a:effectLst/>
                        </a:rPr>
                        <a:t>, některých volných dativů aj.</a:t>
                      </a: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379315"/>
                  </a:ext>
                </a:extLst>
              </a:tr>
              <a:tr h="808809"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u="none" strike="noStrike">
                          <a:solidFill>
                            <a:srgbClr val="000000"/>
                          </a:solidFill>
                          <a:effectLst/>
                          <a:hlinkClick r:id="rId6" tooltip="http://ufal.mff.cuni.cz/pdt2.0/doc/manuals/cz/a-layer/html/ch03s03s06.html"/>
                        </a:rPr>
                        <a:t>Atv</a:t>
                      </a:r>
                      <a:endParaRPr lang="cs-CZ" sz="2800">
                        <a:effectLst/>
                      </a:endParaRP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>
                          <a:effectLst/>
                        </a:rPr>
                        <a:t>Doplněk</a:t>
                      </a: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>
                          <a:effectLst/>
                        </a:rPr>
                        <a:t>jen tzv. určující; technicky zavěšen na neslovesném členu</a:t>
                      </a: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318748"/>
                  </a:ext>
                </a:extLst>
              </a:tr>
              <a:tr h="834483"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u="none" strike="noStrike">
                          <a:solidFill>
                            <a:srgbClr val="800080"/>
                          </a:solidFill>
                          <a:effectLst/>
                          <a:hlinkClick r:id="rId6" tooltip="http://ufal.mff.cuni.cz/pdt2.0/doc/manuals/cz/a-layer/html/ch03s03s06.html"/>
                        </a:rPr>
                        <a:t>AtvV</a:t>
                      </a:r>
                      <a:endParaRPr lang="cs-CZ" sz="2800">
                        <a:effectLst/>
                      </a:endParaRP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>
                          <a:effectLst/>
                        </a:rPr>
                        <a:t>Doplněk</a:t>
                      </a: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>
                          <a:effectLst/>
                        </a:rPr>
                        <a:t>jen tzv. určující; visící na slovese (ve větě není vyjádřen druhý řídící člen)</a:t>
                      </a: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409370"/>
                  </a:ext>
                </a:extLst>
              </a:tr>
              <a:tr h="808809"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u="none" strike="noStrike">
                          <a:solidFill>
                            <a:srgbClr val="800080"/>
                          </a:solidFill>
                          <a:effectLst/>
                          <a:hlinkClick r:id="rId7" tooltip="http://ufal.mff.cuni.cz/pdt2.0/doc/manuals/cz/a-layer/html/ch03s03s03.html"/>
                        </a:rPr>
                        <a:t>Atr</a:t>
                      </a:r>
                      <a:endParaRPr lang="cs-CZ" sz="2800">
                        <a:effectLst/>
                      </a:endParaRP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>
                          <a:effectLst/>
                        </a:rPr>
                        <a:t>Atribut (přívlastek)</a:t>
                      </a: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>
                          <a:effectLst/>
                        </a:rPr>
                        <a:t>včetně spojení typu </a:t>
                      </a:r>
                      <a:r>
                        <a:rPr lang="cs-CZ" sz="1800" b="1" i="1">
                          <a:effectLst/>
                        </a:rPr>
                        <a:t>Jan</a:t>
                      </a:r>
                      <a:r>
                        <a:rPr lang="cs-CZ" sz="1800" i="1">
                          <a:effectLst/>
                        </a:rPr>
                        <a:t> Novák</a:t>
                      </a:r>
                      <a:r>
                        <a:rPr lang="cs-CZ" sz="1800">
                          <a:effectLst/>
                        </a:rPr>
                        <a:t>, genitivu po číslovkách aj.</a:t>
                      </a: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504339"/>
                  </a:ext>
                </a:extLst>
              </a:tr>
              <a:tr h="575326"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u="none" strike="noStrike" dirty="0" err="1">
                          <a:solidFill>
                            <a:srgbClr val="800080"/>
                          </a:solidFill>
                          <a:effectLst/>
                          <a:hlinkClick r:id="rId2" tooltip="http://ufal.mff.cuni.cz/pdt2.0/doc/manuals/cz/a-layer/html/ch03s03.html#X_4_2_1_prisudek_predikat_pred_pnom_auxv_"/>
                        </a:rPr>
                        <a:t>Pnom</a:t>
                      </a:r>
                      <a:endParaRPr lang="cs-CZ" sz="2800" dirty="0">
                        <a:effectLst/>
                      </a:endParaRP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>
                          <a:effectLst/>
                        </a:rPr>
                        <a:t>Jmenná část verbonom. přísudku</a:t>
                      </a: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dirty="0">
                          <a:effectLst/>
                        </a:rPr>
                        <a:t>se sponou </a:t>
                      </a:r>
                      <a:r>
                        <a:rPr lang="cs-CZ" sz="1800" i="1" dirty="0">
                          <a:effectLst/>
                        </a:rPr>
                        <a:t>být, bývat</a:t>
                      </a:r>
                      <a:r>
                        <a:rPr lang="cs-CZ" sz="1800" dirty="0">
                          <a:effectLst/>
                        </a:rPr>
                        <a:t>; mimo předložkové pády</a:t>
                      </a: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451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3381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8B57DA4F-6EE6-42D0-8F6A-8251A0139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448774"/>
              </p:ext>
            </p:extLst>
          </p:nvPr>
        </p:nvGraphicFramePr>
        <p:xfrm>
          <a:off x="0" y="3"/>
          <a:ext cx="9144000" cy="657864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9833138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01871755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357439419"/>
                    </a:ext>
                  </a:extLst>
                </a:gridCol>
              </a:tblGrid>
              <a:tr h="521545"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b="1" dirty="0" err="1">
                          <a:effectLst/>
                        </a:rPr>
                        <a:t>Afun</a:t>
                      </a:r>
                      <a:endParaRPr lang="cs-CZ" sz="2800" b="1" dirty="0">
                        <a:effectLst/>
                      </a:endParaRP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b="1">
                          <a:effectLst/>
                        </a:rPr>
                        <a:t>Definice</a:t>
                      </a: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b="1" dirty="0">
                          <a:effectLst/>
                        </a:rPr>
                        <a:t>Poznámka</a:t>
                      </a: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809546"/>
                  </a:ext>
                </a:extLst>
              </a:tr>
              <a:tr h="492718"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u="none" strike="noStrike">
                          <a:solidFill>
                            <a:srgbClr val="800080"/>
                          </a:solidFill>
                          <a:effectLst/>
                          <a:hlinkClick r:id="rId2" tooltip="http://ufal.mff.cuni.cz/pdt2.0/doc/manuals/cz/a-layer/html/ch03s03.html#X_4_2_1_prisudek_predikat_pred_pnom_auxv_"/>
                        </a:rPr>
                        <a:t>AuxV</a:t>
                      </a:r>
                      <a:endParaRPr lang="cs-CZ" sz="280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dirty="0">
                          <a:effectLst/>
                        </a:rPr>
                        <a:t>Pomocné sloveso </a:t>
                      </a:r>
                      <a:r>
                        <a:rPr lang="cs-CZ" i="1" dirty="0">
                          <a:effectLst/>
                        </a:rPr>
                        <a:t>být</a:t>
                      </a:r>
                      <a:endParaRPr lang="cs-CZ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dirty="0">
                          <a:effectLst/>
                        </a:rPr>
                        <a:t>(</a:t>
                      </a:r>
                      <a:r>
                        <a:rPr lang="cs-CZ" dirty="0" err="1">
                          <a:effectLst/>
                        </a:rPr>
                        <a:t>Auxiliary</a:t>
                      </a:r>
                      <a:r>
                        <a:rPr lang="cs-CZ" dirty="0">
                          <a:effectLst/>
                        </a:rPr>
                        <a:t> Verb)</a:t>
                      </a: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482108"/>
                  </a:ext>
                </a:extLst>
              </a:tr>
              <a:tr h="1126144"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u="none" strike="noStrike">
                          <a:solidFill>
                            <a:srgbClr val="800080"/>
                          </a:solidFill>
                          <a:effectLst/>
                          <a:hlinkClick r:id="rId3" tooltip="http://ufal.mff.cuni.cz/pdt2.0/doc/manuals/cz/a-layer/html/ch03s05.html#X_4_4_1_koordinace_vetna_i_vetneclenska_coord_afun_Co_"/>
                        </a:rPr>
                        <a:t>Coord</a:t>
                      </a:r>
                      <a:endParaRPr lang="cs-CZ" sz="280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Koordinační uzel</a:t>
                      </a: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uzel, který reprezentuje souřadicí spojení: souřadicí spojka nebo interpunkce</a:t>
                      </a: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387239"/>
                  </a:ext>
                </a:extLst>
              </a:tr>
              <a:tr h="1171058"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u="none" strike="noStrike">
                          <a:solidFill>
                            <a:srgbClr val="800080"/>
                          </a:solidFill>
                          <a:effectLst/>
                          <a:hlinkClick r:id="rId4" tooltip="http://ufal.mff.cuni.cz/pdt2.0/doc/manuals/cz/a-layer/html/ch03s05s02.html"/>
                        </a:rPr>
                        <a:t>Apos</a:t>
                      </a:r>
                      <a:endParaRPr lang="cs-CZ" sz="280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Aposice (hlavní uzel)</a:t>
                      </a: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spojovací slovo nebo interpunkční znaménko</a:t>
                      </a: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379315"/>
                  </a:ext>
                </a:extLst>
              </a:tr>
              <a:tr h="866063"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u="none" strike="noStrike">
                          <a:solidFill>
                            <a:srgbClr val="800080"/>
                          </a:solidFill>
                          <a:effectLst/>
                          <a:hlinkClick r:id="rId5" tooltip="http://ufal.mff.cuni.cz/pdt2.0/doc/manuals/cz/a-layer/html/ch03s03s07s05.html"/>
                        </a:rPr>
                        <a:t>AuxT</a:t>
                      </a:r>
                      <a:endParaRPr lang="cs-CZ" sz="280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>
                          <a:effectLst/>
                        </a:rPr>
                        <a:t>Zvratné se u refl. tantum</a:t>
                      </a: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neoddělitelné se – reflexivní tantum</a:t>
                      </a: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318748"/>
                  </a:ext>
                </a:extLst>
              </a:tr>
              <a:tr h="893555"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u="none" strike="noStrike">
                          <a:solidFill>
                            <a:srgbClr val="800080"/>
                          </a:solidFill>
                          <a:effectLst/>
                          <a:hlinkClick r:id="rId6" tooltip="http://ufal.mff.cuni.cz/pdt2.0/doc/manuals/cz/a-layer/html/ch03s03s07s06.html"/>
                        </a:rPr>
                        <a:t>AuxR</a:t>
                      </a:r>
                      <a:endParaRPr lang="cs-CZ" sz="280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Zvratné se u pasiva</a:t>
                      </a: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zvratné se, které není Obj ani AuxT (tvoří pasivum reflexivní)</a:t>
                      </a: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409370"/>
                  </a:ext>
                </a:extLst>
              </a:tr>
              <a:tr h="866063"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u="none" strike="noStrike">
                          <a:solidFill>
                            <a:srgbClr val="800080"/>
                          </a:solidFill>
                          <a:effectLst/>
                          <a:hlinkClick r:id="rId7" tooltip="http://ufal.mff.cuni.cz/pdt2.0/doc/manuals/cz/a-layer/html/ch03s03s07s02.html"/>
                        </a:rPr>
                        <a:t>AuxP</a:t>
                      </a:r>
                      <a:endParaRPr lang="cs-CZ" sz="280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Předložka</a:t>
                      </a: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popř. všechny části složené předložky</a:t>
                      </a: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504339"/>
                  </a:ext>
                </a:extLst>
              </a:tr>
              <a:tr h="616052"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u="none" strike="noStrike" dirty="0" err="1">
                          <a:solidFill>
                            <a:srgbClr val="800080"/>
                          </a:solidFill>
                          <a:effectLst/>
                          <a:hlinkClick r:id="rId8" tooltip="http://ufal.mff.cuni.cz/pdt2.0/doc/manuals/cz/a-layer/html/ch03s03s07.html"/>
                        </a:rPr>
                        <a:t>AuxC</a:t>
                      </a:r>
                      <a:endParaRPr lang="cs-CZ" sz="2800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Spojka podřadicí</a:t>
                      </a: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451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470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8B57DA4F-6EE6-42D0-8F6A-8251A0139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800912"/>
              </p:ext>
            </p:extLst>
          </p:nvPr>
        </p:nvGraphicFramePr>
        <p:xfrm>
          <a:off x="0" y="3"/>
          <a:ext cx="9144000" cy="6757795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9833138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01871755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357439419"/>
                    </a:ext>
                  </a:extLst>
                </a:gridCol>
              </a:tblGrid>
              <a:tr h="495652"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b="1" dirty="0" err="1">
                          <a:effectLst/>
                        </a:rPr>
                        <a:t>Afun</a:t>
                      </a:r>
                      <a:endParaRPr lang="cs-CZ" sz="2800" b="1" dirty="0">
                        <a:effectLst/>
                      </a:endParaRP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b="1" dirty="0">
                          <a:effectLst/>
                        </a:rPr>
                        <a:t>Definice</a:t>
                      </a: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b="1" dirty="0">
                          <a:effectLst/>
                        </a:rPr>
                        <a:t>Poznámka</a:t>
                      </a:r>
                    </a:p>
                  </a:txBody>
                  <a:tcPr marL="60346" marR="60346" marT="30173" marB="30173"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809546"/>
                  </a:ext>
                </a:extLst>
              </a:tr>
              <a:tr h="651364"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u="none" strike="noStrike" dirty="0" err="1">
                          <a:solidFill>
                            <a:srgbClr val="800080"/>
                          </a:solidFill>
                          <a:effectLst/>
                          <a:hlinkClick r:id="rId2" tooltip="http://ufal.mff.cuni.cz/pdt2.0/doc/manuals/cz/a-layer/html/ch03s03s07s04.html"/>
                        </a:rPr>
                        <a:t>AuxO</a:t>
                      </a:r>
                      <a:endParaRPr lang="cs-CZ" sz="2800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dirty="0">
                          <a:effectLst/>
                        </a:rPr>
                        <a:t>Nadbytečný element</a:t>
                      </a: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odkazovací, emotivní element ap., např. etické </a:t>
                      </a:r>
                      <a:r>
                        <a:rPr lang="cs-CZ" i="1">
                          <a:effectLst/>
                        </a:rPr>
                        <a:t>ti</a:t>
                      </a:r>
                      <a:endParaRPr lang="cs-CZ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482108"/>
                  </a:ext>
                </a:extLst>
              </a:tr>
              <a:tr h="719103"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u="none" strike="noStrike">
                          <a:solidFill>
                            <a:srgbClr val="800080"/>
                          </a:solidFill>
                          <a:effectLst/>
                          <a:hlinkClick r:id="rId3" tooltip="http://ufal.mff.cuni.cz/pdt2.0/doc/manuals/cz/a-layer/html/ch03s03s07s03.html"/>
                        </a:rPr>
                        <a:t>AuxZ</a:t>
                      </a:r>
                      <a:endParaRPr lang="cs-CZ" sz="280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Zdůrazňovací slovo</a:t>
                      </a: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cs-CZ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387239"/>
                  </a:ext>
                </a:extLst>
              </a:tr>
              <a:tr h="725845"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u="none" strike="noStrike">
                          <a:solidFill>
                            <a:srgbClr val="800080"/>
                          </a:solidFill>
                          <a:effectLst/>
                          <a:hlinkClick r:id="rId4" tooltip="http://ufal.mff.cuni.cz/pdt2.0/doc/manuals/cz/a-layer/html/ch03s03s08s03.html"/>
                        </a:rPr>
                        <a:t>AuxX</a:t>
                      </a:r>
                      <a:endParaRPr lang="cs-CZ" sz="280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Čárka</a:t>
                      </a: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ne však nositel koordinace nebo koncový symbol</a:t>
                      </a: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379315"/>
                  </a:ext>
                </a:extLst>
              </a:tr>
              <a:tr h="651364"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u="none" strike="noStrike">
                          <a:solidFill>
                            <a:srgbClr val="800080"/>
                          </a:solidFill>
                          <a:effectLst/>
                          <a:hlinkClick r:id="rId5" tooltip="http://ufal.mff.cuni.cz/pdt2.0/doc/manuals/cz/a-layer/html/ch03s03s08s04.html"/>
                        </a:rPr>
                        <a:t>AuxG</a:t>
                      </a:r>
                      <a:endParaRPr lang="cs-CZ" sz="280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Jiné grafické symboly, které neukončují větu</a:t>
                      </a: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cs-CZ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318748"/>
                  </a:ext>
                </a:extLst>
              </a:tr>
              <a:tr h="651364"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u="none" strike="noStrike">
                          <a:solidFill>
                            <a:srgbClr val="800080"/>
                          </a:solidFill>
                          <a:effectLst/>
                          <a:hlinkClick r:id="rId6" tooltip="http://ufal.mff.cuni.cz/pdt2.0/doc/manuals/cz/a-layer/html/ch03s03s07s07.html"/>
                        </a:rPr>
                        <a:t>AuxY</a:t>
                      </a:r>
                      <a:endParaRPr lang="cs-CZ" sz="280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Příslovce a částice, které nelze zařadit jinam</a:t>
                      </a: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cs-CZ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409370"/>
                  </a:ext>
                </a:extLst>
              </a:tr>
              <a:tr h="536803"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u="none" strike="noStrike">
                          <a:solidFill>
                            <a:srgbClr val="800080"/>
                          </a:solidFill>
                          <a:effectLst/>
                          <a:hlinkClick r:id="rId7" tooltip="http://ufal.mff.cuni.cz/pdt2.0/doc/manuals/cz/a-layer/html/ch03s03s08s02.html"/>
                        </a:rPr>
                        <a:t>AuxK</a:t>
                      </a:r>
                      <a:endParaRPr lang="cs-CZ" sz="280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dirty="0">
                          <a:effectLst/>
                        </a:rPr>
                        <a:t>Koncová interpunkce věty</a:t>
                      </a: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cs-CZ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504339"/>
                  </a:ext>
                </a:extLst>
              </a:tr>
              <a:tr h="2326300">
                <a:tc>
                  <a:txBody>
                    <a:bodyPr/>
                    <a:lstStyle/>
                    <a:p>
                      <a:pPr algn="l" fontAlgn="t"/>
                      <a:r>
                        <a:rPr lang="cs-CZ" sz="2800" u="none" strike="noStrike" dirty="0" err="1">
                          <a:solidFill>
                            <a:srgbClr val="800080"/>
                          </a:solidFill>
                          <a:effectLst/>
                          <a:hlinkClick r:id="rId8" tooltip="http://ufal.mff.cuni.cz/pdt2.0/doc/manuals/cz/a-layer/html/ch03s04.html"/>
                        </a:rPr>
                        <a:t>ExD</a:t>
                      </a:r>
                      <a:endParaRPr lang="cs-CZ" sz="2800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dirty="0">
                          <a:effectLst/>
                        </a:rPr>
                        <a:t>Součást aktuální elipsy</a:t>
                      </a: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dirty="0">
                          <a:effectLst/>
                        </a:rPr>
                        <a:t>náhradní funkce pro technické hrany vedoucí místo od elidovaného členu k „</a:t>
                      </a:r>
                      <a:r>
                        <a:rPr lang="cs-CZ" dirty="0" err="1">
                          <a:effectLst/>
                        </a:rPr>
                        <a:t>pseudořídícímu</a:t>
                      </a:r>
                      <a:r>
                        <a:rPr lang="cs-CZ" dirty="0">
                          <a:effectLst/>
                        </a:rPr>
                        <a:t>“ slovu nebo pro hlavní člen věty bez predikátu (Ex-</a:t>
                      </a:r>
                      <a:r>
                        <a:rPr lang="cs-CZ" dirty="0" err="1">
                          <a:effectLst/>
                        </a:rPr>
                        <a:t>Dependent</a:t>
                      </a:r>
                      <a:r>
                        <a:rPr lang="cs-CZ" dirty="0">
                          <a:effectLst/>
                        </a:rPr>
                        <a:t>); také ve srovnávacích spojeních typu </a:t>
                      </a:r>
                      <a:r>
                        <a:rPr lang="cs-CZ" i="1" dirty="0">
                          <a:effectLst/>
                        </a:rPr>
                        <a:t>zdravý jako ryba</a:t>
                      </a:r>
                      <a:endParaRPr lang="cs-CZ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451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3679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D9027D1-FE70-4E98-B3F1-B4B3D218D5A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96" y="111967"/>
            <a:ext cx="6102220" cy="585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4261AAD8-9CDD-48E6-A261-685509D06BD0}"/>
              </a:ext>
            </a:extLst>
          </p:cNvPr>
          <p:cNvSpPr txBox="1"/>
          <p:nvPr/>
        </p:nvSpPr>
        <p:spPr>
          <a:xfrm>
            <a:off x="116632" y="6046855"/>
            <a:ext cx="64801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Plavidlo bude převážet turisty mezi minaretem </a:t>
            </a:r>
            <a:b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zříceninou </a:t>
            </a:r>
            <a:r>
              <a:rPr lang="cs-CZ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Janohrad</a:t>
            </a: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v parku.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32696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Syntaktická anotace v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ČNK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23850" y="1524000"/>
            <a:ext cx="8724900" cy="395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lze vyhledávat slova a slovní spojení podle syntaktických parametrů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endParaRPr lang="cs-CZ" sz="3200" dirty="0"/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 err="1"/>
              <a:t>parent</a:t>
            </a:r>
            <a:r>
              <a:rPr lang="cs-CZ" sz="3200" dirty="0"/>
              <a:t> = číselný odkaz na pozici řídícího členu</a:t>
            </a:r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 err="1"/>
              <a:t>afun</a:t>
            </a:r>
            <a:r>
              <a:rPr lang="cs-CZ" sz="3200" dirty="0"/>
              <a:t> = syntaktická funkce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7498278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D9027D1-FE70-4E98-B3F1-B4B3D218D5A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990601"/>
            <a:ext cx="4907902" cy="445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1712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PDT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Prague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Dependency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Treebank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228600" y="1563467"/>
            <a:ext cx="8724900" cy="1493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1. syntakticky anotovaný korpus češtiny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vyvíjen od r. 1995 na </a:t>
            </a:r>
            <a:r>
              <a:rPr lang="cs-CZ" sz="3200" dirty="0" err="1"/>
              <a:t>ÚFAL</a:t>
            </a:r>
            <a:r>
              <a:rPr lang="cs-CZ" sz="3200" dirty="0"/>
              <a:t> UK</a:t>
            </a:r>
          </a:p>
        </p:txBody>
      </p:sp>
    </p:spTree>
    <p:extLst>
      <p:ext uri="{BB962C8B-B14F-4D97-AF65-F5344CB8AC3E}">
        <p14:creationId xmlns:p14="http://schemas.microsoft.com/office/powerpoint/2010/main" val="25358593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D9027D1-FE70-4E98-B3F1-B4B3D218D5A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990601"/>
            <a:ext cx="4907902" cy="445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369576-1F02-463D-939E-9FCF131D0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59754"/>
            <a:ext cx="24819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afun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="</a:t>
            </a: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Adv_Co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endParaRPr kumimoji="0" lang="cs-CZ" alt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5651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D9027D1-FE70-4E98-B3F1-B4B3D218D5A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990601"/>
            <a:ext cx="4907902" cy="445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369576-1F02-463D-939E-9FCF131D0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59754"/>
            <a:ext cx="24819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afun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="</a:t>
            </a: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Adv_Co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endParaRPr kumimoji="0" lang="cs-CZ" alt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303CFB-62CB-4B36-AEAF-4DFC6AA2D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32" y="1452266"/>
            <a:ext cx="31527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parent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="-1", </a:t>
            </a:r>
            <a:b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p_tag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="J^--------------", </a:t>
            </a: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p_lemma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="a", </a:t>
            </a: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p_afun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="</a:t>
            </a: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Coord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";</a:t>
            </a:r>
            <a:endParaRPr kumimoji="0" lang="cs-CZ" alt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815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D9027D1-FE70-4E98-B3F1-B4B3D218D5A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990601"/>
            <a:ext cx="4907902" cy="445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369576-1F02-463D-939E-9FCF131D0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59754"/>
            <a:ext cx="24819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afun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="</a:t>
            </a: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Adv_Co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endParaRPr kumimoji="0" lang="cs-CZ" alt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303CFB-62CB-4B36-AEAF-4DFC6AA2D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32" y="1452266"/>
            <a:ext cx="31527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parent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="-1", </a:t>
            </a:r>
            <a:b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p_tag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="J^--------------", </a:t>
            </a: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p_lemma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="a", </a:t>
            </a: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p_afun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="</a:t>
            </a: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Coord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";</a:t>
            </a:r>
            <a:endParaRPr kumimoji="0" lang="cs-CZ" alt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7B2E2E5-84C2-439F-8935-8F2CF5F1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32" y="3565424"/>
            <a:ext cx="37433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eparent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="-5, </a:t>
            </a:r>
            <a:b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ep_tag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="Vf--------------", </a:t>
            </a: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ep_lemma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="přev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á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žet", </a:t>
            </a: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ep_afun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="</a:t>
            </a: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Pred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";</a:t>
            </a:r>
            <a:endParaRPr kumimoji="0" lang="cs-CZ" alt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5776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Syntaktická anotace v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ČNK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23850" y="1524000"/>
            <a:ext cx="8724900" cy="2934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 korpusu pak lze podle těchto atributů vyhledávat, </a:t>
            </a:r>
            <a:b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např. lze vyhledat všechna substantiva v akuzativu </a:t>
            </a:r>
            <a:b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syntaktickou funkcí </a:t>
            </a: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závislá na slovese </a:t>
            </a:r>
            <a:r>
              <a:rPr kumimoji="0" lang="cs-CZ" altLang="cs-CZ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převážet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 </a:t>
            </a:r>
            <a:b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kumimoji="0" lang="cs-CZ" alt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027063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Syntaktická anotace v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ČNK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23850" y="1524000"/>
            <a:ext cx="8724900" cy="3014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 korpusu pak lze podle těchto atributů vyhledávat, </a:t>
            </a:r>
            <a:b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např. lze vyhledat všechna substantiva v akuzativu </a:t>
            </a:r>
            <a:b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syntaktickou funkcí </a:t>
            </a: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závislá na slovese </a:t>
            </a:r>
            <a:r>
              <a:rPr kumimoji="0" lang="cs-CZ" altLang="cs-CZ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převážet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 </a:t>
            </a:r>
            <a:b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</a:t>
            </a:r>
            <a:r>
              <a:rPr kumimoji="0" lang="cs-CZ" altLang="cs-CZ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afun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="</a:t>
            </a:r>
            <a:r>
              <a:rPr kumimoji="0" lang="cs-CZ" altLang="cs-CZ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 &amp; tag="NN..4.*" &amp; </a:t>
            </a:r>
            <a:r>
              <a:rPr kumimoji="0" lang="cs-CZ" altLang="cs-CZ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p_lemma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="převážet"]</a:t>
            </a:r>
            <a:endParaRPr kumimoji="0" lang="cs-CZ" altLang="cs-CZ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654136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Syntaktická anotace v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ČNK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23850" y="1524000"/>
            <a:ext cx="8724900" cy="3894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Nebo lze vyhledat všechna slova (syntaktická substantiva) v sedmém pádě s předložkou </a:t>
            </a:r>
            <a:r>
              <a:rPr kumimoji="0" lang="cs-CZ" altLang="cs-CZ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mezi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závislá na slovese </a:t>
            </a:r>
            <a:b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 infinitivu: </a:t>
            </a:r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altLang="cs-CZ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  <a:endParaRPr kumimoji="0" lang="cs-CZ" alt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70C0"/>
              </a:buClr>
            </a:pPr>
            <a:endParaRPr lang="cs-CZ" sz="2400" dirty="0"/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944315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Syntaktická anotace v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ČNK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23850" y="1524000"/>
            <a:ext cx="8724900" cy="3974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Nebo lze vyhledat všechna slova (syntaktická substantiva) v sedmém pádě s předložkou </a:t>
            </a:r>
            <a:r>
              <a:rPr kumimoji="0" lang="cs-CZ" altLang="cs-CZ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mezi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závislá na slovese </a:t>
            </a:r>
            <a:b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 infinitivu: </a:t>
            </a:r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altLang="cs-CZ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[</a:t>
            </a:r>
            <a:r>
              <a:rPr kumimoji="0" lang="cs-CZ" altLang="cs-CZ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prep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="mezi" &amp; case="7" &amp; </a:t>
            </a:r>
            <a:r>
              <a:rPr kumimoji="0" lang="cs-CZ" altLang="cs-CZ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ep_tag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="Vf.*"]</a:t>
            </a:r>
            <a:endParaRPr kumimoji="0" lang="cs-CZ" alt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70C0"/>
              </a:buClr>
            </a:pPr>
            <a:endParaRPr lang="cs-CZ" sz="2400" dirty="0"/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264069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Syntaktická anotace v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ČNK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04800" y="2034555"/>
            <a:ext cx="7933742" cy="3241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0070C0"/>
              </a:buClr>
            </a:pPr>
            <a:r>
              <a:rPr kumimoji="0" lang="cs-CZ" altLang="cs-CZ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Vyhledávat lze ve směru od závislého tokenu k řídícímu, ne naopak!</a:t>
            </a:r>
            <a:endParaRPr kumimoji="0" lang="cs-CZ" altLang="cs-CZ" sz="4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70C0"/>
              </a:buClr>
            </a:pPr>
            <a:endParaRPr lang="cs-CZ" sz="32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32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7751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Syntaktická anotace v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ČNK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23850" y="1524000"/>
            <a:ext cx="8724900" cy="2934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 morfologické anotace lze získat mnoho poznatků </a:t>
            </a:r>
            <a:b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syntaxi</a:t>
            </a:r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zakódovaný syntax – 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např.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při desambiguaci</a:t>
            </a:r>
            <a:endParaRPr kumimoji="0" lang="cs-CZ" alt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70C0"/>
              </a:buClr>
            </a:pPr>
            <a:endParaRPr lang="cs-CZ" sz="2400" dirty="0"/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917239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Syntaktická anotace v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ČNK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23850" y="1524000"/>
            <a:ext cx="8724900" cy="4374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0070C0"/>
              </a:buClr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Případová studie: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endParaRPr kumimoji="0" lang="cs-CZ" altLang="cs-CZ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kumimoji="0" lang="cs-CZ" altLang="cs-CZ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Reflexivní slovesa v češtině s akuzativní valencí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endParaRPr lang="cs-CZ" altLang="cs-CZ" sz="2400" dirty="0"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kumimoji="0" lang="cs-CZ" altLang="cs-CZ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Která reflexivní (zvratná) slovesa v češtině mohou mít předmět v prostém akuzativu?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endParaRPr lang="cs-CZ" sz="2400" b="1" dirty="0"/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256328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PDT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Prague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Dependency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Treebank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228600" y="1563467"/>
            <a:ext cx="8724900" cy="297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1. syntakticky anotovaný korpus češtiny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vyvíjen od r. 1995 na </a:t>
            </a:r>
            <a:r>
              <a:rPr lang="cs-CZ" sz="3200" dirty="0" err="1"/>
              <a:t>ÚFAL</a:t>
            </a:r>
            <a:r>
              <a:rPr lang="cs-CZ" sz="3200" dirty="0"/>
              <a:t> UK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koncepčně založen na přístupu </a:t>
            </a:r>
            <a:r>
              <a:rPr lang="cs-CZ" sz="3200" dirty="0" err="1"/>
              <a:t>FGP</a:t>
            </a:r>
            <a:endParaRPr lang="cs-CZ" sz="3200" dirty="0"/>
          </a:p>
          <a:p>
            <a:pPr>
              <a:lnSpc>
                <a:spcPct val="150000"/>
              </a:lnSpc>
              <a:buClr>
                <a:srgbClr val="0070C0"/>
              </a:buClr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1297895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Syntaktická anotace v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ČNK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23850" y="1524000"/>
            <a:ext cx="8724900" cy="5815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0070C0"/>
              </a:buClr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Případová studie: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endParaRPr kumimoji="0" lang="cs-CZ" altLang="cs-CZ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kumimoji="0" lang="cs-CZ" altLang="cs-CZ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Reflexivní slovesa v češtině s akuzativní valencí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endParaRPr lang="cs-CZ" altLang="cs-CZ" sz="2400" dirty="0"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kumimoji="0" lang="cs-CZ" altLang="cs-CZ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Která reflexivní (zvratná) slovesa v češtině mohou mít předmět v prostém akuzativu?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endParaRPr lang="cs-CZ" sz="2400" b="1" dirty="0"/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lang="cs-CZ" sz="2400" dirty="0">
                <a:solidFill>
                  <a:srgbClr val="595857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[</a:t>
            </a:r>
            <a:r>
              <a:rPr lang="cs-CZ" sz="2400" dirty="0">
                <a:solidFill>
                  <a:srgbClr val="E2007A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tag</a:t>
            </a:r>
            <a:r>
              <a:rPr lang="cs-CZ" sz="2400" dirty="0">
                <a:solidFill>
                  <a:srgbClr val="005D8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lang="cs-CZ" sz="2400" dirty="0">
                <a:solidFill>
                  <a:srgbClr val="92004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"V</a:t>
            </a:r>
            <a:r>
              <a:rPr lang="cs-CZ" sz="2400" dirty="0">
                <a:solidFill>
                  <a:srgbClr val="005D8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.*</a:t>
            </a:r>
            <a:r>
              <a:rPr lang="cs-CZ" sz="2400" dirty="0">
                <a:solidFill>
                  <a:srgbClr val="92004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r>
              <a:rPr lang="cs-CZ" sz="2400" dirty="0">
                <a:solidFill>
                  <a:srgbClr val="595857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] [</a:t>
            </a:r>
            <a:r>
              <a:rPr lang="cs-CZ" sz="2400" dirty="0">
                <a:solidFill>
                  <a:srgbClr val="E2007A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tag</a:t>
            </a:r>
            <a:r>
              <a:rPr lang="cs-CZ" sz="2400" dirty="0">
                <a:solidFill>
                  <a:srgbClr val="005D8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lang="cs-CZ" sz="2400" dirty="0">
                <a:solidFill>
                  <a:srgbClr val="92004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"V</a:t>
            </a:r>
            <a:r>
              <a:rPr lang="cs-CZ" sz="2400" dirty="0">
                <a:solidFill>
                  <a:srgbClr val="595857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[</a:t>
            </a:r>
            <a:r>
              <a:rPr lang="cs-CZ" sz="2400" dirty="0">
                <a:solidFill>
                  <a:srgbClr val="92004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Bc</a:t>
            </a:r>
            <a:r>
              <a:rPr lang="cs-CZ" sz="2400" dirty="0">
                <a:solidFill>
                  <a:srgbClr val="595857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]</a:t>
            </a:r>
            <a:r>
              <a:rPr lang="cs-CZ" sz="2400" dirty="0">
                <a:solidFill>
                  <a:srgbClr val="005D8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.*</a:t>
            </a:r>
            <a:r>
              <a:rPr lang="cs-CZ" sz="2400" dirty="0">
                <a:solidFill>
                  <a:srgbClr val="92004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r>
              <a:rPr lang="cs-CZ" sz="2400" dirty="0">
                <a:solidFill>
                  <a:srgbClr val="005D8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&amp;</a:t>
            </a:r>
            <a:r>
              <a:rPr lang="cs-CZ" sz="2400" dirty="0">
                <a:solidFill>
                  <a:srgbClr val="E2007A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lemma</a:t>
            </a:r>
            <a:r>
              <a:rPr lang="cs-CZ" sz="2400" dirty="0">
                <a:solidFill>
                  <a:srgbClr val="005D8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lang="cs-CZ" sz="2400" dirty="0">
                <a:solidFill>
                  <a:srgbClr val="92004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"být"</a:t>
            </a:r>
            <a:r>
              <a:rPr lang="cs-CZ" sz="2400" dirty="0">
                <a:solidFill>
                  <a:srgbClr val="595857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]</a:t>
            </a:r>
            <a:r>
              <a:rPr lang="cs-CZ" sz="2400" dirty="0">
                <a:solidFill>
                  <a:srgbClr val="005D8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r>
              <a:rPr lang="cs-CZ" sz="2400" dirty="0">
                <a:solidFill>
                  <a:srgbClr val="595857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[</a:t>
            </a:r>
            <a:r>
              <a:rPr lang="cs-CZ" sz="2400" dirty="0" err="1">
                <a:solidFill>
                  <a:srgbClr val="E2007A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pos</a:t>
            </a:r>
            <a:r>
              <a:rPr lang="cs-CZ" sz="2400" dirty="0">
                <a:solidFill>
                  <a:srgbClr val="005D8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lang="cs-CZ" sz="2400" dirty="0">
                <a:solidFill>
                  <a:srgbClr val="92004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"P</a:t>
            </a:r>
            <a:r>
              <a:rPr lang="cs-CZ" sz="2400" dirty="0">
                <a:solidFill>
                  <a:srgbClr val="005D8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.*</a:t>
            </a:r>
            <a:r>
              <a:rPr lang="cs-CZ" sz="2400" dirty="0">
                <a:solidFill>
                  <a:srgbClr val="92004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r>
              <a:rPr lang="cs-CZ" sz="2400" dirty="0">
                <a:solidFill>
                  <a:srgbClr val="595857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2400" dirty="0">
                <a:solidFill>
                  <a:srgbClr val="005D8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&amp;</a:t>
            </a:r>
            <a:r>
              <a:rPr lang="cs-CZ" sz="2400" dirty="0">
                <a:solidFill>
                  <a:srgbClr val="595857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2400" dirty="0">
                <a:solidFill>
                  <a:srgbClr val="E2007A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lemma</a:t>
            </a:r>
            <a:r>
              <a:rPr lang="cs-CZ" sz="2400" dirty="0">
                <a:solidFill>
                  <a:srgbClr val="005D8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lang="cs-CZ" sz="2400" dirty="0">
                <a:solidFill>
                  <a:srgbClr val="92004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r>
              <a:rPr lang="cs-CZ" sz="2400" dirty="0" err="1">
                <a:solidFill>
                  <a:srgbClr val="92004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se</a:t>
            </a:r>
            <a:r>
              <a:rPr lang="cs-CZ" sz="2400" dirty="0" err="1">
                <a:solidFill>
                  <a:srgbClr val="005D8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|</a:t>
            </a:r>
            <a:r>
              <a:rPr lang="cs-CZ" sz="2400" dirty="0" err="1">
                <a:solidFill>
                  <a:srgbClr val="92004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si</a:t>
            </a:r>
            <a:r>
              <a:rPr lang="cs-CZ" sz="2400" dirty="0">
                <a:solidFill>
                  <a:srgbClr val="92004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r>
              <a:rPr lang="cs-CZ" sz="2400" dirty="0">
                <a:solidFill>
                  <a:srgbClr val="595857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] [</a:t>
            </a:r>
            <a:r>
              <a:rPr lang="cs-CZ" sz="2400" dirty="0">
                <a:solidFill>
                  <a:srgbClr val="E2007A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tag</a:t>
            </a:r>
            <a:r>
              <a:rPr lang="cs-CZ" sz="2400" dirty="0">
                <a:solidFill>
                  <a:srgbClr val="005D8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lang="cs-CZ" sz="2400" dirty="0">
                <a:solidFill>
                  <a:srgbClr val="92004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r>
              <a:rPr lang="cs-CZ" sz="2400" dirty="0">
                <a:solidFill>
                  <a:srgbClr val="595857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[</a:t>
            </a:r>
            <a:r>
              <a:rPr lang="cs-CZ" sz="2400" dirty="0" err="1">
                <a:solidFill>
                  <a:srgbClr val="92004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APC</a:t>
            </a:r>
            <a:r>
              <a:rPr lang="cs-CZ" sz="2400" dirty="0">
                <a:solidFill>
                  <a:srgbClr val="595857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]</a:t>
            </a:r>
            <a:r>
              <a:rPr lang="cs-CZ" sz="2400" dirty="0">
                <a:solidFill>
                  <a:srgbClr val="005D8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...</a:t>
            </a:r>
            <a:r>
              <a:rPr lang="cs-CZ" sz="2400" dirty="0">
                <a:solidFill>
                  <a:srgbClr val="92004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cs-CZ" sz="2400" dirty="0">
                <a:solidFill>
                  <a:srgbClr val="005D8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.*</a:t>
            </a:r>
            <a:r>
              <a:rPr lang="cs-CZ" sz="2400" dirty="0">
                <a:solidFill>
                  <a:srgbClr val="92004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r>
              <a:rPr lang="cs-CZ" sz="2400" dirty="0">
                <a:solidFill>
                  <a:srgbClr val="595857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]</a:t>
            </a:r>
            <a:r>
              <a:rPr lang="cs-CZ" sz="2400" dirty="0">
                <a:solidFill>
                  <a:srgbClr val="005D8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r>
              <a:rPr lang="cs-CZ" sz="2400" dirty="0">
                <a:solidFill>
                  <a:srgbClr val="595857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[</a:t>
            </a:r>
            <a:r>
              <a:rPr lang="cs-CZ" sz="2400" dirty="0">
                <a:solidFill>
                  <a:srgbClr val="E2007A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tag</a:t>
            </a:r>
            <a:r>
              <a:rPr lang="cs-CZ" sz="2400" dirty="0">
                <a:solidFill>
                  <a:srgbClr val="005D8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lang="cs-CZ" sz="2400" dirty="0">
                <a:solidFill>
                  <a:srgbClr val="92004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"N</a:t>
            </a:r>
            <a:r>
              <a:rPr lang="cs-CZ" sz="2400" dirty="0">
                <a:solidFill>
                  <a:srgbClr val="005D8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...</a:t>
            </a:r>
            <a:r>
              <a:rPr lang="cs-CZ" sz="2400" dirty="0">
                <a:solidFill>
                  <a:srgbClr val="92004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cs-CZ" sz="2400" dirty="0">
                <a:solidFill>
                  <a:srgbClr val="005D8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.*</a:t>
            </a:r>
            <a:r>
              <a:rPr lang="cs-CZ" sz="2400" dirty="0">
                <a:solidFill>
                  <a:srgbClr val="92004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r>
              <a:rPr lang="cs-CZ" sz="2400" dirty="0">
                <a:solidFill>
                  <a:srgbClr val="595857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]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8726854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Syntaktická anotace v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ČNK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23850" y="1524000"/>
            <a:ext cx="8724900" cy="3894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0070C0"/>
              </a:buClr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Shoda atributů v </a:t>
            </a:r>
            <a:r>
              <a:rPr kumimoji="0" lang="cs-CZ" altLang="cs-CZ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CQL</a:t>
            </a:r>
            <a:endParaRPr kumimoji="0" lang="cs-CZ" altLang="cs-CZ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	Pozice označíme číslem a dvojtečkou před hranatou závorkou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	1:[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="A"] 2:[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="A"]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	Shodu atributů testujeme	za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amp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&amp;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	&amp; 1.lemma</a:t>
            </a:r>
            <a:r>
              <a:rPr lang="cs-CZ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2.lemma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475448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Syntaktická anotace v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ČNK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23850" y="1524000"/>
            <a:ext cx="8724900" cy="3894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0070C0"/>
              </a:buClr>
            </a:pPr>
            <a:r>
              <a:rPr kumimoji="0" lang="cs-CZ" altLang="cs-CZ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NEshoda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atributů v </a:t>
            </a:r>
            <a:r>
              <a:rPr kumimoji="0" lang="cs-CZ" altLang="cs-CZ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CQL</a:t>
            </a:r>
            <a:endParaRPr kumimoji="0" lang="cs-CZ" altLang="cs-CZ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	Pozice označíme číslem a dvojtečkou před hranatou závorkou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	1:[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word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="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"] 2:[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word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="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"] 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	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NEshodu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atributů testujeme	za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amp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&amp;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	&amp; 1.pos</a:t>
            </a:r>
            <a:r>
              <a:rPr lang="cs-CZ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!=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2.pos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7450375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Zobrazení závislostních struktur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1" name="Obrázek 10">
            <a:hlinkClick r:id="rId2" tooltip="&quot;kurz:kurz_synt_analyza_ex0.png&quot;"/>
            <a:extLst>
              <a:ext uri="{FF2B5EF4-FFF2-40B4-BE49-F238E27FC236}">
                <a16:creationId xmlns:a16="http://schemas.microsoft.com/office/drawing/2014/main" id="{2865EB7E-90F4-4750-8329-C659E01597E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44982"/>
            <a:ext cx="6512768" cy="27591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3282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Vyhledávání pomocí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. funkce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" name="Obrázek 9">
            <a:hlinkClick r:id="rId2" tooltip="&quot;kurz:kurz_synt_analyza_ex1.png&quot;"/>
            <a:extLst>
              <a:ext uri="{FF2B5EF4-FFF2-40B4-BE49-F238E27FC236}">
                <a16:creationId xmlns:a16="http://schemas.microsoft.com/office/drawing/2014/main" id="{D386749E-978D-47C9-9328-6D069663A3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38" y="1607841"/>
            <a:ext cx="7696842" cy="4354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73036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Vyhledávání pomocí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. funkce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23850" y="1524000"/>
            <a:ext cx="8724900" cy="5402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rtl="0">
              <a:lnSpc>
                <a:spcPct val="150000"/>
              </a:lnSpc>
              <a:tabLst>
                <a:tab pos="457200" algn="l"/>
              </a:tabLst>
            </a:pPr>
            <a:r>
              <a:rPr lang="cs-CZ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 Najděte všechna slova se syntaktickou funkcí </a:t>
            </a:r>
            <a:r>
              <a:rPr lang="cs-CZ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Sb</a:t>
            </a:r>
            <a:r>
              <a:rPr lang="cs-CZ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 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3025" lvl="2" indent="-428625">
              <a:spcBef>
                <a:spcPts val="1200"/>
              </a:spcBef>
              <a:tabLst>
                <a:tab pos="1371600" algn="l"/>
              </a:tabLst>
            </a:pPr>
            <a:r>
              <a:rPr lang="cs-CZ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Odfiltrujte slovesa v určitém tvaru (alespoň </a:t>
            </a:r>
            <a:r>
              <a:rPr lang="cs-CZ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Vp</a:t>
            </a:r>
            <a:r>
              <a:rPr lang="cs-CZ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VB, </a:t>
            </a:r>
            <a:r>
              <a:rPr lang="cs-CZ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</a:t>
            </a:r>
            <a:r>
              <a:rPr lang="cs-CZ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Vs).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3025" lvl="2" indent="-428625">
              <a:lnSpc>
                <a:spcPct val="150000"/>
              </a:lnSpc>
              <a:spcBef>
                <a:spcPts val="1200"/>
              </a:spcBef>
              <a:tabLst>
                <a:tab pos="1371600" algn="l"/>
              </a:tabLst>
            </a:pPr>
            <a:r>
              <a:rPr lang="cs-CZ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</a:t>
            </a:r>
            <a:r>
              <a:rPr lang="cs-CZ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Zjistěte frekvenci slovních druhů.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3025" lvl="2" indent="-428625">
              <a:spcBef>
                <a:spcPts val="1200"/>
              </a:spcBef>
              <a:tabLst>
                <a:tab pos="1371600" algn="l"/>
              </a:tabLst>
            </a:pPr>
            <a:r>
              <a:rPr lang="cs-CZ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c)</a:t>
            </a:r>
            <a:r>
              <a:rPr lang="cs-CZ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U substantiv a zájmen s funkcí </a:t>
            </a:r>
            <a:r>
              <a:rPr lang="cs-CZ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Sb</a:t>
            </a:r>
            <a:r>
              <a:rPr lang="cs-CZ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zjistěte frekvenci pádů; jsou jiné pády než nominativ v pořádku?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30000"/>
              </a:lnSpc>
              <a:buClr>
                <a:srgbClr val="0070C0"/>
              </a:buClr>
            </a:pP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3666794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Vyhledávání pomocí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. funkce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23850" y="1524000"/>
            <a:ext cx="8724900" cy="5976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rtl="0">
              <a:lnSpc>
                <a:spcPct val="150000"/>
              </a:lnSpc>
              <a:spcAft>
                <a:spcPts val="1800"/>
              </a:spcAft>
              <a:tabLst>
                <a:tab pos="457200" algn="l"/>
              </a:tabLst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Najděte všechna slova se syntaktickou funkcí </a:t>
            </a:r>
            <a:r>
              <a:rPr lang="cs-CZ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 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258888" lvl="2" indent="-344488">
              <a:spcAft>
                <a:spcPts val="1200"/>
              </a:spcAft>
              <a:tabLst>
                <a:tab pos="1371600" algn="l"/>
              </a:tabLst>
            </a:pP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Odfiltrujte slovesa v určitém tvaru (alespoň </a:t>
            </a:r>
            <a:r>
              <a:rPr lang="cs-CZ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Vp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VB, </a:t>
            </a:r>
            <a:r>
              <a:rPr lang="cs-CZ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Vs).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258888" lvl="2" indent="-344488">
              <a:lnSpc>
                <a:spcPct val="150000"/>
              </a:lnSpc>
              <a:spcAft>
                <a:spcPts val="1200"/>
              </a:spcAft>
              <a:tabLst>
                <a:tab pos="1371600" algn="l"/>
              </a:tabLst>
            </a:pP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Zjistěte frekvenci slovních druhů.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258888" lvl="2" indent="-344488">
              <a:spcAft>
                <a:spcPts val="1200"/>
              </a:spcAft>
              <a:tabLst>
                <a:tab pos="1371600" algn="l"/>
              </a:tabLst>
            </a:pP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U substantiv a zájmen s funkcí </a:t>
            </a:r>
            <a:r>
              <a:rPr lang="cs-CZ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zjistěte frekvenci pádů.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258888" lvl="2" indent="-344488">
              <a:spcAft>
                <a:spcPts val="1200"/>
              </a:spcAft>
              <a:tabLst>
                <a:tab pos="1371600" algn="l"/>
              </a:tabLst>
            </a:pP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Najděte slovesa v určitém tvaru (</a:t>
            </a:r>
            <a:r>
              <a:rPr lang="cs-CZ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Vp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VB, </a:t>
            </a:r>
            <a:r>
              <a:rPr lang="cs-CZ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Vs) s funkcí </a:t>
            </a:r>
            <a:r>
              <a:rPr lang="cs-CZ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Jaké věty reprezentují, na čem jsou tyto věty závislé?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70C0"/>
              </a:buClr>
            </a:pPr>
            <a:endParaRPr lang="cs-CZ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8370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Vyhledávání pomocí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. funkce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23850" y="1524000"/>
            <a:ext cx="8724900" cy="3717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lvl="0" indent="-354013">
              <a:lnSpc>
                <a:spcPct val="120000"/>
              </a:lnSpc>
              <a:spcAft>
                <a:spcPts val="1800"/>
              </a:spcAft>
              <a:tabLst>
                <a:tab pos="457200" algn="l"/>
              </a:tabLst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Najděte substantiva s funkcí </a:t>
            </a:r>
            <a:r>
              <a:rPr lang="cs-CZ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Pnom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 nominativu </a:t>
            </a:r>
            <a:b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instrumentálu, v korpusu SYN2015 a jeho </a:t>
            </a:r>
            <a:r>
              <a:rPr lang="cs-CZ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subkorpusech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beletrie, odborné literatury a publicistiky.</a:t>
            </a:r>
          </a:p>
          <a:p>
            <a:pPr marL="354013" lvl="0" indent="-354013">
              <a:lnSpc>
                <a:spcPct val="120000"/>
              </a:lnSpc>
              <a:spcAft>
                <a:spcPts val="1800"/>
              </a:spcAft>
              <a:tabLst>
                <a:tab pos="457200" algn="l"/>
              </a:tabLst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Odfiltrujte slovesa v určitém tvaru (alespoň </a:t>
            </a:r>
            <a:r>
              <a:rPr lang="cs-CZ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Vp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VB, </a:t>
            </a:r>
            <a:r>
              <a:rPr lang="cs-CZ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Vs).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70C0"/>
              </a:buClr>
            </a:pPr>
            <a:endParaRPr lang="cs-CZ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2670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Vyhledávání pomocí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. funkce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23850" y="1524000"/>
            <a:ext cx="8724900" cy="3717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lvl="0" indent="-354013">
              <a:lnSpc>
                <a:spcPct val="120000"/>
              </a:lnSpc>
              <a:spcAft>
                <a:spcPts val="1800"/>
              </a:spcAft>
              <a:tabLst>
                <a:tab pos="457200" algn="l"/>
              </a:tabLst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Najděte substantiva s funkcí </a:t>
            </a:r>
            <a:r>
              <a:rPr lang="cs-CZ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Pnom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 nominativu </a:t>
            </a:r>
            <a:b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instrumentálu, v korpusu SYN2015 a jeho </a:t>
            </a:r>
            <a:r>
              <a:rPr lang="cs-CZ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subkorpusech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beletrie, odborné literatury a publicistiky.</a:t>
            </a:r>
          </a:p>
          <a:p>
            <a:pPr marL="354013" lvl="0" indent="-354013">
              <a:lnSpc>
                <a:spcPct val="120000"/>
              </a:lnSpc>
              <a:spcAft>
                <a:spcPts val="1800"/>
              </a:spcAft>
              <a:tabLst>
                <a:tab pos="457200" algn="l"/>
              </a:tabLst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Odfiltrujte slovesa v určitém tvaru (alespoň </a:t>
            </a:r>
            <a:r>
              <a:rPr lang="cs-CZ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Vp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VB, </a:t>
            </a:r>
            <a:r>
              <a:rPr lang="cs-CZ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Vs).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70C0"/>
              </a:buClr>
            </a:pPr>
            <a:endParaRPr lang="cs-CZ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[pos="N" &amp; afun="Pnom" &amp; case="1|7"]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5968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Vyhledávání pomocí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. funkce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23850" y="1524000"/>
            <a:ext cx="8724900" cy="6548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lvl="0" indent="-354013">
              <a:lnSpc>
                <a:spcPct val="120000"/>
              </a:lnSpc>
              <a:spcAft>
                <a:spcPts val="1800"/>
              </a:spcAft>
              <a:tabLst>
                <a:tab pos="457200" algn="l"/>
              </a:tabLst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Najděte substantiva s funkcí </a:t>
            </a:r>
            <a:r>
              <a:rPr lang="cs-CZ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Pnom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 nominativu </a:t>
            </a:r>
            <a:b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instrumentálu, v korpusu SYN2015 a jeho </a:t>
            </a:r>
            <a:r>
              <a:rPr lang="cs-CZ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subkorpusech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beletrie, odborné literatury a publicistiky.</a:t>
            </a:r>
          </a:p>
          <a:p>
            <a:pPr marL="354013" lvl="0" indent="-354013">
              <a:lnSpc>
                <a:spcPct val="120000"/>
              </a:lnSpc>
              <a:spcAft>
                <a:spcPts val="1800"/>
              </a:spcAft>
              <a:tabLst>
                <a:tab pos="457200" algn="l"/>
              </a:tabLst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Odfiltrujte slovesa v určitém tvaru (alespoň </a:t>
            </a:r>
            <a:r>
              <a:rPr lang="cs-CZ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Vp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VB, </a:t>
            </a:r>
            <a:r>
              <a:rPr lang="cs-CZ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Vs).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258888" lvl="2" indent="-344488">
              <a:spcAft>
                <a:spcPts val="1200"/>
              </a:spcAft>
              <a:tabLst>
                <a:tab pos="1371600" algn="l"/>
              </a:tabLst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Jaký je poměr frekvencí nominativu a instrumentálu </a:t>
            </a:r>
            <a:b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 jednotlivých </a:t>
            </a:r>
            <a:r>
              <a:rPr lang="cs-CZ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subkorpusech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1258888" lvl="2" indent="-344488">
              <a:spcAft>
                <a:spcPts val="1200"/>
              </a:spcAft>
              <a:tabLst>
                <a:tab pos="1371600" algn="l"/>
              </a:tabLst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Navrhnete hypotézu, proč tomu tak je?</a:t>
            </a:r>
          </a:p>
          <a:p>
            <a:pPr marL="1258888" lvl="2" indent="-344488">
              <a:spcAft>
                <a:spcPts val="1200"/>
              </a:spcAft>
              <a:tabLst>
                <a:tab pos="1371600" algn="l"/>
              </a:tabLst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Jaké jsou nejčastější tvary slov v této funkci, </a:t>
            </a:r>
            <a:b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 nominativu a v instrumentálu?</a:t>
            </a:r>
          </a:p>
          <a:p>
            <a:pPr marL="1258888" lvl="2" indent="-344488">
              <a:spcAft>
                <a:spcPts val="1200"/>
              </a:spcAft>
              <a:tabLst>
                <a:tab pos="1371600" algn="l"/>
              </a:tabLst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Je poměr u zájmen stejný?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endParaRPr lang="cs-CZ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758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PDT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Prague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Dependency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Treebank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228600" y="1563467"/>
            <a:ext cx="8724900" cy="297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1. syntakticky anotovaný korpus češtiny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vyvíjen od r. 1995 na </a:t>
            </a:r>
            <a:r>
              <a:rPr lang="cs-CZ" sz="3200" dirty="0" err="1"/>
              <a:t>ÚFAL</a:t>
            </a:r>
            <a:r>
              <a:rPr lang="cs-CZ" sz="3200" dirty="0"/>
              <a:t> UK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koncepčně založen na přístupu </a:t>
            </a:r>
            <a:r>
              <a:rPr lang="cs-CZ" sz="3200" dirty="0" err="1"/>
              <a:t>FGP</a:t>
            </a:r>
            <a:endParaRPr lang="cs-CZ" sz="3200" dirty="0"/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obsahuje texty z </a:t>
            </a:r>
            <a:r>
              <a:rPr lang="cs-CZ" sz="3200" dirty="0" err="1"/>
              <a:t>ČNK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5089028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Vyhledávání podle řídícího slova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323850" y="1524000"/>
            <a:ext cx="8724900" cy="3734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Clr>
                <a:srgbClr val="0070C0"/>
              </a:buClr>
              <a:buFontTx/>
              <a:buChar char="-"/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vzdálenost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cs-CZ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parent</a:t>
            </a: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="-2„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cs-CZ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parent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="\+2"</a:t>
            </a:r>
          </a:p>
          <a:p>
            <a:pPr>
              <a:lnSpc>
                <a:spcPct val="130000"/>
              </a:lnSpc>
              <a:buClr>
                <a:srgbClr val="0070C0"/>
              </a:buClr>
            </a:pP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3892135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1" name="Obrázek 10">
            <a:hlinkClick r:id="rId2" tooltip="&quot;kurz:kurz_synt_analyza_ex2.png&quot;"/>
            <a:extLst>
              <a:ext uri="{FF2B5EF4-FFF2-40B4-BE49-F238E27FC236}">
                <a16:creationId xmlns:a16="http://schemas.microsoft.com/office/drawing/2014/main" id="{3FE60C5D-388D-45A9-94D6-2729A7EBB3A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895" y="-7365"/>
            <a:ext cx="5776005" cy="474617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78A20491-508B-4ED0-B1C6-5F375DF19617}"/>
              </a:ext>
            </a:extLst>
          </p:cNvPr>
          <p:cNvSpPr txBox="1"/>
          <p:nvPr/>
        </p:nvSpPr>
        <p:spPr>
          <a:xfrm>
            <a:off x="0" y="1743114"/>
            <a:ext cx="4572000" cy="2298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rtl="0">
              <a:spcBef>
                <a:spcPts val="600"/>
              </a:spcBef>
              <a:spcAft>
                <a:spcPts val="75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cs-CZ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pobřeží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cs-CZ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parent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="-1" </a:t>
            </a:r>
          </a:p>
          <a:p>
            <a:pPr marL="342900" lvl="0" indent="-342900" rtl="0">
              <a:spcBef>
                <a:spcPts val="600"/>
              </a:spcBef>
              <a:spcAft>
                <a:spcPts val="75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cs-CZ" sz="2400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rtl="0">
              <a:spcBef>
                <a:spcPts val="600"/>
              </a:spcBef>
              <a:spcAft>
                <a:spcPts val="75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cs-CZ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neokupovaném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cs-CZ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parent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="-2" </a:t>
            </a:r>
          </a:p>
          <a:p>
            <a:pPr marL="342900" lvl="0" indent="-342900" rtl="0">
              <a:spcBef>
                <a:spcPts val="600"/>
              </a:spcBef>
              <a:spcAft>
                <a:spcPts val="75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cs-CZ" sz="2400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rtl="0">
              <a:spcBef>
                <a:spcPts val="600"/>
              </a:spcBef>
              <a:spcAft>
                <a:spcPts val="75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cs-CZ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vítěznou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cs-CZ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parent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="\+2"</a:t>
            </a: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FF65E60-5E9B-4CAB-9E0E-510E050BB265}"/>
              </a:ext>
            </a:extLst>
          </p:cNvPr>
          <p:cNvSpPr txBox="1"/>
          <p:nvPr/>
        </p:nvSpPr>
        <p:spPr>
          <a:xfrm>
            <a:off x="38100" y="4260293"/>
            <a:ext cx="3974841" cy="1300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75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cs-CZ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Rudou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cs-CZ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parent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="\+1" </a:t>
            </a:r>
          </a:p>
          <a:p>
            <a:pPr marL="342900" lvl="0" indent="-342900">
              <a:lnSpc>
                <a:spcPct val="150000"/>
              </a:lnSpc>
              <a:spcBef>
                <a:spcPts val="1200"/>
              </a:spcBef>
              <a:spcAft>
                <a:spcPts val="75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cs-CZ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armádou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cs-CZ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parent</a:t>
            </a: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="-3"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7935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Vyhledávání podle řídícího slova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FA5E0E-792F-4A92-82A7-30FFAD917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89888"/>
            <a:ext cx="830735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Chceme-li tak například najít všechny řadové číslovky závislé na těsně následujícím tokenu, zadáme následující příkaz: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Calibri" panose="020F0502020204030204" pitchFamily="34" charset="0"/>
                <a:cs typeface="Courier New" panose="02070309020205020404" pitchFamily="49" charset="0"/>
              </a:rPr>
              <a:t>[</a:t>
            </a: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Calibri" panose="020F0502020204030204" pitchFamily="34" charset="0"/>
                <a:cs typeface="Courier New" panose="02070309020205020404" pitchFamily="49" charset="0"/>
              </a:rPr>
              <a:t>parent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Calibri" panose="020F0502020204030204" pitchFamily="34" charset="0"/>
                <a:cs typeface="Courier New" panose="02070309020205020404" pitchFamily="49" charset="0"/>
              </a:rPr>
              <a:t>="\+1" &amp; tag="</a:t>
            </a: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Calibri" panose="020F0502020204030204" pitchFamily="34" charset="0"/>
                <a:cs typeface="Courier New" panose="02070309020205020404" pitchFamily="49" charset="0"/>
              </a:rPr>
              <a:t>Cr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Calibri" panose="020F0502020204030204" pitchFamily="34" charset="0"/>
                <a:cs typeface="Courier New" panose="02070309020205020404" pitchFamily="49" charset="0"/>
              </a:rPr>
              <a:t>.+"]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cs-CZ" alt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7782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Vyhledávání podle řídícího slova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62E32F3-B800-4244-A039-3821732F5E46}"/>
              </a:ext>
            </a:extLst>
          </p:cNvPr>
          <p:cNvSpPr txBox="1"/>
          <p:nvPr/>
        </p:nvSpPr>
        <p:spPr>
          <a:xfrm>
            <a:off x="228600" y="1657530"/>
            <a:ext cx="86168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/>
              <a:t>Pro vyhledání řadových číslovek závislých na jakémkoli následujícím tokenu (tedy v libovolné vzdálenosti), použijeme dotaz o trochu složitější:</a:t>
            </a:r>
          </a:p>
          <a:p>
            <a:endParaRPr lang="cs-CZ" sz="2400" dirty="0"/>
          </a:p>
          <a:p>
            <a:r>
              <a:rPr lang="cs-CZ" sz="2400" dirty="0"/>
              <a:t>[</a:t>
            </a:r>
            <a:r>
              <a:rPr lang="cs-CZ" sz="2400" dirty="0" err="1"/>
              <a:t>parent</a:t>
            </a:r>
            <a:r>
              <a:rPr lang="cs-CZ" sz="2400" dirty="0"/>
              <a:t>="\+[0-9]+" &amp; tag="</a:t>
            </a:r>
            <a:r>
              <a:rPr lang="cs-CZ" sz="2400" dirty="0" err="1"/>
              <a:t>Cr</a:t>
            </a:r>
            <a:r>
              <a:rPr lang="cs-CZ" sz="2400" dirty="0"/>
              <a:t>.+"]. </a:t>
            </a:r>
          </a:p>
          <a:p>
            <a:endParaRPr lang="cs-CZ" sz="2400" dirty="0"/>
          </a:p>
          <a:p>
            <a:r>
              <a:rPr lang="cs-CZ" sz="2400" dirty="0"/>
              <a:t>Hledáme totiž slova, která zároveň splňují tyto podmínky (&amp;):</a:t>
            </a:r>
          </a:p>
        </p:txBody>
      </p:sp>
    </p:spTree>
    <p:extLst>
      <p:ext uri="{BB962C8B-B14F-4D97-AF65-F5344CB8AC3E}">
        <p14:creationId xmlns:p14="http://schemas.microsoft.com/office/powerpoint/2010/main" val="18987002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Vyhledávání podle řídícího slova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62E32F3-B800-4244-A039-3821732F5E46}"/>
              </a:ext>
            </a:extLst>
          </p:cNvPr>
          <p:cNvSpPr txBox="1"/>
          <p:nvPr/>
        </p:nvSpPr>
        <p:spPr>
          <a:xfrm>
            <a:off x="228600" y="1657530"/>
            <a:ext cx="86168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/>
              <a:t>Pro vyhledání řadových číslovek závislých na jakémkoli následujícím tokenu (tedy v libovolné vzdálenosti), použijeme dotaz o trochu složitější:</a:t>
            </a:r>
          </a:p>
          <a:p>
            <a:endParaRPr lang="cs-CZ" sz="2400" dirty="0"/>
          </a:p>
          <a:p>
            <a:r>
              <a:rPr lang="cs-CZ" sz="2400" dirty="0"/>
              <a:t>[</a:t>
            </a:r>
            <a:r>
              <a:rPr lang="cs-CZ" sz="2400" dirty="0" err="1"/>
              <a:t>parent</a:t>
            </a:r>
            <a:r>
              <a:rPr lang="cs-CZ" sz="2400" dirty="0"/>
              <a:t>="\+[0-9]+" &amp; tag="</a:t>
            </a:r>
            <a:r>
              <a:rPr lang="cs-CZ" sz="2400" dirty="0" err="1"/>
              <a:t>Cr</a:t>
            </a:r>
            <a:r>
              <a:rPr lang="cs-CZ" sz="2400" dirty="0"/>
              <a:t>.+"] </a:t>
            </a:r>
          </a:p>
          <a:p>
            <a:endParaRPr lang="cs-CZ" sz="2400" dirty="0"/>
          </a:p>
          <a:p>
            <a:r>
              <a:rPr lang="cs-CZ" sz="2400" dirty="0"/>
              <a:t>Hledáme totiž slova, která zároveň splňují tyto podmínky (&amp;):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B4D8E2A-3531-4399-AA81-47E8898A71F9}"/>
              </a:ext>
            </a:extLst>
          </p:cNvPr>
          <p:cNvSpPr txBox="1"/>
          <p:nvPr/>
        </p:nvSpPr>
        <p:spPr>
          <a:xfrm>
            <a:off x="228600" y="4516159"/>
            <a:ext cx="8391331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/>
              <a:t>1. morfologická značka začíná na písmena C (číslovka) a r (řadová), následují libovolné znaky: tag="</a:t>
            </a:r>
            <a:r>
              <a:rPr lang="cs-CZ" sz="2400" dirty="0" err="1"/>
              <a:t>Cr</a:t>
            </a:r>
            <a:r>
              <a:rPr lang="cs-CZ" sz="2400" dirty="0"/>
              <a:t>.+"</a:t>
            </a:r>
          </a:p>
          <a:p>
            <a:r>
              <a:rPr lang="cs-CZ" sz="2400" dirty="0"/>
              <a:t>2. atribut </a:t>
            </a:r>
            <a:r>
              <a:rPr lang="cs-CZ" sz="2400" dirty="0" err="1"/>
              <a:t>parent</a:t>
            </a:r>
            <a:r>
              <a:rPr lang="cs-CZ" sz="2400" dirty="0"/>
              <a:t> začíná znakem plus \+, následuje libovolný počet čísel 0 až 9 (minimálně jedno): </a:t>
            </a:r>
            <a:r>
              <a:rPr lang="cs-CZ" sz="2400" dirty="0" err="1"/>
              <a:t>parent</a:t>
            </a:r>
            <a:r>
              <a:rPr lang="cs-CZ" sz="2400" dirty="0"/>
              <a:t>="\+[0-9]+"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215487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Vyhledávání podle řídícího slova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62E32F3-B800-4244-A039-3821732F5E46}"/>
              </a:ext>
            </a:extLst>
          </p:cNvPr>
          <p:cNvSpPr txBox="1"/>
          <p:nvPr/>
        </p:nvSpPr>
        <p:spPr>
          <a:xfrm>
            <a:off x="228600" y="1657530"/>
            <a:ext cx="86168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Najděte příklady, kdy substantivum závisí na těsně předcházejícím slově.</a:t>
            </a:r>
          </a:p>
          <a:p>
            <a:pPr>
              <a:spcBef>
                <a:spcPts val="1200"/>
              </a:spcBef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2638926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Vyhledávání podle řídícího slova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62E32F3-B800-4244-A039-3821732F5E46}"/>
              </a:ext>
            </a:extLst>
          </p:cNvPr>
          <p:cNvSpPr txBox="1"/>
          <p:nvPr/>
        </p:nvSpPr>
        <p:spPr>
          <a:xfrm>
            <a:off x="228600" y="1657530"/>
            <a:ext cx="8616820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Najděte příklady, kdy substantivum závisí na těsně předcházejícím slově.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Najděte příklady, kdy substantivum závisí na těsně následujícím slově.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6593662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Vyhledávání podle řídícího slova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62E32F3-B800-4244-A039-3821732F5E46}"/>
              </a:ext>
            </a:extLst>
          </p:cNvPr>
          <p:cNvSpPr txBox="1"/>
          <p:nvPr/>
        </p:nvSpPr>
        <p:spPr>
          <a:xfrm>
            <a:off x="228600" y="1657530"/>
            <a:ext cx="861682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Najděte příklady, kdy substantivum závisí na těsně předcházejícím slově.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Najděte příklady, kdy substantivum závisí na těsně následujícím slově.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Najděte případy, kdy po sobě následují dvě substantiva, </a:t>
            </a:r>
            <a:b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</a:b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z nichž první je závislé na druhém, a shodují se v pádu.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27840578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Vyhledávání podle řídícího slova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62E32F3-B800-4244-A039-3821732F5E46}"/>
              </a:ext>
            </a:extLst>
          </p:cNvPr>
          <p:cNvSpPr txBox="1"/>
          <p:nvPr/>
        </p:nvSpPr>
        <p:spPr>
          <a:xfrm>
            <a:off x="228600" y="1657530"/>
            <a:ext cx="861682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Najděte příklady, kdy substantivum závisí na těsně předcházejícím slově.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Najděte příklady, kdy substantivum závisí na těsně následujícím slově.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Najděte případy, kdy po sobě následují dvě substantiva, </a:t>
            </a:r>
            <a:b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</a:b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z nichž první je závislé na druhém, a shodují se v pádu.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Najděte případy, kdy po sobě následují dvě substantiva, </a:t>
            </a:r>
            <a:b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</a:b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z nichž druhé je závislé na prvním, a shodují se v pádu </a:t>
            </a:r>
            <a:b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</a:b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(ne nominativ, ne genitiv)</a:t>
            </a:r>
            <a:endParaRPr lang="cs-CZ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>
              <a:spcBef>
                <a:spcPts val="1200"/>
              </a:spcBef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42122938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Vyhledávání podle řídícího slova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62E32F3-B800-4244-A039-3821732F5E46}"/>
              </a:ext>
            </a:extLst>
          </p:cNvPr>
          <p:cNvSpPr txBox="1"/>
          <p:nvPr/>
        </p:nvSpPr>
        <p:spPr>
          <a:xfrm>
            <a:off x="228600" y="1657530"/>
            <a:ext cx="861682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Najděte příklady, kdy substantivum závisí na těsně předcházejícím slově.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Najděte příklady, kdy substantivum závisí na těsně následujícím slově.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Najděte případy, kdy po sobě následují dvě substantiva, </a:t>
            </a:r>
            <a:b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</a:b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z nichž první je závislé na druhém, a shodují se v pádu.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Najděte případy, kdy po sobě následují dvě substantiva, </a:t>
            </a:r>
            <a:b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</a:b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z nichž druhé je závislé na prvním, a shodují se v pádu </a:t>
            </a:r>
            <a:b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</a:b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(ne nominativ, ne genitiv)</a:t>
            </a:r>
            <a:endParaRPr lang="cs-CZ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>
              <a:spcBef>
                <a:spcPts val="1200"/>
              </a:spcBef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1:[pos="N" &amp; case="3|4|5|6|7"] 2:[pos="N" &amp; parent="-1"] &amp; 1.case=2.case</a:t>
            </a:r>
            <a:endParaRPr lang="cs-CZ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2111401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PDT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Prague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Dependency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Treebank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228600" y="1563467"/>
            <a:ext cx="8724900" cy="3709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1. syntakticky anotovaný korpus češtiny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vyvíjen od r. 1995 na </a:t>
            </a:r>
            <a:r>
              <a:rPr lang="cs-CZ" sz="3200" dirty="0" err="1"/>
              <a:t>ÚFAL</a:t>
            </a:r>
            <a:r>
              <a:rPr lang="cs-CZ" sz="3200" dirty="0"/>
              <a:t> UK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koncepčně založen na přístupu </a:t>
            </a:r>
            <a:r>
              <a:rPr lang="cs-CZ" sz="3200" dirty="0" err="1"/>
              <a:t>FGP</a:t>
            </a:r>
            <a:endParaRPr lang="cs-CZ" sz="3200" dirty="0"/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obsahuje texty z </a:t>
            </a:r>
            <a:r>
              <a:rPr lang="cs-CZ" sz="3200" dirty="0" err="1"/>
              <a:t>ČNK</a:t>
            </a:r>
            <a:endParaRPr lang="cs-CZ" sz="3200" dirty="0"/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anotace na 3 úrovních popisu</a:t>
            </a:r>
          </a:p>
        </p:txBody>
      </p:sp>
    </p:spTree>
    <p:extLst>
      <p:ext uri="{BB962C8B-B14F-4D97-AF65-F5344CB8AC3E}">
        <p14:creationId xmlns:p14="http://schemas.microsoft.com/office/powerpoint/2010/main" val="133544181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Vyhledávání podle řídícího slova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62E32F3-B800-4244-A039-3821732F5E46}"/>
              </a:ext>
            </a:extLst>
          </p:cNvPr>
          <p:cNvSpPr txBox="1"/>
          <p:nvPr/>
        </p:nvSpPr>
        <p:spPr>
          <a:xfrm>
            <a:off x="228600" y="1657530"/>
            <a:ext cx="861682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Najděte dvě po sobě jdoucí adjektiva, z nichž první je závislé na předcházejícím slově, druhé 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 následujícím slově.</a:t>
            </a:r>
          </a:p>
          <a:p>
            <a:pPr>
              <a:spcBef>
                <a:spcPts val="1200"/>
              </a:spcBef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6200395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Vyhledávání podle řídícího slova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62E32F3-B800-4244-A039-3821732F5E46}"/>
              </a:ext>
            </a:extLst>
          </p:cNvPr>
          <p:cNvSpPr txBox="1"/>
          <p:nvPr/>
        </p:nvSpPr>
        <p:spPr>
          <a:xfrm>
            <a:off x="228600" y="1657530"/>
            <a:ext cx="8616820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Najděte dvě po sobě jdoucí adjektiva, z nichž první je závislé na předcházejícím slově, druhé 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 následujícím slově.</a:t>
            </a:r>
          </a:p>
          <a:p>
            <a:pPr marL="447675">
              <a:spcBef>
                <a:spcPts val="1200"/>
              </a:spcBef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pos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="A" &amp;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parent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="-1"] [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pos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="A" &amp;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parent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="\+1"]</a:t>
            </a:r>
          </a:p>
          <a:p>
            <a:pPr>
              <a:spcBef>
                <a:spcPts val="1200"/>
              </a:spcBef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27545826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Neprojektivita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62E32F3-B800-4244-A039-3821732F5E46}"/>
              </a:ext>
            </a:extLst>
          </p:cNvPr>
          <p:cNvSpPr txBox="1"/>
          <p:nvPr/>
        </p:nvSpPr>
        <p:spPr>
          <a:xfrm>
            <a:off x="228600" y="1676192"/>
            <a:ext cx="861682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</p:txBody>
      </p:sp>
      <p:sp>
        <p:nvSpPr>
          <p:cNvPr id="11" name="CustomShape 1">
            <a:extLst>
              <a:ext uri="{FF2B5EF4-FFF2-40B4-BE49-F238E27FC236}">
                <a16:creationId xmlns:a16="http://schemas.microsoft.com/office/drawing/2014/main" id="{899EED78-6A9E-48EE-ACDD-C76686075556}"/>
              </a:ext>
            </a:extLst>
          </p:cNvPr>
          <p:cNvSpPr/>
          <p:nvPr/>
        </p:nvSpPr>
        <p:spPr>
          <a:xfrm>
            <a:off x="228600" y="1524000"/>
            <a:ext cx="10255320" cy="696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25000"/>
              </a:lnSpc>
              <a:spcBef>
                <a:spcPts val="300"/>
              </a:spcBef>
            </a:pP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tak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potřebujeme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něco</a:t>
            </a: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opřít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, 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abychom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ten 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nápor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5000"/>
              </a:lnSpc>
              <a:spcBef>
                <a:spcPts val="300"/>
              </a:spcBef>
            </a:pP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Něco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vytušili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a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teď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nás</a:t>
            </a: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chtěj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vylákat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. . .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5000"/>
              </a:lnSpc>
              <a:spcBef>
                <a:spcPts val="300"/>
              </a:spcBef>
            </a:pP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Prolítnu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sprchou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a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pak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</a:t>
            </a: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můžeme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át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skleničku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vína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,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5000"/>
              </a:lnSpc>
              <a:spcBef>
                <a:spcPts val="300"/>
              </a:spcBef>
            </a:pP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celých</a:t>
            </a: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osm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let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mladší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než</a:t>
            </a: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já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a 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osudné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okamžiky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5000"/>
              </a:lnSpc>
              <a:spcBef>
                <a:spcPts val="300"/>
              </a:spcBef>
            </a:pP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Ačkoli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snažil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nedat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najevo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, 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předpokládal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, 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že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odpověď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5000"/>
              </a:lnSpc>
              <a:spcBef>
                <a:spcPts val="300"/>
              </a:spcBef>
            </a:pP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Když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ho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potřebuju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vyfotit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bez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cigarety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, 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tak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mám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někdy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 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5000"/>
              </a:lnSpc>
              <a:spcBef>
                <a:spcPts val="300"/>
              </a:spcBef>
            </a:pP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Zápisník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končí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,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oblíbený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doplněk</a:t>
            </a: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má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nahradit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služba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Keep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5000"/>
              </a:lnSpc>
              <a:spcBef>
                <a:spcPts val="300"/>
              </a:spcBef>
            </a:pP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Dobře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,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že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Max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může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postarat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nás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. </a:t>
            </a:r>
          </a:p>
          <a:p>
            <a:pPr>
              <a:lnSpc>
                <a:spcPct val="125000"/>
              </a:lnSpc>
              <a:spcBef>
                <a:spcPts val="300"/>
              </a:spcBef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 se 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lehko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řekne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, </a:t>
            </a: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ale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jak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mám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asi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zvládnout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? 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5000"/>
              </a:lnSpc>
              <a:spcBef>
                <a:spcPts val="300"/>
              </a:spcBef>
            </a:pP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Ale o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něm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mi 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zakázala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mluvit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.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69081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Neprojektivita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62E32F3-B800-4244-A039-3821732F5E46}"/>
              </a:ext>
            </a:extLst>
          </p:cNvPr>
          <p:cNvSpPr txBox="1"/>
          <p:nvPr/>
        </p:nvSpPr>
        <p:spPr>
          <a:xfrm>
            <a:off x="228600" y="1676192"/>
            <a:ext cx="861682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3381ACC-721F-456E-BAD2-04B82EA1F948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228600" y="1450974"/>
            <a:ext cx="2704298" cy="4970034"/>
          </a:xfrm>
          <a:prstGeom prst="rect">
            <a:avLst/>
          </a:prstGeom>
          <a:ln>
            <a:noFill/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83C4C79-A8DF-4B45-9EA0-CE0903742702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987355" y="1439564"/>
            <a:ext cx="6174797" cy="499285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4808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Neprojektivita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62E32F3-B800-4244-A039-3821732F5E46}"/>
              </a:ext>
            </a:extLst>
          </p:cNvPr>
          <p:cNvSpPr txBox="1"/>
          <p:nvPr/>
        </p:nvSpPr>
        <p:spPr>
          <a:xfrm>
            <a:off x="228600" y="1676192"/>
            <a:ext cx="861682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A88A2F3-3CF2-4FD2-AA62-237C501AED65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208440" y="1792067"/>
            <a:ext cx="4363560" cy="3584403"/>
          </a:xfrm>
          <a:prstGeom prst="rect">
            <a:avLst/>
          </a:prstGeom>
          <a:ln>
            <a:noFill/>
          </a:ln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393B3A2-90F7-4102-A64A-7A375FD9E61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686300" y="160587"/>
            <a:ext cx="4363560" cy="62629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61856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Neprojektivita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62E32F3-B800-4244-A039-3821732F5E46}"/>
              </a:ext>
            </a:extLst>
          </p:cNvPr>
          <p:cNvSpPr txBox="1"/>
          <p:nvPr/>
        </p:nvSpPr>
        <p:spPr>
          <a:xfrm>
            <a:off x="228600" y="1676192"/>
            <a:ext cx="861682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</p:txBody>
      </p:sp>
      <p:sp>
        <p:nvSpPr>
          <p:cNvPr id="12" name="CustomShape 1">
            <a:extLst>
              <a:ext uri="{FF2B5EF4-FFF2-40B4-BE49-F238E27FC236}">
                <a16:creationId xmlns:a16="http://schemas.microsoft.com/office/drawing/2014/main" id="{5F7F5ABA-4698-4833-ACF0-60368682F913}"/>
              </a:ext>
            </a:extLst>
          </p:cNvPr>
          <p:cNvSpPr/>
          <p:nvPr/>
        </p:nvSpPr>
        <p:spPr>
          <a:xfrm>
            <a:off x="124689" y="1410195"/>
            <a:ext cx="8894622" cy="54478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>
              <a:lnSpc>
                <a:spcPct val="125000"/>
              </a:lnSpc>
            </a:pP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Možná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řešení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35">
              <a:lnSpc>
                <a:spcPct val="125000"/>
              </a:lnSpc>
              <a:buClr>
                <a:srgbClr val="FF0000"/>
              </a:buClr>
              <a:buSzPct val="45000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Obecnější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ale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vyžaduje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„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manuální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“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kontrolu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35">
              <a:lnSpc>
                <a:spcPct val="125000"/>
              </a:lnSpc>
              <a:buClr>
                <a:srgbClr val="FF0000"/>
              </a:buClr>
              <a:buSzPct val="45000"/>
            </a:pP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Najít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případy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kdy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se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závislosti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dvou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po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sobě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jdoucích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tokenů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kříží</a:t>
            </a:r>
            <a:endParaRPr lang="en-US" sz="1600" b="0" strike="noStrike" spc="-1" dirty="0" err="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5900" indent="-215265">
              <a:lnSpc>
                <a:spcPct val="125000"/>
              </a:lnSpc>
              <a:buClr>
                <a:srgbClr val="FF0000"/>
              </a:buClr>
              <a:buSzPct val="45000"/>
              <a:buFont typeface="Wingdings" charset="2"/>
              <a:buChar char=""/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34697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Neprojektivita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62E32F3-B800-4244-A039-3821732F5E46}"/>
              </a:ext>
            </a:extLst>
          </p:cNvPr>
          <p:cNvSpPr txBox="1"/>
          <p:nvPr/>
        </p:nvSpPr>
        <p:spPr>
          <a:xfrm>
            <a:off x="228600" y="1676192"/>
            <a:ext cx="861682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</p:txBody>
      </p:sp>
      <p:sp>
        <p:nvSpPr>
          <p:cNvPr id="12" name="CustomShape 1">
            <a:extLst>
              <a:ext uri="{FF2B5EF4-FFF2-40B4-BE49-F238E27FC236}">
                <a16:creationId xmlns:a16="http://schemas.microsoft.com/office/drawing/2014/main" id="{5F7F5ABA-4698-4833-ACF0-60368682F913}"/>
              </a:ext>
            </a:extLst>
          </p:cNvPr>
          <p:cNvSpPr/>
          <p:nvPr/>
        </p:nvSpPr>
        <p:spPr>
          <a:xfrm>
            <a:off x="124689" y="1410195"/>
            <a:ext cx="8894622" cy="54478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>
              <a:lnSpc>
                <a:spcPct val="125000"/>
              </a:lnSpc>
            </a:pP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Možná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řešení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35">
              <a:lnSpc>
                <a:spcPct val="125000"/>
              </a:lnSpc>
              <a:buClr>
                <a:srgbClr val="FF0000"/>
              </a:buClr>
              <a:buSzPct val="45000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Obecnější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ale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vyžaduje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„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manuální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“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kontrolu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35">
              <a:lnSpc>
                <a:spcPct val="125000"/>
              </a:lnSpc>
              <a:buClr>
                <a:srgbClr val="FF0000"/>
              </a:buClr>
              <a:buSzPct val="45000"/>
            </a:pP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Najít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případy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kdy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se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závislosti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dvou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po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sobě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jdoucích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tokenů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kříží</a:t>
            </a:r>
            <a:endParaRPr lang="en-US" sz="1600" b="0" strike="noStrike" spc="-1" dirty="0" err="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5900" indent="-215265">
              <a:lnSpc>
                <a:spcPct val="125000"/>
              </a:lnSpc>
              <a:buClr>
                <a:srgbClr val="FF0000"/>
              </a:buClr>
              <a:buSzPct val="45000"/>
              <a:buFont typeface="Wingdings" charset="2"/>
              <a:buChar char=""/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35">
              <a:lnSpc>
                <a:spcPct val="125000"/>
              </a:lnSpc>
              <a:buClr>
                <a:srgbClr val="FF0000"/>
              </a:buClr>
              <a:buSzPct val="45000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Zacílenější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ale pro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nalezení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všech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případů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nutno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zadat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více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dotazů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35">
              <a:lnSpc>
                <a:spcPct val="125000"/>
              </a:lnSpc>
              <a:buClr>
                <a:srgbClr val="FF0000"/>
              </a:buClr>
              <a:buSzPct val="45000"/>
            </a:pP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Najít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případy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kdy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slovo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nebo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více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slov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!)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uprostřed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nezávisí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ani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předcházejícím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ani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následujícím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slově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přitom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předcházející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závisí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následujícím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či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naopak</a:t>
            </a:r>
            <a:endParaRPr lang="en-US" sz="1600" b="0" strike="noStrike" spc="-1" dirty="0" err="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092380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Neprojektivita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62E32F3-B800-4244-A039-3821732F5E46}"/>
              </a:ext>
            </a:extLst>
          </p:cNvPr>
          <p:cNvSpPr txBox="1"/>
          <p:nvPr/>
        </p:nvSpPr>
        <p:spPr>
          <a:xfrm>
            <a:off x="228600" y="1676192"/>
            <a:ext cx="861682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75A8F7C-740D-4776-B0C8-1B640195CBFE}"/>
              </a:ext>
            </a:extLst>
          </p:cNvPr>
          <p:cNvSpPr txBox="1"/>
          <p:nvPr/>
        </p:nvSpPr>
        <p:spPr>
          <a:xfrm>
            <a:off x="228600" y="1563467"/>
            <a:ext cx="8686800" cy="4525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Řešení 1 (například):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5000"/>
              </a:lnSpc>
            </a:pP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5000"/>
              </a:lnSpc>
            </a:pPr>
            <a:r>
              <a:rPr lang="cs-CZ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CQL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Dotaz: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5000"/>
              </a:lnSpc>
            </a:pP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[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pos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="[</a:t>
            </a:r>
            <a:r>
              <a:rPr lang="cs-CZ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NAPCVD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]"&amp;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parent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="</a:t>
            </a:r>
            <a:r>
              <a:rPr lang="cs-CZ" sz="3200" b="0" strike="noStrike" spc="-1" dirty="0">
                <a:solidFill>
                  <a:srgbClr val="FF33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\+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[2345]"][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pos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="[</a:t>
            </a:r>
            <a:r>
              <a:rPr lang="cs-CZ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NAPCVD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]"&amp;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parent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="-[2345]"]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cs-CZ" sz="2000" b="0" i="1" strike="noStrike" spc="-1" dirty="0">
                <a:solidFill>
                  <a:srgbClr val="0099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Byl detekován možný nesoulad mezi zvoleným a faktickým typem dotazu. Chcete pokračovat? OK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5000"/>
              </a:lnSpc>
            </a:pP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5000"/>
              </a:lnSpc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 výsledků nutno (ručně či vhodně zvolenými filtry) odstranit případy, kdy řídící slova nejsou zákl. slov. druhy...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603393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Neprojektivita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62E32F3-B800-4244-A039-3821732F5E46}"/>
              </a:ext>
            </a:extLst>
          </p:cNvPr>
          <p:cNvSpPr txBox="1"/>
          <p:nvPr/>
        </p:nvSpPr>
        <p:spPr>
          <a:xfrm>
            <a:off x="228600" y="1676192"/>
            <a:ext cx="861682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</p:txBody>
      </p:sp>
      <p:sp>
        <p:nvSpPr>
          <p:cNvPr id="12" name="CustomShape 1">
            <a:extLst>
              <a:ext uri="{FF2B5EF4-FFF2-40B4-BE49-F238E27FC236}">
                <a16:creationId xmlns:a16="http://schemas.microsoft.com/office/drawing/2014/main" id="{BAF1BA34-3364-455C-8A8A-6445E03CB836}"/>
              </a:ext>
            </a:extLst>
          </p:cNvPr>
          <p:cNvSpPr/>
          <p:nvPr/>
        </p:nvSpPr>
        <p:spPr>
          <a:xfrm>
            <a:off x="225410" y="1371600"/>
            <a:ext cx="8623200" cy="708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25000"/>
              </a:lnSpc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Řešení 2 (například):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5000"/>
              </a:lnSpc>
            </a:pPr>
            <a:r>
              <a:rPr lang="cs-CZ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CQL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Dotaz: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5000"/>
              </a:lnSpc>
            </a:pP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[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pos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="[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NAPCDV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]"&amp;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parent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!="</a:t>
            </a:r>
            <a:r>
              <a:rPr lang="cs-CZ" sz="3200" b="0" strike="noStrike" spc="-1" dirty="0">
                <a:solidFill>
                  <a:srgbClr val="FF33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\+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1"]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5000"/>
              </a:lnSpc>
            </a:pP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[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pos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="[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NAPCDV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]"&amp;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parent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!="</a:t>
            </a:r>
            <a:r>
              <a:rPr lang="cs-CZ" sz="3200" b="0" strike="noStrike" spc="-1" dirty="0">
                <a:solidFill>
                  <a:srgbClr val="FF33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\+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1"&amp;parent!="-1"]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5000"/>
              </a:lnSpc>
            </a:pP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[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pos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="[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NAPCDV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]"&amp;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parent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="-2"]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cs-CZ" b="0" i="1" strike="noStrike" spc="-1" dirty="0">
                <a:solidFill>
                  <a:srgbClr val="0099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Byl detekován možný nesoulad mezi zvoleným a faktickým typem dotazu. Chcete pokračovat? OK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5000"/>
              </a:lnSpc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Takto vyhledáme jen jeden typ (neprojektivní vztah na vzdálenost dvou tokenů, „vpravo“). Budeme jich potřebovat najít více...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063958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Neprojektivita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62E32F3-B800-4244-A039-3821732F5E46}"/>
              </a:ext>
            </a:extLst>
          </p:cNvPr>
          <p:cNvSpPr txBox="1"/>
          <p:nvPr/>
        </p:nvSpPr>
        <p:spPr>
          <a:xfrm>
            <a:off x="228600" y="1676192"/>
            <a:ext cx="861682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</p:txBody>
      </p:sp>
      <p:sp>
        <p:nvSpPr>
          <p:cNvPr id="11" name="CustomShape 1">
            <a:extLst>
              <a:ext uri="{FF2B5EF4-FFF2-40B4-BE49-F238E27FC236}">
                <a16:creationId xmlns:a16="http://schemas.microsoft.com/office/drawing/2014/main" id="{F3591A92-8E59-467C-90B4-4FD99C28D442}"/>
              </a:ext>
            </a:extLst>
          </p:cNvPr>
          <p:cNvSpPr/>
          <p:nvPr/>
        </p:nvSpPr>
        <p:spPr>
          <a:xfrm>
            <a:off x="298580" y="1524001"/>
            <a:ext cx="8546840" cy="502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algn="just">
              <a:lnSpc>
                <a:spcPct val="105000"/>
              </a:lnSpc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Funkční slova (předložky, spojky) v závislostní struktuře zamlžují vztah mezi plnovýznamovými slovy…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5000"/>
              </a:lnSpc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Řešení: atribut </a:t>
            </a:r>
            <a:r>
              <a:rPr lang="cs-CZ" sz="2800" b="1" strike="noStrike" spc="-1" dirty="0" err="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eparent</a:t>
            </a:r>
            <a:r>
              <a:rPr lang="cs-CZ" sz="2800" b="0" strike="noStrike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(„efektivní“, skutečný rodič)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5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35" algn="just">
              <a:lnSpc>
                <a:spcPct val="105000"/>
              </a:lnSpc>
              <a:buClr>
                <a:srgbClr val="FF0000"/>
              </a:buClr>
              <a:buSzPct val="45000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Pouze u plnovýznamových slov (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pos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=“[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NAPCVD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]“)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5900" indent="-215265" algn="just">
              <a:lnSpc>
                <a:spcPct val="105000"/>
              </a:lnSpc>
              <a:buClr>
                <a:srgbClr val="FF0000"/>
              </a:buClr>
              <a:buSzPct val="45000"/>
              <a:buFont typeface="Wingdings" charset="2"/>
              <a:buChar char=""/>
            </a:pPr>
            <a:endParaRPr lang="cs-CZ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35" algn="just">
              <a:lnSpc>
                <a:spcPct val="105000"/>
              </a:lnSpc>
              <a:buClr>
                <a:srgbClr val="FF0000"/>
              </a:buClr>
              <a:buSzPct val="45000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Odkazuje na nejbližší nadřízené </a:t>
            </a:r>
            <a:r>
              <a:rPr lang="cs-CZ" sz="2800" b="1" strike="noStrike" spc="-1" dirty="0">
                <a:solidFill>
                  <a:srgbClr val="0099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plnovýznamové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slovo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5900" indent="-215265" algn="just">
              <a:lnSpc>
                <a:spcPct val="105000"/>
              </a:lnSpc>
              <a:buClr>
                <a:srgbClr val="FF0000"/>
              </a:buClr>
              <a:buSzPct val="45000"/>
              <a:buFont typeface="Wingdings" charset="2"/>
              <a:buChar char=""/>
            </a:pPr>
            <a:endParaRPr lang="cs-CZ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35" algn="just">
              <a:lnSpc>
                <a:spcPct val="105000"/>
              </a:lnSpc>
              <a:buClr>
                <a:srgbClr val="FF0000"/>
              </a:buClr>
              <a:buSzPct val="45000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Hodnoty stejné jako u atributu </a:t>
            </a:r>
            <a:r>
              <a:rPr lang="cs-CZ" sz="2800" b="1" strike="noStrike" spc="-1" dirty="0" err="1">
                <a:solidFill>
                  <a:srgbClr val="33CC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parent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441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PDT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Prague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Dependency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Treebank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228600" y="1563467"/>
            <a:ext cx="8724900" cy="4530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1. syntakticky anotovaný korpus češtiny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vyvíjen od r. 1995 na </a:t>
            </a:r>
            <a:r>
              <a:rPr lang="cs-CZ" sz="3200" dirty="0" err="1"/>
              <a:t>ÚFAL</a:t>
            </a:r>
            <a:r>
              <a:rPr lang="cs-CZ" sz="3200" dirty="0"/>
              <a:t> UK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koncepčně založen na přístupu </a:t>
            </a:r>
            <a:r>
              <a:rPr lang="cs-CZ" sz="3200" dirty="0" err="1"/>
              <a:t>FGP</a:t>
            </a:r>
            <a:endParaRPr lang="cs-CZ" sz="3200" dirty="0"/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obsahuje texty z </a:t>
            </a:r>
            <a:r>
              <a:rPr lang="cs-CZ" sz="3200" dirty="0" err="1"/>
              <a:t>ČNK</a:t>
            </a:r>
            <a:endParaRPr lang="cs-CZ" sz="3200" dirty="0"/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anotace na 3 úrovních popisu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3 165 dokumentů, 49 431 vět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1281559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Neprojektivita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62E32F3-B800-4244-A039-3821732F5E46}"/>
              </a:ext>
            </a:extLst>
          </p:cNvPr>
          <p:cNvSpPr txBox="1"/>
          <p:nvPr/>
        </p:nvSpPr>
        <p:spPr>
          <a:xfrm>
            <a:off x="228600" y="1676192"/>
            <a:ext cx="861682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F769A830-3F15-4936-97BE-58E8785456A5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298580" y="1434547"/>
            <a:ext cx="7430040" cy="4787640"/>
          </a:xfrm>
          <a:prstGeom prst="rect">
            <a:avLst/>
          </a:prstGeom>
          <a:ln>
            <a:noFill/>
          </a:ln>
        </p:spPr>
      </p:pic>
      <p:graphicFrame>
        <p:nvGraphicFramePr>
          <p:cNvPr id="15" name="Table 3">
            <a:extLst>
              <a:ext uri="{FF2B5EF4-FFF2-40B4-BE49-F238E27FC236}">
                <a16:creationId xmlns:a16="http://schemas.microsoft.com/office/drawing/2014/main" id="{9A5D6518-BCED-4EBD-B59C-39500A352F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2369261"/>
              </p:ext>
            </p:extLst>
          </p:nvPr>
        </p:nvGraphicFramePr>
        <p:xfrm>
          <a:off x="6118549" y="76960"/>
          <a:ext cx="2949251" cy="4084469"/>
        </p:xfrm>
        <a:graphic>
          <a:graphicData uri="http://schemas.openxmlformats.org/drawingml/2006/table">
            <a:tbl>
              <a:tblPr/>
              <a:tblGrid>
                <a:gridCol w="1833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5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171">
                <a:tc>
                  <a:txBody>
                    <a:bodyPr/>
                    <a:lstStyle/>
                    <a:p>
                      <a:r>
                        <a:rPr lang="en-US" sz="16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word</a:t>
                      </a:r>
                      <a:endParaRPr lang="en-US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eparent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23">
                <a:tc>
                  <a:txBody>
                    <a:bodyPr/>
                    <a:lstStyle/>
                    <a:p>
                      <a:r>
                        <a:rPr lang="en-US" sz="20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Izrael</a:t>
                      </a:r>
                      <a:endParaRPr lang="en-US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+3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223">
                <a:tc>
                  <a:txBody>
                    <a:bodyPr/>
                    <a:lstStyle/>
                    <a:p>
                      <a:r>
                        <a:rPr lang="en-US" sz="20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</a:t>
                      </a:r>
                      <a:endParaRPr lang="en-US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429">
                <a:tc>
                  <a:txBody>
                    <a:bodyPr/>
                    <a:lstStyle/>
                    <a:p>
                      <a:r>
                        <a:rPr lang="en-US" sz="20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Palestinci</a:t>
                      </a:r>
                      <a:endParaRPr lang="en-US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+1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429">
                <a:tc>
                  <a:txBody>
                    <a:bodyPr/>
                    <a:lstStyle/>
                    <a:p>
                      <a:r>
                        <a:rPr lang="en-US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přistoupili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223">
                <a:tc>
                  <a:txBody>
                    <a:bodyPr/>
                    <a:lstStyle/>
                    <a:p>
                      <a:r>
                        <a:rPr lang="en-US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na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2000" b="0" strike="noStrike" spc="-1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?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223">
                <a:tc>
                  <a:txBody>
                    <a:bodyPr/>
                    <a:lstStyle/>
                    <a:p>
                      <a:r>
                        <a:rPr lang="en-US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nové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2000" b="0" strike="noStrike" spc="-1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?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223">
                <a:tc>
                  <a:txBody>
                    <a:bodyPr/>
                    <a:lstStyle/>
                    <a:p>
                      <a:r>
                        <a:rPr lang="en-US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třídenní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2000" b="0" strike="noStrike" spc="-1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?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367">
                <a:tc>
                  <a:txBody>
                    <a:bodyPr/>
                    <a:lstStyle/>
                    <a:p>
                      <a:r>
                        <a:rPr lang="en-US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příměří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2000" b="0" strike="noStrike" spc="-1" dirty="0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?</a:t>
                      </a:r>
                      <a:endParaRPr lang="en-US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731191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Vyhledávání pomocí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. funkce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" name="CustomShape 1">
            <a:extLst>
              <a:ext uri="{FF2B5EF4-FFF2-40B4-BE49-F238E27FC236}">
                <a16:creationId xmlns:a16="http://schemas.microsoft.com/office/drawing/2014/main" id="{22B4B927-68B2-4A43-80D3-D5D6234432B3}"/>
              </a:ext>
            </a:extLst>
          </p:cNvPr>
          <p:cNvSpPr/>
          <p:nvPr/>
        </p:nvSpPr>
        <p:spPr>
          <a:xfrm>
            <a:off x="-163577" y="1571243"/>
            <a:ext cx="8915400" cy="53859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marL="431800" lvl="2">
              <a:lnSpc>
                <a:spcPct val="125000"/>
              </a:lnSpc>
              <a:buClr>
                <a:srgbClr val="000000"/>
              </a:buClr>
              <a:buSzPct val="45000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Najděte slova s funkcí </a:t>
            </a:r>
            <a:r>
              <a:rPr lang="cs-CZ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AuxV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lang="cs-CZ" sz="18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47700" lvl="3">
              <a:lnSpc>
                <a:spcPct val="125000"/>
              </a:lnSpc>
              <a:buClr>
                <a:srgbClr val="000000"/>
              </a:buClr>
              <a:buSzPct val="45000"/>
            </a:pP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Jaké slovní tvary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jsou v této funkci nejčastější?</a:t>
            </a:r>
            <a:endParaRPr lang="cs-CZ" sz="18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31800" lvl="2">
              <a:lnSpc>
                <a:spcPct val="125000"/>
              </a:lnSpc>
              <a:buClr>
                <a:srgbClr val="000000"/>
              </a:buClr>
              <a:buSzPct val="45000"/>
            </a:pPr>
            <a:endParaRPr lang="cs-CZ" sz="28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35">
              <a:lnSpc>
                <a:spcPct val="105000"/>
              </a:lnSpc>
              <a:buClr>
                <a:srgbClr val="000000"/>
              </a:buClr>
              <a:buSzPct val="45000"/>
            </a:pPr>
            <a:endParaRPr lang="cs-CZ" sz="28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23834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Vyhledávání pomocí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. funkce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" name="CustomShape 1">
            <a:extLst>
              <a:ext uri="{FF2B5EF4-FFF2-40B4-BE49-F238E27FC236}">
                <a16:creationId xmlns:a16="http://schemas.microsoft.com/office/drawing/2014/main" id="{22B4B927-68B2-4A43-80D3-D5D6234432B3}"/>
              </a:ext>
            </a:extLst>
          </p:cNvPr>
          <p:cNvSpPr/>
          <p:nvPr/>
        </p:nvSpPr>
        <p:spPr>
          <a:xfrm>
            <a:off x="-163577" y="1571243"/>
            <a:ext cx="8915400" cy="53859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marL="431800" lvl="2">
              <a:lnSpc>
                <a:spcPct val="125000"/>
              </a:lnSpc>
              <a:buClr>
                <a:srgbClr val="000000"/>
              </a:buClr>
              <a:buSzPct val="45000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Najděte slova s funkcí </a:t>
            </a:r>
            <a:r>
              <a:rPr lang="cs-CZ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AuxV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lang="cs-CZ" sz="18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47700" lvl="3">
              <a:lnSpc>
                <a:spcPct val="125000"/>
              </a:lnSpc>
              <a:buClr>
                <a:srgbClr val="000000"/>
              </a:buClr>
              <a:buSzPct val="45000"/>
            </a:pP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Jaké slovní tvary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jsou v této funkci nejčastější?</a:t>
            </a:r>
            <a:endParaRPr lang="cs-CZ" sz="18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31800" lvl="2">
              <a:lnSpc>
                <a:spcPct val="125000"/>
              </a:lnSpc>
              <a:buClr>
                <a:srgbClr val="000000"/>
              </a:buClr>
              <a:buSzPct val="45000"/>
            </a:pPr>
            <a:endParaRPr lang="cs-CZ" sz="28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31800" lvl="2">
              <a:lnSpc>
                <a:spcPct val="125000"/>
              </a:lnSpc>
              <a:buClr>
                <a:srgbClr val="000000"/>
              </a:buClr>
              <a:buSzPct val="45000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 Najděte slova s funkcí </a:t>
            </a:r>
            <a:r>
              <a:rPr lang="cs-CZ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AuxT</a:t>
            </a:r>
            <a:r>
              <a:rPr lang="cs-CZ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nebo </a:t>
            </a:r>
            <a:r>
              <a:rPr lang="cs-CZ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AuxR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lang="cs-CZ" sz="18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073150" lvl="3">
              <a:lnSpc>
                <a:spcPct val="125000"/>
              </a:lnSpc>
              <a:buClr>
                <a:srgbClr val="000000"/>
              </a:buClr>
              <a:buSzPct val="45000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z kontextu patrný rozdíl mezi těmito funkcemi?</a:t>
            </a:r>
            <a:endParaRPr lang="cs-CZ" sz="18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073150" lvl="3">
              <a:lnSpc>
                <a:spcPct val="125000"/>
              </a:lnSpc>
              <a:buClr>
                <a:srgbClr val="000000"/>
              </a:buClr>
              <a:buSzPct val="45000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Jaké jiné syntaktické funkce má v korpusu reflexivum „se“?</a:t>
            </a:r>
            <a:endParaRPr lang="cs-CZ" sz="18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35">
              <a:lnSpc>
                <a:spcPct val="105000"/>
              </a:lnSpc>
              <a:buClr>
                <a:srgbClr val="000000"/>
              </a:buClr>
              <a:buSzPct val="45000"/>
            </a:pPr>
            <a:endParaRPr lang="cs-CZ" sz="28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012437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Vyhledávání pomocí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. funkce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" name="CustomShape 1">
            <a:extLst>
              <a:ext uri="{FF2B5EF4-FFF2-40B4-BE49-F238E27FC236}">
                <a16:creationId xmlns:a16="http://schemas.microsoft.com/office/drawing/2014/main" id="{22B4B927-68B2-4A43-80D3-D5D6234432B3}"/>
              </a:ext>
            </a:extLst>
          </p:cNvPr>
          <p:cNvSpPr/>
          <p:nvPr/>
        </p:nvSpPr>
        <p:spPr>
          <a:xfrm>
            <a:off x="-163577" y="1571243"/>
            <a:ext cx="8915400" cy="53859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marL="431800" lvl="2" algn="just">
              <a:lnSpc>
                <a:spcPct val="125000"/>
              </a:lnSpc>
              <a:buClr>
                <a:srgbClr val="000000"/>
              </a:buClr>
              <a:buSzPct val="45000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 Najděte slova s funkcí </a:t>
            </a:r>
            <a:r>
              <a:rPr lang="cs-CZ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Coord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potom slova s funkcí </a:t>
            </a:r>
            <a:r>
              <a:rPr lang="cs-CZ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Apos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lang="cs-CZ" sz="16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073150" lvl="3" algn="just">
              <a:lnSpc>
                <a:spcPct val="125000"/>
              </a:lnSpc>
              <a:buClr>
                <a:srgbClr val="000000"/>
              </a:buClr>
              <a:buSzPct val="45000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Jaká konkrétní slova/tokeny jsou v těchto funkcích nejčastější?</a:t>
            </a:r>
            <a:endParaRPr lang="cs-CZ" sz="16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31800" lvl="2" algn="just">
              <a:lnSpc>
                <a:spcPct val="125000"/>
              </a:lnSpc>
              <a:buClr>
                <a:srgbClr val="000000"/>
              </a:buClr>
              <a:buSzPct val="45000"/>
            </a:pPr>
            <a:endParaRPr lang="cs-CZ" sz="24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31800" lvl="2" algn="just">
              <a:lnSpc>
                <a:spcPct val="125000"/>
              </a:lnSpc>
              <a:buClr>
                <a:srgbClr val="000000"/>
              </a:buClr>
              <a:buSzPct val="45000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4. Najděte slova, jejichž syntaktická funkce má příponu </a:t>
            </a:r>
            <a:r>
              <a:rPr lang="cs-CZ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_Co</a:t>
            </a:r>
            <a:endParaRPr lang="cs-CZ" sz="16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47700" lvl="3" algn="just">
              <a:lnSpc>
                <a:spcPct val="125000"/>
              </a:lnSpc>
              <a:buClr>
                <a:srgbClr val="000000"/>
              </a:buClr>
              <a:buSzPct val="45000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Která syntaktická funkce je nejčastěji koordinovaná?</a:t>
            </a:r>
            <a:endParaRPr lang="cs-CZ" sz="16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47700" lvl="3" algn="just">
              <a:lnSpc>
                <a:spcPct val="125000"/>
              </a:lnSpc>
              <a:buClr>
                <a:srgbClr val="000000"/>
              </a:buClr>
              <a:buSzPct val="45000"/>
            </a:pPr>
            <a:endParaRPr lang="cs-CZ" sz="24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31800" lvl="2" algn="just">
              <a:lnSpc>
                <a:spcPct val="125000"/>
              </a:lnSpc>
              <a:buClr>
                <a:srgbClr val="000000"/>
              </a:buClr>
              <a:buSzPct val="45000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5. Najděte slova, jejichž </a:t>
            </a:r>
            <a:r>
              <a:rPr lang="cs-CZ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synt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funkce má příponu </a:t>
            </a:r>
            <a:r>
              <a:rPr lang="cs-CZ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_</a:t>
            </a:r>
            <a:r>
              <a:rPr lang="cs-CZ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Apos</a:t>
            </a:r>
            <a:endParaRPr lang="cs-CZ" sz="16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073150" lvl="3" algn="just">
              <a:lnSpc>
                <a:spcPct val="125000"/>
              </a:lnSpc>
              <a:buClr>
                <a:srgbClr val="000000"/>
              </a:buClr>
              <a:buSzPct val="45000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Která syntaktická funkce, který slovní druh je nejčastěji v apozičním vztahu?</a:t>
            </a:r>
            <a:endParaRPr lang="cs-CZ" sz="24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35">
              <a:lnSpc>
                <a:spcPct val="105000"/>
              </a:lnSpc>
              <a:buClr>
                <a:srgbClr val="000000"/>
              </a:buClr>
              <a:buSzPct val="45000"/>
            </a:pPr>
            <a:endParaRPr lang="cs-CZ" sz="20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346405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Vyhledávání pomocí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. funkce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" name="CustomShape 1">
            <a:extLst>
              <a:ext uri="{FF2B5EF4-FFF2-40B4-BE49-F238E27FC236}">
                <a16:creationId xmlns:a16="http://schemas.microsoft.com/office/drawing/2014/main" id="{22B4B927-68B2-4A43-80D3-D5D6234432B3}"/>
              </a:ext>
            </a:extLst>
          </p:cNvPr>
          <p:cNvSpPr/>
          <p:nvPr/>
        </p:nvSpPr>
        <p:spPr>
          <a:xfrm>
            <a:off x="304799" y="1571243"/>
            <a:ext cx="8447023" cy="53859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marL="635">
              <a:lnSpc>
                <a:spcPct val="105000"/>
              </a:lnSpc>
              <a:buClr>
                <a:srgbClr val="000000"/>
              </a:buClr>
              <a:buSzPct val="45000"/>
            </a:pPr>
            <a:r>
              <a:rPr lang="pt-BR" sz="2800" b="0" strike="noStrike" spc="-1" dirty="0">
                <a:solidFill>
                  <a:srgbClr val="000000"/>
                </a:solidFill>
                <a:latin typeface="Arial"/>
                <a:cs typeface="Arial"/>
              </a:rPr>
              <a:t>Atribut p_pos [p_pos="N"]</a:t>
            </a:r>
            <a:endParaRPr lang="cs-CZ" sz="28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35">
              <a:lnSpc>
                <a:spcPct val="105000"/>
              </a:lnSpc>
              <a:buClr>
                <a:srgbClr val="000000"/>
              </a:buClr>
              <a:buSzPct val="45000"/>
            </a:pPr>
            <a:endParaRPr lang="cs-CZ" sz="2800" spc="-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15070" indent="-514350" algn="just">
              <a:lnSpc>
                <a:spcPct val="125000"/>
              </a:lnSpc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Najděte předložky závislé na substantivu. Zjistěte, která substantiva jsou nejčastěji rozvitá kterými předložkami.</a:t>
            </a:r>
          </a:p>
          <a:p>
            <a:pPr marL="216000" indent="-215280" algn="just">
              <a:lnSpc>
                <a:spcPct val="125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endParaRPr lang="cs-CZ" sz="2800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515070" indent="-514350" algn="just">
              <a:lnSpc>
                <a:spcPct val="125000"/>
              </a:lnSpc>
              <a:buClr>
                <a:srgbClr val="000000"/>
              </a:buClr>
              <a:buSzPct val="100000"/>
              <a:buFont typeface="+mj-lt"/>
              <a:buAutoNum type="arabicPeriod" startAt="2"/>
            </a:pP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Najděte předložky závislé na číslovce. Zjistěte, která předložka je takto závislá nejčastěji.</a:t>
            </a:r>
          </a:p>
          <a:p>
            <a:pPr marL="635">
              <a:lnSpc>
                <a:spcPct val="105000"/>
              </a:lnSpc>
              <a:buClr>
                <a:srgbClr val="000000"/>
              </a:buClr>
              <a:buSzPct val="45000"/>
            </a:pPr>
            <a:endParaRPr lang="pt-BR" sz="28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35">
              <a:lnSpc>
                <a:spcPct val="105000"/>
              </a:lnSpc>
              <a:buClr>
                <a:srgbClr val="000000"/>
              </a:buClr>
              <a:buSzPct val="45000"/>
            </a:pPr>
            <a:endParaRPr lang="pt-BR" sz="28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35">
              <a:lnSpc>
                <a:spcPct val="105000"/>
              </a:lnSpc>
              <a:buClr>
                <a:srgbClr val="000000"/>
              </a:buClr>
              <a:buSzPct val="45000"/>
            </a:pPr>
            <a:endParaRPr lang="cs-CZ" sz="28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855196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Vyhledávání pomocí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synt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. funkce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" name="CustomShape 1">
            <a:extLst>
              <a:ext uri="{FF2B5EF4-FFF2-40B4-BE49-F238E27FC236}">
                <a16:creationId xmlns:a16="http://schemas.microsoft.com/office/drawing/2014/main" id="{22B4B927-68B2-4A43-80D3-D5D6234432B3}"/>
              </a:ext>
            </a:extLst>
          </p:cNvPr>
          <p:cNvSpPr/>
          <p:nvPr/>
        </p:nvSpPr>
        <p:spPr>
          <a:xfrm>
            <a:off x="304799" y="1571243"/>
            <a:ext cx="8447023" cy="53859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marL="635">
              <a:lnSpc>
                <a:spcPct val="105000"/>
              </a:lnSpc>
              <a:buClr>
                <a:srgbClr val="000000"/>
              </a:buClr>
              <a:buSzPct val="45000"/>
            </a:pPr>
            <a:r>
              <a:rPr lang="pt-BR" sz="2800" b="0" strike="noStrike" spc="-1" dirty="0">
                <a:solidFill>
                  <a:srgbClr val="000000"/>
                </a:solidFill>
                <a:latin typeface="Arial"/>
                <a:cs typeface="Arial"/>
              </a:rPr>
              <a:t>Atribut p_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  <a:cs typeface="Arial"/>
              </a:rPr>
              <a:t>case</a:t>
            </a:r>
            <a:r>
              <a:rPr lang="pt-BR" sz="2800" b="0" strike="noStrike" spc="-1" dirty="0">
                <a:solidFill>
                  <a:srgbClr val="000000"/>
                </a:solidFill>
                <a:latin typeface="Arial"/>
                <a:cs typeface="Arial"/>
              </a:rPr>
              <a:t> [p_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  <a:cs typeface="Arial"/>
              </a:rPr>
              <a:t>case</a:t>
            </a:r>
            <a:r>
              <a:rPr lang="pt-BR" sz="2800" b="0" strike="noStrike" spc="-1" dirty="0">
                <a:solidFill>
                  <a:srgbClr val="000000"/>
                </a:solidFill>
                <a:latin typeface="Arial"/>
                <a:cs typeface="Arial"/>
              </a:rPr>
              <a:t>="</a:t>
            </a:r>
            <a:r>
              <a:rPr lang="cs-CZ" sz="2800" spc="-1" dirty="0">
                <a:solidFill>
                  <a:srgbClr val="000000"/>
                </a:solidFill>
                <a:latin typeface="Arial"/>
                <a:cs typeface="Arial"/>
              </a:rPr>
              <a:t>7</a:t>
            </a:r>
            <a:r>
              <a:rPr lang="pt-BR" sz="2800" b="0" strike="noStrike" spc="-1" dirty="0">
                <a:solidFill>
                  <a:srgbClr val="000000"/>
                </a:solidFill>
                <a:latin typeface="Arial"/>
                <a:cs typeface="Arial"/>
              </a:rPr>
              <a:t>"]</a:t>
            </a:r>
            <a:endParaRPr lang="cs-CZ" sz="28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16000" indent="-215280" algn="just">
              <a:lnSpc>
                <a:spcPct val="125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Najděte substantiva 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 instrument</a:t>
            </a:r>
            <a:r>
              <a:rPr lang="cs-CZ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álu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závislá na vlevo stojícím substantivu, které není v instrumentálu. Zjistěte, která substantiva jsou nejčastěji rozvitá substantivem </a:t>
            </a:r>
            <a:b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</a:b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 instrumentálu.</a:t>
            </a:r>
          </a:p>
          <a:p>
            <a:pPr marL="216000" indent="-215280" algn="just">
              <a:lnSpc>
                <a:spcPct val="125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endParaRPr lang="cs-CZ" sz="2400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216000" indent="-215280" algn="just">
              <a:lnSpc>
                <a:spcPct val="125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Najděte substantiva v genitivu závislá na číslovce, která není ani v genitivu, ani v nominativu či akuzativu. Pokud je výsledek jakžtakž správný, která číslovka je v takovém spojení nejčastější?</a:t>
            </a:r>
          </a:p>
          <a:p>
            <a:pPr marL="635">
              <a:lnSpc>
                <a:spcPct val="105000"/>
              </a:lnSpc>
              <a:buClr>
                <a:srgbClr val="000000"/>
              </a:buClr>
              <a:buSzPct val="45000"/>
            </a:pPr>
            <a:endParaRPr lang="pt-BR" sz="24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35">
              <a:lnSpc>
                <a:spcPct val="105000"/>
              </a:lnSpc>
              <a:buClr>
                <a:srgbClr val="000000"/>
              </a:buClr>
              <a:buSzPct val="45000"/>
            </a:pPr>
            <a:endParaRPr lang="pt-BR" sz="28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35">
              <a:lnSpc>
                <a:spcPct val="105000"/>
              </a:lnSpc>
              <a:buClr>
                <a:srgbClr val="000000"/>
              </a:buClr>
              <a:buSzPct val="45000"/>
            </a:pPr>
            <a:endParaRPr lang="cs-CZ" sz="28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87492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457200" y="467032"/>
            <a:ext cx="8915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070C0"/>
              </a:buClr>
            </a:pPr>
            <a:r>
              <a:rPr lang="cs-CZ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Literatura</a:t>
            </a: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419100" y="1727428"/>
            <a:ext cx="8305800" cy="205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2800" dirty="0">
                <a:latin typeface="Century Gothic" panose="020B0502020202020204" pitchFamily="34" charset="0"/>
              </a:rPr>
              <a:t>Nový encyklopedický slovník češtiny online:</a:t>
            </a:r>
          </a:p>
          <a:p>
            <a:pPr>
              <a:lnSpc>
                <a:spcPct val="15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2800" dirty="0">
                <a:latin typeface="Century Gothic" panose="020B0502020202020204" pitchFamily="34" charset="0"/>
                <a:hlinkClick r:id="rId2"/>
              </a:rPr>
              <a:t>https://www.czechency.org/</a:t>
            </a:r>
            <a:endParaRPr lang="cs-CZ" sz="2800" dirty="0">
              <a:latin typeface="Century Gothic" panose="020B0502020202020204" pitchFamily="34" charset="0"/>
            </a:endParaRPr>
          </a:p>
          <a:p>
            <a:pPr marL="1073150" indent="-1073150">
              <a:lnSpc>
                <a:spcPct val="15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2800" dirty="0">
                <a:latin typeface="Century Gothic" panose="020B0502020202020204" pitchFamily="34" charset="0"/>
              </a:rPr>
              <a:t>hesla: </a:t>
            </a:r>
          </a:p>
        </p:txBody>
      </p:sp>
    </p:spTree>
    <p:extLst>
      <p:ext uri="{BB962C8B-B14F-4D97-AF65-F5344CB8AC3E}">
        <p14:creationId xmlns:p14="http://schemas.microsoft.com/office/powerpoint/2010/main" val="3143475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1524000"/>
            <a:ext cx="89154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4800" y="1295400"/>
            <a:ext cx="8763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+mj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cs-CZ" dirty="0">
              <a:solidFill>
                <a:schemeClr val="bg1"/>
              </a:solidFill>
              <a:latin typeface="Century Gothic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Obdĺžnik 3">
            <a:extLst>
              <a:ext uri="{FF2B5EF4-FFF2-40B4-BE49-F238E27FC236}">
                <a16:creationId xmlns:a16="http://schemas.microsoft.com/office/drawing/2014/main" id="{04FB9EF8-5A75-427B-9FA1-8FE5ACA57EFC}"/>
              </a:ext>
            </a:extLst>
          </p:cNvPr>
          <p:cNvSpPr/>
          <p:nvPr/>
        </p:nvSpPr>
        <p:spPr>
          <a:xfrm>
            <a:off x="228600" y="457202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buClr>
                <a:srgbClr val="0070C0"/>
              </a:buClr>
            </a:pPr>
            <a:endParaRPr lang="cs-CZ" sz="3600" dirty="0">
              <a:latin typeface="Century Gothic" pitchFamily="34" charset="0"/>
            </a:endParaRPr>
          </a:p>
          <a:p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3">
            <a:extLst>
              <a:ext uri="{FF2B5EF4-FFF2-40B4-BE49-F238E27FC236}">
                <a16:creationId xmlns:a16="http://schemas.microsoft.com/office/drawing/2014/main" id="{17A98320-28E8-4446-96D4-CCA148D678AD}"/>
              </a:ext>
            </a:extLst>
          </p:cNvPr>
          <p:cNvSpPr/>
          <p:nvPr/>
        </p:nvSpPr>
        <p:spPr>
          <a:xfrm>
            <a:off x="228600" y="45720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PDT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Prague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Dependency</a:t>
            </a:r>
            <a:r>
              <a:rPr lang="cs-CZ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3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Treebank</a:t>
            </a:r>
            <a:endParaRPr lang="en-GB" sz="36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Obdĺžnik 3">
            <a:extLst>
              <a:ext uri="{FF2B5EF4-FFF2-40B4-BE49-F238E27FC236}">
                <a16:creationId xmlns:a16="http://schemas.microsoft.com/office/drawing/2014/main" id="{C2F0EB44-6918-4BB5-AE26-10C3739D81C6}"/>
              </a:ext>
            </a:extLst>
          </p:cNvPr>
          <p:cNvSpPr/>
          <p:nvPr/>
        </p:nvSpPr>
        <p:spPr>
          <a:xfrm>
            <a:off x="228600" y="1563467"/>
            <a:ext cx="8724900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3600" dirty="0"/>
              <a:t>morfologická rov.</a:t>
            </a:r>
          </a:p>
        </p:txBody>
      </p:sp>
    </p:spTree>
    <p:extLst>
      <p:ext uri="{BB962C8B-B14F-4D97-AF65-F5344CB8AC3E}">
        <p14:creationId xmlns:p14="http://schemas.microsoft.com/office/powerpoint/2010/main" val="38194706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2995</TotalTime>
  <Words>3306</Words>
  <Application>Microsoft Office PowerPoint</Application>
  <PresentationFormat>Předvádění na obrazovce (4:3)</PresentationFormat>
  <Paragraphs>642</Paragraphs>
  <Slides>86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86</vt:i4>
      </vt:variant>
    </vt:vector>
  </HeadingPairs>
  <TitlesOfParts>
    <vt:vector size="96" baseType="lpstr">
      <vt:lpstr>Arial</vt:lpstr>
      <vt:lpstr>Arial Unicode MS</vt:lpstr>
      <vt:lpstr>Calibri</vt:lpstr>
      <vt:lpstr>Calibri Light</vt:lpstr>
      <vt:lpstr>Century Gothic</vt:lpstr>
      <vt:lpstr>Courier New</vt:lpstr>
      <vt:lpstr>Times New Roman</vt:lpstr>
      <vt:lpstr>Wingdings</vt:lpstr>
      <vt:lpstr>Motiv Office</vt:lpstr>
      <vt:lpstr>Motív Office</vt:lpstr>
      <vt:lpstr>4.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 Machura</dc:creator>
  <cp:lastModifiedBy>Jakub Machura</cp:lastModifiedBy>
  <cp:revision>114</cp:revision>
  <dcterms:created xsi:type="dcterms:W3CDTF">2020-10-06T08:02:48Z</dcterms:created>
  <dcterms:modified xsi:type="dcterms:W3CDTF">2020-11-25T14:47:41Z</dcterms:modified>
</cp:coreProperties>
</file>