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8512C-0811-46CA-88B2-EDCB73146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6226AC-8006-4B65-8800-0D123AC23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3FD382-0325-421B-8D3B-57140BCE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83D5DB-7D4F-4673-B42E-E2C36F66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947A06-67B1-404F-98B3-2AFFAA83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98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43D7E-ECF1-426B-8D6A-56DB62A98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61C611-349C-4971-8C15-9B167D92A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0B1100-3A71-45DC-BA32-9B01D60D4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78961F-7D5B-48AB-8B77-8CAAF8C03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4632EC-30CA-4FA7-80F3-69813D6E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00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55F28AB-3D89-479A-B24A-99055C2B7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C05F50-0259-48D5-A8D6-92DA10228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B15874-76C4-4518-A579-8B45F07C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DA1364-BDAC-489D-8456-535DD353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2C65DC-8D14-440D-A5E5-A5E1B5E7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8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EE626-DE53-480D-8233-3FAB9101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480E2-ED6B-4F82-8F0E-15DB414C7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06095F-1526-4743-A90F-3479A3FB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620444-9F2E-4449-A4AF-1670FEAB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8DFEF8-4891-49EB-B7DD-77A24F0C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2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3335C-5DFB-4A62-8F23-ADEFA327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D8BAD0-FEA2-4509-B17C-94AB14A6E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8A8C7D-C3C0-4F2B-A30E-6B134E7B4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7B4AF5-A399-4D71-9CF5-03B437B0A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273AD3-70D2-4096-AB7A-5D724A05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6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25BBE-1685-4D22-8E4B-E8EDF23BC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13C0A-24FC-4672-BC5D-ACF52FCB2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70417F-9600-4F99-8420-7996D260D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FF957B-201D-44E4-A19E-40B93F4B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C8B648-F23A-4656-A1BA-86B1C346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94A0BE-0977-4BC4-A832-997106D2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8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9398F4-4ADC-4F9A-A5B9-AEF205FC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C3B5FF-12AA-4662-9180-573013AA1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1EE3CF-8B8C-41DB-B7C7-C795DC677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474D9C-C871-4BC6-A8F7-6B458366D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0D6DDCA-D452-4681-AC61-C929B288E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A534C9-C9ED-4D04-A048-A1399B3C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8A4E76-1A62-4D43-B530-E035259A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4858C9-6C08-480A-9C72-6EE6A7550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38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AE16D-ACDB-4348-BFF0-5E4C56355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DD718C1-BCC6-4E59-B409-E3FD9F89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B3A154-7448-4E2E-BFE5-0DEBA1EA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7B32A2-4D82-496F-8DA6-284DC6D7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66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6B94D48-4456-4762-BBB4-4399C58E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87525D-3C09-4930-8A68-224ED49C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1DBEF9-5A56-4D29-9EF9-A17A1380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36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215E87-1AE3-4ABB-9D80-FA1EA164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2360C7-FA38-4C2E-8948-356F5978A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EDF36E-AD92-45E5-A27A-B84EBDA2C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7C055A-BDE2-48EB-977A-25B56CEE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2888D1C-7AD4-4101-A176-65014E42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9540DC-F0DD-4024-96EF-94A70838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92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55E9F-0A0E-4E0B-92C2-293AA921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9603BDD-A6D1-4AD6-945F-81F2E4BA6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BC8CE9-FD56-41D3-88B8-A3D381E7F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21FE68-4B07-4899-8E29-0A8BC8DD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3EFFFF-CA1B-4EA7-9155-C996859B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7C107F-9D9D-4BCA-ABC6-592B93D5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21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A4557A3-D7ED-4A63-BDDD-D260A24D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1EDEEB-E292-4C88-9305-592FF9D6C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6D4AA5-7807-4355-A863-DC8F3072F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AFC92-9AA3-4F04-AA77-12E96969FD1A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793AB0-F419-4F56-A491-0E46B1DA5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C098EE-D599-49CA-9425-465850F2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97E90-9F93-4E11-87C0-00A4C354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41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57272D-2156-464B-90AF-118374E79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l"/>
            <a:r>
              <a:rPr lang="cs-CZ" sz="7400" dirty="0">
                <a:solidFill>
                  <a:srgbClr val="FFFFFF"/>
                </a:solidFill>
              </a:rPr>
              <a:t>QUINHENTISMO</a:t>
            </a:r>
            <a:br>
              <a:rPr lang="cs-CZ" sz="7400" dirty="0">
                <a:solidFill>
                  <a:srgbClr val="FFFFFF"/>
                </a:solidFill>
              </a:rPr>
            </a:br>
            <a:endParaRPr lang="cs-CZ" sz="7400" dirty="0">
              <a:solidFill>
                <a:srgbClr val="FFFFFF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31DDDB-F8FD-4E75-AE6F-AE9EEF5B7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l"/>
            <a:r>
              <a:rPr lang="cs-CZ" sz="3200" dirty="0">
                <a:solidFill>
                  <a:srgbClr val="FEFFFF"/>
                </a:solidFill>
              </a:rPr>
              <a:t>Literatura 16. století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5C56F4C-AD0B-448D-91B7-6511FB56F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1"/>
    </mc:Choice>
    <mc:Fallback>
      <p:transition spd="slow" advTm="2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F70830-CE8B-4D8C-90F0-669AF767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Další jezuitští otcové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585D87-DD65-4CD2-8EB3-151451C41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FERNÃO CARDIM</a:t>
            </a:r>
          </a:p>
          <a:p>
            <a:pPr marL="0" indent="0">
              <a:buNone/>
            </a:pPr>
            <a:r>
              <a:rPr lang="cs-CZ" sz="2400" dirty="0"/>
              <a:t>   </a:t>
            </a:r>
            <a:r>
              <a:rPr lang="cs-CZ" sz="2400" i="1" dirty="0"/>
              <a:t>Sepsání o zemi a lidu brazilském</a:t>
            </a:r>
          </a:p>
          <a:p>
            <a:pPr marL="0" indent="0">
              <a:buNone/>
            </a:pPr>
            <a:r>
              <a:rPr lang="cs-CZ" sz="2400" dirty="0"/>
              <a:t>     souhrn jeho textů se zprávami z prostředí – popisuje </a:t>
            </a:r>
            <a:r>
              <a:rPr lang="cs-CZ" sz="2400" dirty="0" err="1"/>
              <a:t>Pernambuco</a:t>
            </a:r>
            <a:r>
              <a:rPr lang="cs-CZ" sz="2400" dirty="0"/>
              <a:t> jako</a:t>
            </a:r>
          </a:p>
          <a:p>
            <a:pPr marL="0" indent="0">
              <a:buNone/>
            </a:pPr>
            <a:r>
              <a:rPr lang="cs-CZ" sz="2400" dirty="0"/>
              <a:t>     místo rozmařilosti, zábavy a povrchního soupeření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SIMÃO DE VASCONSELHOS</a:t>
            </a:r>
          </a:p>
          <a:p>
            <a:pPr marL="0" indent="0">
              <a:buNone/>
            </a:pPr>
            <a:r>
              <a:rPr lang="cs-CZ" sz="2400" dirty="0"/>
              <a:t>   </a:t>
            </a:r>
            <a:r>
              <a:rPr lang="cs-CZ" sz="2400" i="1" dirty="0"/>
              <a:t>Zajímavé a nepostradatelné zprávy o věcech brazilských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3128739-9B21-4F20-8611-2CCDDD784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6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57"/>
    </mc:Choice>
    <mc:Fallback>
      <p:transition spd="slow" advTm="3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C02CB9-1A9A-4FCC-8897-CF896101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Kroniky, dějiny a etnografické popisy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7630CF-2FAF-4F96-90D6-1E31C7384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PERO MAGALHÃES GÂNDAVO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   </a:t>
            </a:r>
            <a:r>
              <a:rPr lang="cs-CZ" sz="2400" i="1" dirty="0">
                <a:solidFill>
                  <a:srgbClr val="FEFFFF"/>
                </a:solidFill>
              </a:rPr>
              <a:t>Dějiny provincie Svatého kříže, obecně též Brazílií zvané</a:t>
            </a:r>
            <a:r>
              <a:rPr lang="cs-CZ" sz="2400" dirty="0">
                <a:solidFill>
                  <a:srgbClr val="FEFFFF"/>
                </a:solidFill>
              </a:rPr>
              <a:t>, 1576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   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GABRIEL SOARES DE SOUSA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   </a:t>
            </a:r>
            <a:r>
              <a:rPr lang="cs-CZ" sz="2400" i="1" dirty="0">
                <a:solidFill>
                  <a:srgbClr val="FEFFFF"/>
                </a:solidFill>
              </a:rPr>
              <a:t>Popisné pojednání o Brazílii</a:t>
            </a:r>
            <a:r>
              <a:rPr lang="cs-CZ" sz="2400" dirty="0">
                <a:solidFill>
                  <a:srgbClr val="FEFFFF"/>
                </a:solidFill>
              </a:rPr>
              <a:t>, 1587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6B82E30-FE14-44C6-88BA-30DA97CD2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0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55"/>
    </mc:Choice>
    <mc:Fallback>
      <p:transition spd="slow" advTm="8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1BD853-0134-4E58-A085-3F3759D9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endParaRPr lang="cs-CZ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B96DB0-1AAD-4DDF-8C47-DC9F1A6E4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VICENTE DE SALVADOR - prvního skutečný brazilský prozaika   </a:t>
            </a:r>
          </a:p>
          <a:p>
            <a:pPr marL="0" indent="0">
              <a:buNone/>
            </a:pPr>
            <a:r>
              <a:rPr lang="cs-CZ" sz="2200" dirty="0"/>
              <a:t>             </a:t>
            </a:r>
            <a:r>
              <a:rPr lang="cs-CZ" sz="2200" i="1" dirty="0"/>
              <a:t>Dějiny Brazílie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BENTO TEIXEIRA - první brazilský básník</a:t>
            </a:r>
          </a:p>
          <a:p>
            <a:pPr marL="0" indent="0">
              <a:buNone/>
            </a:pPr>
            <a:r>
              <a:rPr lang="cs-CZ" sz="2200" i="1" dirty="0"/>
              <a:t>            </a:t>
            </a:r>
            <a:r>
              <a:rPr lang="cs-CZ" sz="2200" i="1" dirty="0" err="1"/>
              <a:t>Prosopopéia</a:t>
            </a:r>
            <a:r>
              <a:rPr lang="cs-CZ" sz="2200" i="1" dirty="0"/>
              <a:t> </a:t>
            </a:r>
            <a:r>
              <a:rPr lang="cs-CZ" sz="2200" dirty="0"/>
              <a:t>– dějiny Brazílie ve verších</a:t>
            </a:r>
          </a:p>
          <a:p>
            <a:pPr marL="0" indent="0">
              <a:buNone/>
            </a:pPr>
            <a:r>
              <a:rPr lang="cs-CZ" sz="2200" dirty="0"/>
              <a:t>AMBRÓSIO FERNANDES BRANDÃO</a:t>
            </a:r>
          </a:p>
          <a:p>
            <a:pPr marL="0" indent="0">
              <a:buNone/>
            </a:pPr>
            <a:r>
              <a:rPr lang="cs-CZ" sz="2200" dirty="0"/>
              <a:t>           </a:t>
            </a:r>
            <a:r>
              <a:rPr lang="cs-CZ" sz="2200" i="1" dirty="0"/>
              <a:t>Rozhovory o krásách Brazílie </a:t>
            </a:r>
            <a:r>
              <a:rPr lang="cs-CZ" sz="2200" dirty="0"/>
              <a:t>– žánr chvály (</a:t>
            </a:r>
            <a:r>
              <a:rPr lang="cs-CZ" sz="2200" dirty="0" err="1"/>
              <a:t>ufanismus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r>
              <a:rPr lang="cs-CZ" sz="2200" dirty="0"/>
              <a:t>ANDRÉ JOÃO ANTONIL</a:t>
            </a:r>
          </a:p>
          <a:p>
            <a:pPr marL="0" indent="0">
              <a:buNone/>
            </a:pPr>
            <a:r>
              <a:rPr lang="cs-CZ" sz="2200" dirty="0"/>
              <a:t>          </a:t>
            </a:r>
            <a:r>
              <a:rPr lang="cs-CZ" sz="2200" i="1" dirty="0"/>
              <a:t>O hojnosti brazilského rostlinstva a nerostů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C67B5C6-B88B-4CB5-9048-BAF7FF0CA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22"/>
    </mc:Choice>
    <mc:Fallback>
      <p:transition spd="slow" advTm="111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0E86765-E82C-436B-80F2-FC6CACAF50CA}"/>
              </a:ext>
            </a:extLst>
          </p:cNvPr>
          <p:cNvSpPr txBox="1"/>
          <p:nvPr/>
        </p:nvSpPr>
        <p:spPr>
          <a:xfrm>
            <a:off x="3047036" y="1118279"/>
            <a:ext cx="6094070" cy="5026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závěr se podívejme, jak se první brazilský prozaik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Vicente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Salvador, rozhořčuje nad názvem své země: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„Kapitán Pedro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Álvares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Cabral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vztyčil kříž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května, v den, kdy se slaví nalezení Svatého Kříže, na němž za nás zemřel Kristus Vykupitel, a proto zemi, již objevil, nazval zemí ´Svatého Kříže´ a tímto jménem slula po mnoho let. Leč ďábel, který pro znamení kříže ztratil všechno panství nad lidmi, se bál, že přijde i o bohatství, jež měl v lidu této země, pročež se přičinil, aby první jméno upadlo v zapomnění a zachovalo se jméno „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“, podle stejně nazývaného dřeva barvy řeřavých uhlíků, kterým se barví látky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narudo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jímž tato země oplývá. Jako by jméno jakéhosi dřeva k barvení sukna vážilo víc než jméno onoho dřeva božského, kteréž dalo barvu a moc všem církevním svátostem a na němž byla tato církev postavena, takže nabyla síly a pevnosti, jež jsou nám známy.“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417A5CD-A8B0-4C0B-93EA-DA6D221B9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6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47"/>
    </mc:Choice>
    <mc:Fallback>
      <p:transition spd="slow" advTm="8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2DF728-55C6-4282-8070-819A3411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Cestovatelská literatura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839E8-EB17-464A-8163-FFC0EEED0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2361235"/>
            <a:ext cx="5948831" cy="4250544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PERO VAZ DE CAMINHA (1450-1500)</a:t>
            </a:r>
          </a:p>
          <a:p>
            <a:pPr marL="0" indent="0">
              <a:buNone/>
            </a:pPr>
            <a:endParaRPr lang="cs-CZ" sz="24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cs-CZ" sz="2400" i="1" dirty="0">
                <a:solidFill>
                  <a:srgbClr val="FEFFFF"/>
                </a:solidFill>
              </a:rPr>
              <a:t>List o nalezení Brazílie</a:t>
            </a:r>
            <a:r>
              <a:rPr lang="cs-CZ" sz="2400" dirty="0">
                <a:solidFill>
                  <a:srgbClr val="FEFFFF"/>
                </a:solidFill>
              </a:rPr>
              <a:t> (A </a:t>
            </a:r>
            <a:r>
              <a:rPr lang="cs-CZ" sz="2400" dirty="0" err="1">
                <a:solidFill>
                  <a:srgbClr val="FEFFFF"/>
                </a:solidFill>
              </a:rPr>
              <a:t>Carta</a:t>
            </a:r>
            <a:r>
              <a:rPr lang="cs-CZ" sz="2400" dirty="0">
                <a:solidFill>
                  <a:srgbClr val="FEFFFF"/>
                </a:solidFill>
              </a:rPr>
              <a:t> de Pero Vaz de </a:t>
            </a:r>
            <a:r>
              <a:rPr lang="cs-CZ" sz="2400" dirty="0" err="1">
                <a:solidFill>
                  <a:srgbClr val="FEFFFF"/>
                </a:solidFill>
              </a:rPr>
              <a:t>Caminha</a:t>
            </a:r>
            <a:r>
              <a:rPr lang="cs-CZ" sz="2400" dirty="0">
                <a:solidFill>
                  <a:srgbClr val="FEFFFF"/>
                </a:solidFill>
              </a:rPr>
              <a:t> / A </a:t>
            </a:r>
            <a:r>
              <a:rPr lang="cs-CZ" sz="2400" dirty="0" err="1">
                <a:solidFill>
                  <a:srgbClr val="FEFFFF"/>
                </a:solidFill>
              </a:rPr>
              <a:t>Carta</a:t>
            </a:r>
            <a:r>
              <a:rPr lang="cs-CZ" sz="2400" dirty="0">
                <a:solidFill>
                  <a:srgbClr val="FEFFFF"/>
                </a:solidFill>
              </a:rPr>
              <a:t> do </a:t>
            </a:r>
            <a:r>
              <a:rPr lang="cs-CZ" sz="2400" dirty="0" err="1">
                <a:solidFill>
                  <a:srgbClr val="FEFFFF"/>
                </a:solidFill>
              </a:rPr>
              <a:t>Achamento</a:t>
            </a:r>
            <a:r>
              <a:rPr lang="cs-CZ" sz="2400" dirty="0">
                <a:solidFill>
                  <a:srgbClr val="FEFFFF"/>
                </a:solidFill>
              </a:rPr>
              <a:t> do </a:t>
            </a:r>
            <a:r>
              <a:rPr lang="cs-CZ" sz="2400" dirty="0" err="1">
                <a:solidFill>
                  <a:srgbClr val="FEFFFF"/>
                </a:solidFill>
              </a:rPr>
              <a:t>Brasil</a:t>
            </a:r>
            <a:r>
              <a:rPr lang="cs-CZ" sz="2400" dirty="0">
                <a:solidFill>
                  <a:srgbClr val="FEFFFF"/>
                </a:solidFill>
              </a:rPr>
              <a:t>), 1.5.1500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Žánrově se jedná o zprávu z cest deníkovou formou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EFFFF"/>
                </a:solidFill>
              </a:rPr>
              <a:t>V textu se vymezují motivy, které budou typické pro brazilskou literaturu – vidina ráje, velkolepá příroda, papoušci, mýtus dobrého divocha, mýtus nevinné a svůdné ženskosti, mýtus katecheze, která ospravedlňuje dobývání nových území</a:t>
            </a:r>
          </a:p>
          <a:p>
            <a:pPr marL="0" indent="0">
              <a:buNone/>
            </a:pPr>
            <a:endParaRPr lang="cs-CZ" sz="2400" dirty="0">
              <a:solidFill>
                <a:srgbClr val="FEFFFF"/>
              </a:solidFill>
            </a:endParaRPr>
          </a:p>
          <a:p>
            <a:endParaRPr lang="cs-CZ" sz="2400" dirty="0">
              <a:solidFill>
                <a:srgbClr val="FEFFFF"/>
              </a:solidFill>
            </a:endParaRPr>
          </a:p>
          <a:p>
            <a:endParaRPr lang="cs-CZ" sz="2400" dirty="0">
              <a:solidFill>
                <a:srgbClr val="FEFFFF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0798C99-866C-4789-B3B0-739D51051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1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68"/>
    </mc:Choice>
    <mc:Fallback>
      <p:transition spd="slow" advTm="14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6BE659-3745-4F1F-A28A-02228338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C5911D-DA15-4B61-87E5-91AAE7B7D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PEDRO LOPES DE SOUSA (1501-1542)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i="1" dirty="0"/>
              <a:t>Plavební deník </a:t>
            </a:r>
            <a:r>
              <a:rPr lang="cs-CZ" sz="2400" dirty="0"/>
              <a:t>loďstva, které se plavilo do Brazílie roku 1530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(uveřejněn až v roce 1830)</a:t>
            </a:r>
          </a:p>
          <a:p>
            <a:pPr marL="0" indent="0">
              <a:buNone/>
            </a:pPr>
            <a:r>
              <a:rPr lang="cs-CZ" sz="2400" dirty="0"/>
              <a:t>     cestopisná kronika, která zachycuje zároveň prostředí a zvyky</a:t>
            </a:r>
          </a:p>
          <a:p>
            <a:pPr marL="0" indent="0">
              <a:buNone/>
            </a:pPr>
            <a:r>
              <a:rPr lang="cs-CZ" sz="2400" dirty="0"/>
              <a:t>     domorodého obyvatelstva a opěvuje Evropany, kteří do Brazílie přišli za</a:t>
            </a:r>
          </a:p>
          <a:p>
            <a:pPr marL="0" indent="0">
              <a:buNone/>
            </a:pPr>
            <a:r>
              <a:rPr lang="cs-CZ" sz="2400" dirty="0"/>
              <a:t>     dobrodružstvím 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00956C4-CF0F-4122-B11A-46405BC49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46"/>
    </mc:Choice>
    <mc:Fallback>
      <p:transition spd="slow" advTm="4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D793A6-58FF-46E2-A30D-B05E1C3A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Cestovatelé z jiných zemí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61DC9-B259-42CC-AE88-1876EC0A8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cs-CZ" sz="2400" dirty="0"/>
              <a:t>JEAN DE LÉRY</a:t>
            </a:r>
          </a:p>
          <a:p>
            <a:pPr marL="0" indent="0">
              <a:buNone/>
            </a:pPr>
            <a:r>
              <a:rPr lang="cs-CZ" sz="2400" dirty="0"/>
              <a:t>   francouzský misionář </a:t>
            </a:r>
          </a:p>
          <a:p>
            <a:pPr marL="0" indent="0">
              <a:buNone/>
            </a:pPr>
            <a:r>
              <a:rPr lang="cs-CZ" sz="2400" dirty="0"/>
              <a:t>   humanistické vidění indiánů a jejich společenství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HANS STANDEN</a:t>
            </a:r>
          </a:p>
          <a:p>
            <a:pPr marL="0" indent="0">
              <a:buNone/>
            </a:pPr>
            <a:r>
              <a:rPr lang="cs-CZ" sz="2400" dirty="0"/>
              <a:t>    německý voják a dobrodruh</a:t>
            </a:r>
          </a:p>
          <a:p>
            <a:pPr marL="0" indent="0">
              <a:buNone/>
            </a:pPr>
            <a:r>
              <a:rPr lang="cs-CZ" sz="2400" dirty="0"/>
              <a:t>    dopodrobna popsal např. rodinné struktury a dynamiku rodinného a</a:t>
            </a:r>
          </a:p>
          <a:p>
            <a:pPr marL="0" indent="0">
              <a:buNone/>
            </a:pPr>
            <a:r>
              <a:rPr lang="cs-CZ" sz="2400" dirty="0"/>
              <a:t>    společenského soužití domorodého obyvatelstva 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ABBABE6-7D39-4D43-A71C-7AD447622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6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180"/>
    </mc:Choice>
    <mc:Fallback>
      <p:transition spd="slow" advTm="21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A6F712-A5FC-4694-B129-D2949FEC3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Jezuitská literatura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D10D82-96AA-4806-87B1-FFF2F06C4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FEFFFF"/>
                </a:solidFill>
              </a:rPr>
              <a:t>Příchod jezuitů do Brazílie – 1549 – vedl je páter Manuel de </a:t>
            </a:r>
            <a:r>
              <a:rPr lang="cs-CZ" sz="2400" dirty="0" err="1">
                <a:solidFill>
                  <a:srgbClr val="FEFFFF"/>
                </a:solidFill>
              </a:rPr>
              <a:t>Nóbrega</a:t>
            </a:r>
            <a:endParaRPr lang="cs-CZ" sz="2400" dirty="0">
              <a:solidFill>
                <a:srgbClr val="FEFFFF"/>
              </a:solidFill>
            </a:endParaRPr>
          </a:p>
          <a:p>
            <a:r>
              <a:rPr lang="cs-CZ" sz="2400" dirty="0">
                <a:solidFill>
                  <a:srgbClr val="FEFFFF"/>
                </a:solidFill>
              </a:rPr>
              <a:t>Úkol jezuitů byl „vychovat“ domorodce k tomu, aby se dali začlenit do hospodářského systému mateřské země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2B59FF0-9A6A-4327-A9C9-287B49782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7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60"/>
    </mc:Choice>
    <mc:Fallback>
      <p:transition spd="slow" advTm="10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99A39C-CAD0-4250-9FC2-560FD5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MANUEL DE NÓBREGA (1517 – 1570)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D7E83-E08F-49CC-9A69-163F12C3E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1736204"/>
            <a:ext cx="9708995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900" i="1" dirty="0"/>
              <a:t>Zpráva o zemích brazilských</a:t>
            </a:r>
            <a:r>
              <a:rPr lang="cs-CZ" sz="1900" dirty="0"/>
              <a:t>, 1551</a:t>
            </a:r>
          </a:p>
          <a:p>
            <a:pPr marL="0" indent="0">
              <a:buNone/>
            </a:pPr>
            <a:r>
              <a:rPr lang="cs-CZ" sz="1900" dirty="0"/>
              <a:t>       význam etnologický a katechetický</a:t>
            </a:r>
          </a:p>
          <a:p>
            <a:pPr marL="0" indent="0">
              <a:buNone/>
            </a:pPr>
            <a:r>
              <a:rPr lang="cs-CZ" sz="1900" i="1" dirty="0"/>
              <a:t>Listy </a:t>
            </a:r>
          </a:p>
          <a:p>
            <a:pPr marL="0" indent="0">
              <a:buNone/>
            </a:pPr>
            <a:r>
              <a:rPr lang="cs-CZ" sz="1900" dirty="0"/>
              <a:t>      psané od roku 1549 v </a:t>
            </a:r>
            <a:r>
              <a:rPr lang="cs-CZ" sz="1900" dirty="0" err="1"/>
              <a:t>Bahii</a:t>
            </a:r>
            <a:r>
              <a:rPr lang="cs-CZ" sz="1900" dirty="0"/>
              <a:t> a </a:t>
            </a:r>
            <a:r>
              <a:rPr lang="cs-CZ" sz="1900" dirty="0" err="1"/>
              <a:t>Pernambucu</a:t>
            </a:r>
            <a:r>
              <a:rPr lang="cs-CZ" sz="1900" dirty="0"/>
              <a:t> bratřím do Lisabonu</a:t>
            </a:r>
          </a:p>
          <a:p>
            <a:pPr marL="0" indent="0">
              <a:buNone/>
            </a:pPr>
            <a:r>
              <a:rPr lang="cs-CZ" sz="1900" dirty="0"/>
              <a:t>      (přeloženy do italštiny – Benátky 1559, 1561, 1570)</a:t>
            </a:r>
          </a:p>
          <a:p>
            <a:pPr marL="0" indent="0">
              <a:buNone/>
            </a:pPr>
            <a:r>
              <a:rPr lang="cs-CZ" sz="1900" i="1" dirty="0"/>
              <a:t>Dialog o obrácení pohanů</a:t>
            </a:r>
            <a:r>
              <a:rPr lang="cs-CZ" sz="1900" dirty="0"/>
              <a:t>, 1557</a:t>
            </a:r>
          </a:p>
          <a:p>
            <a:pPr marL="0" indent="0">
              <a:buNone/>
            </a:pPr>
            <a:r>
              <a:rPr lang="cs-CZ" sz="1900" dirty="0"/>
              <a:t>     rozhovory s místními obyvateli – malomyslnost z mizivých výsledků</a:t>
            </a:r>
          </a:p>
          <a:p>
            <a:pPr marL="0" indent="0">
              <a:buNone/>
            </a:pPr>
            <a:r>
              <a:rPr lang="cs-CZ" sz="1900" dirty="0"/>
              <a:t>     obracení domorodců na pravou víru </a:t>
            </a:r>
          </a:p>
          <a:p>
            <a:pPr marL="0" indent="0">
              <a:buNone/>
            </a:pPr>
            <a:r>
              <a:rPr lang="cs-CZ" sz="1900" dirty="0"/>
              <a:t>    </a:t>
            </a:r>
          </a:p>
          <a:p>
            <a:pPr>
              <a:buFontTx/>
              <a:buChar char="-"/>
            </a:pPr>
            <a:endParaRPr lang="cs-CZ" sz="1900" dirty="0"/>
          </a:p>
          <a:p>
            <a:pPr marL="0" indent="0">
              <a:buNone/>
            </a:pPr>
            <a:endParaRPr lang="cs-CZ" sz="1900" dirty="0"/>
          </a:p>
          <a:p>
            <a:pPr>
              <a:buFontTx/>
              <a:buChar char="-"/>
            </a:pPr>
            <a:endParaRPr lang="cs-CZ" sz="1900" dirty="0"/>
          </a:p>
          <a:p>
            <a:pPr>
              <a:buFontTx/>
              <a:buChar char="-"/>
            </a:pPr>
            <a:endParaRPr lang="cs-CZ" sz="1900" dirty="0"/>
          </a:p>
          <a:p>
            <a:endParaRPr lang="cs-CZ" sz="19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30294A5-178B-4823-AEA7-95ECF0C63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2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78"/>
    </mc:Choice>
    <mc:Fallback>
      <p:transition spd="slow" advTm="8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45C3C1-150A-4613-B9F7-CAC1A46F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Otec JOSÉ DE ANCHIETA (1534-1597)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866E9-357A-46C1-987B-7B68BB6C5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Připlul do Brazílie ve svých devatenácti letech s výpravou druhého generálního guvernéra </a:t>
            </a:r>
            <a:r>
              <a:rPr lang="cs-CZ" sz="2400" dirty="0" err="1"/>
              <a:t>Duarta</a:t>
            </a:r>
            <a:r>
              <a:rPr lang="cs-CZ" sz="2400" dirty="0"/>
              <a:t> de </a:t>
            </a:r>
            <a:r>
              <a:rPr lang="cs-CZ" sz="2400" dirty="0" err="1"/>
              <a:t>Costy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V rámci své misionářské mise byl jedním ze zakladatelů jezuitské koleje svatého Pavla a tím i samotného města </a:t>
            </a:r>
            <a:r>
              <a:rPr lang="cs-CZ" sz="2400" dirty="0" err="1"/>
              <a:t>São</a:t>
            </a:r>
            <a:r>
              <a:rPr lang="cs-CZ" sz="2400" dirty="0"/>
              <a:t> Paula, které kolem ní vyrostlo</a:t>
            </a:r>
          </a:p>
          <a:p>
            <a:pPr marL="0" indent="0">
              <a:buNone/>
            </a:pPr>
            <a:r>
              <a:rPr lang="cs-CZ" sz="2400" dirty="0"/>
              <a:t>Gramaticky utřídil skupinu jazyků rodiny </a:t>
            </a:r>
            <a:r>
              <a:rPr lang="cs-CZ" sz="2400" dirty="0" err="1"/>
              <a:t>tupí-guaraní</a:t>
            </a:r>
            <a:r>
              <a:rPr lang="cs-CZ" sz="2400" dirty="0"/>
              <a:t> a na jejich základě vytvořil tzv. „</a:t>
            </a:r>
            <a:r>
              <a:rPr lang="cs-CZ" sz="2400" dirty="0" err="1"/>
              <a:t>língua</a:t>
            </a:r>
            <a:r>
              <a:rPr lang="cs-CZ" sz="2400" dirty="0"/>
              <a:t> </a:t>
            </a:r>
            <a:r>
              <a:rPr lang="cs-CZ" sz="2400" dirty="0" err="1"/>
              <a:t>geral</a:t>
            </a:r>
            <a:r>
              <a:rPr lang="cs-CZ" sz="2400" dirty="0"/>
              <a:t>“, obecný jazyk, který měl sloužit jako oficiální i literární jazyk nové země – on sám v tomto jazyce kázal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0CACDEB-3835-4D83-8CCC-BED71A4AC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38"/>
    </mc:Choice>
    <mc:Fallback>
      <p:transition spd="slow" advTm="7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5B9C67-B776-451B-B354-CA70C845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55FAE-D3F3-4E5F-9C70-B402EA5CA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700" i="1"/>
              <a:t>Umění mluvnice nejužívanějšího jazyka na pobřeží brazilském</a:t>
            </a:r>
            <a:r>
              <a:rPr lang="cs-CZ" sz="1700"/>
              <a:t>, 1595</a:t>
            </a:r>
          </a:p>
          <a:p>
            <a:pPr marL="0" indent="0">
              <a:buNone/>
            </a:pPr>
            <a:r>
              <a:rPr lang="cs-CZ" sz="1700"/>
              <a:t>      do mluvnických schémat jezuitské latiny vsadil domorodé jazyky</a:t>
            </a:r>
          </a:p>
          <a:p>
            <a:pPr marL="0" indent="0">
              <a:buNone/>
            </a:pPr>
            <a:r>
              <a:rPr lang="cs-CZ" sz="1700"/>
              <a:t>      synkreticky spojené do jedné řeči</a:t>
            </a:r>
          </a:p>
          <a:p>
            <a:pPr marL="0" indent="0">
              <a:buNone/>
            </a:pPr>
            <a:endParaRPr lang="cs-CZ" sz="1700"/>
          </a:p>
          <a:p>
            <a:pPr marL="0" indent="0">
              <a:buNone/>
            </a:pPr>
            <a:r>
              <a:rPr lang="cs-CZ" sz="1700"/>
              <a:t>Píše divadelní hry v „língua geral“, v portugalštině, španělštině i</a:t>
            </a:r>
          </a:p>
          <a:p>
            <a:pPr marL="0" indent="0">
              <a:buNone/>
            </a:pPr>
            <a:r>
              <a:rPr lang="cs-CZ" sz="1700"/>
              <a:t>                                  vícejazyčné, zapojuje do nich indiány jako herce </a:t>
            </a:r>
          </a:p>
          <a:p>
            <a:pPr marL="0" indent="0">
              <a:buNone/>
            </a:pPr>
            <a:r>
              <a:rPr lang="cs-CZ" sz="1700" i="1"/>
              <a:t>Na Svatého Vavřince</a:t>
            </a:r>
            <a:r>
              <a:rPr lang="cs-CZ" sz="1700"/>
              <a:t>, 1853 – jeho nejproslulejší hra</a:t>
            </a:r>
          </a:p>
          <a:p>
            <a:pPr marL="0" indent="0">
              <a:buNone/>
            </a:pPr>
            <a:r>
              <a:rPr lang="cs-CZ" sz="1700"/>
              <a:t>        napsána ve třech jazycích (portugalština, španělština, lingua geral)</a:t>
            </a:r>
          </a:p>
          <a:p>
            <a:pPr marL="0" indent="0">
              <a:buNone/>
            </a:pPr>
            <a:r>
              <a:rPr lang="cs-CZ" sz="1700"/>
              <a:t>        střídání stylů, od recitace ke zpěvu a tanci</a:t>
            </a:r>
          </a:p>
          <a:p>
            <a:pPr marL="0" indent="0">
              <a:buNone/>
            </a:pPr>
            <a:r>
              <a:rPr lang="cs-CZ" sz="1700"/>
              <a:t>     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8EA4D67-C0AE-48A4-B5BD-88064B4AD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7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07"/>
    </mc:Choice>
    <mc:Fallback>
      <p:transition spd="slow" advTm="7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E65FB5-26E1-4986-A1A8-12CDEF85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endParaRPr lang="cs-CZ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2FCCB2-EEB7-4A21-AAA4-B5E0F4F5C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812886"/>
            <a:ext cx="9708995" cy="38309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900" dirty="0"/>
              <a:t>Ceněné jsou i </a:t>
            </a:r>
            <a:r>
              <a:rPr lang="cs-CZ" sz="1900" dirty="0" err="1"/>
              <a:t>Anchietovy</a:t>
            </a:r>
            <a:r>
              <a:rPr lang="cs-CZ" sz="1900" dirty="0"/>
              <a:t> informativní dopisy – zprávy o fauně a flóře,</a:t>
            </a:r>
          </a:p>
          <a:p>
            <a:pPr marL="0" indent="0">
              <a:buNone/>
            </a:pPr>
            <a:r>
              <a:rPr lang="cs-CZ" sz="1900" dirty="0"/>
              <a:t>   informace antropologické, o kultuře a společenském soužití</a:t>
            </a:r>
          </a:p>
          <a:p>
            <a:pPr marL="0" indent="0">
              <a:buNone/>
            </a:pPr>
            <a:r>
              <a:rPr lang="cs-CZ" sz="1900" dirty="0"/>
              <a:t>   domorodců</a:t>
            </a:r>
          </a:p>
          <a:p>
            <a:pPr marL="0" indent="0">
              <a:buNone/>
            </a:pPr>
            <a:r>
              <a:rPr lang="cs-CZ" sz="1900" i="1" dirty="0"/>
              <a:t>            Co nejvíce přírodních věcí</a:t>
            </a:r>
            <a:r>
              <a:rPr lang="cs-CZ" sz="1900" dirty="0"/>
              <a:t>, 1560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Věnuje se mj. historickým esejům, životopisům spolubratrů misionářů, atd.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Píše rovněž básně a to jak tradiční, tak vícejazyčné, ve kterých využívá</a:t>
            </a:r>
          </a:p>
          <a:p>
            <a:pPr marL="0" indent="0">
              <a:buNone/>
            </a:pPr>
            <a:r>
              <a:rPr lang="cs-CZ" sz="1900" dirty="0"/>
              <a:t>       jazyka tupí</a:t>
            </a:r>
          </a:p>
          <a:p>
            <a:pPr marL="0" indent="0">
              <a:buNone/>
            </a:pPr>
            <a:endParaRPr lang="cs-CZ" sz="19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9F750E-B150-469E-93C3-F5A3E31CA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9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06"/>
    </mc:Choice>
    <mc:Fallback>
      <p:transition spd="slow" advTm="69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804</Words>
  <Application>Microsoft Office PowerPoint</Application>
  <PresentationFormat>Širokoúhlá obrazovka</PresentationFormat>
  <Paragraphs>91</Paragraphs>
  <Slides>13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QUINHENTISMO </vt:lpstr>
      <vt:lpstr>Cestovatelská literatura</vt:lpstr>
      <vt:lpstr>Prezentace aplikace PowerPoint</vt:lpstr>
      <vt:lpstr>Cestovatelé z jiných zemí </vt:lpstr>
      <vt:lpstr>Jezuitská literatura</vt:lpstr>
      <vt:lpstr>MANUEL DE NÓBREGA (1517 – 1570)</vt:lpstr>
      <vt:lpstr>Otec JOSÉ DE ANCHIETA (1534-1597)</vt:lpstr>
      <vt:lpstr>Prezentace aplikace PowerPoint</vt:lpstr>
      <vt:lpstr>Prezentace aplikace PowerPoint</vt:lpstr>
      <vt:lpstr>Další jezuitští otcové</vt:lpstr>
      <vt:lpstr>Kroniky, dějiny a etnografické popisy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QUINHENTISMO Literatura 16. století </dc:title>
  <dc:creator>Eva Batlickova</dc:creator>
  <cp:lastModifiedBy>Eva Batlickova</cp:lastModifiedBy>
  <cp:revision>7</cp:revision>
  <dcterms:created xsi:type="dcterms:W3CDTF">2020-10-05T18:25:10Z</dcterms:created>
  <dcterms:modified xsi:type="dcterms:W3CDTF">2020-10-06T14:04:04Z</dcterms:modified>
</cp:coreProperties>
</file>