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7" r:id="rId5"/>
    <p:sldId id="269" r:id="rId6"/>
    <p:sldId id="270" r:id="rId7"/>
    <p:sldId id="271" r:id="rId8"/>
    <p:sldId id="28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>
      <p:cViewPr>
        <p:scale>
          <a:sx n="90" d="100"/>
          <a:sy n="90" d="100"/>
        </p:scale>
        <p:origin x="67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Fonetika</a:t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/>
              <a:t>NAZÁLNÍ SAMOHLÁSKY A SKLUZY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99160" cy="74054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8. hodina </a:t>
            </a:r>
          </a:p>
          <a:p>
            <a:r>
              <a:rPr lang="cs-CZ" b="1" dirty="0"/>
              <a:t>30.11.2020</a:t>
            </a:r>
          </a:p>
          <a:p>
            <a:r>
              <a:rPr lang="cs-CZ" b="1" dirty="0"/>
              <a:t>Tláskal (2006, str. 67-75)</a:t>
            </a:r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07B93-6E43-4EBE-8D5A-17412F4B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Nazální skluz před frikativou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39B9F5-3672-43D6-9560-2436FD87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cs-CZ" b="1" dirty="0"/>
              <a:t>Před frikativou </a:t>
            </a:r>
            <a:r>
              <a:rPr lang="cs-CZ" dirty="0"/>
              <a:t>se po </a:t>
            </a:r>
            <a:r>
              <a:rPr lang="cs-CZ" dirty="0" err="1"/>
              <a:t>V</a:t>
            </a:r>
            <a:r>
              <a:rPr lang="cs-CZ" baseline="30000" dirty="0" err="1"/>
              <a:t>nas</a:t>
            </a:r>
            <a:r>
              <a:rPr lang="cs-CZ" dirty="0"/>
              <a:t> realizuje velmi slabý </a:t>
            </a:r>
            <a:r>
              <a:rPr lang="cs-CZ" dirty="0" err="1"/>
              <a:t>nazalní</a:t>
            </a:r>
            <a:r>
              <a:rPr lang="cs-CZ" dirty="0"/>
              <a:t> skluz, který</a:t>
            </a:r>
          </a:p>
          <a:p>
            <a:pPr marL="68580" indent="0" algn="just">
              <a:buNone/>
            </a:pPr>
            <a:r>
              <a:rPr lang="cs-CZ" dirty="0"/>
              <a:t>označíme povýšeným nazálním konsonantem: </a:t>
            </a:r>
            <a:r>
              <a:rPr lang="cs-CZ" i="1" dirty="0" err="1"/>
              <a:t>tr</a:t>
            </a:r>
            <a:r>
              <a:rPr lang="pt-PT" i="1" dirty="0">
                <a:highlight>
                  <a:srgbClr val="00FF00"/>
                </a:highlight>
              </a:rPr>
              <a:t>â</a:t>
            </a:r>
            <a:r>
              <a:rPr lang="cs-CZ" i="1" dirty="0" err="1">
                <a:highlight>
                  <a:srgbClr val="00FF00"/>
                </a:highlight>
              </a:rPr>
              <a:t>ns</a:t>
            </a:r>
            <a:r>
              <a:rPr lang="cs-CZ" i="1" dirty="0" err="1"/>
              <a:t>ito</a:t>
            </a:r>
            <a:r>
              <a:rPr lang="cs-CZ" i="1" dirty="0"/>
              <a:t> </a:t>
            </a:r>
            <a:r>
              <a:rPr lang="cs-CZ" dirty="0"/>
              <a:t>['</a:t>
            </a:r>
            <a:r>
              <a:rPr lang="cs-CZ" dirty="0" err="1"/>
              <a:t>tr</a:t>
            </a:r>
            <a:r>
              <a:rPr lang="cs-CZ" b="1" dirty="0" err="1"/>
              <a:t>ᾶ</a:t>
            </a:r>
            <a:r>
              <a:rPr lang="cs-CZ" b="1" baseline="30000" dirty="0" err="1"/>
              <a:t>n</a:t>
            </a:r>
            <a:r>
              <a:rPr lang="cs-CZ" dirty="0" err="1"/>
              <a:t>zitu</a:t>
            </a:r>
            <a:r>
              <a:rPr lang="cs-CZ" dirty="0"/>
              <a:t>] ,,provoz",</a:t>
            </a:r>
            <a:r>
              <a:rPr lang="pt-PT" dirty="0"/>
              <a:t> </a:t>
            </a:r>
            <a:r>
              <a:rPr lang="cs-CZ" dirty="0"/>
              <a:t>[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tɾˈɐ̃situ</a:t>
            </a:r>
            <a:r>
              <a:rPr lang="cs-CZ" dirty="0"/>
              <a:t> ]</a:t>
            </a:r>
          </a:p>
          <a:p>
            <a:pPr marL="68580" indent="0" algn="just">
              <a:buNone/>
            </a:pPr>
            <a:r>
              <a:rPr lang="cs-CZ" i="1" dirty="0"/>
              <a:t>l</a:t>
            </a:r>
            <a:r>
              <a:rPr lang="cs-CZ" i="1" dirty="0">
                <a:highlight>
                  <a:srgbClr val="00FF00"/>
                </a:highlight>
              </a:rPr>
              <a:t>an</a:t>
            </a:r>
            <a:r>
              <a:rPr lang="pt-PT" i="1" dirty="0">
                <a:highlight>
                  <a:srgbClr val="00FF00"/>
                </a:highlight>
              </a:rPr>
              <a:t>ç</a:t>
            </a:r>
            <a:r>
              <a:rPr lang="cs-CZ" i="1" dirty="0"/>
              <a:t>ar </a:t>
            </a:r>
            <a:r>
              <a:rPr lang="cs-CZ" dirty="0"/>
              <a:t>[</a:t>
            </a:r>
            <a:r>
              <a:rPr lang="cs-CZ" dirty="0" err="1"/>
              <a:t>l</a:t>
            </a:r>
            <a:r>
              <a:rPr lang="cs-CZ" b="1" dirty="0" err="1"/>
              <a:t>ᾶ</a:t>
            </a:r>
            <a:r>
              <a:rPr lang="cs-CZ" b="1" baseline="30000" dirty="0" err="1"/>
              <a:t>n</a:t>
            </a:r>
            <a:r>
              <a:rPr lang="cs-CZ" dirty="0" err="1"/>
              <a:t>'sar</a:t>
            </a:r>
            <a:r>
              <a:rPr lang="cs-CZ" dirty="0"/>
              <a:t>] ,,házet". [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lɐ̃sˈaɾ</a:t>
            </a:r>
            <a:r>
              <a:rPr lang="cs-CZ" dirty="0"/>
              <a:t> ]</a:t>
            </a:r>
            <a:endParaRPr lang="pl-PL" dirty="0"/>
          </a:p>
          <a:p>
            <a:pPr marL="68580" indent="0">
              <a:buNone/>
            </a:pPr>
            <a:endParaRPr lang="pl-PL" dirty="0"/>
          </a:p>
          <a:p>
            <a:pPr marL="68580" indent="0" algn="just">
              <a:buNone/>
            </a:pPr>
            <a:r>
              <a:rPr lang="pl-PL" sz="2200" dirty="0"/>
              <a:t>Nazální skluz je </a:t>
            </a:r>
            <a:r>
              <a:rPr lang="pl-PL" sz="2200" b="1" dirty="0"/>
              <a:t>tak slabý, že se někdy označují tyto samohlásky jako čisté nazální </a:t>
            </a:r>
            <a:r>
              <a:rPr lang="pl-PL" sz="2200" dirty="0"/>
              <a:t>(například v transkripcích ve slovníku se ani nepoužívá fonetický symbol skluzu</a:t>
            </a:r>
            <a:r>
              <a:rPr lang="pl-PL" dirty="0"/>
              <a:t>)</a:t>
            </a:r>
            <a:endParaRPr lang="cs-CZ" dirty="0"/>
          </a:p>
        </p:txBody>
      </p:sp>
      <p:pic>
        <p:nvPicPr>
          <p:cNvPr id="4" name="Obrázek 3" descr="04. Fonetika a fonologie - Systém českých hlásek - YouTube">
            <a:extLst>
              <a:ext uri="{FF2B5EF4-FFF2-40B4-BE49-F238E27FC236}">
                <a16:creationId xmlns:a16="http://schemas.microsoft.com/office/drawing/2014/main" id="{CB52B82F-325B-49A6-BB3C-59DB4B9C4C7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62162" r="25855" b="21622"/>
          <a:stretch/>
        </p:blipFill>
        <p:spPr bwMode="auto">
          <a:xfrm>
            <a:off x="3491880" y="593323"/>
            <a:ext cx="482453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56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37ECF-7AF2-4E09-8D93-21784CF6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Nazální skluz před okluzivou </a:t>
            </a:r>
            <a:r>
              <a:rPr lang="cs-CZ" dirty="0" err="1"/>
              <a:t>pb</a:t>
            </a:r>
            <a:r>
              <a:rPr lang="cs-CZ" dirty="0"/>
              <a:t>, </a:t>
            </a:r>
            <a:r>
              <a:rPr lang="cs-CZ" dirty="0" err="1"/>
              <a:t>td</a:t>
            </a:r>
            <a:r>
              <a:rPr lang="cs-CZ" dirty="0"/>
              <a:t>, kg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5A9AD67-BABA-4069-BB08-9A87728D2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90" y="2700754"/>
            <a:ext cx="7936220" cy="1456492"/>
          </a:xfrm>
          <a:prstGeom prst="rect">
            <a:avLst/>
          </a:prstGeom>
        </p:spPr>
      </p:pic>
      <p:pic>
        <p:nvPicPr>
          <p:cNvPr id="5" name="Obrázek 4" descr="04. Fonetika a fonologie - Systém českých hlásek - YouTube">
            <a:extLst>
              <a:ext uri="{FF2B5EF4-FFF2-40B4-BE49-F238E27FC236}">
                <a16:creationId xmlns:a16="http://schemas.microsoft.com/office/drawing/2014/main" id="{D46B240E-F12B-4D41-9B73-F16957EAE37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22973" r="23103" b="62162"/>
          <a:stretch/>
        </p:blipFill>
        <p:spPr bwMode="auto">
          <a:xfrm>
            <a:off x="3787582" y="1533065"/>
            <a:ext cx="4752528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85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přední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anteriores</a:t>
            </a:r>
            <a:r>
              <a:rPr lang="cs-CZ" sz="3200" dirty="0"/>
              <a:t> (</a:t>
            </a:r>
            <a:r>
              <a:rPr lang="cs-CZ" sz="3200" dirty="0" err="1"/>
              <a:t>frontais</a:t>
            </a:r>
            <a:r>
              <a:rPr lang="cs-CZ" sz="3200" dirty="0"/>
              <a:t>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E03670F-F0C7-414D-8D72-268B96755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276872"/>
            <a:ext cx="590193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4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přední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anteriores</a:t>
            </a:r>
            <a:r>
              <a:rPr lang="cs-CZ" sz="3200" dirty="0"/>
              <a:t> (</a:t>
            </a:r>
            <a:r>
              <a:rPr lang="cs-CZ" sz="3200" dirty="0" err="1"/>
              <a:t>frontais</a:t>
            </a:r>
            <a:r>
              <a:rPr lang="cs-CZ" sz="32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EA0A15-0DD8-4CC4-8FE3-7DFA3292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48880"/>
            <a:ext cx="6120680" cy="40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přední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anteriores</a:t>
            </a:r>
            <a:r>
              <a:rPr lang="cs-CZ" sz="3200" dirty="0"/>
              <a:t> (</a:t>
            </a:r>
            <a:r>
              <a:rPr lang="cs-CZ" sz="3200" dirty="0" err="1"/>
              <a:t>frontais</a:t>
            </a:r>
            <a:r>
              <a:rPr lang="cs-CZ" sz="32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3F1FA15-E230-4C0F-95D1-47FDA115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5256584" cy="12033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4423D7-D3F5-4665-94FD-6C599FE5C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895634"/>
            <a:ext cx="5256584" cy="24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1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střední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médias</a:t>
            </a:r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F13225-C9C6-4C7D-AF3D-AB55198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1" y="2564904"/>
            <a:ext cx="7778797" cy="34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střední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médias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75AFDE-2E97-4999-83E8-4980F5250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595510"/>
            <a:ext cx="8089091" cy="34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0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střední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médias</a:t>
            </a:r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85E50C-C32F-4108-B0F2-5E58F806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0" y="3068960"/>
            <a:ext cx="7672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zadní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posteriores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C68F64-DBBD-4027-8320-DA553C1E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26249"/>
            <a:ext cx="6336704" cy="42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7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zadní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posteriores</a:t>
            </a:r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12057F-0EB8-475F-89A8-86874B91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32856"/>
            <a:ext cx="6120680" cy="4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latin typeface="Calibri"/>
                <a:cs typeface="Calibri"/>
              </a:rPr>
              <a:t>NAZÁLNÍ SAMOHLÁSKY 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/>
              <a:t>[ĩ ] </a:t>
            </a:r>
            <a:endParaRPr lang="pt-PT" b="1" dirty="0"/>
          </a:p>
          <a:p>
            <a:pPr marL="68580" indent="0">
              <a:buNone/>
            </a:pPr>
            <a:r>
              <a:rPr lang="cs-CZ" b="1" dirty="0"/>
              <a:t>[ũ] </a:t>
            </a:r>
            <a:endParaRPr lang="pt-PT" b="1" dirty="0"/>
          </a:p>
          <a:p>
            <a:pPr marL="68580" indent="0">
              <a:buNone/>
            </a:pPr>
            <a:r>
              <a:rPr lang="cs-CZ" b="1" dirty="0"/>
              <a:t>[ẽ] </a:t>
            </a:r>
            <a:endParaRPr lang="pt-PT" b="1" dirty="0"/>
          </a:p>
          <a:p>
            <a:pPr marL="68580" indent="0">
              <a:buNone/>
            </a:pPr>
            <a:r>
              <a:rPr lang="cs-CZ" b="1" dirty="0"/>
              <a:t>[õ]</a:t>
            </a:r>
            <a:endParaRPr lang="pt-PT" b="1" dirty="0"/>
          </a:p>
          <a:p>
            <a:pPr marL="68580" indent="0">
              <a:buNone/>
            </a:pPr>
            <a:r>
              <a:rPr lang="cs-CZ" b="1" dirty="0"/>
              <a:t>[ᾶ]   </a:t>
            </a:r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r>
              <a:rPr lang="cs-CZ" b="1" dirty="0"/>
              <a:t>Tláskal: [Õ] [Ẽ] [</a:t>
            </a:r>
            <a:r>
              <a:rPr lang="pt-PT" b="1" dirty="0"/>
              <a:t>Ã</a:t>
            </a:r>
            <a:r>
              <a:rPr lang="cs-CZ" b="1" dirty="0"/>
              <a:t>]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B8DB1C-2CEA-411B-AD9B-58C5EA3F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41" y="2420887"/>
            <a:ext cx="4032448" cy="256463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237A1AA-4B6B-41F0-B6FF-CBC709B77D93}"/>
              </a:ext>
            </a:extLst>
          </p:cNvPr>
          <p:cNvCxnSpPr>
            <a:cxnSpLocks/>
          </p:cNvCxnSpPr>
          <p:nvPr/>
        </p:nvCxnSpPr>
        <p:spPr>
          <a:xfrm>
            <a:off x="1623473" y="2525077"/>
            <a:ext cx="27325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A06944B-04E6-4F2A-86BA-435CC2A32875}"/>
              </a:ext>
            </a:extLst>
          </p:cNvPr>
          <p:cNvCxnSpPr>
            <a:cxnSpLocks/>
          </p:cNvCxnSpPr>
          <p:nvPr/>
        </p:nvCxnSpPr>
        <p:spPr>
          <a:xfrm flipV="1">
            <a:off x="1697808" y="2636912"/>
            <a:ext cx="5898528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464E858-E427-4192-9A33-A4476A7BF769}"/>
              </a:ext>
            </a:extLst>
          </p:cNvPr>
          <p:cNvCxnSpPr>
            <a:cxnSpLocks/>
          </p:cNvCxnSpPr>
          <p:nvPr/>
        </p:nvCxnSpPr>
        <p:spPr>
          <a:xfrm>
            <a:off x="1623472" y="3429000"/>
            <a:ext cx="27325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1B29BC4-E94E-4868-8678-0DAB56027363}"/>
              </a:ext>
            </a:extLst>
          </p:cNvPr>
          <p:cNvCxnSpPr>
            <a:cxnSpLocks/>
          </p:cNvCxnSpPr>
          <p:nvPr/>
        </p:nvCxnSpPr>
        <p:spPr>
          <a:xfrm flipV="1">
            <a:off x="1697808" y="3573016"/>
            <a:ext cx="6114552" cy="344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30A4EE0-EF8F-453B-85FC-1BA197071DD7}"/>
              </a:ext>
            </a:extLst>
          </p:cNvPr>
          <p:cNvCxnSpPr>
            <a:cxnSpLocks/>
          </p:cNvCxnSpPr>
          <p:nvPr/>
        </p:nvCxnSpPr>
        <p:spPr>
          <a:xfrm flipV="1">
            <a:off x="1623473" y="3933055"/>
            <a:ext cx="4604711" cy="432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3FDA-A8A2-4ED3-807D-5DC5657B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Nazální samohlásky zadní</a:t>
            </a:r>
            <a:br>
              <a:rPr lang="cs-CZ" sz="3200" dirty="0"/>
            </a:br>
            <a:r>
              <a:rPr lang="cs-CZ" sz="3200" dirty="0" err="1"/>
              <a:t>Vogais</a:t>
            </a:r>
            <a:r>
              <a:rPr lang="cs-CZ" sz="3200" dirty="0"/>
              <a:t> </a:t>
            </a:r>
            <a:r>
              <a:rPr lang="cs-CZ" sz="3200" dirty="0" err="1"/>
              <a:t>nasais</a:t>
            </a:r>
            <a:r>
              <a:rPr lang="cs-CZ" sz="3200" dirty="0"/>
              <a:t> </a:t>
            </a:r>
            <a:r>
              <a:rPr lang="cs-CZ" sz="3200" dirty="0" err="1"/>
              <a:t>posteriores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856544-1F1A-4287-81F7-C557904A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05" y="2386266"/>
            <a:ext cx="5436514" cy="10698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38CBE1-2521-4EC7-9874-AF347D1D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80" y="3645024"/>
            <a:ext cx="5436514" cy="24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15380-C599-41F6-8758-6D0B2005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Zajímavost – porovnání délky nosových samohlásek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F7334-1A8D-4B1C-87C2-DEBE2EFB4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cs-CZ" b="1" dirty="0">
                <a:highlight>
                  <a:srgbClr val="FFFF00"/>
                </a:highlight>
              </a:rPr>
              <a:t>[ĩ ]87ms  </a:t>
            </a:r>
            <a:r>
              <a:rPr lang="cs-CZ" b="1" dirty="0"/>
              <a:t>[ẽ]78ms [ᾶ]73ms  [õ]65 </a:t>
            </a:r>
            <a:r>
              <a:rPr lang="cs-CZ" b="1" dirty="0" err="1"/>
              <a:t>ms</a:t>
            </a:r>
            <a:r>
              <a:rPr lang="cs-CZ" b="1" dirty="0"/>
              <a:t>  [ũ]65ms</a:t>
            </a:r>
          </a:p>
          <a:p>
            <a:pPr marL="68580" indent="0">
              <a:buNone/>
            </a:pPr>
            <a:r>
              <a:rPr lang="cs-CZ" b="1" dirty="0"/>
              <a:t>Přední nejdelší, zadní nejkratší</a:t>
            </a:r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r>
              <a:rPr lang="cs-CZ" b="1" dirty="0"/>
              <a:t>[i]68ms  </a:t>
            </a:r>
            <a:r>
              <a:rPr lang="cs-CZ" b="1" dirty="0">
                <a:highlight>
                  <a:srgbClr val="FFFF00"/>
                </a:highlight>
              </a:rPr>
              <a:t>[e]80ms [a]93ms  [o]96 </a:t>
            </a:r>
            <a:r>
              <a:rPr lang="cs-CZ" b="1" dirty="0" err="1">
                <a:highlight>
                  <a:srgbClr val="FFFF00"/>
                </a:highlight>
              </a:rPr>
              <a:t>ms</a:t>
            </a:r>
            <a:r>
              <a:rPr lang="cs-CZ" b="1" dirty="0">
                <a:highlight>
                  <a:srgbClr val="FFFF00"/>
                </a:highlight>
              </a:rPr>
              <a:t>  </a:t>
            </a:r>
            <a:r>
              <a:rPr lang="cs-CZ" b="1" dirty="0"/>
              <a:t>[u]69ms</a:t>
            </a:r>
            <a:endParaRPr lang="pt-PT" b="1" dirty="0"/>
          </a:p>
          <a:p>
            <a:pPr marL="68580" indent="0">
              <a:buNone/>
            </a:pPr>
            <a:endParaRPr lang="pt-PT" b="1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endParaRPr lang="cs-CZ" b="1" dirty="0"/>
          </a:p>
          <a:p>
            <a:pPr marL="68580" indent="0">
              <a:buNone/>
            </a:pPr>
            <a:endParaRPr lang="cs-CZ" sz="1800" b="1" dirty="0"/>
          </a:p>
          <a:p>
            <a:pPr marL="68580" indent="0">
              <a:buNone/>
            </a:pPr>
            <a:endParaRPr lang="cs-CZ" sz="1800" b="1" dirty="0"/>
          </a:p>
          <a:p>
            <a:pPr marL="68580" indent="0">
              <a:buNone/>
            </a:pPr>
            <a:endParaRPr lang="cs-CZ" sz="1800" b="1" dirty="0"/>
          </a:p>
          <a:p>
            <a:pPr marL="68580" indent="0">
              <a:buNone/>
            </a:pPr>
            <a:r>
              <a:rPr lang="cs-CZ" sz="1800" b="1" dirty="0"/>
              <a:t>[Õ], [Ẽ], [</a:t>
            </a:r>
            <a:r>
              <a:rPr lang="pt-PT" sz="1800" b="1" dirty="0"/>
              <a:t>Ã</a:t>
            </a:r>
            <a:r>
              <a:rPr lang="cs-CZ" sz="1800" b="1" dirty="0"/>
              <a:t>] neměřeno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EE168E-9462-4375-A914-8F164E6C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0" y="4306096"/>
            <a:ext cx="698757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9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EA5F1-0774-4DDC-9677-A9EF6041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alibri"/>
                <a:cs typeface="Calibri"/>
              </a:rPr>
              <a:t>NAZÁLNÍ SAMOHLÁSKY </a:t>
            </a:r>
            <a:r>
              <a:rPr lang="pt-PT" b="1" dirty="0">
                <a:latin typeface="Calibri"/>
                <a:cs typeface="Calibri"/>
              </a:rPr>
              <a:t>/VOGAIS NASAIS</a:t>
            </a:r>
            <a:endParaRPr lang="cs-CZ" dirty="0"/>
          </a:p>
        </p:txBody>
      </p:sp>
      <p:pic>
        <p:nvPicPr>
          <p:cNvPr id="5" name="Zástupný obsah 4" descr="Obsah obrázku objekt, hodiny&#10;&#10;Popis byl vytvořen automaticky">
            <a:extLst>
              <a:ext uri="{FF2B5EF4-FFF2-40B4-BE49-F238E27FC236}">
                <a16:creationId xmlns:a16="http://schemas.microsoft.com/office/drawing/2014/main" id="{CC4CD015-35EB-4724-A757-DC0C444E4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25764"/>
            <a:ext cx="4968552" cy="3461843"/>
          </a:xfrm>
        </p:spPr>
      </p:pic>
    </p:spTree>
    <p:extLst>
      <p:ext uri="{BB962C8B-B14F-4D97-AF65-F5344CB8AC3E}">
        <p14:creationId xmlns:p14="http://schemas.microsoft.com/office/powerpoint/2010/main" val="213950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B4F04-37E4-4C22-A8B9-A427A8FE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VÝSLOVNOST/PRONÚNCIA</a:t>
            </a:r>
            <a:endParaRPr lang="cs-CZ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07359F-39F0-49BC-AC8A-B0693C290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84" y="12387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l regulates by posture of soft palate - that can close nasal cavity or not close it. Look at picture a)neutral position - air goes through oral(mouse) and nasal(nose) cavities=nasal voice б)closed position (raised or lifted) - palate goes up and close nasal cavity - air goes only through oral cavity=oral voice. What is important palate can be open to some degree - so your voice can be more or less nasal.</a:t>
            </a:r>
            <a:endParaRPr kumimoji="0" lang="cs-CZ" altLang="cs-CZ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  </a:t>
            </a:r>
            <a:r>
              <a:rPr kumimoji="0" lang="cs-CZ" altLang="cs-CZ" sz="215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        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C56A97F-DC49-4F45-B0EF-33B47F29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93" y="2170664"/>
            <a:ext cx="66271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E493C2F7-74FA-4288-A6FB-6CFDBE223107}"/>
              </a:ext>
            </a:extLst>
          </p:cNvPr>
          <p:cNvSpPr/>
          <p:nvPr/>
        </p:nvSpPr>
        <p:spPr>
          <a:xfrm>
            <a:off x="1763688" y="3861048"/>
            <a:ext cx="196600" cy="349684"/>
          </a:xfrm>
          <a:prstGeom prst="downArrow">
            <a:avLst>
              <a:gd name="adj1" fmla="val 422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436D795-2915-497E-8B9C-51BCFFF4ED7C}"/>
              </a:ext>
            </a:extLst>
          </p:cNvPr>
          <p:cNvSpPr/>
          <p:nvPr/>
        </p:nvSpPr>
        <p:spPr>
          <a:xfrm>
            <a:off x="3563888" y="3573016"/>
            <a:ext cx="196600" cy="349684"/>
          </a:xfrm>
          <a:prstGeom prst="downArrow">
            <a:avLst>
              <a:gd name="adj1" fmla="val 422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B59E6E4A-E5D5-4A57-B3FE-905F610A2396}"/>
              </a:ext>
            </a:extLst>
          </p:cNvPr>
          <p:cNvSpPr/>
          <p:nvPr/>
        </p:nvSpPr>
        <p:spPr>
          <a:xfrm>
            <a:off x="3760488" y="4437112"/>
            <a:ext cx="330336" cy="196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15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37450-2758-4903-B9F5-7569920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ORALITA/NAZALITA</a:t>
            </a:r>
            <a:br>
              <a:rPr lang="cs-CZ" dirty="0"/>
            </a:br>
            <a:r>
              <a:rPr lang="cs-CZ" dirty="0" err="1"/>
              <a:t>oralidade</a:t>
            </a:r>
            <a:r>
              <a:rPr lang="cs-CZ" dirty="0"/>
              <a:t>/</a:t>
            </a:r>
            <a:r>
              <a:rPr lang="cs-CZ" dirty="0" err="1"/>
              <a:t>nasalidade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D49504-4041-461A-B6BF-327FCD3B4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Ústní samohlásky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241233-B544-44F7-9D2F-84EF834BDD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b="1" dirty="0"/>
              <a:t>-Výdechový proud </a:t>
            </a:r>
            <a:r>
              <a:rPr lang="cs-CZ" dirty="0"/>
              <a:t>vychází pouze dutinou ústní</a:t>
            </a:r>
          </a:p>
          <a:p>
            <a:pPr marL="68580" indent="0">
              <a:buNone/>
            </a:pPr>
            <a:r>
              <a:rPr lang="cs-CZ" dirty="0"/>
              <a:t>- </a:t>
            </a:r>
            <a:r>
              <a:rPr lang="cs-CZ" b="1" dirty="0"/>
              <a:t>Měkké patro  (soft </a:t>
            </a:r>
            <a:r>
              <a:rPr lang="cs-CZ" b="1" dirty="0" err="1"/>
              <a:t>palate</a:t>
            </a:r>
            <a:r>
              <a:rPr lang="cs-CZ" b="1" dirty="0"/>
              <a:t>-velum) </a:t>
            </a:r>
            <a:r>
              <a:rPr lang="cs-CZ" dirty="0"/>
              <a:t>je blízko stěny hltanu a blokuje výdech nosní dutinou.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21FE4-2BE4-4596-A8DC-FABCD1CCC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Nosové samohlásky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5099352-4B07-43F4-AD42-CD866CDF93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b="1" dirty="0"/>
              <a:t>-Výdechový proud </a:t>
            </a:r>
            <a:r>
              <a:rPr lang="cs-CZ" dirty="0"/>
              <a:t>vychází dutinou nosní a částečně také ústní</a:t>
            </a:r>
          </a:p>
          <a:p>
            <a:pPr marL="68580" indent="0">
              <a:buNone/>
            </a:pPr>
            <a:r>
              <a:rPr lang="cs-CZ" dirty="0"/>
              <a:t>- </a:t>
            </a:r>
            <a:r>
              <a:rPr lang="cs-CZ" b="1" dirty="0"/>
              <a:t>Měkké patro  (soft </a:t>
            </a:r>
            <a:r>
              <a:rPr lang="cs-CZ" b="1" dirty="0" err="1"/>
              <a:t>palate</a:t>
            </a:r>
            <a:r>
              <a:rPr lang="cs-CZ" b="1" dirty="0"/>
              <a:t>-velum) </a:t>
            </a:r>
            <a:r>
              <a:rPr lang="cs-CZ" dirty="0"/>
              <a:t>se oddálí od stěny hltanu a zapojí dutiny nosní (pobočný rezonátor)</a:t>
            </a:r>
          </a:p>
        </p:txBody>
      </p:sp>
    </p:spTree>
    <p:extLst>
      <p:ext uri="{BB962C8B-B14F-4D97-AF65-F5344CB8AC3E}">
        <p14:creationId xmlns:p14="http://schemas.microsoft.com/office/powerpoint/2010/main" val="269351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740C5-859D-42C1-B4C6-361C65AB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err="1"/>
              <a:t>Nazalní</a:t>
            </a:r>
            <a:r>
              <a:rPr lang="cs-CZ" sz="2800" dirty="0"/>
              <a:t> samohláska/</a:t>
            </a:r>
            <a:r>
              <a:rPr lang="cs-CZ" sz="2800" dirty="0" err="1"/>
              <a:t>vogais</a:t>
            </a:r>
            <a:r>
              <a:rPr lang="cs-CZ" sz="2800" dirty="0"/>
              <a:t> </a:t>
            </a:r>
            <a:r>
              <a:rPr lang="cs-CZ" sz="2800" dirty="0" err="1"/>
              <a:t>nasaid</a:t>
            </a:r>
            <a:br>
              <a:rPr lang="cs-CZ" sz="2800" dirty="0"/>
            </a:br>
            <a:r>
              <a:rPr lang="cs-CZ" sz="2800" dirty="0"/>
              <a:t>Nazální skluz/</a:t>
            </a:r>
            <a:r>
              <a:rPr lang="cs-CZ" sz="2800" dirty="0" err="1"/>
              <a:t>Segmentos</a:t>
            </a:r>
            <a:r>
              <a:rPr lang="cs-CZ" sz="2800" dirty="0"/>
              <a:t> </a:t>
            </a:r>
            <a:r>
              <a:rPr lang="cs-CZ" sz="2800" dirty="0" err="1"/>
              <a:t>nasalisados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0E1EB4-9A90-46E8-A8A4-C64592634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Nazální samohlásky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8EF8EF-4694-46A8-97B3-FED2670066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cs-CZ" dirty="0"/>
              <a:t>Nedoprovázena přítomností nazálního konsonantu</a:t>
            </a:r>
          </a:p>
          <a:p>
            <a:pPr marL="68580" indent="0" algn="ctr">
              <a:buNone/>
            </a:pPr>
            <a:r>
              <a:rPr lang="cs-CZ" b="1" dirty="0"/>
              <a:t>[ĩ ] [ũ] [ẽ] [õ] [ᾶ]   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ED6A03-6C7C-4C55-8B25-C4A8D9F44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Nazální skluzy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3B2BDE-2FA0-4BE7-9C88-A70A903305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cs-CZ" dirty="0"/>
              <a:t>Doprovázena přítomností nazálního konsonantu</a:t>
            </a:r>
            <a:r>
              <a:rPr lang="cs-CZ" b="1" dirty="0"/>
              <a:t> [</a:t>
            </a:r>
            <a:r>
              <a:rPr lang="cs-CZ" b="1" baseline="30000" dirty="0" err="1"/>
              <a:t>n,m,ɳ</a:t>
            </a:r>
            <a:r>
              <a:rPr lang="cs-CZ" b="1" dirty="0"/>
              <a:t>] </a:t>
            </a:r>
            <a:endParaRPr lang="cs-CZ" dirty="0"/>
          </a:p>
          <a:p>
            <a:pPr marL="68580" indent="0">
              <a:buNone/>
            </a:pPr>
            <a:endParaRPr lang="cs-CZ" b="1" dirty="0"/>
          </a:p>
          <a:p>
            <a:pPr marL="68580" indent="0" algn="ctr">
              <a:buNone/>
            </a:pPr>
            <a:r>
              <a:rPr lang="cs-CZ" b="1" dirty="0"/>
              <a:t>[ĩ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[ũ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[ẽ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[õ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[ᾶ</a:t>
            </a:r>
            <a:r>
              <a:rPr lang="cs-CZ" b="1" baseline="30000" dirty="0"/>
              <a:t> </a:t>
            </a:r>
            <a:r>
              <a:rPr lang="cs-CZ" b="1" baseline="30000" dirty="0" err="1"/>
              <a:t>n,m,ɳ</a:t>
            </a:r>
            <a:r>
              <a:rPr lang="cs-CZ" b="1" dirty="0"/>
              <a:t>] 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90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6AEBA-C935-457F-A0B3-2E5956BE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Struktura </a:t>
            </a:r>
            <a:r>
              <a:rPr lang="cs-CZ" sz="2800" dirty="0" err="1"/>
              <a:t>nazality</a:t>
            </a:r>
            <a:r>
              <a:rPr lang="cs-CZ" sz="2800" dirty="0"/>
              <a:t> u samohlásek / </a:t>
            </a:r>
            <a:r>
              <a:rPr lang="cs-CZ" sz="2800" dirty="0" err="1"/>
              <a:t>Estrutura</a:t>
            </a:r>
            <a:r>
              <a:rPr lang="cs-CZ" sz="2800" dirty="0"/>
              <a:t> da </a:t>
            </a:r>
            <a:r>
              <a:rPr lang="cs-CZ" sz="2800" dirty="0" err="1"/>
              <a:t>nasalidade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vogais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64521-6ADB-4D88-8A7D-1FF24ED52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čistá </a:t>
            </a:r>
            <a:r>
              <a:rPr lang="cs-CZ" b="1" dirty="0" err="1"/>
              <a:t>nazalita</a:t>
            </a:r>
            <a:r>
              <a:rPr lang="cs-CZ" dirty="0"/>
              <a:t>	</a:t>
            </a:r>
            <a:r>
              <a:rPr lang="cs-CZ" b="1" dirty="0"/>
              <a:t>[ĩ] [ũ] [ẽ] [õ] [ᾶ]  </a:t>
            </a:r>
          </a:p>
          <a:p>
            <a:r>
              <a:rPr lang="cs-CZ" b="1" dirty="0"/>
              <a:t>nazální skluz </a:t>
            </a:r>
            <a:r>
              <a:rPr lang="pt-PT" dirty="0"/>
              <a:t>	</a:t>
            </a:r>
            <a:r>
              <a:rPr lang="pt-PT" b="1" dirty="0"/>
              <a:t>SAMOHLÁSKA+ N/M</a:t>
            </a:r>
            <a:r>
              <a:rPr lang="pt-PT" dirty="0"/>
              <a:t>, </a:t>
            </a:r>
            <a:r>
              <a:rPr lang="cs-CZ" dirty="0"/>
              <a:t>					</a:t>
            </a:r>
            <a:r>
              <a:rPr lang="cs-CZ" i="1" dirty="0" err="1"/>
              <a:t>p</a:t>
            </a:r>
            <a:r>
              <a:rPr lang="cs-CZ" b="1" i="1" dirty="0" err="1">
                <a:highlight>
                  <a:srgbClr val="FFFF00"/>
                </a:highlight>
              </a:rPr>
              <a:t>omb</a:t>
            </a:r>
            <a:r>
              <a:rPr lang="cs-CZ" i="1" dirty="0" err="1"/>
              <a:t>o</a:t>
            </a:r>
            <a:r>
              <a:rPr lang="cs-CZ" i="1" dirty="0"/>
              <a:t>, </a:t>
            </a:r>
            <a:r>
              <a:rPr lang="cs-CZ" i="1" dirty="0" err="1"/>
              <a:t>fr</a:t>
            </a:r>
            <a:r>
              <a:rPr lang="cs-CZ" b="1" i="1" dirty="0" err="1">
                <a:highlight>
                  <a:srgbClr val="FFFF00"/>
                </a:highlight>
              </a:rPr>
              <a:t>ang</a:t>
            </a:r>
            <a:r>
              <a:rPr lang="cs-CZ" i="1" dirty="0" err="1"/>
              <a:t>o</a:t>
            </a:r>
            <a:r>
              <a:rPr lang="cs-CZ" i="1" dirty="0"/>
              <a:t>, </a:t>
            </a:r>
            <a:r>
              <a:rPr lang="pt-PT" i="1" dirty="0"/>
              <a:t>p</a:t>
            </a:r>
            <a:r>
              <a:rPr lang="pt-PT" b="1" i="1" dirty="0">
                <a:highlight>
                  <a:srgbClr val="FFFF00"/>
                </a:highlight>
              </a:rPr>
              <a:t>i</a:t>
            </a:r>
            <a:r>
              <a:rPr lang="cs-CZ" b="1" i="1" dirty="0">
                <a:highlight>
                  <a:srgbClr val="FFFF00"/>
                </a:highlight>
              </a:rPr>
              <a:t>n</a:t>
            </a:r>
            <a:r>
              <a:rPr lang="pt-PT" b="1" i="1" dirty="0" err="1">
                <a:highlight>
                  <a:srgbClr val="FFFF00"/>
                </a:highlight>
              </a:rPr>
              <a:t>ç</a:t>
            </a:r>
            <a:r>
              <a:rPr lang="pt-PT" i="1" dirty="0" err="1"/>
              <a:t>a</a:t>
            </a:r>
            <a:r>
              <a:rPr lang="pt-PT" i="1" dirty="0"/>
              <a:t>  </a:t>
            </a:r>
            <a:endParaRPr lang="cs-CZ" i="1" dirty="0"/>
          </a:p>
          <a:p>
            <a:pPr marL="68580" indent="0">
              <a:buNone/>
            </a:pPr>
            <a:r>
              <a:rPr lang="cs-CZ" dirty="0"/>
              <a:t>			</a:t>
            </a:r>
            <a:r>
              <a:rPr lang="cs-CZ" i="1" dirty="0" err="1"/>
              <a:t>f</a:t>
            </a:r>
            <a:r>
              <a:rPr lang="cs-CZ" b="1" i="1" dirty="0" err="1">
                <a:highlight>
                  <a:srgbClr val="FFFF00"/>
                </a:highlight>
              </a:rPr>
              <a:t>omo</a:t>
            </a:r>
            <a:r>
              <a:rPr lang="cs-CZ" i="1" dirty="0" err="1"/>
              <a:t>s</a:t>
            </a:r>
            <a:r>
              <a:rPr lang="cs-CZ" dirty="0"/>
              <a:t>,     </a:t>
            </a:r>
            <a:r>
              <a:rPr lang="cs-CZ" b="1" i="1" dirty="0">
                <a:highlight>
                  <a:srgbClr val="FFFF00"/>
                </a:highlight>
              </a:rPr>
              <a:t>ano</a:t>
            </a:r>
            <a:r>
              <a:rPr lang="cs-CZ" dirty="0"/>
              <a:t>, </a:t>
            </a:r>
            <a:r>
              <a:rPr lang="pt-PT" dirty="0"/>
              <a:t>   </a:t>
            </a:r>
            <a:r>
              <a:rPr lang="pt-PT" i="1" dirty="0"/>
              <a:t>p</a:t>
            </a:r>
            <a:r>
              <a:rPr lang="pt-PT" b="1" i="1" dirty="0">
                <a:highlight>
                  <a:srgbClr val="FFFF00"/>
                </a:highlight>
              </a:rPr>
              <a:t>ina</a:t>
            </a:r>
          </a:p>
          <a:p>
            <a:pPr marL="68580" indent="0">
              <a:buNone/>
            </a:pPr>
            <a:endParaRPr lang="pt-PT" dirty="0"/>
          </a:p>
          <a:p>
            <a:pPr lvl="1"/>
            <a:r>
              <a:rPr lang="cs-CZ" dirty="0"/>
              <a:t>před frikativou </a:t>
            </a:r>
            <a:r>
              <a:rPr lang="pt-PT" i="1" dirty="0"/>
              <a:t> </a:t>
            </a:r>
            <a:r>
              <a:rPr lang="cs-CZ" i="1" dirty="0"/>
              <a:t>s,</a:t>
            </a:r>
            <a:r>
              <a:rPr lang="pt-PT" i="1" dirty="0"/>
              <a:t>ç</a:t>
            </a:r>
            <a:r>
              <a:rPr lang="pt-PT" dirty="0"/>
              <a:t> </a:t>
            </a:r>
          </a:p>
          <a:p>
            <a:pPr marL="365760" lvl="1" indent="0">
              <a:buNone/>
            </a:pPr>
            <a:r>
              <a:rPr lang="pt-PT" b="1" dirty="0"/>
              <a:t>		</a:t>
            </a:r>
            <a:r>
              <a:rPr lang="cs-CZ" sz="1900" b="1" dirty="0"/>
              <a:t>[</a:t>
            </a:r>
            <a:r>
              <a:rPr lang="cs-CZ" sz="1900" b="1" dirty="0" err="1"/>
              <a:t>ĩ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ũ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ẽ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õ</a:t>
            </a:r>
            <a:r>
              <a:rPr lang="cs-CZ" sz="1900" b="1" baseline="30000" dirty="0" err="1"/>
              <a:t>n</a:t>
            </a:r>
            <a:r>
              <a:rPr lang="cs-CZ" sz="1900" b="1" dirty="0"/>
              <a:t>] [</a:t>
            </a:r>
            <a:r>
              <a:rPr lang="cs-CZ" sz="1900" b="1" dirty="0" err="1"/>
              <a:t>ᾶ</a:t>
            </a:r>
            <a:r>
              <a:rPr lang="cs-CZ" sz="1900" b="1" baseline="30000" dirty="0" err="1"/>
              <a:t>n</a:t>
            </a:r>
            <a:r>
              <a:rPr lang="cs-CZ" sz="1900" b="1" dirty="0"/>
              <a:t>]   </a:t>
            </a:r>
          </a:p>
          <a:p>
            <a:pPr lvl="1"/>
            <a:r>
              <a:rPr lang="pt-PT" dirty="0"/>
              <a:t>p</a:t>
            </a:r>
            <a:r>
              <a:rPr lang="cs-CZ" dirty="0" err="1"/>
              <a:t>řed</a:t>
            </a:r>
            <a:r>
              <a:rPr lang="pt-PT" dirty="0"/>
              <a:t> </a:t>
            </a:r>
            <a:r>
              <a:rPr lang="pt-PT" dirty="0" err="1"/>
              <a:t>okluzivou</a:t>
            </a:r>
            <a:r>
              <a:rPr lang="pt-PT" dirty="0"/>
              <a:t>  </a:t>
            </a:r>
            <a:endParaRPr lang="cs-CZ" dirty="0"/>
          </a:p>
          <a:p>
            <a:pPr lvl="5"/>
            <a:r>
              <a:rPr lang="pt-PT" i="1" dirty="0" err="1"/>
              <a:t>p,b</a:t>
            </a:r>
            <a:r>
              <a:rPr lang="cs-CZ" i="1" dirty="0"/>
              <a:t>,</a:t>
            </a:r>
            <a:r>
              <a:rPr lang="cs-CZ" i="1" dirty="0" err="1"/>
              <a:t>t,d,k,g</a:t>
            </a:r>
            <a:r>
              <a:rPr lang="cs-CZ" i="1" dirty="0"/>
              <a:t> </a:t>
            </a:r>
          </a:p>
          <a:p>
            <a:pPr marL="1289304" lvl="5" indent="0">
              <a:buNone/>
            </a:pPr>
            <a:r>
              <a:rPr lang="cs-CZ" b="1" dirty="0"/>
              <a:t>[ĩ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[ũ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[ẽ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[õ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[ᾶ</a:t>
            </a:r>
            <a:r>
              <a:rPr lang="cs-CZ" b="1" baseline="30000" dirty="0"/>
              <a:t> </a:t>
            </a:r>
            <a:r>
              <a:rPr lang="cs-CZ" b="1" baseline="30000" dirty="0" err="1"/>
              <a:t>n,m</a:t>
            </a:r>
            <a:r>
              <a:rPr lang="cs-CZ" b="1" dirty="0"/>
              <a:t>]   </a:t>
            </a:r>
          </a:p>
          <a:p>
            <a:pPr marL="1289304" lvl="5" indent="0">
              <a:buNone/>
            </a:pPr>
            <a:endParaRPr lang="cs-CZ" dirty="0"/>
          </a:p>
          <a:p>
            <a:pPr lvl="5"/>
            <a:r>
              <a:rPr lang="cs-CZ" dirty="0"/>
              <a:t>před </a:t>
            </a:r>
            <a:r>
              <a:rPr lang="pt-PT" dirty="0" err="1"/>
              <a:t>velárou</a:t>
            </a:r>
            <a:r>
              <a:rPr lang="pt-PT" dirty="0"/>
              <a:t> </a:t>
            </a:r>
            <a:r>
              <a:rPr lang="pt-PT" i="1" dirty="0" err="1"/>
              <a:t>k,g</a:t>
            </a:r>
            <a:r>
              <a:rPr lang="pt-PT" i="1" dirty="0"/>
              <a:t>      </a:t>
            </a:r>
            <a:endParaRPr lang="cs-CZ" i="1" dirty="0"/>
          </a:p>
          <a:p>
            <a:pPr marL="1289304" lvl="5" indent="0">
              <a:buNone/>
            </a:pPr>
            <a:r>
              <a:rPr lang="cs-CZ" b="1" dirty="0"/>
              <a:t>[ĩ</a:t>
            </a:r>
            <a:r>
              <a:rPr lang="cs-CZ" b="1" baseline="30000" dirty="0"/>
              <a:t> ɳ</a:t>
            </a:r>
            <a:r>
              <a:rPr lang="cs-CZ" b="1" dirty="0"/>
              <a:t>] [</a:t>
            </a:r>
            <a:r>
              <a:rPr lang="cs-CZ" b="1" dirty="0" err="1"/>
              <a:t>ũ</a:t>
            </a:r>
            <a:r>
              <a:rPr lang="cs-CZ" b="1" baseline="30000" dirty="0" err="1"/>
              <a:t>ɳ</a:t>
            </a:r>
            <a:r>
              <a:rPr lang="cs-CZ" b="1" dirty="0"/>
              <a:t>] [</a:t>
            </a:r>
            <a:r>
              <a:rPr lang="cs-CZ" b="1" dirty="0" err="1"/>
              <a:t>ẽ</a:t>
            </a:r>
            <a:r>
              <a:rPr lang="cs-CZ" b="1" baseline="30000" dirty="0" err="1"/>
              <a:t>ɳ</a:t>
            </a:r>
            <a:r>
              <a:rPr lang="cs-CZ" b="1" dirty="0"/>
              <a:t>] [</a:t>
            </a:r>
            <a:r>
              <a:rPr lang="cs-CZ" b="1" dirty="0" err="1"/>
              <a:t>õ</a:t>
            </a:r>
            <a:r>
              <a:rPr lang="cs-CZ" b="1" baseline="30000" dirty="0" err="1"/>
              <a:t>ɳ</a:t>
            </a:r>
            <a:r>
              <a:rPr lang="cs-CZ" b="1" dirty="0"/>
              <a:t>] [</a:t>
            </a:r>
            <a:r>
              <a:rPr lang="cs-CZ" b="1" dirty="0" err="1"/>
              <a:t>ᾶ</a:t>
            </a:r>
            <a:r>
              <a:rPr lang="cs-CZ" b="1" baseline="30000" dirty="0" err="1"/>
              <a:t>ɳ</a:t>
            </a:r>
            <a:r>
              <a:rPr lang="cs-CZ" b="1" dirty="0"/>
              <a:t>]   </a:t>
            </a:r>
            <a:endParaRPr lang="cs-CZ" dirty="0"/>
          </a:p>
          <a:p>
            <a:pPr lvl="1"/>
            <a:endParaRPr lang="cs-CZ" i="1" dirty="0"/>
          </a:p>
          <a:p>
            <a:endParaRPr lang="cs-CZ" dirty="0"/>
          </a:p>
          <a:p>
            <a:endParaRPr lang="cs-CZ" dirty="0"/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78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 Fonetika a fonologie - Systém českých hlásek - YouTube">
            <a:extLst>
              <a:ext uri="{FF2B5EF4-FFF2-40B4-BE49-F238E27FC236}">
                <a16:creationId xmlns:a16="http://schemas.microsoft.com/office/drawing/2014/main" id="{4719E3AA-2CAB-43AA-A4D8-8AF69389A7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4" y="764704"/>
            <a:ext cx="7848872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CF56F287-7FF0-4E98-90A6-EE3C32DF88D7}"/>
              </a:ext>
            </a:extLst>
          </p:cNvPr>
          <p:cNvSpPr/>
          <p:nvPr/>
        </p:nvSpPr>
        <p:spPr>
          <a:xfrm>
            <a:off x="5768901" y="1072099"/>
            <a:ext cx="17064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 češtině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13CEEAE6-8E11-4AB9-AA8C-E13621216E5E}"/>
              </a:ext>
            </a:extLst>
          </p:cNvPr>
          <p:cNvSpPr/>
          <p:nvPr/>
        </p:nvSpPr>
        <p:spPr>
          <a:xfrm>
            <a:off x="5790358" y="3594510"/>
            <a:ext cx="17064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PB</a:t>
            </a:r>
            <a:endParaRPr lang="cs-CZ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1D269A2-7292-4B43-8CC1-21EA2DEBADC3}"/>
              </a:ext>
            </a:extLst>
          </p:cNvPr>
          <p:cNvSpPr/>
          <p:nvPr/>
        </p:nvSpPr>
        <p:spPr>
          <a:xfrm>
            <a:off x="5768901" y="1935534"/>
            <a:ext cx="17064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PORTUG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3CF0D6E-A5C5-48BA-B8BA-CCDC711808DD}"/>
              </a:ext>
            </a:extLst>
          </p:cNvPr>
          <p:cNvSpPr/>
          <p:nvPr/>
        </p:nvSpPr>
        <p:spPr>
          <a:xfrm>
            <a:off x="5782475" y="4729336"/>
            <a:ext cx="17064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PORTUG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8" name="Znak násobení 7">
            <a:extLst>
              <a:ext uri="{FF2B5EF4-FFF2-40B4-BE49-F238E27FC236}">
                <a16:creationId xmlns:a16="http://schemas.microsoft.com/office/drawing/2014/main" id="{E92DD676-B680-4F06-8384-455D35824B7C}"/>
              </a:ext>
            </a:extLst>
          </p:cNvPr>
          <p:cNvSpPr/>
          <p:nvPr/>
        </p:nvSpPr>
        <p:spPr>
          <a:xfrm>
            <a:off x="3707904" y="1935534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37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27A30-9A25-4E67-B2B2-8FDF475A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Čistá </a:t>
            </a:r>
            <a:r>
              <a:rPr lang="cs-CZ" dirty="0" err="1"/>
              <a:t>nazalita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8643916-92A6-489C-9159-0CFE1601C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2708920"/>
            <a:ext cx="7704856" cy="18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2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456</TotalTime>
  <Words>673</Words>
  <Application>Microsoft Office PowerPoint</Application>
  <PresentationFormat>Předvádění na obrazovce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Century Gothic</vt:lpstr>
      <vt:lpstr>Open Sans</vt:lpstr>
      <vt:lpstr>Wingdings 2</vt:lpstr>
      <vt:lpstr>Austin</vt:lpstr>
      <vt:lpstr>Fonetika téma:  NAZÁLNÍ SAMOHLÁSKY A SKLUZY</vt:lpstr>
      <vt:lpstr>NAZÁLNÍ SAMOHLÁSKY  </vt:lpstr>
      <vt:lpstr>NAZÁLNÍ SAMOHLÁSKY /VOGAIS NASAIS</vt:lpstr>
      <vt:lpstr>VÝSLOVNOST/PRONÚNCIA</vt:lpstr>
      <vt:lpstr>ORALITA/NAZALITA oralidade/nasalidade</vt:lpstr>
      <vt:lpstr>Nazalní samohláska/vogais nasaid Nazální skluz/Segmentos nasalisados</vt:lpstr>
      <vt:lpstr>Struktura nazality u samohlásek / Estrutura da nasalidade das vogais</vt:lpstr>
      <vt:lpstr>Prezentace aplikace PowerPoint</vt:lpstr>
      <vt:lpstr>Čistá nazalita</vt:lpstr>
      <vt:lpstr>Nazální skluz před frikativou</vt:lpstr>
      <vt:lpstr>Nazální skluz před okluzivou pb, td, kg</vt:lpstr>
      <vt:lpstr>Nazální samohlásky přední Vogais nasais anteriores (frontais)</vt:lpstr>
      <vt:lpstr>Nazální samohlásky přední Vogais nasais anteriores (frontais)</vt:lpstr>
      <vt:lpstr>Nazální samohlásky přední Vogais nasais anteriores (frontais)</vt:lpstr>
      <vt:lpstr>Nazální samohlásky střední Vogais nasais médias</vt:lpstr>
      <vt:lpstr>Nazální samohlásky střední Vogais nasais médias</vt:lpstr>
      <vt:lpstr>Nazální samohlásky střední Vogais nasais médias</vt:lpstr>
      <vt:lpstr>Nazální samohlásky zadní Vogais nasais posteriores</vt:lpstr>
      <vt:lpstr>Nazální samohlásky zadní Vogais nasais posteriores</vt:lpstr>
      <vt:lpstr>Nazální samohlásky zadní Vogais nasais posteriores</vt:lpstr>
      <vt:lpstr>Zajímavost – porovnání délky nosových samohlásek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Iva Svobodová</cp:lastModifiedBy>
  <cp:revision>38</cp:revision>
  <dcterms:created xsi:type="dcterms:W3CDTF">2018-10-19T09:11:26Z</dcterms:created>
  <dcterms:modified xsi:type="dcterms:W3CDTF">2020-11-29T18:01:34Z</dcterms:modified>
</cp:coreProperties>
</file>