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B5D871-A788-457E-96BE-2376AF3BB3D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3140968"/>
            <a:ext cx="6172200" cy="1894362"/>
          </a:xfrm>
        </p:spPr>
        <p:txBody>
          <a:bodyPr/>
          <a:lstStyle/>
          <a:p>
            <a:r>
              <a:rPr lang="cs-CZ" dirty="0"/>
              <a:t>SYNTAX </a:t>
            </a:r>
            <a:br>
              <a:rPr lang="cs-CZ" dirty="0"/>
            </a:br>
            <a:r>
              <a:rPr lang="cs-CZ" dirty="0"/>
              <a:t>téma:  PŘÍSUDEK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17.10.2022</a:t>
            </a:r>
            <a:endParaRPr lang="cs-CZ" dirty="0"/>
          </a:p>
          <a:p>
            <a:r>
              <a:rPr lang="cs-CZ" dirty="0"/>
              <a:t>(3. HODINA)</a:t>
            </a:r>
            <a:endParaRPr lang="pt-PT" dirty="0"/>
          </a:p>
          <a:p>
            <a:r>
              <a:rPr lang="cs-CZ" dirty="0"/>
              <a:t>https://forms.office.com/r/BKSJNFG6we</a:t>
            </a:r>
          </a:p>
        </p:txBody>
      </p:sp>
    </p:spTree>
    <p:extLst>
      <p:ext uri="{BB962C8B-B14F-4D97-AF65-F5344CB8AC3E}">
        <p14:creationId xmlns:p14="http://schemas.microsoft.com/office/powerpoint/2010/main" val="32170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NEPŘÍMÁ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indiretos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nepřímým (dativním) pomocí předložky </a:t>
            </a:r>
            <a:r>
              <a:rPr lang="cs-CZ" b="1" i="1" dirty="0"/>
              <a:t>a, para</a:t>
            </a:r>
          </a:p>
          <a:p>
            <a:endParaRPr lang="cs-CZ" b="1" i="1" dirty="0"/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i="1" u="sng" dirty="0"/>
              <a:t>para a </a:t>
            </a:r>
            <a:r>
              <a:rPr lang="cs-CZ" i="1" u="sng" dirty="0" err="1"/>
              <a:t>tia</a:t>
            </a:r>
            <a:r>
              <a:rPr lang="cs-CZ" i="1" dirty="0"/>
              <a:t>.</a:t>
            </a:r>
            <a:endParaRPr lang="cs-CZ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29612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i nepřímá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bi</a:t>
            </a:r>
            <a:r>
              <a:rPr lang="cs-CZ" dirty="0"/>
              <a:t>, </a:t>
            </a:r>
            <a:r>
              <a:rPr lang="cs-CZ" dirty="0" err="1"/>
              <a:t>ditransitivos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oběma předměty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7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</a:t>
            </a:r>
            <a:r>
              <a:rPr lang="cs-CZ" dirty="0" err="1"/>
              <a:t>objektovÁ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oblíquos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pomocí jiné předložky než a a para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gostou</a:t>
            </a:r>
            <a:r>
              <a:rPr lang="cs-CZ" i="1" dirty="0"/>
              <a:t> </a:t>
            </a:r>
            <a:r>
              <a:rPr lang="cs-CZ" i="1" u="sng" dirty="0"/>
              <a:t>do bolo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56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predikativní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predicativos</a:t>
            </a:r>
            <a:r>
              <a:rPr lang="cs-CZ" dirty="0"/>
              <a:t>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se jmennou částí přísudku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O Manuel </a:t>
            </a:r>
            <a:r>
              <a:rPr lang="cs-CZ" i="1" dirty="0" err="1"/>
              <a:t>achou</a:t>
            </a:r>
            <a:r>
              <a:rPr lang="cs-CZ" i="1" dirty="0"/>
              <a:t> </a:t>
            </a:r>
            <a:r>
              <a:rPr lang="cs-CZ" i="1" u="sng" dirty="0"/>
              <a:t>o filme</a:t>
            </a:r>
            <a:r>
              <a:rPr lang="cs-CZ" i="1" dirty="0"/>
              <a:t> </a:t>
            </a:r>
            <a:r>
              <a:rPr lang="cs-CZ" i="1" u="sng" dirty="0" err="1"/>
              <a:t>interessante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	 </a:t>
            </a:r>
          </a:p>
          <a:p>
            <a:pPr lvl="3"/>
            <a:r>
              <a:rPr lang="cs-CZ" i="1" dirty="0"/>
              <a:t>Odvozeno z: O filme </a:t>
            </a:r>
            <a:r>
              <a:rPr lang="cs-CZ" b="1" i="1" dirty="0"/>
              <a:t>é </a:t>
            </a:r>
            <a:r>
              <a:rPr lang="cs-CZ" b="1" i="1" dirty="0" err="1"/>
              <a:t>interessante</a:t>
            </a:r>
            <a:endParaRPr lang="cs-CZ" b="1" i="1" dirty="0"/>
          </a:p>
          <a:p>
            <a:pPr marL="1005840" lvl="3" indent="0">
              <a:buNone/>
            </a:pPr>
            <a:r>
              <a:rPr lang="cs-CZ" i="1" dirty="0"/>
              <a:t>   Film je </a:t>
            </a:r>
            <a:r>
              <a:rPr lang="cs-CZ" b="1" i="1" dirty="0"/>
              <a:t>zajímavý</a:t>
            </a:r>
            <a:r>
              <a:rPr lang="cs-CZ" i="1" dirty="0"/>
              <a:t> </a:t>
            </a:r>
            <a:r>
              <a:rPr lang="cs-CZ" dirty="0"/>
              <a:t>– přísudek jmenný se sponou</a:t>
            </a:r>
          </a:p>
        </p:txBody>
      </p:sp>
      <p:sp>
        <p:nvSpPr>
          <p:cNvPr id="5" name="Šipka ohnutá nahoru 4"/>
          <p:cNvSpPr/>
          <p:nvPr/>
        </p:nvSpPr>
        <p:spPr>
          <a:xfrm>
            <a:off x="5724128" y="3356992"/>
            <a:ext cx="720080" cy="82538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82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slovesa příslovečná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adverbiais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Situační či pohybová slovesa, jak</a:t>
            </a:r>
            <a:r>
              <a:rPr lang="pt-PT" i="1" dirty="0"/>
              <a:t>, ir, seguir, </a:t>
            </a:r>
            <a:r>
              <a:rPr lang="cs-CZ" i="1" dirty="0"/>
              <a:t>  </a:t>
            </a:r>
            <a:r>
              <a:rPr lang="pt-PT" i="1" dirty="0"/>
              <a:t>estar, ficar, morar,</a:t>
            </a:r>
            <a:r>
              <a:rPr lang="pt-PT" dirty="0"/>
              <a:t> </a:t>
            </a:r>
            <a:r>
              <a:rPr lang="cs-CZ" dirty="0"/>
              <a:t>by neměla význam bez příslovce místa.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</a:t>
            </a:r>
            <a:r>
              <a:rPr lang="pt-PT" i="1" dirty="0"/>
              <a:t>Moramos </a:t>
            </a:r>
            <a:r>
              <a:rPr lang="pt-PT" i="1" u="sng" dirty="0"/>
              <a:t>em Paris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818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POMOCNÁ SLOVESA  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auxiliares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Jsou součástí </a:t>
            </a:r>
            <a:r>
              <a:rPr lang="cs-CZ" dirty="0" err="1"/>
              <a:t>perifrastické</a:t>
            </a:r>
            <a:r>
              <a:rPr lang="cs-CZ" dirty="0"/>
              <a:t> konstrukce (slovesné perifráze)</a:t>
            </a:r>
          </a:p>
          <a:p>
            <a:endParaRPr lang="cs-CZ" dirty="0"/>
          </a:p>
          <a:p>
            <a:r>
              <a:rPr lang="cs-CZ" dirty="0"/>
              <a:t>Může to být pomocné sloveso </a:t>
            </a:r>
            <a:r>
              <a:rPr lang="cs-CZ" b="1" dirty="0" err="1"/>
              <a:t>ter</a:t>
            </a:r>
            <a:r>
              <a:rPr lang="cs-CZ" b="1" dirty="0"/>
              <a:t>, </a:t>
            </a:r>
            <a:r>
              <a:rPr lang="cs-CZ" b="1" dirty="0" err="1"/>
              <a:t>haver</a:t>
            </a:r>
            <a:r>
              <a:rPr lang="cs-CZ" b="1" dirty="0"/>
              <a:t>, ser</a:t>
            </a:r>
          </a:p>
          <a:p>
            <a:endParaRPr lang="cs-CZ" b="1" dirty="0"/>
          </a:p>
          <a:p>
            <a:r>
              <a:rPr lang="cs-CZ" b="1" i="1" dirty="0" err="1"/>
              <a:t>Ter</a:t>
            </a:r>
            <a:r>
              <a:rPr lang="cs-CZ" b="1" i="1" dirty="0"/>
              <a:t>, </a:t>
            </a:r>
            <a:r>
              <a:rPr lang="cs-CZ" b="1" i="1" dirty="0" err="1"/>
              <a:t>haver</a:t>
            </a:r>
            <a:r>
              <a:rPr lang="cs-CZ" b="1" i="1" dirty="0"/>
              <a:t> </a:t>
            </a:r>
            <a:r>
              <a:rPr lang="cs-CZ" b="1" dirty="0"/>
              <a:t>– pro tvoření složených časů </a:t>
            </a:r>
          </a:p>
          <a:p>
            <a:pPr marL="0" indent="0">
              <a:buNone/>
            </a:pPr>
            <a:r>
              <a:rPr lang="cs-CZ" b="1" dirty="0"/>
              <a:t>Proto se jim říká pomocná slovesa perfektní (dokonavá)</a:t>
            </a:r>
          </a:p>
          <a:p>
            <a:r>
              <a:rPr lang="cs-CZ" b="1" i="1" dirty="0"/>
              <a:t>Ser</a:t>
            </a:r>
            <a:r>
              <a:rPr lang="cs-CZ" b="1" dirty="0"/>
              <a:t> – pro tvoření trpného rodu</a:t>
            </a:r>
          </a:p>
          <a:p>
            <a:pPr marL="0" indent="0">
              <a:buNone/>
            </a:pPr>
            <a:r>
              <a:rPr lang="cs-CZ" b="1" dirty="0"/>
              <a:t>Proto se jim říká pomocné sloveso pasivní. 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02556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pomocných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Pomocná slovesa mohou plnit funkci: </a:t>
            </a:r>
          </a:p>
          <a:p>
            <a:endParaRPr lang="cs-CZ" dirty="0"/>
          </a:p>
          <a:p>
            <a:endParaRPr lang="cs-CZ" sz="4000" b="1" dirty="0"/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Časovou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Rodovou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Vidovou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Modální </a:t>
            </a:r>
          </a:p>
          <a:p>
            <a:pPr marL="457200" indent="-457200">
              <a:buFont typeface="+mj-lt"/>
              <a:buAutoNum type="arabicPeriod"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04452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- časová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i="1" dirty="0"/>
          </a:p>
          <a:p>
            <a:r>
              <a:rPr lang="pt-PT" i="1" dirty="0"/>
              <a:t>ter+particípio passado</a:t>
            </a:r>
            <a:r>
              <a:rPr lang="pt-PT" dirty="0"/>
              <a:t>, </a:t>
            </a:r>
            <a:endParaRPr lang="cs-CZ" dirty="0"/>
          </a:p>
          <a:p>
            <a:r>
              <a:rPr lang="pt-PT" i="1" dirty="0"/>
              <a:t>haver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r>
              <a:rPr lang="pt-PT" dirty="0"/>
              <a:t>, </a:t>
            </a:r>
            <a:endParaRPr lang="cs-CZ" i="1" dirty="0"/>
          </a:p>
          <a:p>
            <a:r>
              <a:rPr lang="pt-PT" i="1" dirty="0"/>
              <a:t>ir+infinitivo</a:t>
            </a:r>
            <a:endParaRPr lang="cs-CZ" i="1" dirty="0"/>
          </a:p>
          <a:p>
            <a:r>
              <a:rPr lang="pt-PT" i="1" dirty="0"/>
              <a:t>haver de+infinitivo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 err="1"/>
              <a:t>Tinha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 </a:t>
            </a:r>
          </a:p>
          <a:p>
            <a:r>
              <a:rPr lang="cs-CZ" i="1" dirty="0" err="1"/>
              <a:t>Havia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</a:t>
            </a:r>
          </a:p>
          <a:p>
            <a:r>
              <a:rPr lang="cs-CZ" i="1" dirty="0" err="1"/>
              <a:t>Vamos</a:t>
            </a:r>
            <a:r>
              <a:rPr lang="cs-CZ" i="1" dirty="0"/>
              <a:t>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festa</a:t>
            </a:r>
            <a:r>
              <a:rPr lang="cs-CZ" i="1" dirty="0"/>
              <a:t>. </a:t>
            </a:r>
          </a:p>
          <a:p>
            <a:r>
              <a:rPr lang="cs-CZ" i="1" dirty="0" err="1"/>
              <a:t>Havemos</a:t>
            </a:r>
            <a:r>
              <a:rPr lang="cs-CZ" i="1" dirty="0"/>
              <a:t> de </a:t>
            </a:r>
            <a:r>
              <a:rPr lang="cs-CZ" i="1" dirty="0" err="1"/>
              <a:t>encontrar</a:t>
            </a:r>
            <a:r>
              <a:rPr lang="cs-CZ" i="1" dirty="0"/>
              <a:t> </a:t>
            </a:r>
            <a:r>
              <a:rPr lang="cs-CZ" i="1" dirty="0" err="1"/>
              <a:t>mais</a:t>
            </a:r>
            <a:r>
              <a:rPr lang="cs-CZ" i="1" dirty="0"/>
              <a:t> </a:t>
            </a:r>
            <a:r>
              <a:rPr lang="cs-CZ" i="1" dirty="0" err="1"/>
              <a:t>vezes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7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RODOVÁ (</a:t>
            </a:r>
            <a:r>
              <a:rPr lang="cs-CZ" dirty="0" err="1"/>
              <a:t>DIÁTESE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i="1" dirty="0"/>
              <a:t>Ser</a:t>
            </a:r>
            <a:r>
              <a:rPr lang="cs-CZ" i="1" dirty="0"/>
              <a:t>/</a:t>
            </a:r>
            <a:r>
              <a:rPr lang="cs-CZ" i="1" dirty="0" err="1"/>
              <a:t>estar</a:t>
            </a:r>
            <a:r>
              <a:rPr lang="cs-CZ" i="1" dirty="0"/>
              <a:t> 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/>
              <a:t>A </a:t>
            </a:r>
            <a:r>
              <a:rPr lang="cs-CZ" i="1" dirty="0" err="1"/>
              <a:t>festa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organizada</a:t>
            </a:r>
            <a:r>
              <a:rPr lang="cs-CZ" i="1" dirty="0"/>
              <a:t> </a:t>
            </a:r>
            <a:r>
              <a:rPr lang="cs-CZ" i="1" dirty="0" err="1"/>
              <a:t>pela</a:t>
            </a:r>
            <a:r>
              <a:rPr lang="cs-CZ" i="1" dirty="0"/>
              <a:t> Maria. </a:t>
            </a:r>
          </a:p>
          <a:p>
            <a:r>
              <a:rPr lang="cs-CZ" i="1" dirty="0"/>
              <a:t>O </a:t>
            </a:r>
            <a:r>
              <a:rPr lang="cs-CZ" i="1" dirty="0" err="1"/>
              <a:t>trabalho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bem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82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vidová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1446" y="1585452"/>
            <a:ext cx="7467600" cy="487375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Určují, v které fázi uskutečnění se nachází děj: </a:t>
            </a:r>
          </a:p>
          <a:p>
            <a:endParaRPr lang="cs-CZ" dirty="0"/>
          </a:p>
          <a:p>
            <a:r>
              <a:rPr lang="cs-CZ" dirty="0"/>
              <a:t>Začátek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incoativos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começar a, deitar a, desatar a, entrar a, passar a, pegar a, pôr-se a, principiar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Desatou</a:t>
            </a:r>
            <a:r>
              <a:rPr lang="cs-CZ" i="1" dirty="0"/>
              <a:t> a </a:t>
            </a:r>
            <a:r>
              <a:rPr lang="cs-CZ" i="1" dirty="0" err="1"/>
              <a:t>rir</a:t>
            </a:r>
            <a:r>
              <a:rPr lang="cs-CZ" i="1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Průběh 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cursivos</a:t>
            </a:r>
            <a:r>
              <a:rPr lang="cs-CZ" dirty="0"/>
              <a:t>, </a:t>
            </a:r>
            <a:r>
              <a:rPr lang="cs-CZ" dirty="0" err="1"/>
              <a:t>durativos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estar</a:t>
            </a:r>
            <a:r>
              <a:rPr lang="pt-PT" dirty="0"/>
              <a:t>, </a:t>
            </a:r>
            <a:r>
              <a:rPr lang="pt-PT" i="1" dirty="0"/>
              <a:t>andar</a:t>
            </a:r>
            <a:r>
              <a:rPr lang="pt-PT" dirty="0"/>
              <a:t>, </a:t>
            </a:r>
            <a:r>
              <a:rPr lang="pt-PT" i="1" dirty="0"/>
              <a:t>ficar</a:t>
            </a:r>
            <a:r>
              <a:rPr lang="pt-PT" dirty="0"/>
              <a:t> </a:t>
            </a:r>
            <a:r>
              <a:rPr lang="pt-PT" i="1" dirty="0"/>
              <a:t>(+a+infinitivo/+gerúndio</a:t>
            </a:r>
            <a:r>
              <a:rPr lang="pt-PT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Př</a:t>
            </a:r>
            <a:r>
              <a:rPr lang="cs-CZ" dirty="0"/>
              <a:t>: </a:t>
            </a:r>
            <a:r>
              <a:rPr lang="cs-CZ" i="1" dirty="0" err="1"/>
              <a:t>Está</a:t>
            </a:r>
            <a:r>
              <a:rPr lang="cs-CZ" i="1" dirty="0"/>
              <a:t> a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telefone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Opakování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frequentativos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costumar, voltar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 Voltou a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r>
              <a:rPr lang="cs-CZ" i="1" dirty="0" err="1"/>
              <a:t>Costumamos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Algarve</a:t>
            </a:r>
            <a:r>
              <a:rPr lang="cs-CZ" i="1" dirty="0"/>
              <a:t> </a:t>
            </a:r>
            <a:r>
              <a:rPr lang="cs-CZ" i="1" dirty="0" err="1"/>
              <a:t>todos</a:t>
            </a:r>
            <a:r>
              <a:rPr lang="cs-CZ" i="1" dirty="0"/>
              <a:t> os </a:t>
            </a:r>
            <a:r>
              <a:rPr lang="cs-CZ" i="1" dirty="0" err="1"/>
              <a:t>anos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Konec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conclusivos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acabar de, cessar de, deixar de, parar de</a:t>
            </a:r>
            <a:r>
              <a:rPr lang="pt-PT" dirty="0"/>
              <a:t> </a:t>
            </a:r>
            <a:r>
              <a:rPr lang="pt-PT" i="1" dirty="0"/>
              <a:t>(+ infinitivo).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Deixou</a:t>
            </a:r>
            <a:r>
              <a:rPr lang="cs-CZ" i="1" dirty="0"/>
              <a:t> de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98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Syntaktickou funkci přísudku plní sloveso</a:t>
            </a:r>
          </a:p>
          <a:p>
            <a:pPr algn="just"/>
            <a:r>
              <a:rPr lang="cs-CZ" dirty="0"/>
              <a:t>přísudek – 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dirty="0"/>
              <a:t>(název slovesného přísudku)</a:t>
            </a:r>
            <a:endParaRPr lang="cs-CZ" b="1" dirty="0"/>
          </a:p>
          <a:p>
            <a:pPr algn="just"/>
            <a:r>
              <a:rPr lang="cs-CZ" dirty="0"/>
              <a:t>sloveso – </a:t>
            </a:r>
            <a:r>
              <a:rPr lang="cs-CZ" b="1" dirty="0" err="1"/>
              <a:t>verbo</a:t>
            </a:r>
            <a:r>
              <a:rPr lang="cs-CZ" dirty="0"/>
              <a:t> (název slovního druhu)</a:t>
            </a:r>
          </a:p>
          <a:p>
            <a:pPr algn="just"/>
            <a:r>
              <a:rPr lang="cs-CZ" dirty="0"/>
              <a:t>sloveso plnící funkci přísudku – </a:t>
            </a:r>
            <a:r>
              <a:rPr lang="cs-CZ" b="1" dirty="0" err="1"/>
              <a:t>predicador</a:t>
            </a:r>
            <a:endParaRPr lang="cs-CZ" b="1" dirty="0"/>
          </a:p>
          <a:p>
            <a:pPr algn="just"/>
            <a:r>
              <a:rPr lang="cs-CZ" dirty="0"/>
              <a:t>Celá struktura náležící k pojmu přísudku (tedy všechny tzv. argumenty nebo-</a:t>
            </a:r>
            <a:r>
              <a:rPr lang="cs-CZ" dirty="0" err="1"/>
              <a:t>li</a:t>
            </a:r>
            <a:r>
              <a:rPr lang="cs-CZ" dirty="0"/>
              <a:t> předměty) je slovesná predikace (</a:t>
            </a:r>
            <a:r>
              <a:rPr lang="cs-CZ" b="1" dirty="0" err="1"/>
              <a:t>predicação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734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modální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Vůle, přání</a:t>
            </a:r>
            <a:r>
              <a:rPr lang="pt-PT" dirty="0"/>
              <a:t>: </a:t>
            </a:r>
            <a:r>
              <a:rPr lang="pt-PT" i="1" dirty="0"/>
              <a:t>desejar, querer, haver de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Desejo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o </a:t>
            </a:r>
            <a:r>
              <a:rPr lang="cs-CZ" i="1" dirty="0" err="1"/>
              <a:t>diretor</a:t>
            </a:r>
            <a:r>
              <a:rPr lang="cs-CZ" i="1" dirty="0"/>
              <a:t>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Možnost, schopnost</a:t>
            </a:r>
            <a:r>
              <a:rPr lang="pt-PT" dirty="0"/>
              <a:t>: </a:t>
            </a:r>
            <a:r>
              <a:rPr lang="pt-PT" i="1" dirty="0"/>
              <a:t>poder, ser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Posso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contigo</a:t>
            </a:r>
            <a:r>
              <a:rPr lang="cs-CZ" i="1" dirty="0"/>
              <a:t>?</a:t>
            </a:r>
          </a:p>
          <a:p>
            <a:pPr lvl="0"/>
            <a:endParaRPr lang="cs-CZ" dirty="0"/>
          </a:p>
          <a:p>
            <a:pPr lvl="0"/>
            <a:r>
              <a:rPr lang="pt-PT" dirty="0"/>
              <a:t>verbos que exprimem necessidade </a:t>
            </a:r>
            <a:r>
              <a:rPr lang="pt-PT" i="1" dirty="0"/>
              <a:t>dever de, ter de, ter que (+infinitivo);</a:t>
            </a:r>
            <a:r>
              <a:rPr lang="pt-PT" dirty="0"/>
              <a:t>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Devo</a:t>
            </a:r>
            <a:r>
              <a:rPr lang="cs-CZ" i="1" dirty="0"/>
              <a:t> </a:t>
            </a:r>
            <a:r>
              <a:rPr lang="cs-CZ" i="1" dirty="0" err="1"/>
              <a:t>confessar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nao</a:t>
            </a:r>
            <a:r>
              <a:rPr lang="cs-CZ" i="1" dirty="0"/>
              <a:t> </a:t>
            </a:r>
            <a:r>
              <a:rPr lang="cs-CZ" i="1" dirty="0" err="1"/>
              <a:t>acredito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ti.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záměr</a:t>
            </a:r>
            <a:r>
              <a:rPr lang="pt-PT" dirty="0"/>
              <a:t>: </a:t>
            </a:r>
            <a:r>
              <a:rPr lang="pt-PT" i="1" dirty="0"/>
              <a:t>procurar, pretender, buscar, tentar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consecução: </a:t>
            </a:r>
            <a:r>
              <a:rPr lang="pt-PT" i="1" dirty="0"/>
              <a:t>lograr, vir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Neste </a:t>
            </a:r>
            <a:r>
              <a:rPr lang="cs-CZ" i="1" dirty="0" err="1"/>
              <a:t>capítulo</a:t>
            </a:r>
            <a:r>
              <a:rPr lang="cs-CZ" i="1" dirty="0"/>
              <a:t> </a:t>
            </a:r>
            <a:r>
              <a:rPr lang="cs-CZ" i="1" dirty="0" err="1"/>
              <a:t>pretendo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sobre</a:t>
            </a:r>
            <a:r>
              <a:rPr lang="cs-CZ" i="1" dirty="0"/>
              <a:t> o </a:t>
            </a:r>
            <a:r>
              <a:rPr lang="cs-CZ" i="1" dirty="0" err="1"/>
              <a:t>problema</a:t>
            </a:r>
            <a:r>
              <a:rPr lang="cs-CZ" i="1" dirty="0"/>
              <a:t> de </a:t>
            </a:r>
            <a:r>
              <a:rPr lang="cs-CZ" i="1" dirty="0" err="1"/>
              <a:t>imigracao</a:t>
            </a:r>
            <a:r>
              <a:rPr lang="cs-CZ" i="1" dirty="0"/>
              <a:t>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Zdání: </a:t>
            </a:r>
            <a:r>
              <a:rPr lang="pt-PT" i="1" dirty="0"/>
              <a:t>parecer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Parece</a:t>
            </a:r>
            <a:r>
              <a:rPr lang="cs-CZ" i="1" dirty="0"/>
              <a:t> ser </a:t>
            </a:r>
            <a:r>
              <a:rPr lang="cs-CZ" i="1" dirty="0" err="1"/>
              <a:t>pouco</a:t>
            </a:r>
            <a:r>
              <a:rPr lang="cs-CZ" i="1" dirty="0"/>
              <a:t> </a:t>
            </a:r>
            <a:r>
              <a:rPr lang="cs-CZ" i="1" dirty="0" err="1"/>
              <a:t>provável</a:t>
            </a:r>
            <a:r>
              <a:rPr lang="cs-CZ" i="1" dirty="0"/>
              <a:t>. </a:t>
            </a:r>
            <a:r>
              <a:rPr lang="pt-PT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820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D91E2-59B1-5DB9-887D-65E066C5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Quizz</a:t>
            </a:r>
            <a:r>
              <a:rPr lang="pt-PT" dirty="0"/>
              <a:t> final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1CF84-97A7-73A0-F696-379BF7EEE09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3600" b="1" dirty="0"/>
              <a:t>https://forms.office.com/r/BKSJNFG6we</a:t>
            </a:r>
          </a:p>
        </p:txBody>
      </p:sp>
    </p:spTree>
    <p:extLst>
      <p:ext uri="{BB962C8B-B14F-4D97-AF65-F5344CB8AC3E}">
        <p14:creationId xmlns:p14="http://schemas.microsoft.com/office/powerpoint/2010/main" val="29296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tedy celá struktura rotující kolem přísudku (podmět a předmět)</a:t>
            </a:r>
          </a:p>
          <a:p>
            <a:r>
              <a:rPr lang="cs-CZ" dirty="0"/>
              <a:t>Shoduje se s podmětem vždy v osobě a čísle = concord</a:t>
            </a:r>
            <a:r>
              <a:rPr lang="pt-PT" dirty="0"/>
              <a:t>ância</a:t>
            </a:r>
          </a:p>
          <a:p>
            <a:r>
              <a:rPr lang="cs-CZ" dirty="0"/>
              <a:t>jádrem může být:</a:t>
            </a:r>
          </a:p>
          <a:p>
            <a:pPr lvl="1"/>
            <a:r>
              <a:rPr lang="cs-CZ" dirty="0"/>
              <a:t>Plnovýznamové sloveso</a:t>
            </a:r>
          </a:p>
          <a:p>
            <a:pPr lvl="1"/>
            <a:r>
              <a:rPr lang="cs-CZ" dirty="0"/>
              <a:t>Podstatné či přídavné jméno nebo další slovní druhy, jež je mohou zastoupit (zájmena, číslovky, </a:t>
            </a:r>
            <a:r>
              <a:rPr lang="cs-CZ" dirty="0" err="1"/>
              <a:t>apod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689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(plnovýznamové)</a:t>
            </a:r>
          </a:p>
          <a:p>
            <a:r>
              <a:rPr lang="cs-CZ" dirty="0"/>
              <a:t>SLOVESNÁ PERIFRÁZE (složená ze slovesa pomocného a plnovýznamového)</a:t>
            </a:r>
          </a:p>
          <a:p>
            <a:endParaRPr lang="cs-CZ" dirty="0"/>
          </a:p>
          <a:p>
            <a:r>
              <a:rPr lang="cs-CZ" dirty="0"/>
              <a:t>Terminologie: </a:t>
            </a:r>
          </a:p>
          <a:p>
            <a:pPr lvl="1"/>
            <a:r>
              <a:rPr lang="cs-CZ" dirty="0"/>
              <a:t>slovesná perifráze – </a:t>
            </a:r>
            <a:r>
              <a:rPr lang="cs-CZ" b="1" dirty="0" err="1"/>
              <a:t>perífrase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endParaRPr lang="cs-CZ" b="1" dirty="0"/>
          </a:p>
          <a:p>
            <a:pPr lvl="1"/>
            <a:r>
              <a:rPr lang="cs-CZ" dirty="0"/>
              <a:t> plnovýznamové sloveso – </a:t>
            </a:r>
            <a:r>
              <a:rPr lang="cs-CZ" b="1" dirty="0" err="1"/>
              <a:t>verbo</a:t>
            </a:r>
            <a:r>
              <a:rPr lang="cs-CZ" b="1" dirty="0"/>
              <a:t> pleno </a:t>
            </a:r>
          </a:p>
          <a:p>
            <a:pPr marL="457200" lvl="1" indent="0">
              <a:buNone/>
            </a:pPr>
            <a:r>
              <a:rPr lang="cs-CZ" dirty="0"/>
              <a:t>			     také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principal</a:t>
            </a:r>
            <a:endParaRPr lang="cs-CZ" b="1" dirty="0"/>
          </a:p>
          <a:p>
            <a:pPr marL="800100" lvl="1" indent="-342900"/>
            <a:r>
              <a:rPr lang="cs-CZ" dirty="0"/>
              <a:t>pomocné sloveso </a:t>
            </a:r>
            <a:r>
              <a:rPr lang="cs-CZ" b="1" dirty="0"/>
              <a:t>–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024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hlavního a pomocného 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</a:t>
            </a:r>
            <a:r>
              <a:rPr lang="cs-CZ" b="1" dirty="0" err="1"/>
              <a:t>verbo</a:t>
            </a:r>
            <a:r>
              <a:rPr lang="cs-CZ" b="1" dirty="0"/>
              <a:t> pleno, </a:t>
            </a:r>
            <a:r>
              <a:rPr lang="cs-CZ" b="1" dirty="0" err="1"/>
              <a:t>principal</a:t>
            </a:r>
            <a:r>
              <a:rPr lang="cs-CZ" dirty="0"/>
              <a:t>) je gramatickým i sémantickým jádrem věty. </a:t>
            </a:r>
          </a:p>
          <a:p>
            <a:endParaRPr lang="cs-CZ" dirty="0"/>
          </a:p>
          <a:p>
            <a:r>
              <a:rPr lang="cs-CZ" dirty="0"/>
              <a:t>Pomocné sloveso (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r>
              <a:rPr lang="cs-CZ" dirty="0"/>
              <a:t>) je prvkem sloužícím pouze pro vyjádření :</a:t>
            </a:r>
          </a:p>
          <a:p>
            <a:pPr lvl="1"/>
            <a:r>
              <a:rPr lang="cs-CZ" dirty="0"/>
              <a:t>gramatického významu času, způsobu a vidu (Tempo </a:t>
            </a:r>
            <a:r>
              <a:rPr lang="cs-CZ" dirty="0" err="1"/>
              <a:t>Modo</a:t>
            </a:r>
            <a:r>
              <a:rPr lang="cs-CZ" dirty="0"/>
              <a:t> </a:t>
            </a:r>
            <a:r>
              <a:rPr lang="cs-CZ" dirty="0" err="1"/>
              <a:t>Aspecto</a:t>
            </a:r>
            <a:r>
              <a:rPr lang="cs-CZ" dirty="0"/>
              <a:t> = TMA) </a:t>
            </a:r>
          </a:p>
          <a:p>
            <a:pPr lvl="1"/>
            <a:r>
              <a:rPr lang="cs-CZ" dirty="0"/>
              <a:t> shody s podmětem (číslo, osoba)</a:t>
            </a:r>
          </a:p>
        </p:txBody>
      </p:sp>
    </p:spTree>
    <p:extLst>
      <p:ext uri="{BB962C8B-B14F-4D97-AF65-F5344CB8AC3E}">
        <p14:creationId xmlns:p14="http://schemas.microsoft.com/office/powerpoint/2010/main" val="362970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HLAVNÍ, PLNOVÝZNAMOVÁ SLOVESA – 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Podle toho, zda přijímají předmět, se dělí na: 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TRANZITIVNÍ (</a:t>
            </a:r>
            <a:r>
              <a:rPr lang="cs-CZ" b="1" dirty="0" err="1"/>
              <a:t>transitivos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NETRANZITIVNÍ (</a:t>
            </a:r>
            <a:r>
              <a:rPr lang="cs-CZ" b="1" dirty="0" err="1"/>
              <a:t>intransitivos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295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netranzitivní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Nepotřebují žádný předmět.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pt-PT" i="1" dirty="0"/>
              <a:t>O João </a:t>
            </a:r>
            <a:r>
              <a:rPr lang="pt-PT" i="1" u="sng" dirty="0"/>
              <a:t>caiu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António </a:t>
            </a:r>
            <a:r>
              <a:rPr lang="pt-PT" i="1" u="sng" dirty="0"/>
              <a:t>adormeceu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vidro </a:t>
            </a:r>
            <a:r>
              <a:rPr lang="pt-PT" i="1" u="sng" dirty="0"/>
              <a:t>rachou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gelo </a:t>
            </a:r>
            <a:r>
              <a:rPr lang="pt-PT" i="1" u="sng" dirty="0"/>
              <a:t>derreteu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cão </a:t>
            </a:r>
            <a:r>
              <a:rPr lang="pt-PT" i="1" u="sng" dirty="0"/>
              <a:t>ladra</a:t>
            </a:r>
            <a:r>
              <a:rPr lang="pt-PT" i="1" dirty="0"/>
              <a:t>.</a:t>
            </a:r>
            <a:endParaRPr lang="cs-CZ" dirty="0"/>
          </a:p>
          <a:p>
            <a:r>
              <a:rPr lang="pt-PT" i="1" dirty="0"/>
              <a:t> O rouxinol </a:t>
            </a:r>
            <a:r>
              <a:rPr lang="pt-PT" i="1" u="sng" dirty="0"/>
              <a:t>trina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78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Podle toho, zda se váží s předmětem pomocí předložky či nikoliv, se dělí na: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PŘÍMÁ –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diretos</a:t>
            </a:r>
            <a:endParaRPr lang="cs-CZ" b="1" i="1" dirty="0"/>
          </a:p>
          <a:p>
            <a:r>
              <a:rPr lang="cs-CZ" dirty="0"/>
              <a:t>NEPŘÍMÁ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indiretos</a:t>
            </a:r>
            <a:endParaRPr lang="cs-CZ" b="1" i="1" dirty="0"/>
          </a:p>
          <a:p>
            <a:r>
              <a:rPr lang="cs-CZ" dirty="0"/>
              <a:t>PŘÍMÁ A NEPŘÍMÁ ZÁROVEŇ </a:t>
            </a:r>
            <a:r>
              <a:rPr lang="cs-CZ" b="1" i="1" dirty="0" err="1"/>
              <a:t>bitransitivos</a:t>
            </a:r>
            <a:endParaRPr lang="cs-CZ" b="1" i="1" dirty="0"/>
          </a:p>
          <a:p>
            <a:r>
              <a:rPr lang="cs-CZ" dirty="0"/>
              <a:t>OBJEKTOVÁ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oblíquos</a:t>
            </a:r>
            <a:endParaRPr lang="cs-CZ" b="1" i="1" dirty="0"/>
          </a:p>
          <a:p>
            <a:r>
              <a:rPr lang="cs-CZ" dirty="0"/>
              <a:t>PŘÍSUDKOVÉ </a:t>
            </a:r>
            <a:r>
              <a:rPr lang="cs-CZ" b="1" i="1" dirty="0" err="1"/>
              <a:t>predicativos</a:t>
            </a:r>
            <a:endParaRPr lang="cs-CZ" b="1" i="1" dirty="0"/>
          </a:p>
          <a:p>
            <a:r>
              <a:rPr lang="cs-CZ" dirty="0"/>
              <a:t>PŘÍSLOVEČNÁ </a:t>
            </a:r>
            <a:r>
              <a:rPr lang="cs-CZ" b="1" i="1" dirty="0" err="1"/>
              <a:t>adverbiais</a:t>
            </a:r>
            <a:endParaRPr lang="cs-CZ" b="1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0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diretos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Potřebují předmět přímý (ten se váže se slovesem většinou bez předložky)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comeu</a:t>
            </a:r>
            <a:r>
              <a:rPr lang="cs-CZ" i="1" dirty="0"/>
              <a:t> </a:t>
            </a:r>
            <a:r>
              <a:rPr lang="cs-CZ" i="1" u="sng" dirty="0"/>
              <a:t>o bolo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70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898</Words>
  <Application>Microsoft Office PowerPoint</Application>
  <PresentationFormat>Předvádění na obrazovce (4:3)</PresentationFormat>
  <Paragraphs>161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Century Schoolbook</vt:lpstr>
      <vt:lpstr>Wingdings</vt:lpstr>
      <vt:lpstr>Wingdings 2</vt:lpstr>
      <vt:lpstr>Arkýř</vt:lpstr>
      <vt:lpstr>SYNTAX  téma:  PŘÍSUDEK </vt:lpstr>
      <vt:lpstr>PŘÍSUDEK</vt:lpstr>
      <vt:lpstr>PŘÍSUDEK</vt:lpstr>
      <vt:lpstr>STRUKTURA PŘÍSUDKU</vt:lpstr>
      <vt:lpstr>Funkce hlavního a pomocného slovesa </vt:lpstr>
      <vt:lpstr>HLAVNÍ, PLNOVÝZNAMOVÁ SLOVESA – verbos plenos (principais)</vt:lpstr>
      <vt:lpstr>Hlavní slovesa netranzitivní</vt:lpstr>
      <vt:lpstr>HLAVNÍ SLOVESA TRANZITIVNÍ</vt:lpstr>
      <vt:lpstr>Tranzitivní přímá  (transitivos diretos)</vt:lpstr>
      <vt:lpstr>TRANZITIVNÍ NEPŘÍMÁ  (transitivos indiretos) </vt:lpstr>
      <vt:lpstr>Tranzitivní přímá i nepřímá (bi, ditransitivos)</vt:lpstr>
      <vt:lpstr>Tranzitivní objektovÁ  (transitivos oblíquos)</vt:lpstr>
      <vt:lpstr>Tranzitivní predikativní (transitivos predicativos)  </vt:lpstr>
      <vt:lpstr>Tranzitivní slovesa příslovečná (transitivos adverbiais)</vt:lpstr>
      <vt:lpstr>POMOCNÁ SLOVESA   (verbos auxiliares)</vt:lpstr>
      <vt:lpstr>Funkce pomocných sloves</vt:lpstr>
      <vt:lpstr>Pomocná slovesa - časová</vt:lpstr>
      <vt:lpstr>POMOCNÁ SLOVESA RODOVÁ (DIÁTESE)</vt:lpstr>
      <vt:lpstr>Pomocná slovesa vidová</vt:lpstr>
      <vt:lpstr>Pomocná slovesa modální </vt:lpstr>
      <vt:lpstr>Quizz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PŘÍSUDEK</dc:title>
  <dc:creator>win</dc:creator>
  <cp:lastModifiedBy>Iva Svobodová</cp:lastModifiedBy>
  <cp:revision>12</cp:revision>
  <dcterms:created xsi:type="dcterms:W3CDTF">2018-10-07T07:49:54Z</dcterms:created>
  <dcterms:modified xsi:type="dcterms:W3CDTF">2022-10-23T17:19:31Z</dcterms:modified>
</cp:coreProperties>
</file>