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89" r:id="rId35"/>
    <p:sldId id="292" r:id="rId36"/>
    <p:sldId id="293" r:id="rId37"/>
    <p:sldId id="295" r:id="rId38"/>
    <p:sldId id="294" r:id="rId39"/>
    <p:sldId id="297" r:id="rId40"/>
    <p:sldId id="298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3BCE10-DF68-4EC5-92C4-44E00E3AC19A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2GWMGbDps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2GWMGbDps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TYPY PŘÍSUDKU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4. HODINA</a:t>
            </a:r>
          </a:p>
          <a:p>
            <a:r>
              <a:rPr lang="pt-PT" dirty="0"/>
              <a:t>24.10</a:t>
            </a:r>
            <a:r>
              <a:rPr lang="cs-CZ" dirty="0"/>
              <a:t>. 202</a:t>
            </a:r>
            <a:r>
              <a:rPr lang="pt-PT" dirty="0"/>
              <a:t>2</a:t>
            </a:r>
            <a:endParaRPr lang="cs-CZ" dirty="0"/>
          </a:p>
          <a:p>
            <a:r>
              <a:rPr lang="cs-CZ" dirty="0"/>
              <a:t>ZDROJE: </a:t>
            </a:r>
          </a:p>
          <a:p>
            <a:r>
              <a:rPr lang="cs-CZ" dirty="0"/>
              <a:t>SVOBODOVÁ, </a:t>
            </a:r>
            <a:r>
              <a:rPr lang="cs-CZ" dirty="0" err="1"/>
              <a:t>SINTAXE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 (2014, PP. 33-44)</a:t>
            </a:r>
            <a:endParaRPr lang="pt-PT" dirty="0"/>
          </a:p>
          <a:p>
            <a:r>
              <a:rPr lang="cs-CZ" sz="2900" dirty="0">
                <a:hlinkClick r:id="rId2"/>
              </a:rPr>
              <a:t>https://forms.office.com/r/2GWMGbDpsM</a:t>
            </a:r>
            <a:endParaRPr lang="pt-PT" sz="2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4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SPONOVÉ SLOVESO </a:t>
            </a:r>
            <a:r>
              <a:rPr lang="cs-CZ" b="1" i="1" dirty="0" err="1"/>
              <a:t>ESTAR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přechodný či získaný stav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PT" b="1" dirty="0"/>
              <a:t>o verbo estativo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r>
              <a:rPr lang="pt-PT" i="1" u="sng" dirty="0"/>
              <a:t>Estou</a:t>
            </a:r>
            <a:r>
              <a:rPr lang="pt-PT" i="1" dirty="0"/>
              <a:t> constipadíssimo.</a:t>
            </a:r>
            <a:r>
              <a:rPr lang="pt-PT" dirty="0"/>
              <a:t> </a:t>
            </a:r>
            <a:endParaRPr lang="cs-CZ" dirty="0"/>
          </a:p>
          <a:p>
            <a:endParaRPr lang="cs-CZ" i="1" dirty="0"/>
          </a:p>
          <a:p>
            <a:r>
              <a:rPr lang="cs-CZ" i="1" dirty="0"/>
              <a:t>V některých případech je může nahradit také </a:t>
            </a:r>
            <a:r>
              <a:rPr lang="pt-PT" b="1" i="1" dirty="0"/>
              <a:t>andar</a:t>
            </a:r>
            <a:r>
              <a:rPr lang="pt-PT" b="1" dirty="0"/>
              <a:t> e </a:t>
            </a:r>
            <a:r>
              <a:rPr lang="pt-PT" b="1" i="1" dirty="0"/>
              <a:t>viver</a:t>
            </a:r>
            <a:r>
              <a:rPr lang="pt-PT" b="1" dirty="0"/>
              <a:t> </a:t>
            </a:r>
            <a:r>
              <a:rPr lang="cs-CZ" dirty="0"/>
              <a:t>ve významu být stále…</a:t>
            </a:r>
          </a:p>
          <a:p>
            <a:endParaRPr lang="cs-CZ" dirty="0"/>
          </a:p>
          <a:p>
            <a:pPr marL="640080" lvl="2" indent="0">
              <a:buNone/>
            </a:pPr>
            <a:r>
              <a:rPr lang="pt-PT" sz="2800" i="1" dirty="0"/>
              <a:t>Ela </a:t>
            </a:r>
            <a:r>
              <a:rPr lang="pt-PT" sz="2800" b="1" i="1" u="sng" dirty="0"/>
              <a:t>anda</a:t>
            </a:r>
            <a:r>
              <a:rPr lang="pt-PT" sz="2800" i="1" dirty="0"/>
              <a:t> cansada.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i="1" dirty="0"/>
              <a:t>O João </a:t>
            </a:r>
            <a:r>
              <a:rPr lang="pt-PT" sz="2800" b="1" i="1" u="sng" dirty="0"/>
              <a:t>vive</a:t>
            </a:r>
            <a:r>
              <a:rPr lang="pt-PT" sz="2800" i="1" dirty="0"/>
              <a:t> rodeado de problemas</a:t>
            </a:r>
            <a:r>
              <a:rPr lang="cs-CZ" dirty="0"/>
              <a:t>.</a:t>
            </a:r>
            <a:r>
              <a:rPr lang="pt-PT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7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Slovesa </a:t>
            </a:r>
            <a:r>
              <a:rPr lang="cs-CZ" dirty="0" err="1"/>
              <a:t>permansivní</a:t>
            </a:r>
            <a:r>
              <a:rPr lang="cs-CZ" dirty="0"/>
              <a:t> </a:t>
            </a:r>
            <a:r>
              <a:rPr lang="pt-PT" b="1" i="1" dirty="0"/>
              <a:t>ficar, acabar, fazer-se, meter-se, tornar-se e virar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náhlou změnu stavu</a:t>
            </a:r>
          </a:p>
          <a:p>
            <a:r>
              <a:rPr lang="pt-PT" b="1" dirty="0"/>
              <a:t>os verbos permansivos </a:t>
            </a:r>
            <a:endParaRPr lang="cs-CZ" i="1" u="sng" dirty="0"/>
          </a:p>
          <a:p>
            <a:pPr marL="640080" lvl="2" indent="0">
              <a:buNone/>
            </a:pPr>
            <a:r>
              <a:rPr lang="pt-PT" sz="2800" b="1" i="1" u="sng" dirty="0"/>
              <a:t>Fiquei</a:t>
            </a:r>
            <a:r>
              <a:rPr lang="pt-PT" sz="2800" i="1" dirty="0"/>
              <a:t> irritadíssima.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b="1" i="1" u="sng" dirty="0"/>
              <a:t>Acabou</a:t>
            </a:r>
            <a:r>
              <a:rPr lang="pt-PT" sz="2800" i="1" dirty="0"/>
              <a:t> pobre.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i="1" dirty="0"/>
              <a:t>O tronco </a:t>
            </a:r>
            <a:r>
              <a:rPr lang="pt-PT" sz="2800" b="1" i="1" u="sng" dirty="0"/>
              <a:t>virou</a:t>
            </a:r>
            <a:r>
              <a:rPr lang="pt-PT" sz="2800" i="1" dirty="0"/>
              <a:t> a canoa</a:t>
            </a:r>
            <a:r>
              <a:rPr lang="pt-PT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61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vyjadřující pokračování děje </a:t>
            </a:r>
            <a:br>
              <a:rPr lang="cs-CZ" dirty="0"/>
            </a:br>
            <a:r>
              <a:rPr lang="cs-CZ" b="1" i="1" dirty="0" err="1"/>
              <a:t>continuar</a:t>
            </a:r>
            <a:r>
              <a:rPr lang="cs-CZ" b="1" i="1" dirty="0"/>
              <a:t>, </a:t>
            </a:r>
            <a:r>
              <a:rPr lang="cs-CZ" b="1" i="1" dirty="0" err="1"/>
              <a:t>ficar</a:t>
            </a:r>
            <a:r>
              <a:rPr lang="cs-CZ" b="1" i="1" dirty="0"/>
              <a:t>, </a:t>
            </a:r>
            <a:r>
              <a:rPr lang="cs-CZ" b="1" i="1" dirty="0" err="1"/>
              <a:t>permanecer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i="1" dirty="0"/>
          </a:p>
          <a:p>
            <a:pPr marL="0" lvl="0" indent="0">
              <a:buNone/>
            </a:pPr>
            <a:r>
              <a:rPr lang="cs-CZ" dirty="0"/>
              <a:t>Vyjadřují pokračování a trvání děje</a:t>
            </a:r>
          </a:p>
          <a:p>
            <a:pPr marL="0" lvl="0" indent="0">
              <a:buNone/>
            </a:pPr>
            <a:r>
              <a:rPr lang="pt-PT" b="1" dirty="0"/>
              <a:t>os verbos</a:t>
            </a:r>
            <a:r>
              <a:rPr lang="pt-PT" dirty="0"/>
              <a:t> </a:t>
            </a:r>
            <a:r>
              <a:rPr lang="pt-PT" b="1" dirty="0"/>
              <a:t>cursivos</a:t>
            </a:r>
            <a:r>
              <a:rPr lang="pt-PT" dirty="0"/>
              <a:t> ou </a:t>
            </a:r>
            <a:r>
              <a:rPr lang="pt-PT" b="1" dirty="0"/>
              <a:t>durativos</a:t>
            </a:r>
            <a:endParaRPr lang="cs-CZ" dirty="0"/>
          </a:p>
          <a:p>
            <a:pPr lvl="0"/>
            <a:endParaRPr lang="cs-CZ" i="1" dirty="0"/>
          </a:p>
          <a:p>
            <a:pPr lvl="0"/>
            <a:endParaRPr lang="cs-CZ" i="1" dirty="0"/>
          </a:p>
          <a:p>
            <a:pPr lvl="0"/>
            <a:r>
              <a:rPr lang="pt-PT" b="1" i="1" dirty="0"/>
              <a:t>Continuou</a:t>
            </a:r>
            <a:r>
              <a:rPr lang="pt-PT" i="1" dirty="0"/>
              <a:t> interessado no problema. </a:t>
            </a:r>
            <a:endParaRPr lang="cs-CZ" i="1" dirty="0"/>
          </a:p>
          <a:p>
            <a:pPr lvl="0"/>
            <a:r>
              <a:rPr lang="pt-PT" b="1" i="1" dirty="0"/>
              <a:t>Permaneceu</a:t>
            </a:r>
            <a:r>
              <a:rPr lang="pt-PT" i="1" dirty="0"/>
              <a:t> sentado à mesa</a:t>
            </a:r>
            <a:r>
              <a:rPr lang="pt-PT" dirty="0"/>
              <a:t>. </a:t>
            </a:r>
            <a:endParaRPr lang="cs-CZ" dirty="0"/>
          </a:p>
          <a:p>
            <a:pPr lvl="0"/>
            <a:r>
              <a:rPr lang="pt-PT" i="1" dirty="0"/>
              <a:t>Ele </a:t>
            </a:r>
            <a:r>
              <a:rPr lang="pt-PT" b="1" i="1" dirty="0"/>
              <a:t>ficou</a:t>
            </a:r>
            <a:r>
              <a:rPr lang="pt-PT" i="1" dirty="0"/>
              <a:t> silencioso</a:t>
            </a:r>
            <a:r>
              <a:rPr lang="pt-PT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695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přirovnání </a:t>
            </a:r>
            <a:br>
              <a:rPr lang="cs-CZ" dirty="0"/>
            </a:br>
            <a:r>
              <a:rPr lang="cs-CZ" b="1" i="1" dirty="0" err="1"/>
              <a:t>parecer</a:t>
            </a:r>
            <a:r>
              <a:rPr lang="cs-CZ" b="1" i="1" dirty="0"/>
              <a:t>, </a:t>
            </a:r>
            <a:r>
              <a:rPr lang="cs-CZ" b="1" i="1" dirty="0" err="1"/>
              <a:t>semelhar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verbos</a:t>
            </a:r>
            <a:r>
              <a:rPr lang="pt-PT" dirty="0"/>
              <a:t> que exprimem  </a:t>
            </a:r>
            <a:r>
              <a:rPr lang="pt-PT" b="1" dirty="0"/>
              <a:t>aparência</a:t>
            </a:r>
            <a:r>
              <a:rPr lang="pt-PT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t-PT" i="1" dirty="0"/>
              <a:t>Aquilo </a:t>
            </a:r>
            <a:r>
              <a:rPr lang="pt-PT" b="1" i="1" u="sng" dirty="0"/>
              <a:t>parecia</a:t>
            </a:r>
            <a:r>
              <a:rPr lang="pt-PT" i="1" dirty="0"/>
              <a:t> imóvel</a:t>
            </a:r>
            <a:r>
              <a:rPr lang="pt-PT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Tudo</a:t>
            </a:r>
            <a:r>
              <a:rPr lang="cs-CZ" i="1" dirty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</a:t>
            </a:r>
            <a:r>
              <a:rPr lang="cs-CZ" i="1" dirty="0" err="1"/>
              <a:t>tudo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terra</a:t>
            </a:r>
            <a:r>
              <a:rPr lang="cs-CZ" i="1" dirty="0"/>
              <a:t> </a:t>
            </a:r>
            <a:r>
              <a:rPr lang="cs-CZ" i="1" dirty="0" err="1"/>
              <a:t>perfumante</a:t>
            </a:r>
            <a:r>
              <a:rPr lang="cs-CZ" i="1" dirty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a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véspera</a:t>
            </a:r>
            <a:r>
              <a:rPr lang="cs-CZ" i="1" dirty="0"/>
              <a:t> de </a:t>
            </a:r>
            <a:r>
              <a:rPr lang="cs-CZ" i="1" dirty="0" err="1"/>
              <a:t>carícia</a:t>
            </a:r>
            <a:r>
              <a:rPr lang="cs-CZ" i="1" dirty="0"/>
              <a:t>.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7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/>
              <a:t>PŘÍSUDEK SLOVESNÝ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VERBAL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Jádrem je plnovýznamové sloveso</a:t>
            </a:r>
          </a:p>
          <a:p>
            <a:r>
              <a:rPr lang="cs-CZ" dirty="0"/>
              <a:t>To může figurovat ve větě:</a:t>
            </a:r>
          </a:p>
          <a:p>
            <a:pPr lvl="1"/>
            <a:r>
              <a:rPr lang="cs-CZ" dirty="0"/>
              <a:t>Samostatně (v rodu činném a trpném)</a:t>
            </a:r>
          </a:p>
          <a:p>
            <a:pPr lvl="1"/>
            <a:r>
              <a:rPr lang="cs-CZ" dirty="0"/>
              <a:t>Nesamostatně (s pomocným slovesem vyjadřujícím TMA)</a:t>
            </a:r>
          </a:p>
        </p:txBody>
      </p:sp>
    </p:spTree>
    <p:extLst>
      <p:ext uri="{BB962C8B-B14F-4D97-AF65-F5344CB8AC3E}">
        <p14:creationId xmlns:p14="http://schemas.microsoft.com/office/powerpoint/2010/main" val="80056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PŘÍSUDEK SLOVESNÝ a TRANSITIVITA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VERBAL</a:t>
            </a:r>
            <a:r>
              <a:rPr lang="cs-CZ" i="1" dirty="0"/>
              <a:t> e </a:t>
            </a:r>
            <a:r>
              <a:rPr lang="cs-CZ" i="1" dirty="0" err="1"/>
              <a:t>transitividade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Netranzitivní</a:t>
            </a:r>
            <a:r>
              <a:rPr lang="cs-CZ" dirty="0"/>
              <a:t> – nepotřebují předmět (ale někdy jej můžou fakultativně mít)</a:t>
            </a:r>
          </a:p>
          <a:p>
            <a:endParaRPr lang="cs-CZ" dirty="0"/>
          </a:p>
          <a:p>
            <a:r>
              <a:rPr lang="cs-CZ" b="1" dirty="0"/>
              <a:t>Tranzitivní</a:t>
            </a:r>
            <a:r>
              <a:rPr lang="cs-CZ" dirty="0"/>
              <a:t> –potřebují předmět (mají povinný předmět)</a:t>
            </a:r>
          </a:p>
        </p:txBody>
      </p:sp>
    </p:spTree>
    <p:extLst>
      <p:ext uri="{BB962C8B-B14F-4D97-AF65-F5344CB8AC3E}">
        <p14:creationId xmlns:p14="http://schemas.microsoft.com/office/powerpoint/2010/main" val="6615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Netranzitivní</a:t>
            </a:r>
            <a:r>
              <a:rPr lang="cs-CZ" sz="2700" dirty="0"/>
              <a:t> SLOVESA ve funkci PŘÍSUDKU</a:t>
            </a:r>
            <a:br>
              <a:rPr lang="cs-CZ" sz="2700" dirty="0"/>
            </a:br>
            <a:r>
              <a:rPr lang="cs-CZ" sz="2700" dirty="0" err="1"/>
              <a:t>verbos</a:t>
            </a:r>
            <a:r>
              <a:rPr lang="cs-CZ" sz="2700" dirty="0"/>
              <a:t> </a:t>
            </a:r>
            <a:r>
              <a:rPr lang="cs-CZ" sz="2700" dirty="0" err="1"/>
              <a:t>intransitivos</a:t>
            </a:r>
            <a:r>
              <a:rPr lang="cs-CZ" sz="2700" dirty="0"/>
              <a:t> na </a:t>
            </a:r>
            <a:r>
              <a:rPr lang="cs-CZ" sz="2700" dirty="0" err="1"/>
              <a:t>funcao</a:t>
            </a:r>
            <a:r>
              <a:rPr lang="cs-CZ" sz="2700" dirty="0"/>
              <a:t> do </a:t>
            </a:r>
            <a:r>
              <a:rPr lang="cs-CZ" sz="2700" dirty="0" err="1"/>
              <a:t>predicado</a:t>
            </a:r>
            <a:r>
              <a:rPr lang="cs-CZ" sz="2700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pt-PT" sz="2800" i="1" dirty="0"/>
              <a:t>O João </a:t>
            </a:r>
            <a:r>
              <a:rPr lang="pt-PT" sz="2800" i="1" u="sng" dirty="0"/>
              <a:t>caiu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António </a:t>
            </a:r>
            <a:r>
              <a:rPr lang="pt-PT" sz="2800" i="1" u="sng" dirty="0"/>
              <a:t>adormeceu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vidro </a:t>
            </a:r>
            <a:r>
              <a:rPr lang="pt-PT" sz="2800" i="1" u="sng" dirty="0"/>
              <a:t>rachou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gelo </a:t>
            </a:r>
            <a:r>
              <a:rPr lang="pt-PT" sz="2800" i="1" u="sng" dirty="0"/>
              <a:t>derreteu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cão </a:t>
            </a:r>
            <a:r>
              <a:rPr lang="pt-PT" sz="2800" i="1" u="sng" dirty="0"/>
              <a:t>ladra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rouxinol </a:t>
            </a:r>
            <a:r>
              <a:rPr lang="pt-PT" sz="2800" i="1" u="sng" dirty="0"/>
              <a:t>trina</a:t>
            </a:r>
            <a:r>
              <a:rPr lang="pt-PT" sz="2800" i="1" dirty="0"/>
              <a:t>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51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Netranzitivní</a:t>
            </a:r>
            <a:r>
              <a:rPr lang="cs-CZ" sz="2400" dirty="0"/>
              <a:t> SLOVESA ve funkci PŘÍSUDKU</a:t>
            </a:r>
            <a:br>
              <a:rPr lang="cs-CZ" sz="2400" dirty="0"/>
            </a:br>
            <a:r>
              <a:rPr lang="cs-CZ" sz="2400" i="1" dirty="0" err="1"/>
              <a:t>verbos</a:t>
            </a:r>
            <a:r>
              <a:rPr lang="cs-CZ" sz="2400" i="1" dirty="0"/>
              <a:t> </a:t>
            </a:r>
            <a:r>
              <a:rPr lang="cs-CZ" sz="2400" i="1" dirty="0" err="1"/>
              <a:t>intransitivos</a:t>
            </a:r>
            <a:r>
              <a:rPr lang="cs-CZ" sz="2400" i="1" dirty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Slovesa vyjadřující přírodní a náhodné jevy :</a:t>
            </a:r>
          </a:p>
          <a:p>
            <a:pPr marL="0" lvl="0" indent="0">
              <a:buNone/>
            </a:pPr>
            <a:r>
              <a:rPr lang="cs-CZ" dirty="0"/>
              <a:t>(</a:t>
            </a:r>
            <a:r>
              <a:rPr lang="pt-PT" dirty="0"/>
              <a:t>verbos de fenómenos naturais ou acidentais</a:t>
            </a:r>
            <a:r>
              <a:rPr lang="cs-CZ" dirty="0"/>
              <a:t>)</a:t>
            </a:r>
            <a:r>
              <a:rPr lang="pt-PT" dirty="0"/>
              <a:t>: </a:t>
            </a:r>
            <a:r>
              <a:rPr lang="pt-PT" b="1" i="1" dirty="0"/>
              <a:t>chover, ventar, nascer, morrer, acontecer, ocorrer, cair, surgir, acordar, dormir, brilhar, girar</a:t>
            </a:r>
            <a:r>
              <a:rPr lang="pt-PT" i="1" dirty="0"/>
              <a:t>,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Některá slovesa, která mají za podmět bytost schopnou děj vykonat:  </a:t>
            </a:r>
            <a:r>
              <a:rPr lang="pt-PT" dirty="0"/>
              <a:t> 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pt-PT" b="1" i="1" dirty="0"/>
              <a:t>ler, brincar, trabalhar, correr, voar, </a:t>
            </a:r>
            <a:r>
              <a:rPr lang="pt-PT" b="1" dirty="0"/>
              <a:t>etc.;</a:t>
            </a:r>
            <a:endParaRPr lang="cs-CZ" b="1" dirty="0"/>
          </a:p>
          <a:p>
            <a:r>
              <a:rPr lang="cs-CZ" dirty="0"/>
              <a:t>A to včetně sloves vyjadřujících pohyb a situaci</a:t>
            </a:r>
            <a:r>
              <a:rPr lang="pt-PT" dirty="0"/>
              <a:t>: </a:t>
            </a:r>
            <a:endParaRPr lang="cs-CZ" dirty="0"/>
          </a:p>
          <a:p>
            <a:pPr marL="0" indent="0">
              <a:buNone/>
            </a:pPr>
            <a:r>
              <a:rPr lang="pt-PT" b="1" i="1" dirty="0"/>
              <a:t>chegar, parir, seguir, vir, morar, </a:t>
            </a:r>
            <a:r>
              <a:rPr lang="pt-PT" b="1" dirty="0"/>
              <a:t> </a:t>
            </a:r>
            <a:r>
              <a:rPr lang="pt-PT" dirty="0"/>
              <a:t>etc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30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b="1" dirty="0"/>
              <a:t>netranzitivní slovesa </a:t>
            </a:r>
            <a:r>
              <a:rPr lang="cs-CZ" dirty="0"/>
              <a:t>s předmětem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i="1" dirty="0"/>
              <a:t>acudir, agradar, bastar, constar, faltar, obedecer, perdoar,  sobreviver</a:t>
            </a:r>
            <a:endParaRPr lang="cs-CZ" b="1" i="1" dirty="0"/>
          </a:p>
          <a:p>
            <a:endParaRPr lang="cs-CZ" b="1" i="1" dirty="0"/>
          </a:p>
          <a:p>
            <a:pPr marL="640080" lvl="2" indent="0">
              <a:buNone/>
            </a:pPr>
            <a:r>
              <a:rPr lang="pt-PT" sz="2400" i="1" dirty="0"/>
              <a:t>Faltou-</a:t>
            </a:r>
            <a:r>
              <a:rPr lang="pt-PT" sz="2400" i="1" u="sng" dirty="0"/>
              <a:t>lhe</a:t>
            </a:r>
            <a:r>
              <a:rPr lang="pt-PT" sz="2400" i="1" dirty="0"/>
              <a:t> o interesse pelo trabalho.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A enfermeira acudiu </a:t>
            </a:r>
            <a:r>
              <a:rPr lang="pt-PT" sz="2400" i="1" u="sng" dirty="0"/>
              <a:t>ao paciente.</a:t>
            </a:r>
            <a:r>
              <a:rPr lang="pt-PT" sz="2400" dirty="0"/>
              <a:t>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Sobrevivemos </a:t>
            </a:r>
            <a:r>
              <a:rPr lang="pt-PT" sz="2400" i="1" u="sng" dirty="0"/>
              <a:t>à catástrofe</a:t>
            </a:r>
            <a:r>
              <a:rPr lang="pt-PT" sz="2400" i="1" dirty="0"/>
              <a:t>.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Perdoei </a:t>
            </a:r>
            <a:r>
              <a:rPr lang="pt-PT" sz="2400" i="1" u="sng" dirty="0"/>
              <a:t>ao meu amigo</a:t>
            </a:r>
            <a:r>
              <a:rPr lang="pt-PT" sz="2400" i="1" dirty="0"/>
              <a:t>. </a:t>
            </a:r>
            <a:endParaRPr lang="cs-CZ" sz="2400" dirty="0"/>
          </a:p>
          <a:p>
            <a:endParaRPr lang="cs-CZ" sz="3000" i="1" dirty="0"/>
          </a:p>
          <a:p>
            <a:r>
              <a:rPr lang="cs-CZ" dirty="0"/>
              <a:t>Jde o </a:t>
            </a:r>
            <a:r>
              <a:rPr lang="cs-CZ" b="1" dirty="0"/>
              <a:t>netranzitivní slovesa s předmětem nepřímým</a:t>
            </a:r>
            <a:r>
              <a:rPr lang="cs-CZ" sz="3000" b="1" dirty="0"/>
              <a:t>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4876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netranzitivní slovesa </a:t>
            </a:r>
            <a:r>
              <a:rPr lang="cs-CZ" dirty="0"/>
              <a:t>s předmětem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pt-PT" b="1" i="1" dirty="0"/>
              <a:t>assistir, chegar, depender, entrar, faltar</a:t>
            </a:r>
            <a:r>
              <a:rPr lang="pt-PT" b="1" dirty="0"/>
              <a:t> (no sentido de estar ausente), </a:t>
            </a:r>
            <a:r>
              <a:rPr lang="pt-PT" b="1" i="1" dirty="0"/>
              <a:t>morar, partir, recorrer, sair </a:t>
            </a:r>
            <a:endParaRPr lang="cs-CZ" b="1" i="1" dirty="0"/>
          </a:p>
          <a:p>
            <a:endParaRPr lang="cs-CZ" b="1" i="1" dirty="0"/>
          </a:p>
          <a:p>
            <a:pPr marL="914400" lvl="3" indent="0">
              <a:buNone/>
            </a:pPr>
            <a:r>
              <a:rPr lang="pt-PT" sz="2600" i="1" dirty="0"/>
              <a:t>A menina faltou </a:t>
            </a:r>
            <a:r>
              <a:rPr lang="pt-PT" sz="2600" i="1" u="sng" dirty="0"/>
              <a:t>às aulas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Isso depende </a:t>
            </a:r>
            <a:r>
              <a:rPr lang="pt-PT" sz="2600" i="1" u="sng" dirty="0"/>
              <a:t>do teu pai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Ele partiu </a:t>
            </a:r>
            <a:r>
              <a:rPr lang="pt-PT" sz="2600" i="1" u="sng" dirty="0"/>
              <a:t>para Roma.</a:t>
            </a:r>
            <a:r>
              <a:rPr lang="pt-PT" sz="2600" i="1" dirty="0"/>
              <a:t>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O concerto </a:t>
            </a:r>
            <a:r>
              <a:rPr lang="pt-PT" sz="2600" i="1" u="sng" dirty="0"/>
              <a:t>durou</a:t>
            </a:r>
            <a:r>
              <a:rPr lang="pt-PT" sz="2600" i="1" dirty="0"/>
              <a:t> duas horas.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A nova Gramática do Português </a:t>
            </a:r>
            <a:r>
              <a:rPr lang="pt-PT" sz="2600" i="1" u="sng" dirty="0"/>
              <a:t>custou</a:t>
            </a:r>
            <a:r>
              <a:rPr lang="pt-PT" sz="2600" i="1" dirty="0"/>
              <a:t> 70 euros.</a:t>
            </a:r>
            <a:endParaRPr lang="cs-CZ" sz="2600" dirty="0"/>
          </a:p>
          <a:p>
            <a:pPr marL="914400" lvl="3" indent="0">
              <a:buNone/>
            </a:pPr>
            <a:endParaRPr lang="cs-CZ" sz="2200" b="1" i="1" dirty="0"/>
          </a:p>
          <a:p>
            <a:endParaRPr lang="cs-CZ" b="1" i="1" dirty="0"/>
          </a:p>
          <a:p>
            <a:r>
              <a:rPr lang="cs-CZ" dirty="0"/>
              <a:t>Jde o </a:t>
            </a:r>
            <a:r>
              <a:rPr lang="cs-CZ" b="1" dirty="0"/>
              <a:t>netranzitivní slovesa s předmětem objektovým</a:t>
            </a:r>
            <a:r>
              <a:rPr lang="cs-CZ" sz="3000" dirty="0"/>
              <a:t>.</a:t>
            </a:r>
            <a:endParaRPr lang="cs-CZ" sz="28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226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JMENNÝ SE SPONOU 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nominal</a:t>
            </a:r>
            <a:r>
              <a:rPr lang="cs-CZ" b="1" dirty="0"/>
              <a:t>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SLOVESNÝ 		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SLOVESNĚ JMENNÝ 	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verbo-nominal</a:t>
            </a:r>
            <a:r>
              <a:rPr lang="cs-CZ" b="1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560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Netranzitivní slovesa se dále dělí na 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pt-PT" sz="2000" i="1" dirty="0"/>
              <a:t>assobiar, bocejar, brincar, buzinar, dançar</a:t>
            </a:r>
            <a:r>
              <a:rPr lang="pt-PT" sz="2000" dirty="0"/>
              <a:t>, etc. </a:t>
            </a:r>
            <a:endParaRPr lang="cs-CZ" sz="2000" dirty="0"/>
          </a:p>
          <a:p>
            <a:endParaRPr lang="cs-CZ" dirty="0"/>
          </a:p>
          <a:p>
            <a:r>
              <a:rPr lang="pt-PT" dirty="0"/>
              <a:t>(</a:t>
            </a:r>
            <a:r>
              <a:rPr lang="pt-PT" i="1" dirty="0"/>
              <a:t>O menino </a:t>
            </a:r>
            <a:r>
              <a:rPr lang="pt-PT" i="1" u="sng" dirty="0"/>
              <a:t>brincou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pt-PT" sz="2000" i="1" dirty="0"/>
              <a:t>adormercer, desaparecer, desmaiar, morrer, nascer</a:t>
            </a:r>
            <a:endParaRPr lang="cs-CZ" sz="2000" i="1" dirty="0"/>
          </a:p>
          <a:p>
            <a:endParaRPr lang="cs-CZ" i="1" dirty="0"/>
          </a:p>
          <a:p>
            <a:pPr marL="0" indent="0">
              <a:buNone/>
            </a:pPr>
            <a:r>
              <a:rPr lang="pt-PT" dirty="0"/>
              <a:t>(</a:t>
            </a:r>
            <a:r>
              <a:rPr lang="pt-PT" i="1" dirty="0"/>
              <a:t>O menino </a:t>
            </a:r>
            <a:r>
              <a:rPr lang="cs-CZ" i="1" u="sng" dirty="0" err="1"/>
              <a:t>desmaiou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Inergativní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inergativos</a:t>
            </a:r>
            <a:r>
              <a:rPr lang="cs-CZ" dirty="0"/>
              <a:t>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Inakuzativní</a:t>
            </a:r>
            <a:endParaRPr lang="cs-CZ" dirty="0"/>
          </a:p>
          <a:p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inacusativos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3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Netranzitivní slovesa se dále dělí na 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i="1" dirty="0"/>
              <a:t>O menino </a:t>
            </a:r>
            <a:r>
              <a:rPr lang="pt-PT" i="1" u="sng" dirty="0"/>
              <a:t>brincou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Podmět </a:t>
            </a:r>
            <a:r>
              <a:rPr lang="cs-CZ" b="1" dirty="0"/>
              <a:t>nepřipouští trpný rod</a:t>
            </a:r>
            <a:r>
              <a:rPr lang="cs-CZ" dirty="0"/>
              <a:t>, nelze tedy říci:</a:t>
            </a:r>
          </a:p>
          <a:p>
            <a:endParaRPr lang="cs-CZ" dirty="0"/>
          </a:p>
          <a:p>
            <a:r>
              <a:rPr lang="cs-CZ" i="1" dirty="0">
                <a:latin typeface="Calibri"/>
                <a:cs typeface="Calibri"/>
              </a:rPr>
              <a:t>*</a:t>
            </a:r>
            <a:r>
              <a:rPr lang="cs-CZ" i="1" dirty="0"/>
              <a:t>O </a:t>
            </a:r>
            <a:r>
              <a:rPr lang="cs-CZ" i="1" dirty="0" err="1"/>
              <a:t>menino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brincado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b="1" dirty="0"/>
              <a:t>Mohou sloužit </a:t>
            </a:r>
            <a:r>
              <a:rPr lang="cs-CZ" dirty="0"/>
              <a:t>jako základ k </a:t>
            </a:r>
            <a:r>
              <a:rPr lang="cs-CZ" b="1" dirty="0"/>
              <a:t>derivaci</a:t>
            </a:r>
            <a:r>
              <a:rPr lang="cs-CZ" dirty="0"/>
              <a:t> pomocí sufixu </a:t>
            </a:r>
            <a:r>
              <a:rPr lang="cs-CZ" b="1" i="1" dirty="0"/>
              <a:t>–--</a:t>
            </a:r>
            <a:r>
              <a:rPr lang="cs-CZ" b="1" i="1" dirty="0" err="1"/>
              <a:t>or</a:t>
            </a:r>
            <a:r>
              <a:rPr lang="cs-CZ" b="1" i="1" dirty="0"/>
              <a:t>: 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correr</a:t>
            </a:r>
            <a:r>
              <a:rPr lang="cs-CZ" i="1" dirty="0"/>
              <a:t> – </a:t>
            </a:r>
            <a:r>
              <a:rPr lang="cs-CZ" i="1" dirty="0" err="1"/>
              <a:t>corredor</a:t>
            </a:r>
            <a:r>
              <a:rPr lang="cs-CZ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trabalhar</a:t>
            </a:r>
            <a:r>
              <a:rPr lang="cs-CZ" i="1" dirty="0"/>
              <a:t> – </a:t>
            </a:r>
            <a:r>
              <a:rPr lang="cs-CZ" i="1" dirty="0" err="1"/>
              <a:t>trabalhador</a:t>
            </a:r>
            <a:r>
              <a:rPr lang="cs-CZ" i="1" dirty="0"/>
              <a:t>, </a:t>
            </a:r>
            <a:r>
              <a:rPr lang="cs-CZ" i="1" dirty="0" err="1"/>
              <a:t>construir</a:t>
            </a:r>
            <a:r>
              <a:rPr lang="cs-CZ" i="1" dirty="0"/>
              <a:t> -</a:t>
            </a:r>
            <a:r>
              <a:rPr lang="cs-CZ" i="1" dirty="0" err="1"/>
              <a:t>construtor</a:t>
            </a:r>
            <a:endParaRPr lang="cs-CZ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pt-PT" i="1" dirty="0"/>
              <a:t>O menino </a:t>
            </a:r>
            <a:r>
              <a:rPr lang="cs-CZ" i="1" u="sng" dirty="0" err="1"/>
              <a:t>desmaiou</a:t>
            </a:r>
            <a:r>
              <a:rPr lang="cs-CZ" i="1" u="sng" dirty="0"/>
              <a:t>.</a:t>
            </a:r>
          </a:p>
          <a:p>
            <a:endParaRPr lang="cs-CZ" i="1" dirty="0"/>
          </a:p>
          <a:p>
            <a:r>
              <a:rPr lang="cs-CZ" dirty="0"/>
              <a:t>Podmět </a:t>
            </a:r>
            <a:r>
              <a:rPr lang="cs-CZ" b="1" dirty="0"/>
              <a:t>připouští trpný rod</a:t>
            </a:r>
            <a:r>
              <a:rPr lang="cs-CZ" dirty="0"/>
              <a:t>, nelze tedy říci:</a:t>
            </a:r>
          </a:p>
          <a:p>
            <a:endParaRPr lang="cs-CZ" dirty="0"/>
          </a:p>
          <a:p>
            <a:r>
              <a:rPr lang="cs-CZ" i="1" dirty="0"/>
              <a:t>O </a:t>
            </a:r>
            <a:r>
              <a:rPr lang="cs-CZ" i="1" dirty="0" err="1"/>
              <a:t>menino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desmaiado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b="1" dirty="0"/>
              <a:t>Nemohou sloužit </a:t>
            </a:r>
            <a:r>
              <a:rPr lang="cs-CZ" dirty="0"/>
              <a:t>jako základ k derivaci pomocí sufixu </a:t>
            </a:r>
            <a:r>
              <a:rPr lang="cs-CZ" b="1" i="1" dirty="0"/>
              <a:t>–--</a:t>
            </a:r>
            <a:r>
              <a:rPr lang="cs-CZ" b="1" i="1" dirty="0" err="1"/>
              <a:t>or</a:t>
            </a:r>
            <a:r>
              <a:rPr lang="cs-CZ" b="1" i="1" dirty="0"/>
              <a:t>: </a:t>
            </a:r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/>
              <a:t>desmaiar</a:t>
            </a:r>
            <a:r>
              <a:rPr lang="cs-CZ" i="1" dirty="0"/>
              <a:t>- </a:t>
            </a:r>
            <a:r>
              <a:rPr lang="cs-CZ" i="1" dirty="0" err="1"/>
              <a:t>desmaiador</a:t>
            </a:r>
            <a:endParaRPr lang="cs-CZ" i="1" dirty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/>
              <a:t>chegar-chegador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Inergativní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inergativos</a:t>
            </a:r>
            <a:r>
              <a:rPr lang="cs-CZ" dirty="0"/>
              <a:t>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Inakuzativní</a:t>
            </a:r>
            <a:endParaRPr lang="cs-CZ" dirty="0"/>
          </a:p>
          <a:p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inacusativos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305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ve funkci PŘÍSUDKU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/>
              <a:t>transitivos directos</a:t>
            </a:r>
            <a:endParaRPr lang="cs-CZ" b="1" dirty="0"/>
          </a:p>
          <a:p>
            <a:r>
              <a:rPr lang="pt-PT" b="1" dirty="0"/>
              <a:t>transitivos indirectos</a:t>
            </a:r>
            <a:endParaRPr lang="cs-CZ" b="1" dirty="0"/>
          </a:p>
          <a:p>
            <a:r>
              <a:rPr lang="pt-PT" b="1" dirty="0"/>
              <a:t>(bi)ditransitivos</a:t>
            </a:r>
            <a:endParaRPr lang="cs-CZ" b="1" dirty="0"/>
          </a:p>
          <a:p>
            <a:r>
              <a:rPr lang="pt-PT" b="1" dirty="0"/>
              <a:t>transitivos </a:t>
            </a:r>
            <a:r>
              <a:rPr lang="cs-CZ" b="1" dirty="0" err="1"/>
              <a:t>oblíquos</a:t>
            </a:r>
            <a:endParaRPr lang="cs-CZ" b="1" dirty="0"/>
          </a:p>
          <a:p>
            <a:r>
              <a:rPr lang="pt-PT" b="1" dirty="0"/>
              <a:t>transitivos adverbiais.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1852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cs-CZ" i="1" dirty="0"/>
              <a:t>Předmět se k němu váže </a:t>
            </a:r>
            <a:r>
              <a:rPr lang="cs-CZ" b="1" i="1" dirty="0"/>
              <a:t>bez předložky</a:t>
            </a:r>
            <a:r>
              <a:rPr lang="cs-CZ" i="1" dirty="0"/>
              <a:t> a je nahraditelný </a:t>
            </a:r>
            <a:r>
              <a:rPr lang="cs-CZ" i="1" dirty="0" err="1"/>
              <a:t>klitickým</a:t>
            </a:r>
            <a:r>
              <a:rPr lang="cs-CZ" i="1" dirty="0"/>
              <a:t> akuzativním zájmenem (</a:t>
            </a:r>
            <a:r>
              <a:rPr lang="cs-CZ" b="1" i="1" dirty="0" err="1"/>
              <a:t>me</a:t>
            </a:r>
            <a:r>
              <a:rPr lang="cs-CZ" b="1" i="1" dirty="0"/>
              <a:t>, </a:t>
            </a:r>
            <a:r>
              <a:rPr lang="cs-CZ" b="1" i="1" dirty="0" err="1"/>
              <a:t>te</a:t>
            </a:r>
            <a:r>
              <a:rPr lang="cs-CZ" b="1" i="1" dirty="0"/>
              <a:t>, o, a, nos, vos, os, as</a:t>
            </a:r>
            <a:r>
              <a:rPr lang="cs-CZ" i="1" dirty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-a.</a:t>
            </a:r>
          </a:p>
          <a:p>
            <a:endParaRPr lang="cs-CZ" b="1" i="1" dirty="0"/>
          </a:p>
          <a:p>
            <a:r>
              <a:rPr lang="cs-CZ" i="1" dirty="0"/>
              <a:t>Může být v </a:t>
            </a:r>
            <a:r>
              <a:rPr lang="cs-CZ" b="1" i="1" dirty="0"/>
              <a:t>činném i trpném rodě: </a:t>
            </a:r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88655" y="4149080"/>
            <a:ext cx="563465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51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195736" y="2564904"/>
            <a:ext cx="3312368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95736" y="2564904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208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(podmět)		(předmět)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pPr marL="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cs-CZ" sz="2800" i="1" dirty="0"/>
              <a:t>	(podmět)		(agens trpného r.)</a:t>
            </a:r>
          </a:p>
          <a:p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- toto je původní myšlenka tranzitivity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339752" y="3071236"/>
            <a:ext cx="3240360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23728" y="3071236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857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NEPŘÍMÁ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Předmět se k němu váže </a:t>
            </a:r>
            <a:r>
              <a:rPr lang="cs-CZ" b="1" i="1" dirty="0"/>
              <a:t>s dativní předložkou A, PARA</a:t>
            </a:r>
            <a:r>
              <a:rPr lang="cs-CZ" i="1" dirty="0"/>
              <a:t>  (tedy ne v adverbiálním významu)  a je nahraditelný </a:t>
            </a:r>
            <a:r>
              <a:rPr lang="cs-CZ" b="1" i="1" dirty="0" err="1"/>
              <a:t>klitickým</a:t>
            </a:r>
            <a:r>
              <a:rPr lang="cs-CZ" b="1" i="1" dirty="0"/>
              <a:t> dativním zájmenem </a:t>
            </a:r>
            <a:r>
              <a:rPr lang="cs-CZ" i="1" dirty="0"/>
              <a:t>(</a:t>
            </a:r>
            <a:r>
              <a:rPr lang="cs-CZ" b="1" i="1" dirty="0" err="1"/>
              <a:t>me</a:t>
            </a:r>
            <a:r>
              <a:rPr lang="cs-CZ" b="1" i="1" dirty="0"/>
              <a:t>, </a:t>
            </a:r>
            <a:r>
              <a:rPr lang="cs-CZ" b="1" i="1" dirty="0" err="1"/>
              <a:t>te</a:t>
            </a:r>
            <a:r>
              <a:rPr lang="cs-CZ" b="1" i="1" dirty="0"/>
              <a:t>, </a:t>
            </a:r>
            <a:r>
              <a:rPr lang="cs-CZ" b="1" i="1" dirty="0" err="1"/>
              <a:t>lhe</a:t>
            </a:r>
            <a:r>
              <a:rPr lang="cs-CZ" b="1" i="1" dirty="0"/>
              <a:t>, nos, vos, </a:t>
            </a:r>
            <a:r>
              <a:rPr lang="cs-CZ" b="1" i="1" dirty="0" err="1"/>
              <a:t>lhes</a:t>
            </a:r>
            <a:r>
              <a:rPr lang="cs-CZ" i="1" dirty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i="1" dirty="0" err="1"/>
              <a:t>telefonou</a:t>
            </a:r>
            <a:r>
              <a:rPr lang="cs-CZ" sz="2800" i="1" dirty="0"/>
              <a:t> </a:t>
            </a:r>
            <a:r>
              <a:rPr lang="cs-CZ" sz="2800" b="1" i="1" u="sng" dirty="0"/>
              <a:t>para a </a:t>
            </a:r>
            <a:r>
              <a:rPr lang="cs-CZ" sz="2800" b="1" i="1" u="sng" dirty="0" err="1"/>
              <a:t>tia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b="1" i="1" dirty="0" err="1"/>
              <a:t>telefonou-</a:t>
            </a:r>
            <a:r>
              <a:rPr lang="cs-CZ" sz="2800" b="1" i="1" u="sng" dirty="0" err="1"/>
              <a:t>lhe</a:t>
            </a:r>
            <a:r>
              <a:rPr lang="cs-CZ" sz="2800" dirty="0"/>
              <a:t>.  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r>
              <a:rPr lang="cs-CZ" b="1" i="1" dirty="0"/>
              <a:t>Pozor</a:t>
            </a:r>
            <a:r>
              <a:rPr lang="cs-CZ" b="1" i="1" dirty="0">
                <a:solidFill>
                  <a:srgbClr val="FF0000"/>
                </a:solidFill>
              </a:rPr>
              <a:t>!!!!  </a:t>
            </a:r>
            <a:r>
              <a:rPr lang="cs-CZ" b="1" i="1" dirty="0"/>
              <a:t>Porovnej:</a:t>
            </a:r>
          </a:p>
          <a:p>
            <a:pPr marL="640080" lvl="2" indent="0">
              <a:buNone/>
            </a:pPr>
            <a:r>
              <a:rPr lang="cs-CZ" sz="2600" i="1" dirty="0" err="1"/>
              <a:t>Telefonei</a:t>
            </a:r>
            <a:r>
              <a:rPr lang="cs-CZ" sz="2600" i="1" dirty="0"/>
              <a:t> </a:t>
            </a:r>
            <a:r>
              <a:rPr lang="cs-CZ" sz="2600" b="1" i="1" u="sng" dirty="0"/>
              <a:t>à Maria</a:t>
            </a:r>
            <a:r>
              <a:rPr lang="cs-CZ" sz="2600" i="1" dirty="0"/>
              <a:t>.</a:t>
            </a:r>
            <a:r>
              <a:rPr lang="cs-CZ" sz="2600" dirty="0"/>
              <a:t>(komu – Marii - dativ)</a:t>
            </a:r>
          </a:p>
          <a:p>
            <a:pPr marL="640080" lvl="2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x</a:t>
            </a:r>
          </a:p>
          <a:p>
            <a:pPr marL="640080" lvl="2" indent="0">
              <a:buNone/>
            </a:pPr>
            <a:r>
              <a:rPr lang="cs-CZ" sz="2600" i="1" dirty="0" err="1"/>
              <a:t>Viajarei</a:t>
            </a:r>
            <a:r>
              <a:rPr lang="cs-CZ" sz="2600" i="1" dirty="0"/>
              <a:t>  </a:t>
            </a:r>
            <a:r>
              <a:rPr lang="cs-CZ" sz="2600" b="1" i="1" u="sng" dirty="0"/>
              <a:t>a Portugal </a:t>
            </a:r>
            <a:r>
              <a:rPr lang="cs-CZ" sz="2600" u="sng" dirty="0"/>
              <a:t>(kam – do Portugalska-</a:t>
            </a:r>
            <a:r>
              <a:rPr lang="cs-CZ" sz="2600" u="sng" dirty="0" err="1"/>
              <a:t>adv</a:t>
            </a:r>
            <a:r>
              <a:rPr lang="cs-CZ" sz="2600" u="sng" dirty="0"/>
              <a:t>.)</a:t>
            </a:r>
            <a:endParaRPr lang="cs-CZ" sz="2600" dirty="0"/>
          </a:p>
          <a:p>
            <a:pPr marL="640080" lvl="2" indent="0">
              <a:buNone/>
            </a:pPr>
            <a:endParaRPr lang="cs-CZ" sz="26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4551124" y="3751458"/>
            <a:ext cx="377694" cy="2856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692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b="1" dirty="0"/>
              <a:t>tranzitivní</a:t>
            </a:r>
            <a:r>
              <a:rPr lang="cs-CZ" sz="1800" dirty="0"/>
              <a:t> SLOVESA </a:t>
            </a:r>
            <a:r>
              <a:rPr lang="cs-CZ" sz="1800" b="1" dirty="0"/>
              <a:t>PŘÍMÁ a NEPŘÍMÁ ZÁROVEŇ</a:t>
            </a:r>
            <a:br>
              <a:rPr lang="cs-CZ" sz="1800" dirty="0"/>
            </a:br>
            <a:r>
              <a:rPr lang="cs-CZ" sz="1800" b="1" i="1" dirty="0" err="1"/>
              <a:t>verbos</a:t>
            </a:r>
            <a:r>
              <a:rPr lang="cs-CZ" sz="1800" b="1" i="1" dirty="0"/>
              <a:t> </a:t>
            </a:r>
            <a:r>
              <a:rPr lang="cs-CZ" sz="1800" b="1" i="1" dirty="0" err="1"/>
              <a:t>transitivos</a:t>
            </a:r>
            <a:r>
              <a:rPr lang="cs-CZ" sz="1800" b="1" i="1" dirty="0"/>
              <a:t> </a:t>
            </a:r>
            <a:r>
              <a:rPr lang="cs-CZ" sz="1800" b="1" i="1" dirty="0" err="1"/>
              <a:t>DIRETOS</a:t>
            </a:r>
            <a:r>
              <a:rPr lang="cs-CZ" sz="1800" b="1" i="1" dirty="0"/>
              <a:t> E </a:t>
            </a:r>
            <a:r>
              <a:rPr lang="cs-CZ" sz="1800" b="1" i="1" dirty="0" err="1"/>
              <a:t>INDIRETOS</a:t>
            </a:r>
            <a:r>
              <a:rPr lang="cs-CZ" sz="1800" b="1" i="1" dirty="0"/>
              <a:t> </a:t>
            </a:r>
            <a:r>
              <a:rPr lang="cs-CZ" sz="1800" b="1" i="1" dirty="0" err="1"/>
              <a:t>SIMULTANEAMENTE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TAKÉ </a:t>
            </a:r>
            <a:r>
              <a:rPr lang="cs-CZ" i="1" dirty="0" err="1"/>
              <a:t>ditransitivos</a:t>
            </a:r>
            <a:r>
              <a:rPr lang="cs-CZ" dirty="0"/>
              <a:t> NEBO </a:t>
            </a:r>
            <a:r>
              <a:rPr lang="cs-CZ" i="1" dirty="0" err="1"/>
              <a:t>biobjectivos</a:t>
            </a:r>
            <a:endParaRPr lang="cs-CZ" i="1" dirty="0"/>
          </a:p>
          <a:p>
            <a:r>
              <a:rPr lang="cs-CZ" i="1" dirty="0"/>
              <a:t>Pojí se s oběma předměty: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Eu</a:t>
            </a:r>
            <a:r>
              <a:rPr lang="cs-CZ" i="1" dirty="0"/>
              <a:t> 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76871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OBJEKTOVÁ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/>
              <a:t>OBLÍQUOS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Pojí se s předmětem pomocí jiné předložky než dativní (tedy a/para)</a:t>
            </a:r>
          </a:p>
          <a:p>
            <a:endParaRPr lang="cs-CZ" dirty="0"/>
          </a:p>
          <a:p>
            <a:r>
              <a:rPr lang="cs-CZ" dirty="0"/>
              <a:t>Patří sem </a:t>
            </a:r>
            <a:r>
              <a:rPr lang="cs-CZ" i="1" dirty="0" err="1"/>
              <a:t>acusar</a:t>
            </a:r>
            <a:r>
              <a:rPr lang="cs-CZ" i="1" dirty="0"/>
              <a:t>, </a:t>
            </a:r>
            <a:r>
              <a:rPr lang="cs-CZ" i="1" dirty="0" err="1"/>
              <a:t>afastar</a:t>
            </a:r>
            <a:r>
              <a:rPr lang="cs-CZ" i="1" dirty="0"/>
              <a:t>, </a:t>
            </a:r>
            <a:r>
              <a:rPr lang="cs-CZ" i="1" dirty="0" err="1"/>
              <a:t>colocar</a:t>
            </a:r>
            <a:r>
              <a:rPr lang="cs-CZ" i="1" dirty="0"/>
              <a:t>, </a:t>
            </a:r>
            <a:r>
              <a:rPr lang="cs-CZ" i="1" dirty="0" err="1"/>
              <a:t>confundir</a:t>
            </a:r>
            <a:r>
              <a:rPr lang="cs-CZ" i="1" dirty="0"/>
              <a:t>, </a:t>
            </a:r>
            <a:r>
              <a:rPr lang="cs-CZ" i="1" dirty="0" err="1"/>
              <a:t>impedir</a:t>
            </a:r>
            <a:r>
              <a:rPr lang="cs-CZ" i="1" dirty="0"/>
              <a:t>, </a:t>
            </a:r>
            <a:r>
              <a:rPr lang="cs-CZ" i="1" dirty="0" err="1"/>
              <a:t>ogrigar</a:t>
            </a:r>
            <a:r>
              <a:rPr lang="cs-CZ" i="1" dirty="0"/>
              <a:t>, </a:t>
            </a:r>
            <a:r>
              <a:rPr lang="cs-CZ" i="1" dirty="0" err="1"/>
              <a:t>proibir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</a:p>
          <a:p>
            <a:endParaRPr lang="cs-CZ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/>
              <a:t>confundiu</a:t>
            </a:r>
            <a:r>
              <a:rPr lang="cs-CZ" i="1" dirty="0"/>
              <a:t> o </a:t>
            </a:r>
            <a:r>
              <a:rPr lang="cs-CZ" i="1" dirty="0" err="1"/>
              <a:t>João</a:t>
            </a:r>
            <a:r>
              <a:rPr lang="cs-CZ" i="1" dirty="0"/>
              <a:t> </a:t>
            </a:r>
            <a:r>
              <a:rPr lang="cs-CZ" i="1" u="sng" dirty="0" err="1"/>
              <a:t>com</a:t>
            </a:r>
            <a:r>
              <a:rPr lang="cs-CZ" i="1" u="sng" dirty="0"/>
              <a:t> o Pedro.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58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ADVERBIÁLNÍ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/>
              <a:t>ADVERBIAIS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Pojí se </a:t>
            </a:r>
            <a:r>
              <a:rPr lang="cs-CZ" b="1" dirty="0"/>
              <a:t>povinně s adverbiem. </a:t>
            </a:r>
          </a:p>
          <a:p>
            <a:endParaRPr lang="cs-CZ" dirty="0"/>
          </a:p>
          <a:p>
            <a:r>
              <a:rPr lang="cs-CZ" dirty="0"/>
              <a:t>Patří sem</a:t>
            </a:r>
            <a:r>
              <a:rPr lang="pt-PT" i="1" dirty="0"/>
              <a:t> ir, seguir, vir, voltar, estar, ficar, morar</a:t>
            </a:r>
            <a:r>
              <a:rPr lang="cs-CZ" i="1" dirty="0"/>
              <a:t> </a:t>
            </a:r>
            <a:r>
              <a:rPr lang="cs-CZ" dirty="0" err="1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</a:p>
          <a:p>
            <a:endParaRPr lang="cs-CZ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Londres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(jsou samozřejmě výjimky: </a:t>
            </a:r>
            <a:r>
              <a:rPr lang="cs-CZ" i="1" dirty="0" err="1"/>
              <a:t>Estou</a:t>
            </a:r>
            <a:r>
              <a:rPr lang="cs-CZ" i="1" dirty="0"/>
              <a:t> – zahájení příjmu telefonátu)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0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b="1" dirty="0"/>
              <a:t>Predicado nominal</a:t>
            </a:r>
            <a:r>
              <a:rPr lang="cs-CZ" b="1" dirty="0"/>
              <a:t> (přísudek jmenný se sponou)</a:t>
            </a:r>
          </a:p>
          <a:p>
            <a:pPr marL="0" indent="0">
              <a:buNone/>
            </a:pPr>
            <a:r>
              <a:rPr lang="cs-CZ" b="1" dirty="0"/>
              <a:t>- </a:t>
            </a:r>
            <a:r>
              <a:rPr lang="cs-CZ" dirty="0"/>
              <a:t>charakteristika</a:t>
            </a:r>
          </a:p>
          <a:p>
            <a:pPr marL="0" indent="0">
              <a:buNone/>
            </a:pPr>
            <a:r>
              <a:rPr lang="cs-CZ" dirty="0"/>
              <a:t>- sponová slovesa </a:t>
            </a:r>
          </a:p>
          <a:p>
            <a:pPr>
              <a:buFontTx/>
              <a:buChar char="-"/>
            </a:pPr>
            <a:endParaRPr lang="cs-CZ" b="1" dirty="0"/>
          </a:p>
          <a:p>
            <a:r>
              <a:rPr lang="pt-PT" b="1" dirty="0"/>
              <a:t>P</a:t>
            </a:r>
            <a:r>
              <a:rPr lang="cs-CZ" b="1" dirty="0" err="1"/>
              <a:t>řísudek</a:t>
            </a:r>
            <a:r>
              <a:rPr lang="cs-CZ" b="1" dirty="0"/>
              <a:t> slovesný (p</a:t>
            </a:r>
            <a:r>
              <a:rPr lang="pt-PT" b="1" dirty="0"/>
              <a:t>redicado verbal</a:t>
            </a:r>
            <a:r>
              <a:rPr lang="cs-CZ" b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 </a:t>
            </a:r>
            <a:r>
              <a:rPr lang="cs-CZ" dirty="0"/>
              <a:t>tranzitivita (v</a:t>
            </a:r>
            <a:r>
              <a:rPr lang="pt-PT" dirty="0"/>
              <a:t>erbos intransitivos</a:t>
            </a:r>
            <a:r>
              <a:rPr lang="cs-CZ" dirty="0"/>
              <a:t> e </a:t>
            </a:r>
            <a:r>
              <a:rPr lang="pt-PT" dirty="0"/>
              <a:t>transitivos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trpný rod: </a:t>
            </a:r>
          </a:p>
          <a:p>
            <a:pPr lvl="1">
              <a:buFontTx/>
              <a:buChar char="-"/>
            </a:pPr>
            <a:r>
              <a:rPr lang="cs-CZ" dirty="0"/>
              <a:t>neosobní</a:t>
            </a:r>
          </a:p>
          <a:p>
            <a:pPr lvl="1">
              <a:buFontTx/>
              <a:buChar char="-"/>
            </a:pPr>
            <a:r>
              <a:rPr lang="cs-CZ" dirty="0"/>
              <a:t>zájmenný</a:t>
            </a:r>
          </a:p>
          <a:p>
            <a:pPr lvl="1">
              <a:buFontTx/>
              <a:buChar char="-"/>
            </a:pPr>
            <a:r>
              <a:rPr lang="cs-CZ" dirty="0"/>
              <a:t>zvratný </a:t>
            </a:r>
          </a:p>
          <a:p>
            <a:endParaRPr lang="cs-CZ" b="1" dirty="0"/>
          </a:p>
          <a:p>
            <a:r>
              <a:rPr lang="cs-CZ" b="1" dirty="0"/>
              <a:t>Přísudek </a:t>
            </a:r>
            <a:r>
              <a:rPr lang="cs-CZ" b="1" dirty="0" err="1"/>
              <a:t>verbonominální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- malé věty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7015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Rod– </a:t>
            </a:r>
            <a:r>
              <a:rPr lang="cs-CZ" sz="3600" b="1" dirty="0" err="1"/>
              <a:t>diátese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Diatéze – dělení</a:t>
            </a:r>
          </a:p>
          <a:p>
            <a:endParaRPr lang="cs-CZ" sz="2800" b="1" dirty="0"/>
          </a:p>
          <a:p>
            <a:r>
              <a:rPr lang="cs-CZ" sz="2800" b="1" dirty="0"/>
              <a:t>Činný rod 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/>
              <a:t>ativa</a:t>
            </a:r>
            <a:r>
              <a:rPr lang="cs-CZ" sz="2800" b="1" dirty="0"/>
              <a:t>)</a:t>
            </a:r>
          </a:p>
          <a:p>
            <a:pPr lvl="2"/>
            <a:r>
              <a:rPr lang="cs-CZ" sz="2200" b="1" dirty="0"/>
              <a:t>Podmět je činitelem děje </a:t>
            </a:r>
          </a:p>
          <a:p>
            <a:pPr lvl="2"/>
            <a:endParaRPr lang="cs-CZ" sz="2200" b="1" dirty="0"/>
          </a:p>
          <a:p>
            <a:r>
              <a:rPr lang="cs-CZ" sz="2800" b="1" dirty="0"/>
              <a:t>Trpný rod 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/>
              <a:t>passiva</a:t>
            </a:r>
            <a:r>
              <a:rPr lang="cs-CZ" sz="2800" b="1" dirty="0"/>
              <a:t>)</a:t>
            </a:r>
          </a:p>
          <a:p>
            <a:pPr lvl="2"/>
            <a:r>
              <a:rPr lang="cs-CZ" sz="2200" b="1" dirty="0"/>
              <a:t>Podmět je trpitelem děje. </a:t>
            </a:r>
          </a:p>
          <a:p>
            <a:pPr lvl="2"/>
            <a:r>
              <a:rPr lang="cs-CZ" sz="2200" b="1" dirty="0"/>
              <a:t>Může být vyjádřen analyticky nebo synteticky.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20429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Věty v trpném rodě </a:t>
            </a:r>
            <a:r>
              <a:rPr lang="cs-CZ" b="1" dirty="0"/>
              <a:t>krátké a dlou</a:t>
            </a:r>
            <a:r>
              <a:rPr lang="cs-CZ" dirty="0"/>
              <a:t>hé</a:t>
            </a:r>
            <a:br>
              <a:rPr lang="cs-CZ" dirty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/>
              <a:t>curtas</a:t>
            </a:r>
            <a:r>
              <a:rPr lang="cs-CZ" dirty="0"/>
              <a:t> e </a:t>
            </a:r>
            <a:r>
              <a:rPr lang="cs-CZ" dirty="0" err="1"/>
              <a:t>longas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Dělí se na: </a:t>
            </a:r>
          </a:p>
          <a:p>
            <a:endParaRPr lang="cs-CZ" b="1" dirty="0"/>
          </a:p>
          <a:p>
            <a:r>
              <a:rPr lang="cs-CZ" b="1" dirty="0"/>
              <a:t>Krátké (</a:t>
            </a:r>
            <a:r>
              <a:rPr lang="cs-CZ" b="1" dirty="0" err="1"/>
              <a:t>curtas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u="sng" dirty="0"/>
              <a:t>bez </a:t>
            </a:r>
            <a:r>
              <a:rPr lang="cs-CZ" u="sng" dirty="0" err="1"/>
              <a:t>agens</a:t>
            </a:r>
            <a:r>
              <a:rPr lang="cs-CZ" dirty="0" err="1"/>
              <a:t>e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Cercaram</a:t>
            </a:r>
            <a:r>
              <a:rPr lang="cs-CZ" i="1" dirty="0"/>
              <a:t> a </a:t>
            </a:r>
            <a:r>
              <a:rPr lang="cs-CZ" i="1" dirty="0" err="1"/>
              <a:t>cidade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 --- ►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cercada</a:t>
            </a:r>
            <a:r>
              <a:rPr lang="cs-CZ" i="1" dirty="0"/>
              <a:t> </a:t>
            </a:r>
            <a:r>
              <a:rPr lang="cs-CZ" i="1" dirty="0">
                <a:latin typeface="Calibri"/>
                <a:cs typeface="Calibri"/>
              </a:rPr>
              <a:t>*</a:t>
            </a:r>
            <a:r>
              <a:rPr lang="cs-CZ" i="1" dirty="0"/>
              <a:t>(</a:t>
            </a:r>
            <a:r>
              <a:rPr lang="cs-CZ" i="1" dirty="0" err="1"/>
              <a:t>por</a:t>
            </a:r>
            <a:r>
              <a:rPr lang="cs-CZ" i="1" dirty="0"/>
              <a:t>---)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Dlouhé (</a:t>
            </a:r>
            <a:r>
              <a:rPr lang="cs-CZ" b="1" dirty="0" err="1"/>
              <a:t>longas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u="sng" dirty="0"/>
              <a:t>s </a:t>
            </a:r>
            <a:r>
              <a:rPr lang="cs-CZ" u="sng" dirty="0" err="1"/>
              <a:t>agensem</a:t>
            </a:r>
            <a:endParaRPr lang="cs-CZ" u="sng" dirty="0"/>
          </a:p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inimigos</a:t>
            </a:r>
            <a:r>
              <a:rPr lang="cs-CZ" i="1" dirty="0"/>
              <a:t> </a:t>
            </a:r>
            <a:r>
              <a:rPr lang="cs-CZ" i="1" dirty="0" err="1"/>
              <a:t>cercaram</a:t>
            </a:r>
            <a:r>
              <a:rPr lang="cs-CZ" i="1" dirty="0"/>
              <a:t> a </a:t>
            </a:r>
            <a:r>
              <a:rPr lang="cs-CZ" i="1" dirty="0" err="1"/>
              <a:t>cidade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 --- ► 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cercada</a:t>
            </a:r>
            <a:r>
              <a:rPr lang="cs-CZ" i="1" dirty="0"/>
              <a:t> </a:t>
            </a:r>
            <a:r>
              <a:rPr lang="cs-CZ" b="1" i="1" dirty="0" err="1"/>
              <a:t>pelos</a:t>
            </a:r>
            <a:r>
              <a:rPr lang="cs-CZ" b="1" i="1" dirty="0"/>
              <a:t> </a:t>
            </a:r>
            <a:r>
              <a:rPr lang="cs-CZ" b="1" i="1" dirty="0" err="1"/>
              <a:t>inimigos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932040" y="2941635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967846" y="5085184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347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Věty v trpném rodě </a:t>
            </a:r>
            <a:r>
              <a:rPr lang="cs-CZ" b="1" dirty="0"/>
              <a:t>osobní a neosobní</a:t>
            </a:r>
            <a:br>
              <a:rPr lang="cs-CZ" dirty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/>
              <a:t>pessoais</a:t>
            </a:r>
            <a:r>
              <a:rPr lang="cs-CZ" dirty="0"/>
              <a:t> e </a:t>
            </a:r>
            <a:r>
              <a:rPr lang="cs-CZ" dirty="0" err="1"/>
              <a:t>impessoais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Dělí se na: 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Osobní (</a:t>
            </a:r>
            <a:r>
              <a:rPr lang="cs-CZ" b="1" dirty="0" err="1"/>
              <a:t>pessoais</a:t>
            </a:r>
            <a:r>
              <a:rPr lang="cs-CZ" b="1" dirty="0"/>
              <a:t>) </a:t>
            </a:r>
            <a:r>
              <a:rPr lang="cs-CZ" dirty="0"/>
              <a:t>–  podmět je před slovesem</a:t>
            </a:r>
          </a:p>
          <a:p>
            <a:pPr marL="0" indent="0">
              <a:buNone/>
            </a:pPr>
            <a:r>
              <a:rPr lang="cs-CZ" dirty="0"/>
              <a:t> --- ►</a:t>
            </a:r>
            <a:r>
              <a:rPr lang="cs-CZ" i="1" dirty="0"/>
              <a:t>A Os </a:t>
            </a:r>
            <a:r>
              <a:rPr lang="cs-CZ" i="1" dirty="0" err="1"/>
              <a:t>livros</a:t>
            </a:r>
            <a:r>
              <a:rPr lang="cs-CZ" i="1" dirty="0"/>
              <a:t> já </a:t>
            </a:r>
            <a:r>
              <a:rPr lang="cs-CZ" i="1" u="sng" dirty="0" err="1"/>
              <a:t>foram</a:t>
            </a:r>
            <a:r>
              <a:rPr lang="cs-CZ" i="1" u="sng" dirty="0"/>
              <a:t> </a:t>
            </a:r>
            <a:r>
              <a:rPr lang="cs-CZ" i="1" u="sng" dirty="0" err="1"/>
              <a:t>enviados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júri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Neosobní (</a:t>
            </a:r>
            <a:r>
              <a:rPr lang="cs-CZ" b="1" dirty="0" err="1"/>
              <a:t>impessoais</a:t>
            </a:r>
            <a:r>
              <a:rPr lang="cs-CZ" b="1" dirty="0"/>
              <a:t>) </a:t>
            </a:r>
            <a:r>
              <a:rPr lang="cs-CZ" dirty="0"/>
              <a:t>- podmět je za slovesem</a:t>
            </a:r>
          </a:p>
          <a:p>
            <a:pPr marL="0" indent="0">
              <a:buNone/>
            </a:pPr>
            <a:r>
              <a:rPr lang="cs-CZ" dirty="0"/>
              <a:t> --- ►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dita</a:t>
            </a:r>
            <a:r>
              <a:rPr lang="cs-CZ" i="1" dirty="0"/>
              <a:t> </a:t>
            </a:r>
            <a:r>
              <a:rPr lang="cs-CZ" i="1" dirty="0" err="1"/>
              <a:t>muita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4566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Resultativní věty </a:t>
            </a:r>
            <a:r>
              <a:rPr lang="cs-CZ" dirty="0"/>
              <a:t>v trpném rodě</a:t>
            </a:r>
            <a:br>
              <a:rPr lang="cs-CZ" dirty="0"/>
            </a:br>
            <a:r>
              <a:rPr lang="cs-CZ" dirty="0" err="1"/>
              <a:t>orações</a:t>
            </a:r>
            <a:r>
              <a:rPr lang="cs-CZ" dirty="0"/>
              <a:t>  </a:t>
            </a:r>
            <a:r>
              <a:rPr lang="cs-CZ" b="1" dirty="0" err="1"/>
              <a:t>passivas</a:t>
            </a:r>
            <a:r>
              <a:rPr lang="cs-CZ" b="1" dirty="0"/>
              <a:t> </a:t>
            </a:r>
            <a:r>
              <a:rPr lang="cs-CZ" b="1" dirty="0" err="1"/>
              <a:t>resultativas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Popisují situaci jako  </a:t>
            </a:r>
            <a:r>
              <a:rPr lang="cs-CZ" b="1" dirty="0"/>
              <a:t>výslednou změnu stavu</a:t>
            </a:r>
            <a:r>
              <a:rPr lang="cs-CZ" dirty="0"/>
              <a:t>, místa či vlastnictví.  </a:t>
            </a:r>
          </a:p>
          <a:p>
            <a:endParaRPr lang="cs-CZ" dirty="0"/>
          </a:p>
          <a:p>
            <a:r>
              <a:rPr lang="cs-CZ" i="1" dirty="0"/>
              <a:t>A </a:t>
            </a:r>
            <a:r>
              <a:rPr lang="cs-CZ" i="1" dirty="0" err="1"/>
              <a:t>vítima</a:t>
            </a:r>
            <a:r>
              <a:rPr lang="cs-CZ" i="1" dirty="0"/>
              <a:t> do </a:t>
            </a:r>
            <a:r>
              <a:rPr lang="cs-CZ" i="1" dirty="0" err="1"/>
              <a:t>assalto</a:t>
            </a:r>
            <a:r>
              <a:rPr lang="cs-CZ" i="1" dirty="0"/>
              <a:t> </a:t>
            </a:r>
            <a:r>
              <a:rPr lang="cs-CZ" b="1" i="1" u="sng" dirty="0" err="1"/>
              <a:t>ficou</a:t>
            </a:r>
            <a:r>
              <a:rPr lang="cs-CZ" b="1" i="1" u="sng" dirty="0"/>
              <a:t> </a:t>
            </a:r>
            <a:r>
              <a:rPr lang="cs-CZ" b="1" i="1" u="sng" dirty="0" err="1"/>
              <a:t>ferida</a:t>
            </a:r>
            <a:r>
              <a:rPr lang="cs-CZ" b="1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consequência</a:t>
            </a:r>
            <a:r>
              <a:rPr lang="cs-CZ" i="1" dirty="0"/>
              <a:t> do </a:t>
            </a:r>
            <a:r>
              <a:rPr lang="cs-CZ" i="1" dirty="0" err="1"/>
              <a:t>tiroteio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Tyto věty nemají činitele děje. </a:t>
            </a:r>
          </a:p>
          <a:p>
            <a:r>
              <a:rPr lang="cs-CZ" dirty="0"/>
              <a:t>Za pomocným slovesem může být</a:t>
            </a:r>
          </a:p>
          <a:p>
            <a:pPr lvl="1"/>
            <a:r>
              <a:rPr lang="cs-CZ" dirty="0"/>
              <a:t>1. </a:t>
            </a:r>
            <a:r>
              <a:rPr lang="cs-CZ" b="1" dirty="0"/>
              <a:t>participium</a:t>
            </a:r>
          </a:p>
          <a:p>
            <a:pPr marL="365760" lvl="1" indent="0">
              <a:buNone/>
            </a:pPr>
            <a:r>
              <a:rPr lang="cs-CZ" i="1" dirty="0"/>
              <a:t>O jantar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servido</a:t>
            </a:r>
            <a:r>
              <a:rPr lang="cs-CZ" u="sng" dirty="0"/>
              <a:t>.</a:t>
            </a:r>
            <a:r>
              <a:rPr lang="cs-CZ" dirty="0"/>
              <a:t> </a:t>
            </a:r>
            <a:endParaRPr lang="cs-CZ" sz="900" dirty="0"/>
          </a:p>
          <a:p>
            <a:pPr marL="365760" lvl="1" indent="0">
              <a:buNone/>
            </a:pPr>
            <a:r>
              <a:rPr lang="cs-CZ" i="1" dirty="0"/>
              <a:t>O </a:t>
            </a:r>
            <a:r>
              <a:rPr lang="cs-CZ" i="1" dirty="0" err="1"/>
              <a:t>problema</a:t>
            </a:r>
            <a:r>
              <a:rPr lang="cs-CZ" i="1" dirty="0"/>
              <a:t>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resolvido</a:t>
            </a:r>
            <a:r>
              <a:rPr lang="cs-CZ" dirty="0"/>
              <a:t>. </a:t>
            </a:r>
            <a:endParaRPr lang="cs-CZ" sz="900" dirty="0"/>
          </a:p>
          <a:p>
            <a:pPr marL="365760" lvl="1" indent="0">
              <a:buNone/>
            </a:pPr>
            <a:endParaRPr lang="cs-CZ" dirty="0"/>
          </a:p>
          <a:p>
            <a:pPr lvl="1"/>
            <a:r>
              <a:rPr lang="cs-CZ" dirty="0"/>
              <a:t>2. </a:t>
            </a:r>
            <a:r>
              <a:rPr lang="cs-CZ" b="1" dirty="0"/>
              <a:t>adjektivum (v tom případě nemohou mít </a:t>
            </a:r>
            <a:r>
              <a:rPr lang="cs-CZ" b="1" dirty="0" err="1"/>
              <a:t>agense</a:t>
            </a:r>
            <a:r>
              <a:rPr lang="cs-CZ" b="1" dirty="0"/>
              <a:t>)</a:t>
            </a:r>
          </a:p>
          <a:p>
            <a:pPr marL="365760" lvl="1" indent="0">
              <a:buNone/>
            </a:pPr>
            <a:r>
              <a:rPr lang="cs-CZ" i="1" dirty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u="sng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u="sng" dirty="0" err="1"/>
              <a:t>saboroso</a:t>
            </a:r>
            <a:r>
              <a:rPr lang="cs-CZ" i="1" u="sng" dirty="0"/>
              <a:t>.</a:t>
            </a:r>
          </a:p>
          <a:p>
            <a:pPr marL="365760" lvl="1" indent="0">
              <a:buNone/>
            </a:pPr>
            <a:r>
              <a:rPr lang="cs-CZ" dirty="0"/>
              <a:t>*</a:t>
            </a:r>
            <a:r>
              <a:rPr lang="cs-CZ" i="1" dirty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dirty="0" err="1"/>
              <a:t>saboroso</a:t>
            </a:r>
            <a:r>
              <a:rPr lang="cs-CZ" i="1" dirty="0"/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pelo</a:t>
            </a:r>
            <a:r>
              <a:rPr lang="cs-CZ" i="1" u="sng" strike="sngStrike" dirty="0">
                <a:solidFill>
                  <a:srgbClr val="FF0000"/>
                </a:solidFill>
              </a:rPr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cozinheiro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1303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statické věty v trpném rodě</a:t>
            </a:r>
            <a:br>
              <a:rPr lang="cs-CZ" sz="2800" b="1" dirty="0"/>
            </a:br>
            <a:r>
              <a:rPr lang="cs-CZ" sz="2800" b="1" dirty="0" err="1"/>
              <a:t>orações</a:t>
            </a:r>
            <a:r>
              <a:rPr lang="cs-CZ" sz="2800" b="1" dirty="0"/>
              <a:t> </a:t>
            </a:r>
            <a:r>
              <a:rPr lang="cs-CZ" sz="2800" b="1" dirty="0" err="1"/>
              <a:t>passivas</a:t>
            </a:r>
            <a:r>
              <a:rPr lang="cs-CZ" sz="2800" b="1" dirty="0"/>
              <a:t> </a:t>
            </a:r>
            <a:r>
              <a:rPr lang="cs-CZ" sz="2800" b="1" dirty="0" err="1"/>
              <a:t>estativas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Popisují statické děje  </a:t>
            </a:r>
            <a:r>
              <a:rPr lang="cs-CZ" b="1" dirty="0"/>
              <a:t>beze udání změny stavu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800" i="1" dirty="0" err="1"/>
              <a:t>Este</a:t>
            </a:r>
            <a:r>
              <a:rPr lang="cs-CZ" sz="2800" i="1" dirty="0"/>
              <a:t> autor </a:t>
            </a:r>
            <a:r>
              <a:rPr lang="cs-CZ" sz="2800" i="1" u="sng" dirty="0"/>
              <a:t>é</a:t>
            </a:r>
            <a:r>
              <a:rPr lang="cs-CZ" sz="2800" i="1" dirty="0"/>
              <a:t> </a:t>
            </a:r>
            <a:r>
              <a:rPr lang="cs-CZ" sz="2800" i="1" dirty="0" err="1"/>
              <a:t>muito</a:t>
            </a:r>
            <a:r>
              <a:rPr lang="cs-CZ" sz="2800" i="1" dirty="0"/>
              <a:t> </a:t>
            </a:r>
            <a:r>
              <a:rPr lang="cs-CZ" sz="2800" i="1" u="sng" dirty="0" err="1"/>
              <a:t>conhecido</a:t>
            </a:r>
            <a:r>
              <a:rPr lang="cs-CZ" sz="2800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O </a:t>
            </a:r>
            <a:r>
              <a:rPr lang="cs-CZ" sz="2800" i="1" dirty="0" err="1"/>
              <a:t>jornalista</a:t>
            </a:r>
            <a:r>
              <a:rPr lang="cs-CZ" sz="2800" i="1" dirty="0"/>
              <a:t> </a:t>
            </a:r>
            <a:r>
              <a:rPr lang="cs-CZ" sz="2800" i="1" u="sng" dirty="0" err="1"/>
              <a:t>está</a:t>
            </a:r>
            <a:r>
              <a:rPr lang="cs-CZ" sz="2800" i="1" u="sng" dirty="0"/>
              <a:t> </a:t>
            </a:r>
            <a:r>
              <a:rPr lang="cs-CZ" sz="2800" i="1" u="sng" dirty="0" err="1"/>
              <a:t>irritado</a:t>
            </a:r>
            <a:r>
              <a:rPr lang="cs-CZ" sz="2800" i="1" u="sng" dirty="0"/>
              <a:t>.</a:t>
            </a:r>
            <a:r>
              <a:rPr lang="cs-CZ" sz="2800" i="1" dirty="0"/>
              <a:t> </a:t>
            </a:r>
            <a:endParaRPr lang="cs-CZ" sz="2800" dirty="0"/>
          </a:p>
          <a:p>
            <a:pPr marL="0" indent="0">
              <a:buNone/>
            </a:pPr>
            <a:endParaRPr lang="cs-CZ" sz="3400" dirty="0"/>
          </a:p>
          <a:p>
            <a:r>
              <a:rPr lang="cs-CZ" sz="3400" dirty="0"/>
              <a:t> </a:t>
            </a:r>
            <a:r>
              <a:rPr lang="cs-CZ" sz="2800" dirty="0"/>
              <a:t>pomocnými slovesy může být: </a:t>
            </a:r>
          </a:p>
          <a:p>
            <a:pPr marL="0" indent="0">
              <a:buNone/>
            </a:pPr>
            <a:endParaRPr lang="cs-CZ" sz="2800" dirty="0"/>
          </a:p>
          <a:p>
            <a:pPr marL="365760" lvl="1" indent="0">
              <a:buNone/>
            </a:pPr>
            <a:r>
              <a:rPr lang="cs-CZ" sz="2500" b="1" i="1" dirty="0"/>
              <a:t>Ser</a:t>
            </a:r>
            <a:r>
              <a:rPr lang="cs-CZ" sz="2500" dirty="0"/>
              <a:t> (pro vyjádření statických vlastností)</a:t>
            </a:r>
          </a:p>
          <a:p>
            <a:pPr marL="365760" lvl="1" indent="0">
              <a:buNone/>
            </a:pPr>
            <a:r>
              <a:rPr lang="cs-CZ" sz="2500" b="1" i="1" dirty="0" err="1"/>
              <a:t>Estar</a:t>
            </a:r>
            <a:r>
              <a:rPr lang="cs-CZ" sz="2500" dirty="0"/>
              <a:t> (pro vyjádření přechodných vlastností)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10190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věty v trpném rodě s </a:t>
            </a:r>
            <a:r>
              <a:rPr lang="cs-CZ" sz="2800" b="1" dirty="0" err="1"/>
              <a:t>agensem</a:t>
            </a:r>
            <a:br>
              <a:rPr lang="cs-CZ" sz="2800" b="1" dirty="0"/>
            </a:br>
            <a:r>
              <a:rPr lang="cs-CZ" sz="2800" b="1" dirty="0" err="1"/>
              <a:t>orações</a:t>
            </a:r>
            <a:r>
              <a:rPr lang="cs-CZ" sz="2800" b="1" dirty="0"/>
              <a:t> </a:t>
            </a:r>
            <a:r>
              <a:rPr lang="cs-CZ" sz="2800" b="1" dirty="0" err="1"/>
              <a:t>passivas</a:t>
            </a:r>
            <a:r>
              <a:rPr lang="cs-CZ" sz="2800" b="1" dirty="0"/>
              <a:t> </a:t>
            </a:r>
            <a:r>
              <a:rPr lang="cs-CZ" sz="2800" b="1" dirty="0" err="1"/>
              <a:t>com</a:t>
            </a:r>
            <a:r>
              <a:rPr lang="cs-CZ" sz="2800" b="1" dirty="0"/>
              <a:t> agente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b="1" dirty="0"/>
              <a:t>AGENS je vyjádřen nejčastěji předložkou </a:t>
            </a:r>
            <a:r>
              <a:rPr lang="cs-CZ" b="1" i="1" dirty="0" err="1"/>
              <a:t>por</a:t>
            </a:r>
            <a:r>
              <a:rPr lang="cs-CZ" b="1" dirty="0"/>
              <a:t>, ale také předložkou </a:t>
            </a:r>
            <a:r>
              <a:rPr lang="cs-CZ" b="1" i="1" dirty="0"/>
              <a:t>de, a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400" i="1" dirty="0"/>
              <a:t>O </a:t>
            </a:r>
            <a:r>
              <a:rPr lang="cs-CZ" sz="2400" i="1" dirty="0" err="1"/>
              <a:t>hino</a:t>
            </a:r>
            <a:r>
              <a:rPr lang="cs-CZ" sz="2400" i="1" dirty="0"/>
              <a:t> </a:t>
            </a:r>
            <a:r>
              <a:rPr lang="cs-CZ" sz="2400" i="1" dirty="0" err="1"/>
              <a:t>será</a:t>
            </a:r>
            <a:r>
              <a:rPr lang="cs-CZ" sz="2400" i="1" dirty="0"/>
              <a:t> </a:t>
            </a:r>
            <a:r>
              <a:rPr lang="cs-CZ" sz="2400" i="1" dirty="0" err="1"/>
              <a:t>executado</a:t>
            </a:r>
            <a:r>
              <a:rPr lang="cs-CZ" sz="2400" i="1" dirty="0"/>
              <a:t> </a:t>
            </a:r>
            <a:r>
              <a:rPr lang="cs-CZ" sz="2400" b="1" i="1" u="sng" dirty="0" err="1"/>
              <a:t>pela</a:t>
            </a:r>
            <a:r>
              <a:rPr lang="cs-CZ" sz="2400" i="1" u="sng" dirty="0"/>
              <a:t> </a:t>
            </a:r>
            <a:r>
              <a:rPr lang="cs-CZ" sz="2400" i="1" u="sng" dirty="0" err="1"/>
              <a:t>orquestra</a:t>
            </a:r>
            <a:r>
              <a:rPr lang="cs-CZ" sz="2400" i="1" u="sng" dirty="0"/>
              <a:t> </a:t>
            </a:r>
            <a:r>
              <a:rPr lang="cs-CZ" sz="2400" i="1" u="sng" dirty="0" err="1"/>
              <a:t>sinfónica</a:t>
            </a:r>
            <a:r>
              <a:rPr lang="cs-CZ" sz="2400" dirty="0"/>
              <a:t>. 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O jantar </a:t>
            </a:r>
            <a:r>
              <a:rPr lang="cs-CZ" sz="2400" i="1" dirty="0" err="1"/>
              <a:t>foi</a:t>
            </a:r>
            <a:r>
              <a:rPr lang="cs-CZ" sz="2400" i="1" dirty="0"/>
              <a:t> </a:t>
            </a:r>
            <a:r>
              <a:rPr lang="cs-CZ" sz="2400" i="1" dirty="0" err="1"/>
              <a:t>regado</a:t>
            </a:r>
            <a:r>
              <a:rPr lang="cs-CZ" sz="2400" i="1" dirty="0"/>
              <a:t> </a:t>
            </a:r>
            <a:r>
              <a:rPr lang="cs-CZ" sz="2400" b="1" i="1" u="sng" dirty="0"/>
              <a:t>a</a:t>
            </a:r>
            <a:r>
              <a:rPr lang="cs-CZ" sz="2400" i="1" u="sng" dirty="0"/>
              <a:t> </a:t>
            </a:r>
            <a:r>
              <a:rPr lang="cs-CZ" sz="2400" i="1" u="sng" dirty="0" err="1"/>
              <a:t>champanhe</a:t>
            </a:r>
            <a:r>
              <a:rPr lang="cs-CZ" sz="2400" dirty="0"/>
              <a:t>.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A </a:t>
            </a:r>
            <a:r>
              <a:rPr lang="cs-CZ" sz="2400" i="1" dirty="0" err="1"/>
              <a:t>sala</a:t>
            </a:r>
            <a:r>
              <a:rPr lang="cs-CZ" sz="2400" i="1" dirty="0"/>
              <a:t> </a:t>
            </a:r>
            <a:r>
              <a:rPr lang="cs-CZ" sz="2400" i="1" dirty="0" err="1"/>
              <a:t>está</a:t>
            </a:r>
            <a:r>
              <a:rPr lang="cs-CZ" sz="2400" i="1" dirty="0"/>
              <a:t> </a:t>
            </a:r>
            <a:r>
              <a:rPr lang="cs-CZ" sz="2400" i="1" dirty="0" err="1"/>
              <a:t>cheia</a:t>
            </a:r>
            <a:r>
              <a:rPr lang="cs-CZ" sz="2400" i="1" dirty="0"/>
              <a:t> </a:t>
            </a:r>
            <a:r>
              <a:rPr lang="cs-CZ" sz="2400" b="1" i="1" u="sng" dirty="0"/>
              <a:t>de</a:t>
            </a:r>
            <a:r>
              <a:rPr lang="cs-CZ" sz="2400" i="1" u="sng" dirty="0"/>
              <a:t> </a:t>
            </a:r>
            <a:r>
              <a:rPr lang="cs-CZ" sz="2400" i="1" u="sng" dirty="0" err="1"/>
              <a:t>gente</a:t>
            </a:r>
            <a:r>
              <a:rPr lang="cs-CZ" sz="2400" dirty="0"/>
              <a:t>. </a:t>
            </a:r>
            <a:endParaRPr lang="cs-CZ" sz="4800" dirty="0"/>
          </a:p>
          <a:p>
            <a:pPr marL="640080" lvl="2" indent="0">
              <a:buNone/>
            </a:pPr>
            <a:endParaRPr lang="cs-CZ" sz="2800" dirty="0"/>
          </a:p>
          <a:p>
            <a:pPr marL="640080" lvl="2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64099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pronominální věty v trpném rodě</a:t>
            </a:r>
            <a:br>
              <a:rPr lang="cs-CZ" b="1" dirty="0"/>
            </a:br>
            <a:r>
              <a:rPr lang="pt-PT" b="1" dirty="0"/>
              <a:t>Orações passivas pronominais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SLOVESO VE </a:t>
            </a:r>
            <a:r>
              <a:rPr lang="cs-CZ" b="1" dirty="0" err="1"/>
              <a:t>3.OS</a:t>
            </a:r>
            <a:r>
              <a:rPr lang="cs-CZ" b="1" dirty="0"/>
              <a:t>. </a:t>
            </a:r>
            <a:r>
              <a:rPr lang="cs-CZ" b="1" dirty="0" err="1"/>
              <a:t>SG</a:t>
            </a:r>
            <a:r>
              <a:rPr lang="cs-CZ" b="1" dirty="0"/>
              <a:t>. + SE </a:t>
            </a:r>
          </a:p>
          <a:p>
            <a:pPr marL="0" indent="0">
              <a:buNone/>
            </a:pPr>
            <a:r>
              <a:rPr lang="cs-CZ" i="1" u="sng" dirty="0"/>
              <a:t> </a:t>
            </a:r>
          </a:p>
          <a:p>
            <a:pPr marL="0" indent="0">
              <a:buNone/>
            </a:pPr>
            <a:r>
              <a:rPr lang="pt-PT" i="1" u="sng" dirty="0"/>
              <a:t>Verificou-se</a:t>
            </a:r>
            <a:r>
              <a:rPr lang="pt-PT" i="1" dirty="0"/>
              <a:t> uma maior </a:t>
            </a:r>
            <a:r>
              <a:rPr lang="pt-PT" i="1" u="sng" dirty="0"/>
              <a:t>frequência</a:t>
            </a:r>
            <a:r>
              <a:rPr lang="pt-PT" i="1" dirty="0"/>
              <a:t> de uso </a:t>
            </a:r>
            <a:r>
              <a:rPr lang="cs-CZ" i="1" dirty="0"/>
              <a:t>….</a:t>
            </a:r>
            <a:r>
              <a:rPr lang="pt-PT" i="1" dirty="0"/>
              <a:t>.</a:t>
            </a:r>
            <a:r>
              <a:rPr lang="pt-PT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Mohou mít i imperativní význam ve vědeckých textech:. V </a:t>
            </a:r>
            <a:r>
              <a:rPr lang="cs-CZ" dirty="0" err="1"/>
              <a:t>ztom</a:t>
            </a:r>
            <a:r>
              <a:rPr lang="cs-CZ" dirty="0"/>
              <a:t> případě mohou být použity se shodou i bez ní.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365760" lvl="1" indent="0">
              <a:buNone/>
            </a:pPr>
            <a:r>
              <a:rPr lang="pt-PT" sz="2900" i="1" u="sng" dirty="0"/>
              <a:t>Veja-se</a:t>
            </a:r>
            <a:r>
              <a:rPr lang="pt-PT" sz="2900" i="1" dirty="0"/>
              <a:t> os seguintes exemplos. </a:t>
            </a:r>
            <a:r>
              <a:rPr lang="cs-CZ" sz="2900" i="1" dirty="0"/>
              <a:t> </a:t>
            </a:r>
          </a:p>
          <a:p>
            <a:pPr marL="365760" lvl="1" indent="0">
              <a:buNone/>
            </a:pPr>
            <a:r>
              <a:rPr lang="cs-CZ" sz="2900" i="1" dirty="0"/>
              <a:t>(Podívejme/</a:t>
            </a:r>
            <a:r>
              <a:rPr lang="cs-CZ" sz="2900" i="1" dirty="0" err="1"/>
              <a:t>te</a:t>
            </a:r>
            <a:r>
              <a:rPr lang="cs-CZ" sz="2900" i="1" dirty="0"/>
              <a:t> se na....)</a:t>
            </a:r>
          </a:p>
          <a:p>
            <a:pPr marL="365760" lvl="1" indent="0">
              <a:buNone/>
            </a:pPr>
            <a:endParaRPr lang="cs-CZ" sz="2900" i="1" dirty="0"/>
          </a:p>
          <a:p>
            <a:pPr marL="365760" lvl="1" indent="0">
              <a:buNone/>
            </a:pPr>
            <a:endParaRPr lang="cs-CZ" sz="2900" dirty="0"/>
          </a:p>
          <a:p>
            <a:pPr marL="365760" lvl="1" indent="0">
              <a:buNone/>
            </a:pPr>
            <a:r>
              <a:rPr lang="cs-CZ" sz="2900" i="1" u="sng" dirty="0"/>
              <a:t> </a:t>
            </a:r>
            <a:r>
              <a:rPr lang="pt-PT" sz="2900" i="1" u="sng" dirty="0"/>
              <a:t>Observe</a:t>
            </a:r>
            <a:r>
              <a:rPr lang="cs-CZ" sz="2900" i="1" u="sng" dirty="0"/>
              <a:t>(</a:t>
            </a:r>
            <a:r>
              <a:rPr lang="pt-PT" sz="2900" i="1" u="sng" dirty="0"/>
              <a:t>m</a:t>
            </a:r>
            <a:r>
              <a:rPr lang="cs-CZ" sz="2900" i="1" u="sng" dirty="0"/>
              <a:t>)</a:t>
            </a:r>
            <a:r>
              <a:rPr lang="pt-PT" sz="2900" i="1" u="sng" dirty="0"/>
              <a:t>-se</a:t>
            </a:r>
            <a:r>
              <a:rPr lang="pt-PT" sz="2900" i="1" dirty="0"/>
              <a:t> as seguintes frases</a:t>
            </a:r>
            <a:endParaRPr lang="cs-CZ" sz="2900" i="1" dirty="0"/>
          </a:p>
          <a:p>
            <a:pPr marL="365760" lvl="1" indent="0">
              <a:buNone/>
            </a:pPr>
            <a:r>
              <a:rPr lang="cs-CZ" sz="2900" i="1" dirty="0"/>
              <a:t>(Podívejte se na následující věty)</a:t>
            </a:r>
            <a:endParaRPr lang="cs-CZ" sz="2900" dirty="0"/>
          </a:p>
          <a:p>
            <a:pPr marL="365760" lvl="1" indent="0">
              <a:buNone/>
            </a:pPr>
            <a:endParaRPr lang="cs-CZ" sz="2900" b="1" dirty="0"/>
          </a:p>
        </p:txBody>
      </p:sp>
      <p:sp>
        <p:nvSpPr>
          <p:cNvPr id="4" name="Zahnutá šipka dolů 3"/>
          <p:cNvSpPr/>
          <p:nvPr/>
        </p:nvSpPr>
        <p:spPr>
          <a:xfrm>
            <a:off x="1619672" y="3645024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lů 4"/>
          <p:cNvSpPr/>
          <p:nvPr/>
        </p:nvSpPr>
        <p:spPr>
          <a:xfrm>
            <a:off x="1907704" y="4917925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04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věty v trpném rodě zvratném </a:t>
            </a:r>
            <a:br>
              <a:rPr lang="cs-CZ" b="1" dirty="0"/>
            </a:br>
            <a:r>
              <a:rPr lang="cs-CZ" b="1" dirty="0"/>
              <a:t>o</a:t>
            </a:r>
            <a:r>
              <a:rPr lang="pt-PT" b="1" dirty="0"/>
              <a:t>rações passivas reflexas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Zvratnost ve vlastním slova smyslu (</a:t>
            </a:r>
            <a:r>
              <a:rPr lang="pt-PT" b="1" dirty="0"/>
              <a:t>voz reflexiva propriamente dita</a:t>
            </a:r>
            <a:r>
              <a:rPr lang="cs-CZ" b="1" dirty="0"/>
              <a:t>)</a:t>
            </a:r>
            <a:r>
              <a:rPr lang="cs-CZ" dirty="0"/>
              <a:t> 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Pseudozvratné</a:t>
            </a:r>
            <a:r>
              <a:rPr lang="cs-CZ" dirty="0"/>
              <a:t> (</a:t>
            </a:r>
            <a:r>
              <a:rPr lang="pt-PT" b="1" dirty="0"/>
              <a:t>pse</a:t>
            </a:r>
            <a:r>
              <a:rPr lang="cs-CZ" b="1" dirty="0" err="1"/>
              <a:t>udo</a:t>
            </a:r>
            <a:r>
              <a:rPr lang="pt-PT" b="1" dirty="0"/>
              <a:t>reflexas</a:t>
            </a:r>
            <a:r>
              <a:rPr lang="cs-CZ" b="1" dirty="0"/>
              <a:t>)</a:t>
            </a:r>
          </a:p>
          <a:p>
            <a:endParaRPr lang="cs-CZ" b="1" dirty="0"/>
          </a:p>
          <a:p>
            <a:r>
              <a:rPr lang="cs-CZ" dirty="0"/>
              <a:t>Pronominální (</a:t>
            </a:r>
            <a:r>
              <a:rPr lang="pt-PT" b="1" dirty="0"/>
              <a:t>voz medial pronominal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45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Zvratnost ve vlastním slova smyslu (</a:t>
            </a:r>
            <a:r>
              <a:rPr lang="pt-PT" b="1" dirty="0"/>
              <a:t>voz reflexiva propriamente dita</a:t>
            </a:r>
            <a:r>
              <a:rPr lang="cs-CZ" b="1" dirty="0"/>
              <a:t>)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podmět je trpitelem i činitelem děj</a:t>
            </a:r>
            <a:r>
              <a:rPr lang="cs-CZ" dirty="0"/>
              <a:t>e: </a:t>
            </a:r>
          </a:p>
          <a:p>
            <a:pPr marL="0" indent="0">
              <a:buNone/>
            </a:pPr>
            <a:r>
              <a:rPr lang="cs-CZ" i="1" dirty="0"/>
              <a:t>	</a:t>
            </a:r>
          </a:p>
          <a:p>
            <a:pPr lvl="2"/>
            <a:r>
              <a:rPr lang="cs-CZ" sz="2000" i="1" dirty="0"/>
              <a:t>Slovesa související </a:t>
            </a:r>
            <a:r>
              <a:rPr lang="cs-CZ" sz="2000" b="1" i="1" dirty="0"/>
              <a:t>s ději tělesnými</a:t>
            </a:r>
            <a:r>
              <a:rPr lang="cs-CZ" sz="2000" i="1" dirty="0"/>
              <a:t>: </a:t>
            </a:r>
          </a:p>
          <a:p>
            <a:pPr marL="731520" lvl="2" indent="0">
              <a:buNone/>
            </a:pPr>
            <a:r>
              <a:rPr lang="pt-PT" sz="2000" b="1" i="1" dirty="0"/>
              <a:t>arranjar, banhar, barbear,calçar, depilar, lavar, maquilhar, pentear, pintar e verstir</a:t>
            </a:r>
            <a:endParaRPr lang="cs-CZ" sz="2000" b="1" i="1" dirty="0"/>
          </a:p>
          <a:p>
            <a:pPr marL="640080" lvl="2" indent="0">
              <a:buNone/>
            </a:pPr>
            <a:endParaRPr lang="cs-CZ" sz="2600" i="1" dirty="0"/>
          </a:p>
          <a:p>
            <a:pPr marL="640080" lvl="2" indent="0">
              <a:buNone/>
            </a:pPr>
            <a:r>
              <a:rPr lang="pt-PT" sz="2300" i="1" dirty="0"/>
              <a:t>O João penteou-se</a:t>
            </a:r>
            <a:r>
              <a:rPr lang="cs-CZ" sz="2300" i="1" dirty="0"/>
              <a:t> (</a:t>
            </a:r>
            <a:r>
              <a:rPr lang="cs-CZ" sz="2300" b="1" i="1" dirty="0"/>
              <a:t>a si </a:t>
            </a:r>
            <a:r>
              <a:rPr lang="cs-CZ" sz="2300" b="1" i="1" dirty="0" err="1"/>
              <a:t>mesmo</a:t>
            </a:r>
            <a:r>
              <a:rPr lang="cs-CZ" sz="2300" b="1" i="1" dirty="0"/>
              <a:t>)</a:t>
            </a:r>
            <a:r>
              <a:rPr lang="pt-PT" sz="2300" dirty="0"/>
              <a:t>. </a:t>
            </a:r>
            <a:endParaRPr lang="cs-CZ" sz="2300" dirty="0"/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sz="2000" i="1" dirty="0"/>
              <a:t>Slovesa související se </a:t>
            </a:r>
            <a:r>
              <a:rPr lang="cs-CZ" sz="2000" b="1" i="1" dirty="0"/>
              <a:t>změnou pozice těla </a:t>
            </a:r>
            <a:r>
              <a:rPr lang="cs-CZ" sz="2000" i="1" dirty="0"/>
              <a:t>(</a:t>
            </a:r>
            <a:r>
              <a:rPr lang="cs-CZ" sz="2000" b="1" i="1" dirty="0"/>
              <a:t>bez možnosti a si </a:t>
            </a:r>
            <a:r>
              <a:rPr lang="cs-CZ" sz="2000" b="1" i="1" dirty="0" err="1"/>
              <a:t>mesmo</a:t>
            </a:r>
            <a:r>
              <a:rPr lang="cs-CZ" sz="2000" i="1" dirty="0"/>
              <a:t>)</a:t>
            </a:r>
          </a:p>
          <a:p>
            <a:pPr marL="731520" lvl="2" indent="0">
              <a:buNone/>
            </a:pPr>
            <a:r>
              <a:rPr lang="pt-PT" sz="2000" b="1" i="1" dirty="0"/>
              <a:t>curvar, deitar, erguer, estender, esticar, sentar, voltar</a:t>
            </a:r>
            <a:r>
              <a:rPr lang="cs-CZ" sz="2000" b="1" i="1" dirty="0"/>
              <a:t> </a:t>
            </a:r>
          </a:p>
          <a:p>
            <a:pPr marL="731520" lvl="2" indent="0">
              <a:buNone/>
            </a:pPr>
            <a:r>
              <a:rPr lang="cs-CZ" b="1" i="1" dirty="0"/>
              <a:t> </a:t>
            </a:r>
          </a:p>
          <a:p>
            <a:pPr marL="731520" lvl="2" indent="0">
              <a:buNone/>
            </a:pPr>
            <a:endParaRPr lang="cs-CZ" b="1" i="1" dirty="0"/>
          </a:p>
          <a:p>
            <a:pPr marL="640080" lvl="2" indent="0">
              <a:buNone/>
            </a:pPr>
            <a:r>
              <a:rPr lang="pt-PT" sz="2300" i="1" dirty="0"/>
              <a:t>A Joana deitou-se </a:t>
            </a:r>
            <a:r>
              <a:rPr lang="pt-PT" sz="2300" i="1" strike="sngStrike" dirty="0"/>
              <a:t>a si mesma/a si própria. </a:t>
            </a:r>
            <a:endParaRPr lang="cs-CZ" sz="1700" dirty="0"/>
          </a:p>
          <a:p>
            <a:pPr marL="640080" lvl="2" indent="0">
              <a:buNone/>
            </a:pPr>
            <a:r>
              <a:rPr lang="pt-PT" sz="2300" i="1" dirty="0"/>
              <a:t>As crianças sentaram-se a si </a:t>
            </a:r>
            <a:r>
              <a:rPr lang="pt-PT" sz="2300" i="1" strike="sngStrike" dirty="0"/>
              <a:t>mesmas/a si próprias.</a:t>
            </a:r>
            <a:endParaRPr lang="cs-CZ" sz="1700" strike="sngStrike" dirty="0"/>
          </a:p>
          <a:p>
            <a:pPr marL="731520" lvl="2" indent="0">
              <a:buNone/>
            </a:pPr>
            <a:endParaRPr lang="cs-CZ" b="1" i="1" dirty="0"/>
          </a:p>
          <a:p>
            <a:endParaRPr lang="cs-CZ" dirty="0"/>
          </a:p>
          <a:p>
            <a:r>
              <a:rPr lang="cs-CZ" dirty="0"/>
              <a:t>mohou existovat v nezvratném tvaru a jsou akuzativní (tranzitivní přímé)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pt-PT" sz="2200" i="1" u="sng" dirty="0"/>
              <a:t>Eu</a:t>
            </a:r>
            <a:r>
              <a:rPr lang="pt-PT" sz="2200" i="1" dirty="0"/>
              <a:t> penteei </a:t>
            </a:r>
            <a:r>
              <a:rPr lang="pt-PT" sz="2200" i="1" u="sng" dirty="0"/>
              <a:t>o João.</a:t>
            </a:r>
            <a:r>
              <a:rPr lang="pt-PT" sz="2200" dirty="0"/>
              <a:t> </a:t>
            </a:r>
            <a:endParaRPr lang="cs-CZ" sz="2200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200" i="1" u="sng" dirty="0" err="1"/>
              <a:t>Fiz</a:t>
            </a:r>
            <a:r>
              <a:rPr lang="cs-CZ" sz="2200" i="1" u="sng" dirty="0"/>
              <a:t> </a:t>
            </a:r>
            <a:r>
              <a:rPr lang="cs-CZ" sz="2200" i="1" u="sng" dirty="0" err="1"/>
              <a:t>deitar</a:t>
            </a:r>
            <a:r>
              <a:rPr lang="cs-CZ" sz="2200" i="1" u="sng" dirty="0"/>
              <a:t> </a:t>
            </a:r>
            <a:r>
              <a:rPr lang="cs-CZ" sz="2200" i="1" dirty="0"/>
              <a:t>o </a:t>
            </a:r>
            <a:r>
              <a:rPr lang="cs-CZ" sz="2200" i="1" dirty="0" err="1"/>
              <a:t>Joäo</a:t>
            </a:r>
            <a:r>
              <a:rPr lang="cs-CZ" sz="2200" i="1" dirty="0"/>
              <a:t>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5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/>
              <a:t>PŘÍSUDEK SLOVESNĚ-JMENNÝ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VERBAO-NOMINAL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Jádrem je plnovýznamové sloveso spojené s adjektivem prostřednictvím malé věty</a:t>
            </a:r>
          </a:p>
          <a:p>
            <a:endParaRPr lang="cs-CZ" dirty="0"/>
          </a:p>
          <a:p>
            <a:r>
              <a:rPr lang="pt-PT" i="1" dirty="0"/>
              <a:t>A Maria </a:t>
            </a:r>
            <a:r>
              <a:rPr lang="pt-PT" i="1" u="sng" dirty="0"/>
              <a:t>considera</a:t>
            </a:r>
            <a:r>
              <a:rPr lang="pt-PT" i="1" dirty="0"/>
              <a:t> o João </a:t>
            </a:r>
            <a:r>
              <a:rPr lang="pt-PT" i="1" u="sng" dirty="0"/>
              <a:t>inteligente</a:t>
            </a:r>
            <a:r>
              <a:rPr lang="pt-PT" dirty="0"/>
              <a:t>. </a:t>
            </a:r>
            <a:endParaRPr lang="cs-CZ" b="1" dirty="0"/>
          </a:p>
          <a:p>
            <a:r>
              <a:rPr lang="pt-PT" i="1" dirty="0"/>
              <a:t>Eu </a:t>
            </a:r>
            <a:r>
              <a:rPr lang="pt-PT" i="1" u="sng" dirty="0"/>
              <a:t>achei</a:t>
            </a:r>
            <a:r>
              <a:rPr lang="pt-PT" i="1" dirty="0"/>
              <a:t> o livro </a:t>
            </a:r>
            <a:r>
              <a:rPr lang="pt-PT" i="1" u="sng" dirty="0"/>
              <a:t>interessante</a:t>
            </a:r>
            <a:r>
              <a:rPr lang="pt-PT" i="1" dirty="0"/>
              <a:t>.</a:t>
            </a:r>
            <a:r>
              <a:rPr lang="pt-PT" dirty="0"/>
              <a:t>  </a:t>
            </a:r>
            <a:endParaRPr lang="cs-CZ" b="1" dirty="0"/>
          </a:p>
          <a:p>
            <a:endParaRPr lang="cs-CZ" dirty="0"/>
          </a:p>
          <a:p>
            <a:r>
              <a:rPr lang="cs-CZ" b="1" dirty="0" err="1"/>
              <a:t>orações</a:t>
            </a:r>
            <a:r>
              <a:rPr lang="cs-CZ" b="1" dirty="0"/>
              <a:t> </a:t>
            </a:r>
            <a:r>
              <a:rPr lang="cs-CZ" b="1" dirty="0" err="1"/>
              <a:t>pequenas</a:t>
            </a:r>
            <a:r>
              <a:rPr lang="cs-CZ" dirty="0"/>
              <a:t>:</a:t>
            </a:r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 </a:t>
            </a:r>
            <a:r>
              <a:rPr lang="cs-CZ" i="1" dirty="0" err="1"/>
              <a:t>alegres</a:t>
            </a:r>
            <a:r>
              <a:rPr lang="cs-CZ" i="1" dirty="0"/>
              <a:t>. 	= 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aula. + </a:t>
            </a:r>
            <a:r>
              <a:rPr lang="cs-CZ" i="1" u="sng" dirty="0" err="1"/>
              <a:t>Estavam</a:t>
            </a:r>
            <a:r>
              <a:rPr lang="cs-CZ" i="1" u="sng" dirty="0"/>
              <a:t> </a:t>
            </a:r>
            <a:r>
              <a:rPr lang="cs-CZ" i="1" u="sng" dirty="0" err="1"/>
              <a:t>alegres</a:t>
            </a:r>
            <a:r>
              <a:rPr lang="cs-CZ" i="1" u="sng" dirty="0"/>
              <a:t>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Achei</a:t>
            </a:r>
            <a:r>
              <a:rPr lang="cs-CZ" i="1" dirty="0"/>
              <a:t> o festival </a:t>
            </a:r>
            <a:r>
              <a:rPr lang="cs-CZ" i="1" dirty="0" err="1"/>
              <a:t>giro</a:t>
            </a:r>
            <a:r>
              <a:rPr lang="cs-CZ" i="1" dirty="0"/>
              <a:t>.			= </a:t>
            </a:r>
            <a:r>
              <a:rPr lang="cs-CZ" i="1" dirty="0" err="1"/>
              <a:t>Fui</a:t>
            </a:r>
            <a:r>
              <a:rPr lang="cs-CZ" i="1" dirty="0"/>
              <a:t> o festival. 		+ </a:t>
            </a:r>
            <a:r>
              <a:rPr lang="cs-CZ" i="1" u="sng" dirty="0"/>
              <a:t>O festival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giro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78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/>
              <a:t>Přísudek (predikát)</a:t>
            </a:r>
            <a:r>
              <a:rPr lang="cs-CZ" dirty="0"/>
              <a:t> je základní větný člen </a:t>
            </a:r>
          </a:p>
          <a:p>
            <a:pPr algn="just"/>
            <a:r>
              <a:rPr lang="cs-CZ" dirty="0"/>
              <a:t>Přisuzuje podmětu nebo samostatně  </a:t>
            </a:r>
            <a:r>
              <a:rPr lang="cs-CZ" b="1" dirty="0"/>
              <a:t>činnost, stav nebo vlastnost</a:t>
            </a:r>
            <a:r>
              <a:rPr lang="cs-CZ" dirty="0"/>
              <a:t>, jako například </a:t>
            </a:r>
            <a:r>
              <a:rPr lang="cs-CZ" i="1" dirty="0"/>
              <a:t>prší</a:t>
            </a:r>
            <a:r>
              <a:rPr lang="cs-CZ" dirty="0"/>
              <a:t> ve větě </a:t>
            </a:r>
            <a:r>
              <a:rPr lang="cs-CZ" i="1" dirty="0"/>
              <a:t>Venku prší</a:t>
            </a:r>
            <a:r>
              <a:rPr lang="cs-CZ" dirty="0"/>
              <a:t>, či </a:t>
            </a:r>
            <a:r>
              <a:rPr lang="cs-CZ" i="1" dirty="0"/>
              <a:t>je zelený</a:t>
            </a:r>
            <a:r>
              <a:rPr lang="cs-CZ" dirty="0"/>
              <a:t> ve větě </a:t>
            </a:r>
            <a:r>
              <a:rPr lang="cs-CZ" i="1" dirty="0"/>
              <a:t>Strom je zelený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Zpravidla je to sloveso v </a:t>
            </a:r>
            <a:r>
              <a:rPr lang="cs-CZ" b="1" dirty="0"/>
              <a:t>určitém tvaru </a:t>
            </a:r>
            <a:r>
              <a:rPr lang="cs-CZ" dirty="0"/>
              <a:t>nebo </a:t>
            </a:r>
            <a:r>
              <a:rPr lang="cs-CZ" b="1" dirty="0"/>
              <a:t>pomocné (sponové) sloveso</a:t>
            </a:r>
            <a:r>
              <a:rPr lang="cs-CZ" dirty="0"/>
              <a:t> se jmenným nebo příslovečným tvarem.</a:t>
            </a:r>
          </a:p>
          <a:p>
            <a:pPr algn="just"/>
            <a:r>
              <a:rPr lang="cs-CZ" b="1" dirty="0"/>
              <a:t>latinsky predikát</a:t>
            </a:r>
          </a:p>
          <a:p>
            <a:pPr algn="just"/>
            <a:r>
              <a:rPr lang="cs-CZ" dirty="0"/>
              <a:t>ve větě ho hledáme jako </a:t>
            </a:r>
            <a:r>
              <a:rPr lang="cs-CZ" b="1" dirty="0"/>
              <a:t>první</a:t>
            </a:r>
            <a:r>
              <a:rPr lang="cs-CZ" dirty="0"/>
              <a:t> (i dříve než podmět); </a:t>
            </a:r>
          </a:p>
          <a:p>
            <a:pPr algn="just"/>
            <a:r>
              <a:rPr lang="cs-CZ" dirty="0"/>
              <a:t>přísudek je řazen mezi </a:t>
            </a:r>
            <a:r>
              <a:rPr lang="cs-CZ" b="1" dirty="0"/>
              <a:t>základní větné členy </a:t>
            </a:r>
            <a:r>
              <a:rPr lang="cs-CZ" dirty="0"/>
              <a:t>a s podmětem tvoří tzv</a:t>
            </a:r>
            <a:r>
              <a:rPr lang="cs-CZ" b="1" dirty="0"/>
              <a:t>. základní skladební dvojici</a:t>
            </a:r>
            <a:r>
              <a:rPr lang="cs-CZ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668462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C6089-39A6-6C0E-45C0-5584BEC72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ZKUS SI KVÍZ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13AF3-9434-A76D-495D-87301D5CF93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https://forms.office.com/r/2GWMGbDpsM</a:t>
            </a:r>
            <a:endParaRPr lang="pt-PT" sz="2400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9626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Přísudek jmenný se sponou (</a:t>
            </a:r>
            <a:r>
              <a:rPr lang="cs-CZ" b="1" i="1" dirty="0" err="1"/>
              <a:t>predicado</a:t>
            </a:r>
            <a:r>
              <a:rPr lang="cs-CZ" b="1" i="1" dirty="0"/>
              <a:t> </a:t>
            </a:r>
            <a:r>
              <a:rPr lang="cs-CZ" b="1" i="1" dirty="0" err="1"/>
              <a:t>nominal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pt-PT" i="1" dirty="0"/>
              <a:t>Ele </a:t>
            </a:r>
            <a:r>
              <a:rPr lang="pt-PT" b="1" i="1" u="sng" dirty="0"/>
              <a:t>é</a:t>
            </a:r>
            <a:r>
              <a:rPr lang="pt-PT" i="1" u="sng" dirty="0"/>
              <a:t> professor</a:t>
            </a:r>
            <a:r>
              <a:rPr lang="pt-PT" dirty="0"/>
              <a:t>. 	</a:t>
            </a:r>
            <a:endParaRPr lang="cs-CZ" dirty="0"/>
          </a:p>
          <a:p>
            <a:pPr marL="0" indent="0">
              <a:buNone/>
            </a:pPr>
            <a:r>
              <a:rPr lang="pt-PT" i="1" dirty="0"/>
              <a:t>O João </a:t>
            </a:r>
            <a:r>
              <a:rPr lang="pt-PT" b="1" i="1" u="sng" dirty="0"/>
              <a:t>é </a:t>
            </a:r>
            <a:r>
              <a:rPr lang="pt-PT" i="1" u="sng" dirty="0"/>
              <a:t>simpático</a:t>
            </a:r>
            <a:r>
              <a:rPr lang="cs-CZ" i="1" u="sng" dirty="0"/>
              <a:t>.</a:t>
            </a:r>
          </a:p>
          <a:p>
            <a:pPr marL="0" indent="0">
              <a:buNone/>
            </a:pPr>
            <a:r>
              <a:rPr lang="pt-PT" i="1" dirty="0"/>
              <a:t>O miúdo </a:t>
            </a:r>
            <a:r>
              <a:rPr lang="pt-PT" b="1" i="1" dirty="0"/>
              <a:t>está</a:t>
            </a:r>
            <a:r>
              <a:rPr lang="pt-PT" i="1" dirty="0"/>
              <a:t> </a:t>
            </a:r>
            <a:r>
              <a:rPr lang="pt-PT" i="1" u="sng" dirty="0"/>
              <a:t>contente</a:t>
            </a:r>
            <a:r>
              <a:rPr lang="pt-PT" i="1" dirty="0"/>
              <a:t>. </a:t>
            </a:r>
            <a:endParaRPr lang="cs-CZ" i="1" dirty="0"/>
          </a:p>
          <a:p>
            <a:pPr marL="0" indent="0">
              <a:buNone/>
            </a:pPr>
            <a:r>
              <a:rPr lang="pt-PT" i="1" dirty="0"/>
              <a:t>O miúdo </a:t>
            </a:r>
            <a:r>
              <a:rPr lang="pt-PT" b="1" i="1" dirty="0"/>
              <a:t>é</a:t>
            </a:r>
            <a:r>
              <a:rPr lang="pt-PT" i="1" dirty="0"/>
              <a:t> </a:t>
            </a:r>
            <a:r>
              <a:rPr lang="pt-PT" i="1" u="sng" dirty="0"/>
              <a:t>filho do Pedro</a:t>
            </a:r>
            <a:r>
              <a:rPr lang="pt-PT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01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je složen 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 kopulativní sloveso (např. ser, </a:t>
            </a:r>
            <a:r>
              <a:rPr lang="cs-CZ" dirty="0" err="1"/>
              <a:t>estar</a:t>
            </a:r>
            <a:r>
              <a:rPr lang="cs-CZ" dirty="0"/>
              <a:t> – viz slide </a:t>
            </a:r>
            <a:r>
              <a:rPr lang="cs-CZ" b="1" dirty="0"/>
              <a:t> 6) </a:t>
            </a:r>
          </a:p>
          <a:p>
            <a:endParaRPr lang="cs-CZ" b="1" dirty="0"/>
          </a:p>
          <a:p>
            <a:pPr lvl="1"/>
            <a:r>
              <a:rPr lang="pt-PT" i="1" dirty="0"/>
              <a:t>verbo copulativ</a:t>
            </a:r>
            <a:r>
              <a:rPr lang="cs-CZ" i="1" dirty="0"/>
              <a:t>o</a:t>
            </a:r>
          </a:p>
          <a:p>
            <a:pPr lvl="1"/>
            <a:r>
              <a:rPr lang="pt-PT" i="1" dirty="0"/>
              <a:t>verbo de ligação </a:t>
            </a:r>
            <a:endParaRPr lang="cs-CZ" i="1" dirty="0"/>
          </a:p>
          <a:p>
            <a:pPr lvl="1"/>
            <a:r>
              <a:rPr lang="pt-PT" i="1" dirty="0"/>
              <a:t>verbo de cópula </a:t>
            </a:r>
            <a:endParaRPr lang="cs-CZ" i="1" dirty="0"/>
          </a:p>
          <a:p>
            <a:pPr lvl="1"/>
            <a:r>
              <a:rPr lang="pt-PT" i="1" dirty="0"/>
              <a:t>cópula. 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jmenné jádra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pt-PT" i="1" dirty="0"/>
              <a:t>predicação de base nominal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i="1" dirty="0" err="1"/>
              <a:t>professor</a:t>
            </a:r>
            <a:r>
              <a:rPr lang="cs-CZ" i="1" dirty="0"/>
              <a:t>,  </a:t>
            </a:r>
            <a:r>
              <a:rPr lang="cs-CZ" i="1" dirty="0" err="1"/>
              <a:t>filho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adjektivní jádra</a:t>
            </a:r>
          </a:p>
          <a:p>
            <a:pPr marL="0" indent="0">
              <a:buNone/>
            </a:pPr>
            <a:r>
              <a:rPr lang="cs-CZ" i="1" dirty="0"/>
              <a:t>(</a:t>
            </a:r>
            <a:r>
              <a:rPr lang="pt-PT" i="1" dirty="0"/>
              <a:t>predicação de base </a:t>
            </a:r>
            <a:r>
              <a:rPr lang="cs-CZ" i="1" dirty="0" err="1"/>
              <a:t>adjetival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i="1" dirty="0" err="1"/>
              <a:t>simpático</a:t>
            </a:r>
            <a:r>
              <a:rPr lang="cs-CZ" i="1" dirty="0"/>
              <a:t>, </a:t>
            </a:r>
            <a:r>
              <a:rPr lang="cs-CZ" i="1" dirty="0" err="1"/>
              <a:t>contente</a:t>
            </a:r>
            <a:endParaRPr lang="cs-CZ" dirty="0"/>
          </a:p>
          <a:p>
            <a:endParaRPr lang="cs-CZ" dirty="0"/>
          </a:p>
          <a:p>
            <a:r>
              <a:rPr lang="cs-CZ" dirty="0"/>
              <a:t>Nahraditelné i jinými slovními druhy (číslovky, zájmena apod).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Gramatického jádra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Lexikálního jádra</a:t>
            </a:r>
          </a:p>
        </p:txBody>
      </p:sp>
    </p:spTree>
    <p:extLst>
      <p:ext uri="{BB962C8B-B14F-4D97-AF65-F5344CB8AC3E}">
        <p14:creationId xmlns:p14="http://schemas.microsoft.com/office/powerpoint/2010/main" val="239444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se nazývá také dvojí predikát (</a:t>
            </a:r>
            <a:r>
              <a:rPr lang="pt-PT" b="1" i="1" dirty="0"/>
              <a:t>dupla predicação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pt-PT" i="1" dirty="0"/>
              <a:t>O miúdo está</a:t>
            </a:r>
            <a:endParaRPr lang="cs-CZ" i="1" dirty="0"/>
          </a:p>
          <a:p>
            <a:pPr marL="0" indent="0" algn="r">
              <a:buNone/>
            </a:pPr>
            <a:r>
              <a:rPr lang="pt-PT" i="1" dirty="0"/>
              <a:t>O miúdo é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pt-PT" i="1" dirty="0"/>
              <a:t>contente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pt-PT" i="1" dirty="0"/>
              <a:t>filho</a:t>
            </a:r>
            <a:r>
              <a:rPr lang="pt-PT" i="1" u="sng" dirty="0"/>
              <a:t> </a:t>
            </a:r>
            <a:r>
              <a:rPr lang="pt-PT" i="1" dirty="0"/>
              <a:t>do Pedro</a:t>
            </a:r>
            <a:r>
              <a:rPr lang="pt-PT" dirty="0"/>
              <a:t>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Predicador</a:t>
            </a:r>
            <a:r>
              <a:rPr lang="cs-CZ" dirty="0"/>
              <a:t> </a:t>
            </a:r>
            <a:r>
              <a:rPr lang="cs-CZ" dirty="0" err="1"/>
              <a:t>PRIMÁRIO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Predicador</a:t>
            </a:r>
            <a:r>
              <a:rPr lang="cs-CZ" dirty="0"/>
              <a:t> </a:t>
            </a:r>
            <a:r>
              <a:rPr lang="cs-CZ" dirty="0" err="1"/>
              <a:t>SECUNDÁRO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114524" y="2573863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114524" y="2996952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22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být sponovým slovesem? </a:t>
            </a:r>
            <a:br>
              <a:rPr lang="cs-CZ" dirty="0"/>
            </a:br>
            <a:r>
              <a:rPr lang="cs-CZ" dirty="0"/>
              <a:t>(</a:t>
            </a:r>
            <a:r>
              <a:rPr lang="cs-CZ" b="1" i="1" dirty="0" err="1"/>
              <a:t>verbos</a:t>
            </a:r>
            <a:r>
              <a:rPr lang="cs-CZ" b="1" i="1" dirty="0"/>
              <a:t> de </a:t>
            </a:r>
            <a:r>
              <a:rPr lang="cs-CZ" b="1" i="1" dirty="0" err="1"/>
              <a:t>li</a:t>
            </a:r>
            <a:r>
              <a:rPr lang="pt-PT" b="1" i="1" dirty="0"/>
              <a:t>gação</a:t>
            </a:r>
            <a:r>
              <a:rPr lang="pt-PT" dirty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i="1" dirty="0"/>
              <a:t>SER 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ESTAR</a:t>
            </a:r>
            <a:r>
              <a:rPr lang="cs-CZ" dirty="0"/>
              <a:t> (popř. </a:t>
            </a:r>
            <a:r>
              <a:rPr lang="cs-CZ" dirty="0" err="1"/>
              <a:t>andar</a:t>
            </a:r>
            <a:r>
              <a:rPr lang="cs-CZ" dirty="0"/>
              <a:t>, </a:t>
            </a:r>
            <a:r>
              <a:rPr lang="cs-CZ" dirty="0" err="1"/>
              <a:t>viver</a:t>
            </a:r>
            <a:r>
              <a:rPr lang="cs-CZ" dirty="0"/>
              <a:t> ve významu být)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FICAR</a:t>
            </a:r>
            <a:r>
              <a:rPr lang="cs-CZ" i="1" dirty="0"/>
              <a:t>, </a:t>
            </a:r>
            <a:r>
              <a:rPr lang="cs-CZ" i="1" dirty="0" err="1"/>
              <a:t>ACABAR</a:t>
            </a:r>
            <a:r>
              <a:rPr lang="cs-CZ" i="1" dirty="0"/>
              <a:t>, </a:t>
            </a:r>
            <a:r>
              <a:rPr lang="cs-CZ" i="1" dirty="0" err="1"/>
              <a:t>FAZER</a:t>
            </a:r>
            <a:r>
              <a:rPr lang="cs-CZ" i="1" dirty="0"/>
              <a:t>, </a:t>
            </a:r>
            <a:r>
              <a:rPr lang="cs-CZ" i="1" dirty="0" err="1"/>
              <a:t>TORNAR</a:t>
            </a:r>
            <a:r>
              <a:rPr lang="cs-CZ" i="1" dirty="0"/>
              <a:t>-SE, </a:t>
            </a:r>
            <a:r>
              <a:rPr lang="cs-CZ" i="1" dirty="0" err="1"/>
              <a:t>VIRAR</a:t>
            </a:r>
            <a:r>
              <a:rPr lang="cs-CZ" i="1" dirty="0"/>
              <a:t> plus jméno podstatné či přídavné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CONTINUAR</a:t>
            </a:r>
            <a:r>
              <a:rPr lang="cs-CZ" i="1" dirty="0"/>
              <a:t>, </a:t>
            </a:r>
            <a:r>
              <a:rPr lang="cs-CZ" i="1" dirty="0" err="1"/>
              <a:t>PERMANECER</a:t>
            </a:r>
            <a:r>
              <a:rPr lang="cs-CZ" i="1" dirty="0"/>
              <a:t>, </a:t>
            </a:r>
            <a:r>
              <a:rPr lang="cs-CZ" i="1" dirty="0" err="1"/>
              <a:t>FICAR</a:t>
            </a:r>
            <a:endParaRPr lang="cs-CZ" i="1" dirty="0"/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PARECER</a:t>
            </a:r>
            <a:r>
              <a:rPr lang="cs-CZ" i="1" dirty="0"/>
              <a:t>, </a:t>
            </a:r>
            <a:r>
              <a:rPr lang="cs-CZ" i="1" dirty="0" err="1"/>
              <a:t>SEMELHAR</a:t>
            </a:r>
            <a:r>
              <a:rPr lang="cs-CZ" i="1" dirty="0"/>
              <a:t> plus jméno podstatné či přídavné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674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SPONOVÉ SLOVESO </a:t>
            </a:r>
            <a:r>
              <a:rPr lang="cs-CZ" b="1" i="1" dirty="0"/>
              <a:t>SER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o  verbo prosódico /episódico</a:t>
            </a:r>
            <a:endParaRPr lang="cs-CZ" dirty="0"/>
          </a:p>
          <a:p>
            <a:endParaRPr lang="cs-CZ" dirty="0"/>
          </a:p>
          <a:p>
            <a:r>
              <a:rPr lang="cs-CZ" dirty="0"/>
              <a:t>Vyjadřuje přirozený, běžný stav</a:t>
            </a:r>
          </a:p>
          <a:p>
            <a:r>
              <a:rPr lang="cs-CZ" dirty="0"/>
              <a:t>Může se spojit s adjektivem (kvalifikace) či substantivem (klasifikace)</a:t>
            </a:r>
          </a:p>
          <a:p>
            <a:endParaRPr lang="cs-CZ" dirty="0"/>
          </a:p>
          <a:p>
            <a:pPr marL="365760" lvl="1" indent="0">
              <a:buNone/>
            </a:pPr>
            <a:r>
              <a:rPr lang="pt-PT" sz="2800" i="1" dirty="0"/>
              <a:t>A Alícia </a:t>
            </a:r>
            <a:r>
              <a:rPr lang="pt-PT" sz="2800" b="1" i="1" u="sng" dirty="0"/>
              <a:t>é</a:t>
            </a:r>
            <a:r>
              <a:rPr lang="pt-PT" sz="2800" i="1" dirty="0"/>
              <a:t> uma jóia. </a:t>
            </a:r>
            <a:endParaRPr lang="cs-CZ" sz="2800" i="1" dirty="0"/>
          </a:p>
          <a:p>
            <a:pPr marL="365760" lvl="1" indent="0">
              <a:buNone/>
            </a:pPr>
            <a:r>
              <a:rPr lang="pt-PT" sz="2800" i="1" dirty="0"/>
              <a:t>O Pedro </a:t>
            </a:r>
            <a:r>
              <a:rPr lang="pt-PT" sz="2800" b="1" i="1" u="sng" dirty="0"/>
              <a:t>é</a:t>
            </a:r>
            <a:r>
              <a:rPr lang="pt-PT" sz="2800" i="1" dirty="0"/>
              <a:t> simpático.;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8613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</TotalTime>
  <Words>2015</Words>
  <Application>Microsoft Office PowerPoint</Application>
  <PresentationFormat>Předvádění na obrazovce (4:3)</PresentationFormat>
  <Paragraphs>382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Calibri</vt:lpstr>
      <vt:lpstr>Century Schoolbook</vt:lpstr>
      <vt:lpstr>Wingdings</vt:lpstr>
      <vt:lpstr>Wingdings 2</vt:lpstr>
      <vt:lpstr>Arkýř</vt:lpstr>
      <vt:lpstr>Syntax  téma: TYPY PŘÍSUDKU</vt:lpstr>
      <vt:lpstr>TYPY PŘÍSUDKU</vt:lpstr>
      <vt:lpstr>OBSAH A STRUKTURA</vt:lpstr>
      <vt:lpstr>Přísudek  </vt:lpstr>
      <vt:lpstr>Přísudek jmenný se sponou (predicado nominal)</vt:lpstr>
      <vt:lpstr>Přísudek jmenný je složen z:</vt:lpstr>
      <vt:lpstr>přísudek jmenný se nazývá také dvojí predikát (dupla predicação)</vt:lpstr>
      <vt:lpstr>Co může být sponovým slovesem?  (verbos de ligação) </vt:lpstr>
      <vt:lpstr>SPONOVÉ SLOVESO SER</vt:lpstr>
      <vt:lpstr>SPONOVÉ SLOVESO ESTAR</vt:lpstr>
      <vt:lpstr>Slovesa permansivní ficar, acabar, fazer-se, meter-se, tornar-se e virar</vt:lpstr>
      <vt:lpstr>Slovesa vyjadřující pokračování děje  continuar, ficar, permanecer</vt:lpstr>
      <vt:lpstr>Slovesa přirovnání  parecer, semelhar</vt:lpstr>
      <vt:lpstr>PŘÍSUDEK SLOVESNÝ  (PREDICADO VERBAL) </vt:lpstr>
      <vt:lpstr>PŘÍSUDEK SLOVESNÝ a TRANSITIVITA  (PREDICADO VERBAL e transitividade) </vt:lpstr>
      <vt:lpstr>Netranzitivní SLOVESA ve funkci PŘÍSUDKU verbos intransitivos na funcao do predicado </vt:lpstr>
      <vt:lpstr>Netranzitivní SLOVESA ve funkci PŘÍSUDKU verbos intransitivos na funcao do predicado </vt:lpstr>
      <vt:lpstr> netranzitivní slovesa s předmětem</vt:lpstr>
      <vt:lpstr> netranzitivní slovesa s předmětem</vt:lpstr>
      <vt:lpstr>Netranzitivní slovesa se dále dělí na  </vt:lpstr>
      <vt:lpstr>Netranzitivní slovesa se dále dělí na  </vt:lpstr>
      <vt:lpstr>tranzitivní SLOVESA ve funkci PŘÍSUDKU verbos transitivos na funcao do predicado </vt:lpstr>
      <vt:lpstr>tranzitivní SLOVESA PŘÍMÁ verbos transitivos DIRETOS</vt:lpstr>
      <vt:lpstr>tranzitivní SLOVESA PŘÍMÁ verbos transitivos DIRETOS</vt:lpstr>
      <vt:lpstr>tranzitivní SLOVESA PŘÍMÁ verbos transitivos DIRETOS</vt:lpstr>
      <vt:lpstr>tranzitivní SLOVESA NEPŘÍMÁ verbos transitivos DIRETOS</vt:lpstr>
      <vt:lpstr>tranzitivní SLOVESA PŘÍMÁ a NEPŘÍMÁ ZÁROVEŇ verbos transitivos DIRETOS E INDIRETOS SIMULTANEAMENTE</vt:lpstr>
      <vt:lpstr>tranzitivní SLOVESA OBJEKTOVÁ verbos transitivos OBLÍQUOS</vt:lpstr>
      <vt:lpstr>tranzitivní SLOVESA ADVERBIÁLNÍ verbos transitivos ADVERBIAIS</vt:lpstr>
      <vt:lpstr>Rod– diátese</vt:lpstr>
      <vt:lpstr>Věty v trpném rodě krátké a dlouhé As orações passivas curtas e longas</vt:lpstr>
      <vt:lpstr>Věty v trpném rodě osobní a neosobní As orações passivas pessoais e impessoais</vt:lpstr>
      <vt:lpstr>Resultativní věty v trpném rodě orações  passivas resultativas</vt:lpstr>
      <vt:lpstr>statické věty v trpném rodě orações passivas estativas</vt:lpstr>
      <vt:lpstr>věty v trpném rodě s agensem orações passivas com agente</vt:lpstr>
      <vt:lpstr>pronominální věty v trpném rodě Orações passivas pronominais</vt:lpstr>
      <vt:lpstr>věty v trpném rodě zvratném  orações passivas reflexas</vt:lpstr>
      <vt:lpstr>Zvratnost ve vlastním slova smyslu (voz reflexiva propriamente dita)  </vt:lpstr>
      <vt:lpstr>PŘÍSUDEK SLOVESNĚ-JMENNÝ  (PREDICADO VERBAO-NOMINAL) </vt:lpstr>
      <vt:lpstr>ZKUS SI KVÍZ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téma: TYPY PŘÍSUDKU</dc:title>
  <dc:creator>win</dc:creator>
  <cp:lastModifiedBy>Iva Svobodová</cp:lastModifiedBy>
  <cp:revision>21</cp:revision>
  <dcterms:created xsi:type="dcterms:W3CDTF">2018-10-07T08:44:35Z</dcterms:created>
  <dcterms:modified xsi:type="dcterms:W3CDTF">2022-10-23T17:02:46Z</dcterms:modified>
</cp:coreProperties>
</file>