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5"/>
  </p:notesMasterIdLst>
  <p:sldIdLst>
    <p:sldId id="256" r:id="rId2"/>
    <p:sldId id="283" r:id="rId3"/>
    <p:sldId id="284" r:id="rId4"/>
    <p:sldId id="286" r:id="rId5"/>
    <p:sldId id="258" r:id="rId6"/>
    <p:sldId id="259" r:id="rId7"/>
    <p:sldId id="260" r:id="rId8"/>
    <p:sldId id="290" r:id="rId9"/>
    <p:sldId id="261" r:id="rId10"/>
    <p:sldId id="291" r:id="rId11"/>
    <p:sldId id="262" r:id="rId12"/>
    <p:sldId id="292" r:id="rId13"/>
    <p:sldId id="263" r:id="rId14"/>
    <p:sldId id="293" r:id="rId15"/>
    <p:sldId id="264" r:id="rId16"/>
    <p:sldId id="294" r:id="rId17"/>
    <p:sldId id="265" r:id="rId18"/>
    <p:sldId id="295" r:id="rId19"/>
    <p:sldId id="266" r:id="rId20"/>
    <p:sldId id="296" r:id="rId21"/>
    <p:sldId id="267" r:id="rId22"/>
    <p:sldId id="297" r:id="rId23"/>
    <p:sldId id="268" r:id="rId24"/>
    <p:sldId id="298" r:id="rId25"/>
    <p:sldId id="299" r:id="rId26"/>
    <p:sldId id="269" r:id="rId27"/>
    <p:sldId id="279" r:id="rId28"/>
    <p:sldId id="270" r:id="rId29"/>
    <p:sldId id="276" r:id="rId30"/>
    <p:sldId id="287" r:id="rId31"/>
    <p:sldId id="288" r:id="rId32"/>
    <p:sldId id="277" r:id="rId33"/>
    <p:sldId id="289" r:id="rId34"/>
    <p:sldId id="278" r:id="rId35"/>
    <p:sldId id="273" r:id="rId36"/>
    <p:sldId id="275" r:id="rId37"/>
    <p:sldId id="272" r:id="rId38"/>
    <p:sldId id="271" r:id="rId39"/>
    <p:sldId id="274" r:id="rId40"/>
    <p:sldId id="280" r:id="rId41"/>
    <p:sldId id="281" r:id="rId42"/>
    <p:sldId id="285" r:id="rId43"/>
    <p:sldId id="282" r:id="rId4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Old Standard TT" panose="020B0604020202020204" charset="-18"/>
      <p:regular r:id="rId50"/>
      <p:bold r:id="rId51"/>
      <p:italic r:id="rId52"/>
    </p:embeddedFont>
    <p:embeddedFont>
      <p:font typeface="Tahoma" panose="020B0604030504040204" pitchFamily="34" charset="0"/>
      <p:regular r:id="rId53"/>
      <p:bold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5639c4dce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5639c4dce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5250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5639c4dce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5639c4dce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5639c4dce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5639c4dce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732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5639c4dce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5639c4dce_2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5639c4dce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5639c4dce_2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268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5639c4dce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5639c4dce_2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5639c4dce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5639c4dce_2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826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5639c4dce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5639c4dce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5639c4dce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5639c4dce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613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5639c4dce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5639c4dce_2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5639c4dce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5639c4dce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26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5639c4dce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5639c4dce_2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0716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5639c4dce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5639c4dce_2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5639c4dce_2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5639c4dce_2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22812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5639c4dce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5639c4dce_2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5639c4dce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5639c4dce_2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0718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5639c4dce_2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5639c4dce_2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4547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5639c4dce_2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5639c4dce_2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5639c4dc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5639c4dc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5639c4dc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5639c4dc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5639c4dce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5639c4dce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5639c4dce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5639c4dce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96226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5639c4dce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5639c4dce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2909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5639c4dc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5639c4dc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29365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5639c4dce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5639c4dce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5639c4dc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5639c4dc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24231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5639c4dce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5639c4dce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5639c4dc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5639c4dc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75639c4dce_2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75639c4dce_2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5639c4dc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5639c4dc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5639c4dc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5639c4dc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5639c4dc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5639c4dc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5639c4dce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5639c4dce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76047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56d595982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56d595982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1cdc62f28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1cdc62f28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1cdc62f28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1cdc62f28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04082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1cdc62f28_0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1cdc62f28_0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8177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56d595982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g756d595982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5639c4dce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5639c4dce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5639c4dce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5639c4dce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5639c4dce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5639c4dce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73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5639c4dce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5639c4dce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Psyche_(Psychoanalytische_Zeitschrift)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Sociální psychologie I. 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Vedení a týmové role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Všudybyl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9430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76C2743-9E97-4AA9-9BA8-4E827E0EE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41" y="998188"/>
            <a:ext cx="8078327" cy="36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09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Koordinátor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9430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b="1"/>
              <a:t>Typické věty: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Důvod, proč jsme tady, je to, abychom pracovali na; Nejprve se zaměříme na a později; Abych to shrnul, vypadá to že hlavním bodem je; Možná, že byste mohli, a pak uděláme; Abychom se vrátili k základnímu problému, mohli byste.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600" b="1"/>
              <a:t>Silné stránky: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Upřesňuje cíle skupiny a stanoví program. Zvládá sám sebe a je vstřícný. Zaměřuje lidi na to, co dokáží dělat nejlépe. Jasně komunikuje.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600" b="1"/>
              <a:t>Slabé stránky: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Stanoví kritéria, ale nedominuje. Má pouze několik málo vlastních originálních nápadů.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Koordinátor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9430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0085D06-2F95-4B78-84C1-4056BD347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943000"/>
            <a:ext cx="8249801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16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Formovač</a:t>
            </a: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9430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b="1"/>
              <a:t>Typické věty: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Musíme udělat; Ztrácíme čas musíme; Ne mýlíte se nejdůležitější otázkou je; Když dáme dohromady to, co jste řekl, s tímto návrhem, tak můžeme; Když se vám to nelíbí vyzkoušejte tohle;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600" b="1"/>
              <a:t>Silné stránky: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Dominantní a otevřený. Bývá impulsivní. Rychle oponuje a rychle reaguje na výzvu. Jeho hlavní funkcí je formovat úsilí vyvíjené týmem. Snaží se sjednotit myšlenky a vytvářet vzory. Preferuje jasné, precizní myšlenky nebo činy, nikoliv bezcílné diskutování. Dává jednotlivé věci do pohybu.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600" b="1"/>
              <a:t>Slabé stránky: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600"/>
              <a:t>Elán může některé lidi iritovat, takže některé nápady nejsou akceptovány. Někdy nedostatečně naslouchá ostatním.</a:t>
            </a:r>
            <a:endParaRPr sz="1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Formovač</a:t>
            </a: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9430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107BE71-0CFC-4287-B8AD-24BC3B44F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990623"/>
            <a:ext cx="8192643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23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Analytik</a:t>
            </a: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311700" y="9430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b="1"/>
              <a:t>Typické věty: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Ten problém s … ; Musíme si dávat pozor na …; Nepřehlížejme …; Když se zaměříme na podstatu této věci, měli bychom; Promyslím si to a konečnou odpověď vám dám zítra; Obě strany mají svou pravdu;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600" b="1"/>
              <a:t>Silné stránky: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Provádí důkladné analýzy. Obvykle nemívá originální nápady, ale s největší pravděpodobností nedovolí týmu pustit se do nevhodného projektu. Nejméně osobně zainteresovaný člen týmu. Jeho pocity mu nezastiňují úsudek. Disponuje nejlepšími dovednostmi asimiluje, interpretuje a vyhodnocuje velké objemy složitých dat.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600" b="1"/>
              <a:t>Slabé stránky: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600"/>
              <a:t>Může být brzdou pro rozjezd skupiny tím, že v nepravou chvíli něco bere příliš vážně. Může soutěžit s těmi, kteří se s jeho pozicí překrývají, např. s koordinátory.</a:t>
            </a: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Analytik</a:t>
            </a: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311700" y="9430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3060359-BCA2-4356-AC22-7A6E5D062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943000"/>
            <a:ext cx="8192643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07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Stmelovač</a:t>
            </a:r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311700" y="9430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b="1"/>
              <a:t>Typické věty: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Josefe, myslím si, že bys měl poslouchat Františka; Dejme Honzově nápadu šanci; Nepotřebujeme se dohadovat o …; Proč neřeknete více o...; Až se Petr vrátí z nemocnice, tak bychom mohli...;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600" b="1"/>
              <a:t>Silné stránky: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Otevřený, ne však dominantní. Citlivý. Uvědomuje si potřeby a obavy jednotlivců. Sympatický, populární, jemný pojítko týmu. Dobře naslouchá, snadno komunikuje a povzbuzuje ostatní. Vyvažuje třenice mezi ostatními členy týmu. Nemá rád konfrontaci nebo konflikt. Je zvláště cenný ve chvílích, kdy se tým ocitá v problémech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600" b="1"/>
              <a:t>Slabé stránky: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600"/>
              <a:t>V okamžiku krize není schopen učinit rozhodnutí. Nedokáže ostatní členy týmu jasně vést.</a:t>
            </a:r>
            <a:endParaRPr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Stmelovač</a:t>
            </a:r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311700" y="9430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3A082D1-7083-42AC-9A7D-38A838350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5" y="943000"/>
            <a:ext cx="8202170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76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Realizátor</a:t>
            </a:r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311700" y="9430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Typické věty: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 ohledem na čas, který máme, bychom mohli …; Zcela jistě můžeme v rámci našeho rozpočtu udělat X; Gravitační analýza je šílený nápad, ale mohli bychom na spodní část položit těžké závaží. …; Napišme si to na tabuli; Pokud dokážeme přesně definovat tuto část, můžeme si být mnohem jistější výsledkem. Nemá rád složité teorie, radikální myšlenky nebo náhlé změny plánů.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Silné stránky: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Přeměňuje myšlenky na zvládnuté úkoly. Vybírá to co je uskutečnitelné. Tvrdě pracuje a má sebekázeň. Preferuje stabilní struktury a snaží se je vytvářet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Slabé stránky: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Dokáže být přespříliš soutěživý, aby dosáhl postavení. Někdy mu chybí flexibilita.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dirty="0"/>
              <a:t>Malá sociální skupina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 dirty="0">
                <a:solidFill>
                  <a:schemeClr val="tx1"/>
                </a:solidFill>
              </a:rPr>
              <a:t>Agregát x sociální skupina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800" b="1" dirty="0">
                <a:solidFill>
                  <a:srgbClr val="C00000"/>
                </a:solidFill>
              </a:rPr>
              <a:t>Základní znaky života malé sociální skupiny: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>
                <a:solidFill>
                  <a:schemeClr val="tx1"/>
                </a:solidFill>
              </a:rPr>
              <a:t>vytváření struktury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>
                <a:solidFill>
                  <a:schemeClr val="tx1"/>
                </a:solidFill>
              </a:rPr>
              <a:t>komunikace ve skupině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>
                <a:solidFill>
                  <a:schemeClr val="tx1"/>
                </a:solidFill>
              </a:rPr>
              <a:t>vytváření závazných norem chování 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>
                <a:solidFill>
                  <a:schemeClr val="tx1"/>
                </a:solidFill>
              </a:rPr>
              <a:t>vytváření ideologie, cílů a programu činnosti</a:t>
            </a:r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b="1" dirty="0">
                <a:solidFill>
                  <a:schemeClr val="tx1"/>
                </a:solidFill>
              </a:rPr>
              <a:t>skupinová dynamika </a:t>
            </a:r>
            <a:r>
              <a:rPr lang="cs-CZ" altLang="cs-CZ" sz="1800" dirty="0">
                <a:solidFill>
                  <a:schemeClr val="tx1"/>
                </a:solidFill>
              </a:rPr>
              <a:t>– souhrn skupinového dění a skupinových interakcí (interpersonální vztahy, činnost skupiny, síly z vnějšku, cíle, normy, vůdcovství, koheze, tenze, projekce minulých zkušeností a vztahů do aktuálních interakcí, vytváření podskupin, vývoj skupiny v čase)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3187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Realizátor</a:t>
            </a:r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311700" y="9430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D451496-D4A2-4C75-9199-35BBFACDF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55" y="943000"/>
            <a:ext cx="8087854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05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Dotahovač</a:t>
            </a:r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1"/>
          </p:nvPr>
        </p:nvSpPr>
        <p:spPr>
          <a:xfrm>
            <a:off x="311700" y="9430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b="1"/>
              <a:t>Typické věty: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Rád bych se ujistil, že …; Nikdy to neuděláme, pokud …; A co takhle …; Ne musíme všechno, aby to fungovalo ...; A co uděláme s ustanovením 3 v pododstavci (iv) článku G v devátém vydání?; Je klidný pouze tehdy, když osobně zkontroloval každý detail. Je netrpělivý a může být netolerantní vůči laxnějším členům týmu.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600" b="1"/>
              <a:t>Silné stránky: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Sleduje nápad od začátku do konce. Věnuje pozornost detailu. Udržuje si smysl pro naléhavost. Zajišťuje, aby skupina postupovala směrem ke splnění stanoveného cíle. Do aktivit vnáší pořádek a strukturu. Nedovolí, aby byly přehlíženy nejdůležitější pravidla/detaily.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600" b="1"/>
              <a:t>Slabé stránky: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Je klidný pouze tehdy, když osobně zkontroloval každý detail. Je netrpělivý a může být netolerantní vůči laxnějším členům týmu. Dokáže zabřednout do detailů.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Dotahovač</a:t>
            </a:r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1"/>
          </p:nvPr>
        </p:nvSpPr>
        <p:spPr>
          <a:xfrm>
            <a:off x="311700" y="9430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49E33EC-47C6-4307-8DBA-041ECEB3B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2" y="943000"/>
            <a:ext cx="8135485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32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Specialista</a:t>
            </a:r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311700" y="9430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 b="1"/>
              <a:t>Typické věty: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/>
              <a:t>Uvidím, jestli se mi podaří sehnat nějaké informace; Musíme dodržovat profesionální standardy; Víte, že na výrobu hranaté trubky o stejné kapacitě jakou má kruhový hrnec spotřebujete o 7,6 % více materiálu?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 b="1"/>
              <a:t>Silné stránky: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/>
              <a:t>Profesionální, aktivní, oddaný. Je hrdý na své technické dovednosti a speciální znalosti. Vyžaduje podporu od svých kolegů, protože jsou znalci ve svém oboru. Dělá rozhodnutí založená na hlubokých znalostech. Poskytuje fakta a informace. Nabízí znalosti, které mohou pomoci ostatním.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600" b="1"/>
              <a:t>Slabé stránky: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600"/>
              <a:t>Nebere příliš na vědomí ostatní členy týmu. Přispívá pouze v omezené míře. Nedokáže se oddělit od funkční role.</a:t>
            </a:r>
            <a:endParaRPr sz="1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Specialista</a:t>
            </a:r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311700" y="9430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80AE39A-4DE6-4221-B8BC-18A365714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10" y="943000"/>
            <a:ext cx="8135485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98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Neutrální body</a:t>
            </a:r>
            <a:endParaRPr dirty="0"/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>
            <a:off x="311700" y="9430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A4CC7D-1C6E-4087-B60D-1BD9E4F14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39" y="829625"/>
            <a:ext cx="8059275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65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Je ten test k nečemu?</a:t>
            </a:r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311700" y="9430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b="1" dirty="0"/>
              <a:t>Není to standardizovaná psychologická metoda. </a:t>
            </a:r>
            <a:r>
              <a:rPr lang="cs" sz="1600" dirty="0"/>
              <a:t>Je vhodné o testu přemýšlet jako o nástroji k sebeposouzení a k posouzení jednotlivce druhými, spíše než jako o nástroji ke srovnávání jednotlivců.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600" dirty="0"/>
              <a:t>K psychometrickým vlastnostem testu lze nalézt články, které dochází k různým závěrům: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600" dirty="0"/>
              <a:t>Furnham, A., Steele, H., &amp; Pendleton, D. (1993). A psychometric assessment of the Belbin team‐role self‐perception inventory. Journal of Occupational and Organizational Psychology, 66(3), 245-257. (nehodnotí test příliš kladně)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600" dirty="0"/>
              <a:t>Swailes, S., &amp; McIntyre‐Bhatty, T. (2002). The “Belbin” team role inventory: reinterpreting reliability estimates. Journal of Managerial Psychology, 17(6), 529–536. doi:10.1108/02683940210439432 (zde jsou výsledky testu lepší)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Kurt Lewin - vliv typu vedení na naše chování</a:t>
            </a:r>
            <a:endParaRPr/>
          </a:p>
        </p:txBody>
      </p:sp>
      <p:pic>
        <p:nvPicPr>
          <p:cNvPr id="199" name="Google Shape;199;p37" descr="Související obráze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2200" y="1210625"/>
            <a:ext cx="2619375" cy="335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7"/>
          <p:cNvSpPr txBox="1">
            <a:spLocks noGrp="1"/>
          </p:cNvSpPr>
          <p:nvPr>
            <p:ph type="body" idx="1"/>
          </p:nvPr>
        </p:nvSpPr>
        <p:spPr>
          <a:xfrm>
            <a:off x="388250" y="1244125"/>
            <a:ext cx="47901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Lewin, K., Lippitt, R., &amp; White, R. K. (1939). Patterns of aggressive behavior in experimentally created “social climates”. </a:t>
            </a:r>
            <a:r>
              <a:rPr lang="cs" i="1" dirty="0"/>
              <a:t>The Journal of social psychology</a:t>
            </a:r>
            <a:r>
              <a:rPr lang="cs" dirty="0"/>
              <a:t>, 10(2), 269-299.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1944 - Výzkumné centrum pro skupinovou dynamiku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Lewinův výzkum je ke zhlednutí zde: https://www.youtube.com/watch?v=yCdlDdEXzAU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Skupinová práce</a:t>
            </a:r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cs-CZ" sz="1600" b="1" dirty="0"/>
              <a:t>1) Autokratický styl</a:t>
            </a:r>
          </a:p>
          <a:p>
            <a:pPr marL="114300" indent="0">
              <a:buNone/>
            </a:pPr>
            <a:r>
              <a:rPr lang="cs-CZ" sz="1600" b="1" dirty="0"/>
              <a:t>2) Demokratický styl</a:t>
            </a:r>
          </a:p>
          <a:p>
            <a:pPr marL="114300" indent="0">
              <a:buNone/>
            </a:pPr>
            <a:r>
              <a:rPr lang="cs-CZ" sz="1600" b="1" dirty="0"/>
              <a:t>3) Liberální styl</a:t>
            </a:r>
          </a:p>
          <a:p>
            <a:pPr marL="793750" lvl="1" indent="-1714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600" dirty="0"/>
              <a:t>	</a:t>
            </a:r>
            <a:r>
              <a:rPr lang="cs-CZ" sz="1600" dirty="0">
                <a:solidFill>
                  <a:schemeClr val="tx1"/>
                </a:solidFill>
              </a:rPr>
              <a:t>Jaký je skupinový výkon? Mění se, pokud je vedoucí nepřítomen/nepřítomna?</a:t>
            </a:r>
          </a:p>
          <a:p>
            <a:pPr marL="9080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	Jaká je atmosféra ve skupině? Mění se, pokud je vedoucí nepřítomen/nepřítomna?</a:t>
            </a:r>
          </a:p>
          <a:p>
            <a:pPr marL="9080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	Jaká je komunikace? Zkuste vytvořit model komunikačních toků.</a:t>
            </a:r>
          </a:p>
          <a:p>
            <a:pPr marL="908050" lvl="1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chemeClr val="tx1"/>
                </a:solidFill>
              </a:rPr>
              <a:t>	V jakých situacích a pro jaké lidi je daný styl vhodný a naopak nevhodný?</a:t>
            </a:r>
          </a:p>
          <a:p>
            <a:endParaRPr lang="cs-CZ" sz="1600" dirty="0"/>
          </a:p>
          <a:p>
            <a:pPr marL="114300" indent="0">
              <a:buNone/>
            </a:pPr>
            <a:r>
              <a:rPr lang="cs-CZ" sz="1600" b="1" dirty="0"/>
              <a:t>4) Jaké jsou charakteristiky dobrého vedoucího? Dá se naučit být dobrým vedoucím?</a:t>
            </a:r>
          </a:p>
          <a:p>
            <a:pPr marL="114300" indent="0">
              <a:buNone/>
            </a:pPr>
            <a:r>
              <a:rPr lang="cs-CZ" sz="1600" dirty="0"/>
              <a:t>https://docs.google.com/document/d/1jlsJw0mXtqfb6QHiRhMN-fvnHYlbbNY-JG8V9qmUpQo/edit?usp=sharing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body" idx="1"/>
          </p:nvPr>
        </p:nvSpPr>
        <p:spPr>
          <a:xfrm>
            <a:off x="311700" y="282388"/>
            <a:ext cx="8520600" cy="42862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/>
              <a:t>Autokratický styl vedení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dirty="0"/>
              <a:t>Malá sociální skupina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eaLnBrk="1" hangingPunct="1">
              <a:lnSpc>
                <a:spcPct val="90000"/>
              </a:lnSpc>
              <a:buNone/>
            </a:pPr>
            <a:r>
              <a:rPr lang="cs-CZ" altLang="cs-CZ" sz="2000" b="1" dirty="0">
                <a:solidFill>
                  <a:srgbClr val="C00000"/>
                </a:solidFill>
              </a:rPr>
              <a:t>Sociální status</a:t>
            </a:r>
            <a:r>
              <a:rPr lang="cs-CZ" altLang="cs-CZ" sz="2000" dirty="0">
                <a:solidFill>
                  <a:srgbClr val="C00000"/>
                </a:solidFill>
              </a:rPr>
              <a:t> </a:t>
            </a:r>
            <a:r>
              <a:rPr lang="cs-CZ" altLang="cs-CZ" sz="1800" dirty="0"/>
              <a:t>(</a:t>
            </a:r>
            <a:r>
              <a:rPr lang="cs-CZ" altLang="cs-CZ" sz="1800" b="1" dirty="0" err="1"/>
              <a:t>askriptivní</a:t>
            </a:r>
            <a:r>
              <a:rPr lang="cs-CZ" altLang="cs-CZ" sz="1800" b="1" dirty="0"/>
              <a:t> – připsaný, získaný</a:t>
            </a:r>
            <a:r>
              <a:rPr lang="cs-CZ" altLang="cs-CZ" sz="1800" dirty="0"/>
              <a:t>) – postavení ve společenském systému – prestiž ve skupině – formují ho vnější a vnitřní faktory.</a:t>
            </a:r>
          </a:p>
          <a:p>
            <a:pPr marL="114300" indent="0" eaLnBrk="1" hangingPunct="1">
              <a:lnSpc>
                <a:spcPct val="90000"/>
              </a:lnSpc>
              <a:buNone/>
            </a:pPr>
            <a:r>
              <a:rPr lang="cs-CZ" altLang="cs-CZ" sz="1800" b="1" dirty="0">
                <a:solidFill>
                  <a:srgbClr val="C00000"/>
                </a:solidFill>
              </a:rPr>
              <a:t>Sociální role</a:t>
            </a:r>
            <a:r>
              <a:rPr lang="cs-CZ" altLang="cs-CZ" sz="1800" dirty="0">
                <a:solidFill>
                  <a:srgbClr val="C00000"/>
                </a:solidFill>
              </a:rPr>
              <a:t> </a:t>
            </a:r>
            <a:r>
              <a:rPr lang="cs-CZ" altLang="cs-CZ" sz="1800" dirty="0"/>
              <a:t>– označení chování, které se očekává od držitele určitého statusu.</a:t>
            </a:r>
          </a:p>
          <a:p>
            <a:pPr eaLnBrk="1" hangingPunct="1">
              <a:lnSpc>
                <a:spcPct val="90000"/>
              </a:lnSpc>
            </a:pPr>
            <a:endParaRPr lang="cs-CZ" altLang="cs-CZ" sz="1800" dirty="0"/>
          </a:p>
          <a:p>
            <a:pPr marL="165100" indent="0" eaLnBrk="1" hangingPunct="1">
              <a:lnSpc>
                <a:spcPct val="90000"/>
              </a:lnSpc>
              <a:buNone/>
            </a:pPr>
            <a:r>
              <a:rPr lang="cs-CZ" altLang="cs-CZ" sz="1800" b="1" dirty="0" err="1"/>
              <a:t>Bales</a:t>
            </a:r>
            <a:r>
              <a:rPr lang="cs-CZ" altLang="cs-CZ" sz="1800" b="1" dirty="0"/>
              <a:t>: dimenze interakcí v malých skupinách: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</a:rPr>
              <a:t>dimenze vlivu s póly dominance – submise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</a:rPr>
              <a:t>dimenze emocí s póly emočně vřelý – chladný, rezervovaný, odtažitý</a:t>
            </a:r>
          </a:p>
          <a:p>
            <a:pPr lvl="2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800" dirty="0">
                <a:solidFill>
                  <a:schemeClr val="tx1"/>
                </a:solidFill>
              </a:rPr>
              <a:t>dimenze vztažnosti ke skupině </a:t>
            </a:r>
          </a:p>
        </p:txBody>
      </p:sp>
    </p:spTree>
    <p:extLst>
      <p:ext uri="{BB962C8B-B14F-4D97-AF65-F5344CB8AC3E}">
        <p14:creationId xmlns:p14="http://schemas.microsoft.com/office/powerpoint/2010/main" val="3536965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body" idx="1"/>
          </p:nvPr>
        </p:nvSpPr>
        <p:spPr>
          <a:xfrm>
            <a:off x="311700" y="282388"/>
            <a:ext cx="8520600" cy="42862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/>
              <a:t>Autokratický styl vedení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sám rozhoduje o politice skupiny, sám stanovuje cíle a plány, diktuje činnosti jednotlivým členům skupiny, rozděluje odměny i tresty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snížená komunikace, komunikační kanály pod kontrolou vedoucího, dokáže udržovat hvězdicovou podobu skupiny (blokují se horizontální kanály) - centralizace vede k závislosti na vedoucím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atmosféra nepříznivá, hodně žárlivosti, nespokojenost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na autoritativní styl vedení pozitivně reagují: pracovnící v pozicích nízkéh sototžnění se s prací, citově nejistí, jedinci v krizi (úleva z přebrání odpovědnosti někým jiným)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výkonnost skupiny může být značná, ale z dlouhodobého hlediska nekvalitní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vede k většímu výkonu, ale horší morálce a soustavnosti práce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0978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>
            <a:spLocks noGrp="1"/>
          </p:cNvSpPr>
          <p:nvPr>
            <p:ph type="body" idx="1"/>
          </p:nvPr>
        </p:nvSpPr>
        <p:spPr>
          <a:xfrm>
            <a:off x="311700" y="342525"/>
            <a:ext cx="8520600" cy="42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/>
              <a:t>Demokratický styl vedení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0908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>
            <a:spLocks noGrp="1"/>
          </p:cNvSpPr>
          <p:nvPr>
            <p:ph type="body" idx="1"/>
          </p:nvPr>
        </p:nvSpPr>
        <p:spPr>
          <a:xfrm>
            <a:off x="311700" y="342525"/>
            <a:ext cx="8520600" cy="42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/>
              <a:t>Demokratický styl vedení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odlišuje se způsobem, jakým nakládá se svou mocí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snaží se vyvolat co nejvíce zúčastněnosti a zaangažovanosti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vzájemný respekt názorů a- mínění všech členů skupiny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vztahy mezi řadovými členy se rozvíjejí, prostor pro vzájemnou diskuzi, důvěra, spokojenost,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komunikační kanály v podobě krystalu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demokratický vedoucí posuzuje úspěšnost svého vedení podle míry nezávislosti a samostatnosti jednotlivých členů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stabilní, ale jen průměrný výkon</a:t>
            </a:r>
            <a:endParaRPr sz="16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 dirty="0"/>
              <a:t>nejefektivnější vedení pro dosažení morálky, spolupráce, soustavnosti práce a kvality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>
            <a:spLocks noGrp="1"/>
          </p:cNvSpPr>
          <p:nvPr>
            <p:ph type="body" idx="1"/>
          </p:nvPr>
        </p:nvSpPr>
        <p:spPr>
          <a:xfrm>
            <a:off x="311700" y="342525"/>
            <a:ext cx="8520600" cy="42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/>
              <a:t>Liberální styl vedení (laissez-faire)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b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7767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>
            <a:spLocks noGrp="1"/>
          </p:cNvSpPr>
          <p:nvPr>
            <p:ph type="body" idx="1"/>
          </p:nvPr>
        </p:nvSpPr>
        <p:spPr>
          <a:xfrm>
            <a:off x="311700" y="342525"/>
            <a:ext cx="8520600" cy="42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/>
              <a:t>Liberální styl vedení (laissez-faire)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indent="-330200">
              <a:buSzPts val="1600"/>
            </a:pPr>
            <a:r>
              <a:rPr lang="cs-CZ" sz="1600" dirty="0"/>
              <a:t>poměrně malá závislost na vůdci, členům je ponechána značná volnost, vedoucí deleguje</a:t>
            </a:r>
          </a:p>
          <a:p>
            <a:pPr indent="-330200">
              <a:buSzPts val="1600"/>
            </a:pPr>
            <a:r>
              <a:rPr lang="cs-CZ" sz="1600" dirty="0"/>
              <a:t>vzájemnost skupiny je malá </a:t>
            </a:r>
          </a:p>
          <a:p>
            <a:pPr indent="-330200">
              <a:buSzPts val="1600"/>
            </a:pPr>
            <a:r>
              <a:rPr lang="cs-CZ" sz="1600" dirty="0"/>
              <a:t>individuální výkon může být vysoký, pokud je pracovník dostatečně kompetentní, zkušený a vnitřně motivovaný</a:t>
            </a:r>
          </a:p>
          <a:p>
            <a:pPr indent="-330200">
              <a:buSzPts val="1600"/>
            </a:pPr>
            <a:r>
              <a:rPr lang="cs-CZ" sz="1600" dirty="0"/>
              <a:t>komunikace dle potřeby spíše mezi jednotlivci</a:t>
            </a:r>
          </a:p>
          <a:p>
            <a:pPr indent="-330200">
              <a:buSzPts val="1600"/>
            </a:pPr>
            <a:r>
              <a:rPr lang="cs-CZ" sz="1600" dirty="0"/>
              <a:t>vhodné např. pro kreativní povolání a samostatné vědecké pracovníky</a:t>
            </a:r>
          </a:p>
          <a:p>
            <a:pPr indent="-330200">
              <a:buSzPts val="1600"/>
            </a:pPr>
            <a:r>
              <a:rPr lang="cs-CZ" sz="1600" dirty="0"/>
              <a:t>nevhodné pro začínající, málo zkušené a málo motivované pracovníky</a:t>
            </a:r>
          </a:p>
          <a:p>
            <a:pPr indent="-330200">
              <a:buSzPts val="1600"/>
            </a:pPr>
            <a:r>
              <a:rPr lang="cs" sz="1600" dirty="0"/>
              <a:t>vztahy mohou být disharmonické, ale v menší míře než u autoritativního stylu</a:t>
            </a:r>
            <a:endParaRPr sz="1600" dirty="0"/>
          </a:p>
          <a:p>
            <a:pPr indent="-330200">
              <a:buSzPts val="1600"/>
            </a:pPr>
            <a:r>
              <a:rPr lang="cs" sz="1600" dirty="0"/>
              <a:t>podíl členů na společných programech je velký, ale vzájemnost skupiny je malá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>
            <a:spLocks noGrp="1"/>
          </p:cNvSpPr>
          <p:nvPr>
            <p:ph type="body" idx="1"/>
          </p:nvPr>
        </p:nvSpPr>
        <p:spPr>
          <a:xfrm>
            <a:off x="760500" y="1062375"/>
            <a:ext cx="8071800" cy="3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Randle (1956) – životní elán, inteligence, motivace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Mann (1959) – inteligence, extraverze, dominance, citlivost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Shaw (1976) – relevantní znalosti, inteligence, sociabilita, popularita, motivace, iniciativa, vytrvalost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" b="1"/>
              <a:t>Osobnostní charakteristiky vůdce (Bennis, Nanus):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schopnost přijímat lidi takové, jací jsou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schopnost přistupovat ke vztahům a problémům spíše z hlediska současnosti než minulosti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zdvořilost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schopnost věřit druhým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schopnost pracovat bez stálého souhlasu a uznání jiných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67" name="Google Shape;167;p31"/>
          <p:cNvSpPr txBox="1">
            <a:spLocks noGrp="1"/>
          </p:cNvSpPr>
          <p:nvPr>
            <p:ph type="title"/>
          </p:nvPr>
        </p:nvSpPr>
        <p:spPr>
          <a:xfrm>
            <a:off x="311700" y="207000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14999" lvl="0" indent="-269999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800" dirty="0"/>
              <a:t>Jaké osobnostní charakteristiky by měl mít efektivní vůdce a jaké jsou možné způsoby „vzniku“ vůdcovské role?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>
            <a:spLocks noGrp="1"/>
          </p:cNvSpPr>
          <p:nvPr>
            <p:ph type="body" idx="1"/>
          </p:nvPr>
        </p:nvSpPr>
        <p:spPr>
          <a:xfrm>
            <a:off x="311700" y="334075"/>
            <a:ext cx="8520600" cy="4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b="1"/>
              <a:t>John Adair (1984) ve svém výzkumu definoval 12 nejdůležitějších vůdcovských vlastností:</a:t>
            </a:r>
            <a:endParaRPr sz="1600" b="1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rozhodnost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schopnost vést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poctivost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nadšení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představivost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ochota tvrdě pracovat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analytické schopnosti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schopnost porozumět druhým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schopnost všimnout si příležitosti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schopnost zvládnout nepříjemné situace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schopnost rychle se přizpůsobit změně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ochota riskovat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>
            <a:spLocks noGrp="1"/>
          </p:cNvSpPr>
          <p:nvPr>
            <p:ph type="body" idx="1"/>
          </p:nvPr>
        </p:nvSpPr>
        <p:spPr>
          <a:xfrm>
            <a:off x="311700" y="371550"/>
            <a:ext cx="8520600" cy="41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b="1"/>
              <a:t>Funkce vůdce:</a:t>
            </a:r>
            <a:endParaRPr b="1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cs" sz="1600"/>
              <a:t>Vykonavatel - nejvyšší usměrňovatel činností skupiny, delegování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s" sz="1600"/>
              <a:t>Plánovač - rozhoduje o způsobech a prostředcích, kterými skupina má dosahovat svých cílů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s" sz="1600"/>
              <a:t>Politik, ideolog - cíle a politika skupiny vychází ze třech pramenů: shora, zdola, ze samotného vůdce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s" sz="1600"/>
              <a:t>Znalec, vzor - hlavně v menších neformálních skupinách se čl. s vědomostmi a schopnostmi sloužícími dosažení cílů skupiny stává vůdcem, v podnicích pomáhají poradci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s" sz="1600"/>
              <a:t>Reprezentant skupiny navenek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s" sz="1600"/>
              <a:t>Regulátor vnitřních vztahů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s" sz="1600"/>
              <a:t>Soudce, smiřovatel, disponuje odměnami a tresty – otcovská postava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s" sz="1600"/>
              <a:t>Symbol – významné identifikační ohnisko pro jednotu skupiny (král)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s" sz="1600"/>
              <a:t>Obětní beránek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14999" lvl="0" indent="-269999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800" dirty="0"/>
              <a:t>Jaké okolnosti vedou k „objevení se“ vedoucího ve skupině a jaké funkce může zastávat?</a:t>
            </a:r>
            <a:endParaRPr dirty="0"/>
          </a:p>
        </p:txBody>
      </p:sp>
      <p:sp>
        <p:nvSpPr>
          <p:cNvPr id="156" name="Google Shape;156;p29"/>
          <p:cNvSpPr txBox="1">
            <a:spLocks noGrp="1"/>
          </p:cNvSpPr>
          <p:nvPr>
            <p:ph type="body" idx="1"/>
          </p:nvPr>
        </p:nvSpPr>
        <p:spPr>
          <a:xfrm>
            <a:off x="882400" y="1171600"/>
            <a:ext cx="79500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Vynoření se vůdce podporují tyto okolnosti: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vzrůst skupiny do velikosti a složitosti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překážky při dosahování cílů skupiny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vnější či vnitřní ohrožení, které vedou ke krizi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více členů skupiny s velkou motivací vést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Ostatní vůdce skupiny vnímají jako: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jednoho z nás, ztělesňuje normy a hodnoty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nejlepšího z nás (ale ne moc – pak už to není jeden z nás)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>
            <a:spLocks noGrp="1"/>
          </p:cNvSpPr>
          <p:nvPr>
            <p:ph type="body" idx="1"/>
          </p:nvPr>
        </p:nvSpPr>
        <p:spPr>
          <a:xfrm>
            <a:off x="311700" y="342525"/>
            <a:ext cx="8520600" cy="42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Různí vůdci mívají různé osobnostní rysy a jsou proto efektivní z různých důvodů:</a:t>
            </a:r>
            <a:endParaRPr sz="160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inteligence a větší množství relevantních znalostí = informační moc, moc odborníka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sociabilita a popularita = moc referenční, moc odměňovat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s" sz="1600"/>
              <a:t>dominance = legitimní moc, moc donucovací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600"/>
              <a:t>Jak „vznikne“ vůdce (podmínky, za nichž se může kdokoliv stát vůdcem a být v této roli efektivní):</a:t>
            </a:r>
            <a:endParaRPr sz="160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cs" sz="1600"/>
              <a:t>teorie rolí - (Goffman) - přijetí role jako na divadle – kdokoliv se může stát vůdcem, pokud přijme vůdcovskou roli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s" sz="1600"/>
              <a:t>neformální vznik vůdce - v krizových situacích pokud se dostane do středu komunikační sítě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cs" sz="1600"/>
              <a:t>formální jmenování- formálně jmenované vůdce skupina jako vůdce přijímá a obvykle se v této funkci udrží i později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dirty="0"/>
              <a:t>Malá sociální skupina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914400"/>
            <a:ext cx="8520600" cy="36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79500" lvl="2" indent="-901700" eaLnBrk="1" hangingPunct="1">
              <a:lnSpc>
                <a:spcPct val="90000"/>
              </a:lnSpc>
              <a:buNone/>
            </a:pPr>
            <a:r>
              <a:rPr lang="cs-CZ" altLang="cs-CZ" sz="1800" b="1" dirty="0"/>
              <a:t>Schindler: </a:t>
            </a:r>
            <a:r>
              <a:rPr lang="cs-CZ" altLang="cs-CZ" sz="1800" b="1" dirty="0">
                <a:sym typeface="Symbol" panose="05050102010706020507" pitchFamily="18" charset="2"/>
              </a:rPr>
              <a:t></a:t>
            </a:r>
            <a:r>
              <a:rPr lang="cs-CZ" altLang="cs-CZ" sz="1800" b="1" dirty="0"/>
              <a:t>, </a:t>
            </a:r>
            <a:r>
              <a:rPr lang="cs-CZ" altLang="cs-CZ" sz="1800" b="1" dirty="0">
                <a:sym typeface="Symbol" panose="05050102010706020507" pitchFamily="18" charset="2"/>
              </a:rPr>
              <a:t></a:t>
            </a:r>
            <a:r>
              <a:rPr lang="cs-CZ" altLang="cs-CZ" sz="1800" b="1" dirty="0"/>
              <a:t> (expert), </a:t>
            </a:r>
            <a:r>
              <a:rPr lang="cs-CZ" altLang="cs-CZ" sz="1800" b="1" dirty="0">
                <a:sym typeface="Symbol" panose="05050102010706020507" pitchFamily="18" charset="2"/>
              </a:rPr>
              <a:t></a:t>
            </a:r>
            <a:r>
              <a:rPr lang="cs-CZ" altLang="cs-CZ" sz="1800" b="1" dirty="0"/>
              <a:t>, </a:t>
            </a:r>
            <a:r>
              <a:rPr lang="cs-CZ" altLang="cs-CZ" sz="1800" b="1" dirty="0">
                <a:sym typeface="Symbol" panose="05050102010706020507" pitchFamily="18" charset="2"/>
              </a:rPr>
              <a:t></a:t>
            </a:r>
            <a:r>
              <a:rPr lang="cs-CZ" altLang="cs-CZ" sz="1800" b="1" dirty="0"/>
              <a:t>, P (protivník) </a:t>
            </a:r>
          </a:p>
          <a:p>
            <a:pPr marL="1079500" lvl="2" indent="-901700">
              <a:lnSpc>
                <a:spcPct val="90000"/>
              </a:lnSpc>
              <a:buNone/>
            </a:pPr>
            <a:r>
              <a:rPr lang="cs-CZ" sz="1200" dirty="0"/>
              <a:t>VYVIALOVÁ, Zuzana. </a:t>
            </a:r>
            <a:r>
              <a:rPr lang="cs-CZ" sz="1200" i="1" dirty="0"/>
              <a:t>Rozvoj lidských zdrojů v projektu </a:t>
            </a:r>
            <a:r>
              <a:rPr lang="cs-CZ" sz="1200" i="1" dirty="0" err="1"/>
              <a:t>Fusion</a:t>
            </a:r>
            <a:r>
              <a:rPr lang="cs-CZ" sz="1200" dirty="0"/>
              <a:t>. Praha, 2013. Diplomová práce. Univerzita Karlova, Fakulta humanitních studií, Katedra studií občanské společnosti. Vedoucí práce </a:t>
            </a:r>
            <a:r>
              <a:rPr lang="cs-CZ" sz="1200" dirty="0" err="1"/>
              <a:t>Šobáňová</a:t>
            </a:r>
            <a:r>
              <a:rPr lang="cs-CZ" sz="1200" dirty="0"/>
              <a:t>, Petra.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2C20318-15ED-47D6-8A70-B181C073C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387" y="2193151"/>
            <a:ext cx="4343401" cy="250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438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Situační vedení</a:t>
            </a:r>
            <a:endParaRPr dirty="0"/>
          </a:p>
        </p:txBody>
      </p:sp>
      <p:sp>
        <p:nvSpPr>
          <p:cNvPr id="206" name="Google Shape;206;p3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5597666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l">
              <a:buNone/>
            </a:pPr>
            <a:r>
              <a:rPr lang="cs-CZ" dirty="0"/>
              <a:t>Situace je určena:</a:t>
            </a:r>
          </a:p>
          <a:p>
            <a:pPr marL="114300" lvl="0" indent="0" algn="l">
              <a:buNone/>
            </a:pPr>
            <a:r>
              <a:rPr lang="cs-CZ" b="1" dirty="0"/>
              <a:t>charakterem úkolu</a:t>
            </a:r>
          </a:p>
          <a:p>
            <a:pPr marL="114300" lvl="0" indent="0" algn="l">
              <a:buNone/>
            </a:pPr>
            <a:r>
              <a:rPr lang="cs-CZ" b="1" dirty="0"/>
              <a:t>připraveností pracovníka </a:t>
            </a:r>
            <a:r>
              <a:rPr lang="cs-CZ" dirty="0"/>
              <a:t>(odbornou i osobnostní) ke splnění úkolu</a:t>
            </a:r>
          </a:p>
          <a:p>
            <a:pPr marL="114300" indent="0" algn="l">
              <a:buNone/>
            </a:pPr>
            <a:r>
              <a:rPr lang="cs-CZ" b="1" dirty="0">
                <a:solidFill>
                  <a:srgbClr val="C00000"/>
                </a:solidFill>
              </a:rPr>
              <a:t>direktivní chování </a:t>
            </a:r>
            <a:r>
              <a:rPr lang="cs-CZ" dirty="0">
                <a:solidFill>
                  <a:srgbClr val="C00000"/>
                </a:solidFill>
              </a:rPr>
              <a:t> </a:t>
            </a:r>
          </a:p>
          <a:p>
            <a:pPr marL="114300" indent="0" algn="l">
              <a:buNone/>
            </a:pPr>
            <a:r>
              <a:rPr lang="cs-CZ" dirty="0"/>
              <a:t>udělování jasných pokynů,    kroků a vyžadování jejich přesného plnění, důsledná kontrola, převážně jednosměrná komunikace</a:t>
            </a:r>
          </a:p>
          <a:p>
            <a:pPr marL="114300" indent="0" algn="l">
              <a:buNone/>
            </a:pPr>
            <a:r>
              <a:rPr lang="cs-CZ" b="1" dirty="0">
                <a:solidFill>
                  <a:srgbClr val="C00000"/>
                </a:solidFill>
              </a:rPr>
              <a:t>podpůrné chování</a:t>
            </a:r>
            <a:r>
              <a:rPr lang="cs-CZ" dirty="0">
                <a:solidFill>
                  <a:srgbClr val="C00000"/>
                </a:solidFill>
              </a:rPr>
              <a:t>  </a:t>
            </a:r>
          </a:p>
          <a:p>
            <a:pPr marL="114300" indent="0" algn="l">
              <a:buNone/>
            </a:pPr>
            <a:r>
              <a:rPr lang="cs-CZ" dirty="0"/>
              <a:t>rozvoj dialogu, získávání pro úkol, osamostatňování, tzv. nápomocné chování(</a:t>
            </a:r>
            <a:r>
              <a:rPr lang="cs-CZ" dirty="0" err="1"/>
              <a:t>Hersey</a:t>
            </a:r>
            <a:r>
              <a:rPr lang="cs-CZ" dirty="0"/>
              <a:t>, &amp; </a:t>
            </a:r>
            <a:r>
              <a:rPr lang="cs-CZ" dirty="0" err="1"/>
              <a:t>Blanchard</a:t>
            </a:r>
            <a:r>
              <a:rPr lang="cs-CZ" dirty="0"/>
              <a:t>, 1969)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597429F-C666-45F8-9E52-665763CCC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366" y="1285875"/>
            <a:ext cx="2909545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Situační vedení</a:t>
            </a:r>
            <a:endParaRPr dirty="0"/>
          </a:p>
        </p:txBody>
      </p:sp>
      <p:sp>
        <p:nvSpPr>
          <p:cNvPr id="212" name="Google Shape;212;p39"/>
          <p:cNvSpPr txBox="1">
            <a:spLocks noGrp="1"/>
          </p:cNvSpPr>
          <p:nvPr>
            <p:ph type="body" idx="1"/>
          </p:nvPr>
        </p:nvSpPr>
        <p:spPr>
          <a:xfrm>
            <a:off x="311700" y="9430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Dirigování (S1) - </a:t>
            </a: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nízká podpora a připravenost a vysoká direktivnost</a:t>
            </a:r>
            <a:endParaRPr lang="cs-CZ" sz="14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Wingdings" panose="05000000000000000000" pitchFamily="2" charset="2"/>
              <a:buChar char=""/>
              <a:tabLst>
                <a:tab pos="-1905" algn="l"/>
              </a:tabLst>
            </a:pP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vedoucí dává jasné pokyny, nediskutuje o nich, striktně kontroluje provádění pokynů</a:t>
            </a:r>
            <a:endParaRPr lang="cs-CZ" sz="14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Wingdings" panose="05000000000000000000" pitchFamily="2" charset="2"/>
              <a:buChar char=""/>
              <a:tabLst>
                <a:tab pos="-1905" algn="l"/>
              </a:tabLst>
            </a:pP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spolupracovník je v roli "vykonavatele", nemusí o smysluplnosti pokynů přemýšlet, nemá prostor pro jejich změnu, úpravu atp.</a:t>
            </a:r>
            <a:endParaRPr lang="cs-CZ" sz="14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Trénování (S2) – </a:t>
            </a: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nízká připravenost vysoká podpora a direktivnost</a:t>
            </a:r>
            <a:endParaRPr lang="cs-CZ" sz="14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20000"/>
              </a:lnSpc>
              <a:buFont typeface="Wingdings" panose="05000000000000000000" pitchFamily="2" charset="2"/>
              <a:buChar char=""/>
              <a:tabLst>
                <a:tab pos="-1905" algn="l"/>
              </a:tabLst>
            </a:pP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vedoucí oznamuje cíl, dává pokyny směřující k dosažení cíle, usměrňuje činnost jed­not­livých spolupracovníků; kontrolu provádí průběžně, někdy spíše namátkově; </a:t>
            </a:r>
          </a:p>
          <a:p>
            <a:pPr marL="342900" lvl="0" indent="-342900" algn="just">
              <a:lnSpc>
                <a:spcPct val="120000"/>
              </a:lnSpc>
              <a:buFont typeface="Wingdings" panose="05000000000000000000" pitchFamily="2" charset="2"/>
              <a:buChar char=""/>
              <a:tabLst>
                <a:tab pos="-1905" algn="l"/>
              </a:tabLst>
            </a:pP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spolupracovník může o pokynech diskutovat, může klást dotazy; při plnění pokynů má jistou míru volnosti, části úkolu může plnit podle svých názorů – vše ale v rámci dosahování stanoveného cíle a úkolu, který mu byl svěřen a byl přesně definován</a:t>
            </a:r>
            <a:endParaRPr lang="cs-CZ" sz="14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Situační vedení</a:t>
            </a:r>
            <a:endParaRPr dirty="0"/>
          </a:p>
        </p:txBody>
      </p:sp>
      <p:sp>
        <p:nvSpPr>
          <p:cNvPr id="212" name="Google Shape;212;p39"/>
          <p:cNvSpPr txBox="1">
            <a:spLocks noGrp="1"/>
          </p:cNvSpPr>
          <p:nvPr>
            <p:ph type="body" idx="1"/>
          </p:nvPr>
        </p:nvSpPr>
        <p:spPr>
          <a:xfrm>
            <a:off x="311700" y="9430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just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Sekundování (S3) vysoká podpora, připravenost i direktivnost</a:t>
            </a:r>
            <a:endParaRPr lang="cs-CZ" sz="14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-1905" algn="l"/>
              </a:tabLst>
            </a:pP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vedoucí vstupuje „do hry“ tam, kde spolupracovník není dosud dostatečně připraven (zkušenosti, osvojení znalostí, techniky, metody)</a:t>
            </a:r>
            <a:endParaRPr lang="cs-CZ" sz="14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-1905" algn="l"/>
              </a:tabLst>
            </a:pP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cíl je formulován za spoluúčasti obou – vedoucího i vedeného, aktivita přechází spíše k podřízenému spolupracovníkovi</a:t>
            </a:r>
            <a:endParaRPr lang="cs-CZ" sz="14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-1905" algn="l"/>
              </a:tabLst>
            </a:pP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spolupracovník dostává možnost rozhodovat o části postupů, o změnách; na rozhodnutí vedoucího začíná být méně vázán, i poměrně rozsáhlé úseky úkolu plní samostatně</a:t>
            </a:r>
            <a:endParaRPr lang="cs-CZ" sz="14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1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Delegování (S4) vysoká připravenost ale nízká direktivnost a podpora </a:t>
            </a:r>
            <a:endParaRPr lang="cs-CZ" sz="14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-1905" algn="l"/>
              </a:tabLst>
            </a:pP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vedoucí deleguje, důvěřuje, diskutuje, motivuje, přichází s vizemi</a:t>
            </a:r>
            <a:endParaRPr lang="cs-CZ" sz="14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-1905" algn="l"/>
              </a:tabLst>
            </a:pP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cíl vzniká jako výsledek vzájemné snahy být lepší, postoupit vpřed, přijít s něčím novým </a:t>
            </a:r>
            <a:endParaRPr lang="cs-CZ" sz="14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-1905" algn="l"/>
              </a:tabLst>
            </a:pP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podřízený spolupracovník přejímá značnou dávku samostatnosti při rozhodování, plnění úkolu a někdy i při vedení dalších spolupracovníků; má možnost pracovat tvořivě</a:t>
            </a:r>
            <a:endParaRPr lang="cs-CZ" sz="1400" dirty="0"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"/>
              <a:tabLst>
                <a:tab pos="-1905" algn="l"/>
              </a:tabLst>
            </a:pPr>
            <a:r>
              <a:rPr lang="cs-CZ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vzniká atmosféra tvůrčí spolupráce, důvěry a zaměření na dlouhodobé společné cíle</a:t>
            </a:r>
            <a:endParaRPr lang="cs-CZ" sz="1400" dirty="0">
              <a:effectLst/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09051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</a:t>
            </a:r>
            <a:endParaRPr/>
          </a:p>
        </p:txBody>
      </p:sp>
      <p:sp>
        <p:nvSpPr>
          <p:cNvPr id="212" name="Google Shape;212;p39"/>
          <p:cNvSpPr txBox="1">
            <a:spLocks noGrp="1"/>
          </p:cNvSpPr>
          <p:nvPr>
            <p:ph type="body" idx="1"/>
          </p:nvPr>
        </p:nvSpPr>
        <p:spPr>
          <a:xfrm>
            <a:off x="311700" y="9430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Aft>
                <a:spcPts val="0"/>
              </a:spcAft>
              <a:buSzPts val="1800"/>
              <a:buChar char="●"/>
            </a:pPr>
            <a:r>
              <a:rPr lang="cs" sz="1400" dirty="0"/>
              <a:t>Adair, J. E. (1984). The skills of leadership. Nichols Publishing Company.</a:t>
            </a:r>
          </a:p>
          <a:p>
            <a:r>
              <a:rPr lang="en-US" sz="1400" dirty="0"/>
              <a:t>Bales, R. F. (2000). Social Interaction Systems: Theory and Measurement: Book review [Review of the book </a:t>
            </a:r>
            <a:r>
              <a:rPr lang="en-US" sz="1400" i="1" dirty="0"/>
              <a:t>Social interaction systems: Theory and measurement, </a:t>
            </a:r>
            <a:r>
              <a:rPr lang="en-US" sz="1400" dirty="0"/>
              <a:t>by R. F. Bales]. </a:t>
            </a:r>
            <a:r>
              <a:rPr lang="en-US" sz="1400" i="1" dirty="0"/>
              <a:t>Group Dynamics: Theory, Research, and Practice, 4</a:t>
            </a:r>
            <a:r>
              <a:rPr lang="en-US" sz="1400" dirty="0"/>
              <a:t>(2), 199–208.</a:t>
            </a:r>
            <a:endParaRPr sz="1400" dirty="0"/>
          </a:p>
          <a:p>
            <a:pPr marL="457200" lvl="0" indent="-342900" algn="l" rtl="0">
              <a:spcAft>
                <a:spcPts val="0"/>
              </a:spcAft>
              <a:buSzPts val="1800"/>
              <a:buChar char="●"/>
            </a:pPr>
            <a:r>
              <a:rPr lang="cs" sz="1400" dirty="0"/>
              <a:t>Belbin, Meredith. "Belbin team roles." Book Belbin Team Roles (2004).</a:t>
            </a:r>
            <a:endParaRPr sz="1400" dirty="0"/>
          </a:p>
          <a:p>
            <a:pPr marL="457200" lvl="0" indent="-342900" algn="l" rtl="0">
              <a:spcAft>
                <a:spcPts val="0"/>
              </a:spcAft>
              <a:buSzPts val="1800"/>
              <a:buChar char="●"/>
            </a:pPr>
            <a:r>
              <a:rPr lang="cs" sz="1400" dirty="0"/>
              <a:t>Lewin, K., Lippitt, R., &amp; White, R. K. (1939). Patterns of aggressive behavior in experimentally created “social climates”. </a:t>
            </a:r>
            <a:r>
              <a:rPr lang="cs" sz="1400" i="1" dirty="0"/>
              <a:t>The Journal of social psychology</a:t>
            </a:r>
            <a:r>
              <a:rPr lang="cs" sz="1400" dirty="0"/>
              <a:t>, 10(2), 269-299.</a:t>
            </a:r>
          </a:p>
          <a:p>
            <a:r>
              <a:rPr lang="cs-CZ" sz="1400" dirty="0"/>
              <a:t>Schindler, R. (1957). </a:t>
            </a:r>
            <a:r>
              <a:rPr lang="de-DE" sz="1400" i="1" dirty="0"/>
              <a:t>Grundprinzipien der Psychodynamik in der Gruppe.</a:t>
            </a:r>
            <a:r>
              <a:rPr lang="de-DE" sz="1400" dirty="0"/>
              <a:t> In: </a:t>
            </a:r>
            <a:r>
              <a:rPr lang="de-DE" sz="1400" i="1" dirty="0">
                <a:hlinkClick r:id="rId3" tooltip="Psyche (Psychoanalytische Zeitschrift)"/>
              </a:rPr>
              <a:t>Psyche</a:t>
            </a:r>
            <a:r>
              <a:rPr lang="de-DE" sz="1400" i="1" dirty="0"/>
              <a:t>.</a:t>
            </a:r>
            <a:r>
              <a:rPr lang="de-DE" sz="1400" dirty="0"/>
              <a:t> Band 11,  5,  308–314</a:t>
            </a:r>
            <a:endParaRPr sz="1400" dirty="0"/>
          </a:p>
          <a:p>
            <a:pPr marL="457200" lvl="0" indent="-342900" algn="l" rtl="0">
              <a:spcAft>
                <a:spcPts val="0"/>
              </a:spcAft>
              <a:buSzPts val="1800"/>
              <a:buChar char="●"/>
            </a:pPr>
            <a:r>
              <a:rPr lang="cs" sz="1400" dirty="0"/>
              <a:t>Mann, R. D. (1959). A review of the relationships between personality and performance in small groups. </a:t>
            </a:r>
            <a:r>
              <a:rPr lang="cs" sz="1400" i="1" dirty="0"/>
              <a:t>Psychological Bulletin</a:t>
            </a:r>
            <a:r>
              <a:rPr lang="cs" sz="1400" dirty="0"/>
              <a:t>, 56(4), 241.</a:t>
            </a:r>
            <a:endParaRPr sz="1400" dirty="0"/>
          </a:p>
          <a:p>
            <a:pPr marL="457200" lvl="0" indent="-342900" algn="l" rtl="0">
              <a:spcAft>
                <a:spcPts val="0"/>
              </a:spcAft>
              <a:buSzPts val="1800"/>
              <a:buChar char="●"/>
            </a:pPr>
            <a:r>
              <a:rPr lang="cs" sz="1400" dirty="0"/>
              <a:t>Shaw, M. E., &amp; Harkey, B. (1976). Some effects of congruency of member characteristics and group structure upon group behavior. </a:t>
            </a:r>
            <a:r>
              <a:rPr lang="cs" sz="1400" i="1" dirty="0"/>
              <a:t>Journal of Personality and Social Psychology</a:t>
            </a:r>
            <a:r>
              <a:rPr lang="cs" sz="1400" dirty="0"/>
              <a:t>, 34(3), 412.</a:t>
            </a:r>
            <a:endParaRPr sz="1400" dirty="0"/>
          </a:p>
          <a:p>
            <a:pPr marL="45720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926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 descr="Obsah obrázku muž, oblek, osoba, fotka&#10;&#10;Popis byl vytvořen automatick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125" y="1268044"/>
            <a:ext cx="7143750" cy="33623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Správný tým se skládá z různých lidí</a:t>
            </a:r>
            <a:endParaRPr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9474FDA-F042-437F-8BCD-F0F48832D887}"/>
              </a:ext>
            </a:extLst>
          </p:cNvPr>
          <p:cNvSpPr txBox="1"/>
          <p:nvPr/>
        </p:nvSpPr>
        <p:spPr>
          <a:xfrm>
            <a:off x="2827244" y="4715767"/>
            <a:ext cx="34895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https://forms.gle/Fqc95EoUaSg1VZJq7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Belbinův test týmových rolí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Test, který máte před sebou, je neoficiální česká verze testu, který vychází z knížky Meredith Belbina – Team roles.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/>
              <a:t>Test se používá od 70. let. V ČR existuje vícero jeho jazykových mutací a jednu z nich využívá firma Interquality, ta k němu na svých stránkách (www.interquality.cz) uvádí: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i="1"/>
              <a:t>Na základě Cattelova 16 PF dotazníku, Personality Preference Questionnaire (Dotazník osobnostních preferencí) a Watson-Glaser Critical Thinking Test (Test kritického myšlení) s pomocí manažerské hry Teampoly a pozorování Belbin vytvořil soubor devíti týmových rolí, přičemž každá z nich je charakterizovaná silnými stránkami a přípustnými slabinami. Podle Meredith Belbina je týmová role „tendence chovat se, přispívat a vzájemně reagovat na druhé lidi konkrétním způsobem“.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Inovátor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9430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b="1" dirty="0"/>
              <a:t>Typické věty: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dirty="0"/>
              <a:t>A co takhle; Podívejme se tomu na zoubek; Mělo by to být oranžové; Když to obrátíme vzhůru nohama, tak z toho dostaneme; Nesmíme přehlížet účinky gravitace; Proč se nevrátíme zpět k podstatě?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600" b="1" dirty="0"/>
              <a:t>Silné stránky: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dirty="0"/>
              <a:t>Dominantní, brilantní nápady. Chrlí nápady, které ostatní přijímají za své. S největší pravděpodobností začne vyhledávat originální řešení. Má větší zájem o velké problémy, nikoliv detaily, dokáže ale udělat chyby z nedbalosti. Přímý a otevřený způsob jednání.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600" b="1" dirty="0"/>
              <a:t>Slabé stránky: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600" dirty="0"/>
              <a:t>Dokáže být velmi ostrý v případech, kdy se proti němu někdo postaví. Hrozí nebezpečí, že bude věnovat příliš mnoho času svým vlastním nápadům, místo aby přemýšlel o tom, co je úkolem celé skupiny. Může se případně distancovat v situaci, kdy nápady budou kritizovány nebo ignorovány.</a:t>
            </a:r>
            <a:endParaRPr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Inovátor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9430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dirty="0"/>
              <a:t>ignorovány.</a:t>
            </a:r>
            <a:endParaRPr sz="16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B97934F-1F82-4C31-AFCC-F5CC5C58B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00" y="1087554"/>
            <a:ext cx="8173591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74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Všudybyl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9430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 b="1"/>
              <a:t>Typické věty: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To je ale skvělý nápad; Znám někoho, kdo by mohl; Nebojte se mohu je získat z velkoobchodu; Bude to bez problémů, můj bratranec totiž...; Dokážu přesvědčit odbyt, aby...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600" b="1"/>
              <a:t>Silné stránky: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Dominantní a otevřený. Má tendenci být pozitivní a entuziastický. Má spoustu externích kontaktů. Obchodník, diplomat a styčný důstojník. Dá se na něj nahlížet jako na člověka s nápady, avšak spíše napomáhá věci realizovat, než vymýšlet. Nedovolí týmu ztratit kontakt s okolním světem. 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600" b="1"/>
              <a:t>Slabé stránky:</a:t>
            </a:r>
            <a:endParaRPr sz="16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Zájem o věc ztrácí stejně rychle, jako ho získává. Potřeba být pod tlakem. Je náchylný k rychlé ztrátě zájmu. Někdy se projevuje malá sebekázeň a problém sám sebe zorganizovat.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3134</Words>
  <Application>Microsoft Office PowerPoint</Application>
  <PresentationFormat>Předvádění na obrazovce (16:9)</PresentationFormat>
  <Paragraphs>238</Paragraphs>
  <Slides>43</Slides>
  <Notes>43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9" baseType="lpstr">
      <vt:lpstr>Calibri</vt:lpstr>
      <vt:lpstr>Old Standard TT</vt:lpstr>
      <vt:lpstr>Wingdings</vt:lpstr>
      <vt:lpstr>Arial</vt:lpstr>
      <vt:lpstr>Tahoma</vt:lpstr>
      <vt:lpstr>Paperback</vt:lpstr>
      <vt:lpstr>Sociální psychologie I. </vt:lpstr>
      <vt:lpstr>Malá sociální skupina  </vt:lpstr>
      <vt:lpstr>Malá sociální skupina  </vt:lpstr>
      <vt:lpstr>Malá sociální skupina  </vt:lpstr>
      <vt:lpstr>Správný tým se skládá z různých lidí</vt:lpstr>
      <vt:lpstr>Belbinův test týmových rolí </vt:lpstr>
      <vt:lpstr>Inovátor</vt:lpstr>
      <vt:lpstr>Inovátor</vt:lpstr>
      <vt:lpstr>Všudybyl</vt:lpstr>
      <vt:lpstr>Všudybyl</vt:lpstr>
      <vt:lpstr>Koordinátor</vt:lpstr>
      <vt:lpstr>Koordinátor</vt:lpstr>
      <vt:lpstr>Formovač</vt:lpstr>
      <vt:lpstr>Formovač</vt:lpstr>
      <vt:lpstr>Analytik</vt:lpstr>
      <vt:lpstr>Analytik</vt:lpstr>
      <vt:lpstr>Stmelovač</vt:lpstr>
      <vt:lpstr>Stmelovač</vt:lpstr>
      <vt:lpstr>Realizátor</vt:lpstr>
      <vt:lpstr>Realizátor</vt:lpstr>
      <vt:lpstr>Dotahovač</vt:lpstr>
      <vt:lpstr>Dotahovač</vt:lpstr>
      <vt:lpstr>Specialista</vt:lpstr>
      <vt:lpstr>Specialista</vt:lpstr>
      <vt:lpstr>Neutrální body</vt:lpstr>
      <vt:lpstr>Je ten test k nečemu?</vt:lpstr>
      <vt:lpstr>Kurt Lewin - vliv typu vedení na naše chování</vt:lpstr>
      <vt:lpstr>Skupinová práce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Jaké osobnostní charakteristiky by měl mít efektivní vůdce a jaké jsou možné způsoby „vzniku“ vůdcovské role?</vt:lpstr>
      <vt:lpstr>Prezentace aplikace PowerPoint</vt:lpstr>
      <vt:lpstr>Prezentace aplikace PowerPoint</vt:lpstr>
      <vt:lpstr>Jaké okolnosti vedou k „objevení se“ vedoucího ve skupině a jaké funkce může zastávat?</vt:lpstr>
      <vt:lpstr>Prezentace aplikace PowerPoint</vt:lpstr>
      <vt:lpstr>Situační vedení</vt:lpstr>
      <vt:lpstr>Situační vedení</vt:lpstr>
      <vt:lpstr>Situační vedení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I. </dc:title>
  <cp:lastModifiedBy>Matěj Stříteský</cp:lastModifiedBy>
  <cp:revision>11</cp:revision>
  <dcterms:modified xsi:type="dcterms:W3CDTF">2020-12-15T16:42:13Z</dcterms:modified>
</cp:coreProperties>
</file>