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Average"/>
      <p:regular r:id="rId18"/>
    </p:embeddedFont>
    <p:embeddedFont>
      <p:font typeface="Oswald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swald-regular.fntdata"/><Relationship Id="rId6" Type="http://schemas.openxmlformats.org/officeDocument/2006/relationships/slide" Target="slides/slide1.xml"/><Relationship Id="rId18" Type="http://schemas.openxmlformats.org/officeDocument/2006/relationships/font" Target="fonts/Average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ac43cf349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ac43cf349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ac43cf349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ac43cf349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21b3c3bda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721b3c3bd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21b3c3bd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21b3c3bd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21b3c3bda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21b3c3bda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a9e0e4695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a9e0e4695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ac43cf349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ac43cf349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ac43cf349d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ac43cf349d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ac43cf349d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ac43cf349d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102474ce8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102474ce8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9e8f129a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a9e8f129a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dotnetsharing.files.wordpress.com/2017/09/team-roles.png?w=1100" TargetMode="External"/><Relationship Id="rId4" Type="http://schemas.openxmlformats.org/officeDocument/2006/relationships/hyperlink" Target="https://i.pinimg.com/originals/a5/2d/3f/a52d3f289fbfbe5f2c1bf8bde551f31d.jpg" TargetMode="External"/><Relationship Id="rId11" Type="http://schemas.openxmlformats.org/officeDocument/2006/relationships/hyperlink" Target="https://studybreaks.com/wp-content/uploads/2016/09/a1media23040-the-college-reporter-1.full_.jpg" TargetMode="External"/><Relationship Id="rId10" Type="http://schemas.openxmlformats.org/officeDocument/2006/relationships/hyperlink" Target="https://www.swissdigitalhealth.com/wp-content/uploads/2017/03/conference-showcase-SDH.jpg" TargetMode="External"/><Relationship Id="rId9" Type="http://schemas.openxmlformats.org/officeDocument/2006/relationships/hyperlink" Target="https://mk0analyticsindf35n9.kinstacdn.com/wp-content/uploads/2020/06/Inclusive-Language_Hero.jpg" TargetMode="External"/><Relationship Id="rId5" Type="http://schemas.openxmlformats.org/officeDocument/2006/relationships/hyperlink" Target="https://www.theladders.com/wp-content/uploads/stress-work-191008-800x450.jpg" TargetMode="External"/><Relationship Id="rId6" Type="http://schemas.openxmlformats.org/officeDocument/2006/relationships/hyperlink" Target="https://studentsuccess.unc.edu/files/2015/08/research-literature.jpg" TargetMode="External"/><Relationship Id="rId7" Type="http://schemas.openxmlformats.org/officeDocument/2006/relationships/hyperlink" Target="https://www.incimages.com/uploaded_files/image/970x450/getty_859832992_362425.jpg" TargetMode="External"/><Relationship Id="rId8" Type="http://schemas.openxmlformats.org/officeDocument/2006/relationships/hyperlink" Target="https://www.wisdomjobs.com/careertips/difference-between-job-title-and-designation.pn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Praktikum pozorovania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Psychológia práce a organizácie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135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Modelová situácia </a:t>
            </a:r>
            <a:br>
              <a:rPr lang="sk"/>
            </a:br>
            <a:r>
              <a:rPr lang="sk"/>
              <a:t>Konferencia MUNI o nových ekologických trendoch </a:t>
            </a:r>
            <a:endParaRPr/>
          </a:p>
        </p:txBody>
      </p:sp>
      <p:pic>
        <p:nvPicPr>
          <p:cNvPr id="116" name="Google Shape;11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8238" y="1803125"/>
            <a:ext cx="6167521" cy="30355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type="title"/>
          </p:nvPr>
        </p:nvSpPr>
        <p:spPr>
          <a:xfrm>
            <a:off x="311700" y="445025"/>
            <a:ext cx="8520600" cy="21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Modelová situácia</a:t>
            </a:r>
            <a:br>
              <a:rPr lang="sk"/>
            </a:br>
            <a:r>
              <a:rPr lang="sk"/>
              <a:t>Vytvorenie teambuildingového programu pre zamestnancov redakcie týždenníka </a:t>
            </a:r>
            <a:endParaRPr/>
          </a:p>
        </p:txBody>
      </p:sp>
      <p:pic>
        <p:nvPicPr>
          <p:cNvPr id="122" name="Google Shape;12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7351" y="1997325"/>
            <a:ext cx="4549305" cy="303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Odkazy obrázkov</a:t>
            </a:r>
            <a:endParaRPr/>
          </a:p>
        </p:txBody>
      </p:sp>
      <p:sp>
        <p:nvSpPr>
          <p:cNvPr id="128" name="Google Shape;128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https://dotnetsharing.files.wordpress.com/2017/09/team-roles.png?w=1100</a:t>
            </a:r>
            <a:br>
              <a:rPr lang="sk" sz="1000"/>
            </a:br>
            <a:r>
              <a:rPr lang="sk" sz="1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https://i.pinimg.com/originals/a5/2d/3f/a52d3f289fbfbe5f2c1bf8bde551f31d.jpg</a:t>
            </a:r>
            <a:br>
              <a:rPr lang="sk" sz="1000"/>
            </a:br>
            <a:r>
              <a:rPr lang="sk" sz="1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https://www.theladders.com/wp-content/uploads/stress-work-191008-800x450.jpg</a:t>
            </a:r>
            <a:br>
              <a:rPr lang="sk" sz="1000"/>
            </a:br>
            <a:r>
              <a:rPr lang="sk" sz="1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https://studentsuccess.unc.edu/files/2015/08/research-literature.jpg</a:t>
            </a:r>
            <a:br>
              <a:rPr lang="sk" sz="1000"/>
            </a:br>
            <a:r>
              <a:rPr lang="sk" sz="1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https://www.incimages.com/uploaded_files/image/970x450/getty_859832992_362425.jpg</a:t>
            </a:r>
            <a:br>
              <a:rPr lang="sk" sz="1000"/>
            </a:br>
            <a:r>
              <a:rPr lang="sk" sz="1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https://www.wisdomjobs.com/careertips/difference-between-job-title-and-designation.png</a:t>
            </a:r>
            <a:br>
              <a:rPr lang="sk" sz="1000"/>
            </a:br>
            <a:r>
              <a:rPr lang="sk" sz="1000" u="sng">
                <a:solidFill>
                  <a:schemeClr val="hlink"/>
                </a:solidFill>
                <a:hlinkClick r:id="rId9"/>
              </a:rPr>
              <a:t>https://mk0analyticsindf35n9.kinstacdn.com/wp-content/uploads/2020/06/Inclusive-Language_Hero.jpg</a:t>
            </a:r>
            <a:br>
              <a:rPr lang="sk" sz="1000"/>
            </a:br>
            <a:r>
              <a:rPr lang="sk" sz="1000" u="sng">
                <a:solidFill>
                  <a:schemeClr val="hlink"/>
                </a:solidFill>
                <a:hlinkClick r:id="rId10"/>
              </a:rPr>
              <a:t>https://www.swissdigitalhealth.com/wp-content/uploads/2017/03/conference-showcase-SDH.jpg</a:t>
            </a:r>
            <a:br>
              <a:rPr lang="sk" sz="1000"/>
            </a:br>
            <a:r>
              <a:rPr lang="sk" sz="1000" u="sng">
                <a:solidFill>
                  <a:schemeClr val="hlink"/>
                </a:solidFill>
                <a:hlinkClick r:id="rId11"/>
              </a:rPr>
              <a:t>https://studybreaks.com/wp-content/uploads/2016/09/a1media23040-the-college-reporter-1.full_.jpg</a:t>
            </a:r>
            <a:br>
              <a:rPr lang="sk" sz="1000"/>
            </a:br>
            <a:br>
              <a:rPr lang="sk" sz="1000"/>
            </a:br>
            <a:endParaRPr sz="1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br>
              <a:rPr lang="sk"/>
            </a:br>
            <a:br>
              <a:rPr lang="sk"/>
            </a:b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Oblasti pracovného života, kde sa uplatní psychológ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265550"/>
            <a:ext cx="8270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Výber zamestnancov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Hodnotenie efektivity pracovníkov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Workshopy na rôzne témy podľa potreby zamestnancov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Hodnotenie pracovného prostredia a jeho podmienok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Bezpečnosť práce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Hodnotenie well-beingu zamestnancov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Tréning komunikácie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Riešenie konfliktov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Tréning mäkkých kompetencií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Kariérne poradenstvo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Rekvalifikácia zamestnancov</a:t>
            </a:r>
            <a:endParaRPr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17700" y="2762750"/>
            <a:ext cx="3909400" cy="219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267488" y="2438375"/>
            <a:ext cx="3702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zúčastnené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nezúčastnené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priame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nepriame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7500" y="193425"/>
            <a:ext cx="3951625" cy="1833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04275" y="111563"/>
            <a:ext cx="3169800" cy="1996925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4404275" y="2501875"/>
            <a:ext cx="4415100" cy="254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aké pracovné úkony sú očakávané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schopnosti - competencies (Ako?)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mäkké/ tvrdé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behaviorálne / technické / leadership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znalosti - skills (Čo?)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výsledok je profil pozície/role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Pozorovanie x interpretácia</a:t>
            </a:r>
            <a:endParaRPr/>
          </a:p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311700" y="12643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Viera v kolektíve často mlčí. Pri priamych otázkach na ňu odpovedá jednoslovne alebo jednoduchými vetami. Na nápady kolegov reaguje iba občas pokývnutím hlavy, ale ďalej nápady nerozvíja. V</a:t>
            </a:r>
            <a:r>
              <a:rPr lang="sk"/>
              <a:t> stresových situáciách správa chaoticky. Využíva ritualizované správanie (hrá sa s perom, klope prstami po stole, odkašliava si).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Lepšia verzia...</a:t>
            </a:r>
            <a:endParaRPr/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390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Viera v kolektíve </a:t>
            </a:r>
            <a:r>
              <a:rPr lang="sk">
                <a:solidFill>
                  <a:srgbClr val="FF0000"/>
                </a:solidFill>
              </a:rPr>
              <a:t>často</a:t>
            </a:r>
            <a:r>
              <a:rPr lang="sk"/>
              <a:t> mlčí. Pri priamych otázkach na ňu odpovedá jednoslovne alebo jednoduchými vetami. Na nápady kolegov reaguje </a:t>
            </a:r>
            <a:r>
              <a:rPr lang="sk">
                <a:solidFill>
                  <a:srgbClr val="FF0000"/>
                </a:solidFill>
              </a:rPr>
              <a:t>iba občas</a:t>
            </a:r>
            <a:r>
              <a:rPr lang="sk"/>
              <a:t> pokývnutím hlavy, ale ďalej nápady nerozvíja.  V stresových situáciách správa </a:t>
            </a:r>
            <a:r>
              <a:rPr lang="sk">
                <a:solidFill>
                  <a:srgbClr val="FF0000"/>
                </a:solidFill>
              </a:rPr>
              <a:t>chaoticky. </a:t>
            </a:r>
            <a:r>
              <a:rPr lang="sk"/>
              <a:t>Využíva ritualizované správanie (hrá sa s perom, klope prstami po stole, odkašliava si).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sk"/>
              <a:t>Viera v kolektíve mlčí </a:t>
            </a:r>
            <a:r>
              <a:rPr lang="sk">
                <a:solidFill>
                  <a:srgbClr val="93C47D"/>
                </a:solidFill>
              </a:rPr>
              <a:t>viac ako jej kolegovia</a:t>
            </a:r>
            <a:r>
              <a:rPr lang="sk"/>
              <a:t>. Pri priamych otázkach na ňu odpovedá jednoslovne alebo jednoduchými vetami. </a:t>
            </a:r>
            <a:r>
              <a:rPr lang="sk">
                <a:solidFill>
                  <a:srgbClr val="93C47D"/>
                </a:solidFill>
              </a:rPr>
              <a:t>Keď na nápady kolegov reaguje, je to pokývnutím hlavy,</a:t>
            </a:r>
            <a:r>
              <a:rPr lang="sk"/>
              <a:t> ale ďalej nápady nerozvíja.  V stresových situáciách správa </a:t>
            </a:r>
            <a:r>
              <a:rPr lang="sk">
                <a:solidFill>
                  <a:srgbClr val="93C47D"/>
                </a:solidFill>
              </a:rPr>
              <a:t>chaoticky (robí zbytočné úkony).</a:t>
            </a:r>
            <a:r>
              <a:rPr lang="sk"/>
              <a:t> Využíva ritualizované správanie (hrá sa s perom, klope prstami po stole, odkašliava si).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sk"/>
              <a:t>Patrik sa presadzuje na úkor práce. Skáče často kolegom do reči a keď je na to upozornený, správa a agresívne. Považuje svoje riešenia za jediné prijateľné. Používa argumentačné fauly. Hovorí príliš rýchlo.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idx="4294967295" type="body"/>
          </p:nvPr>
        </p:nvSpPr>
        <p:spPr>
          <a:xfrm>
            <a:off x="311700" y="11664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Patrik sa presadzuje </a:t>
            </a:r>
            <a:r>
              <a:rPr lang="sk">
                <a:solidFill>
                  <a:srgbClr val="FF0000"/>
                </a:solidFill>
              </a:rPr>
              <a:t>na úkor práce. </a:t>
            </a:r>
            <a:r>
              <a:rPr lang="sk"/>
              <a:t>Skáče </a:t>
            </a:r>
            <a:r>
              <a:rPr lang="sk">
                <a:solidFill>
                  <a:srgbClr val="FF0000"/>
                </a:solidFill>
              </a:rPr>
              <a:t>často</a:t>
            </a:r>
            <a:r>
              <a:rPr lang="sk"/>
              <a:t> kolegom do reči a keď je na to upozornený, správa sa </a:t>
            </a:r>
            <a:r>
              <a:rPr lang="sk">
                <a:solidFill>
                  <a:srgbClr val="FF0000"/>
                </a:solidFill>
              </a:rPr>
              <a:t>agresívne.</a:t>
            </a:r>
            <a:r>
              <a:rPr lang="sk"/>
              <a:t> </a:t>
            </a:r>
            <a:r>
              <a:rPr lang="sk">
                <a:solidFill>
                  <a:srgbClr val="FF0000"/>
                </a:solidFill>
              </a:rPr>
              <a:t>Považuje svoje riešenia za jediné prijateľné.</a:t>
            </a:r>
            <a:r>
              <a:rPr lang="sk"/>
              <a:t> Používa </a:t>
            </a:r>
            <a:r>
              <a:rPr lang="sk">
                <a:solidFill>
                  <a:srgbClr val="FF0000"/>
                </a:solidFill>
              </a:rPr>
              <a:t>argumentačné fauly.</a:t>
            </a:r>
            <a:r>
              <a:rPr lang="sk"/>
              <a:t> Hovorí </a:t>
            </a:r>
            <a:r>
              <a:rPr lang="sk">
                <a:solidFill>
                  <a:srgbClr val="FF0000"/>
                </a:solidFill>
              </a:rPr>
              <a:t>príliš rýchlo. 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sk"/>
              <a:t>Patrik sa presadzuje </a:t>
            </a:r>
            <a:r>
              <a:rPr lang="sk">
                <a:solidFill>
                  <a:srgbClr val="93C47D"/>
                </a:solidFill>
              </a:rPr>
              <a:t>na úkor práce (drží sa jednej témy bez súvislosti s riešením problému alebo odbieha od témy). </a:t>
            </a:r>
            <a:r>
              <a:rPr lang="sk"/>
              <a:t>Skáče kolegom </a:t>
            </a:r>
            <a:r>
              <a:rPr lang="sk">
                <a:solidFill>
                  <a:srgbClr val="93C47D"/>
                </a:solidFill>
              </a:rPr>
              <a:t>opakovane </a:t>
            </a:r>
            <a:r>
              <a:rPr lang="sk"/>
              <a:t>do reči a keď je na to upozornený, správa sa </a:t>
            </a:r>
            <a:r>
              <a:rPr lang="sk">
                <a:solidFill>
                  <a:srgbClr val="93C47D"/>
                </a:solidFill>
              </a:rPr>
              <a:t>agresívne (zvyšuje na kolegov hlas). Presadzuje svoje riešenia a verbálne alebo neverbálne (odmietavým postojom a krútením hlavy) odmieta iné možnosti. </a:t>
            </a:r>
            <a:r>
              <a:rPr lang="sk"/>
              <a:t>Používa </a:t>
            </a:r>
            <a:r>
              <a:rPr lang="sk">
                <a:solidFill>
                  <a:srgbClr val="93C47D"/>
                </a:solidFill>
              </a:rPr>
              <a:t>argumentačné fauly (odkazuje na autoritu, odkazuje na zvyky, útočí na osobu).</a:t>
            </a:r>
            <a:r>
              <a:rPr lang="sk"/>
              <a:t>Hovorí </a:t>
            </a:r>
            <a:r>
              <a:rPr lang="sk">
                <a:solidFill>
                  <a:srgbClr val="93C47D"/>
                </a:solidFill>
              </a:rPr>
              <a:t>rýchlo a obmedzuje to porozumenie (ostatní sa ho opakovane pýtajú, čo povedal)</a:t>
            </a:r>
            <a:endParaRPr>
              <a:solidFill>
                <a:srgbClr val="93C47D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305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Kompetenčný model</a:t>
            </a:r>
            <a:endParaRPr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501925"/>
            <a:ext cx="8520600" cy="352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pomôcka pre hodnotiteľov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súpis pozorovaných prejavov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jednotlivé prejavy sú odstupňované v niekoľkých bodov od absencie kompetencie po jej nadpriemer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každý pozorovaný prejav musí byť uvedený v každom bode hodnotenia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nutné vyhnúť sa slovám, ktoré môžu byť chápané rôznymi pozorovateľmi rôzne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popisovať konkrétne pozorovateľné správanie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snaha vyhnúť sa negatívnym formuláciám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Efektívna komunikácia</a:t>
            </a:r>
            <a:endParaRPr/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skákanie do reči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držanie sa témy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rozvíjanie nápadov ostatných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???</a:t>
            </a:r>
            <a:endParaRPr/>
          </a:p>
        </p:txBody>
      </p:sp>
      <p:pic>
        <p:nvPicPr>
          <p:cNvPr id="110" name="Google Shape;11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99575" y="445024"/>
            <a:ext cx="4992875" cy="195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