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74" r:id="rId3"/>
    <p:sldId id="275" r:id="rId4"/>
    <p:sldId id="277" r:id="rId5"/>
    <p:sldId id="266" r:id="rId6"/>
    <p:sldId id="279" r:id="rId7"/>
    <p:sldId id="282" r:id="rId8"/>
    <p:sldId id="283" r:id="rId9"/>
    <p:sldId id="284" r:id="rId10"/>
    <p:sldId id="281" r:id="rId11"/>
    <p:sldId id="280" r:id="rId12"/>
    <p:sldId id="267" r:id="rId13"/>
    <p:sldId id="268" r:id="rId14"/>
    <p:sldId id="264" r:id="rId15"/>
    <p:sldId id="269" r:id="rId16"/>
    <p:sldId id="272" r:id="rId17"/>
    <p:sldId id="285" r:id="rId18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3073" autoAdjust="0"/>
  </p:normalViewPr>
  <p:slideViewPr>
    <p:cSldViewPr>
      <p:cViewPr varScale="1">
        <p:scale>
          <a:sx n="89" d="100"/>
          <a:sy n="89" d="100"/>
        </p:scale>
        <p:origin x="151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C5661D-6336-4100-BAA9-87C55C379124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9764C9-D348-449B-94FB-CAE5EAF1AD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527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764C9-D348-449B-94FB-CAE5EAF1ADA2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1612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C98E8E9-976C-44B8-AB97-57B134B49CF4}" type="datetimeFigureOut">
              <a:rPr lang="cs-CZ" smtClean="0"/>
              <a:pPr/>
              <a:t>13.11.2020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43B3B7-4AC7-49D4-A080-F3073CC24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8E8E9-976C-44B8-AB97-57B134B49CF4}" type="datetimeFigureOut">
              <a:rPr lang="cs-CZ" smtClean="0"/>
              <a:pPr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3B3B7-4AC7-49D4-A080-F3073CC24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C98E8E9-976C-44B8-AB97-57B134B49CF4}" type="datetimeFigureOut">
              <a:rPr lang="cs-CZ" smtClean="0"/>
              <a:pPr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C43B3B7-4AC7-49D4-A080-F3073CC24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8E8E9-976C-44B8-AB97-57B134B49CF4}" type="datetimeFigureOut">
              <a:rPr lang="cs-CZ" smtClean="0"/>
              <a:pPr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C43B3B7-4AC7-49D4-A080-F3073CC24F7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8E8E9-976C-44B8-AB97-57B134B49CF4}" type="datetimeFigureOut">
              <a:rPr lang="cs-CZ" smtClean="0"/>
              <a:pPr/>
              <a:t>13.11.2020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C43B3B7-4AC7-49D4-A080-F3073CC24F7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C98E8E9-976C-44B8-AB97-57B134B49CF4}" type="datetimeFigureOut">
              <a:rPr lang="cs-CZ" smtClean="0"/>
              <a:pPr/>
              <a:t>13.11.2020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C43B3B7-4AC7-49D4-A080-F3073CC24F7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C98E8E9-976C-44B8-AB97-57B134B49CF4}" type="datetimeFigureOut">
              <a:rPr lang="cs-CZ" smtClean="0"/>
              <a:pPr/>
              <a:t>13.11.2020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C43B3B7-4AC7-49D4-A080-F3073CC24F7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8E8E9-976C-44B8-AB97-57B134B49CF4}" type="datetimeFigureOut">
              <a:rPr lang="cs-CZ" smtClean="0"/>
              <a:pPr/>
              <a:t>13.11.2020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C43B3B7-4AC7-49D4-A080-F3073CC24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8E8E9-976C-44B8-AB97-57B134B49CF4}" type="datetimeFigureOut">
              <a:rPr lang="cs-CZ" smtClean="0"/>
              <a:pPr/>
              <a:t>13.11.2020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43B3B7-4AC7-49D4-A080-F3073CC24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8E8E9-976C-44B8-AB97-57B134B49CF4}" type="datetimeFigureOut">
              <a:rPr lang="cs-CZ" smtClean="0"/>
              <a:pPr/>
              <a:t>13.11.2020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C43B3B7-4AC7-49D4-A080-F3073CC24F7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C98E8E9-976C-44B8-AB97-57B134B49CF4}" type="datetimeFigureOut">
              <a:rPr lang="cs-CZ" smtClean="0"/>
              <a:pPr/>
              <a:t>13.11.2020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C43B3B7-4AC7-49D4-A080-F3073CC24F7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C98E8E9-976C-44B8-AB97-57B134B49CF4}" type="datetimeFigureOut">
              <a:rPr lang="cs-CZ" smtClean="0"/>
              <a:pPr/>
              <a:t>13.11.2020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C43B3B7-4AC7-49D4-A080-F3073CC24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karolina.mala@pld.cz" TargetMode="External"/><Relationship Id="rId2" Type="http://schemas.openxmlformats.org/officeDocument/2006/relationships/hyperlink" Target="http://www.nconzo.cz/registr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4900" dirty="0" smtClean="0"/>
              <a:t>Dětská klinická psychologie </a:t>
            </a: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2700" dirty="0" smtClean="0"/>
              <a:t>informace o oboru</a:t>
            </a: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>Jednání MZ ČR</a:t>
            </a:r>
            <a:r>
              <a:rPr lang="cs-CZ" sz="4000" cap="none" dirty="0" smtClean="0"/>
              <a:t/>
            </a:r>
            <a:br>
              <a:rPr lang="cs-CZ" sz="4000" cap="none" dirty="0" smtClean="0"/>
            </a:br>
            <a:r>
              <a:rPr lang="cs-CZ" sz="4000" cap="none" dirty="0" smtClean="0"/>
              <a:t>23.5.2016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Karolína Malá, Hana Jahnová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28600"/>
            <a:ext cx="8082480" cy="990600"/>
          </a:xfrm>
        </p:spPr>
        <p:txBody>
          <a:bodyPr>
            <a:normAutofit fontScale="90000"/>
          </a:bodyPr>
          <a:lstStyle/>
          <a:p>
            <a:r>
              <a:rPr lang="cs-CZ" dirty="0">
                <a:cs typeface="Arial" panose="020B0604020202020204" pitchFamily="34" charset="0"/>
              </a:rPr>
              <a:t>U</a:t>
            </a:r>
            <a:r>
              <a:rPr lang="cs-CZ" dirty="0" smtClean="0">
                <a:cs typeface="Arial" panose="020B0604020202020204" pitchFamily="34" charset="0"/>
              </a:rPr>
              <a:t>platnění dětského klinického psychologa</a:t>
            </a:r>
            <a:endParaRPr lang="cs-CZ" dirty="0"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b="1" dirty="0" smtClean="0">
                <a:cs typeface="Arial" panose="020B0604020202020204" pitchFamily="34" charset="0"/>
              </a:rPr>
              <a:t>Uplatnění</a:t>
            </a:r>
            <a:r>
              <a:rPr lang="cs-CZ" dirty="0" smtClean="0">
                <a:cs typeface="Arial" panose="020B0604020202020204" pitchFamily="34" charset="0"/>
              </a:rPr>
              <a:t>: </a:t>
            </a:r>
          </a:p>
          <a:p>
            <a:pPr marL="0" indent="0" algn="just"/>
            <a:r>
              <a:rPr lang="cs-CZ" dirty="0">
                <a:cs typeface="Arial" panose="020B0604020202020204" pitchFamily="34" charset="0"/>
              </a:rPr>
              <a:t> </a:t>
            </a:r>
            <a:r>
              <a:rPr lang="cs-CZ" dirty="0" smtClean="0">
                <a:cs typeface="Arial" panose="020B0604020202020204" pitchFamily="34" charset="0"/>
              </a:rPr>
              <a:t>v </a:t>
            </a:r>
            <a:r>
              <a:rPr lang="cs-CZ" dirty="0" smtClean="0"/>
              <a:t>somatických oborech</a:t>
            </a:r>
            <a:r>
              <a:rPr lang="cs-CZ" dirty="0"/>
              <a:t>, na samostatných </a:t>
            </a:r>
            <a:r>
              <a:rPr lang="cs-CZ" dirty="0" err="1" smtClean="0"/>
              <a:t>klinicko</a:t>
            </a:r>
            <a:r>
              <a:rPr lang="cs-CZ" dirty="0" smtClean="0"/>
              <a:t> – </a:t>
            </a:r>
          </a:p>
          <a:p>
            <a:pPr marL="0" indent="0" algn="just">
              <a:buNone/>
            </a:pPr>
            <a:r>
              <a:rPr lang="cs-CZ" dirty="0"/>
              <a:t> </a:t>
            </a:r>
            <a:r>
              <a:rPr lang="cs-CZ" dirty="0" smtClean="0"/>
              <a:t>  psychologických oddělení nemocnic</a:t>
            </a:r>
            <a:r>
              <a:rPr lang="cs-CZ" dirty="0"/>
              <a:t>, </a:t>
            </a:r>
            <a:r>
              <a:rPr lang="cs-CZ" dirty="0" smtClean="0"/>
              <a:t>v ambulantních </a:t>
            </a:r>
          </a:p>
          <a:p>
            <a:pPr marL="0" indent="0" algn="just">
              <a:buNone/>
            </a:pPr>
            <a:r>
              <a:rPr lang="cs-CZ" dirty="0"/>
              <a:t> </a:t>
            </a:r>
            <a:r>
              <a:rPr lang="cs-CZ" dirty="0" smtClean="0"/>
              <a:t>  sdružení, v komunitních centrech nebo v nestátních </a:t>
            </a:r>
          </a:p>
          <a:p>
            <a:pPr marL="0" indent="0" algn="just">
              <a:buNone/>
            </a:pPr>
            <a:r>
              <a:rPr lang="cs-CZ" dirty="0"/>
              <a:t> </a:t>
            </a:r>
            <a:r>
              <a:rPr lang="cs-CZ" dirty="0" smtClean="0"/>
              <a:t>  zdravotnických zařízení, tzn. v privátní praxi</a:t>
            </a:r>
            <a:endParaRPr lang="cs-CZ" dirty="0"/>
          </a:p>
          <a:p>
            <a:pPr marL="0" indent="0"/>
            <a:r>
              <a:rPr lang="cs-CZ" dirty="0"/>
              <a:t> </a:t>
            </a:r>
            <a:r>
              <a:rPr lang="cs-CZ" dirty="0" smtClean="0"/>
              <a:t>KP i DKP přijímá </a:t>
            </a:r>
            <a:r>
              <a:rPr lang="cs-CZ" dirty="0"/>
              <a:t>pacienty bez indikace lékaře </a:t>
            </a:r>
            <a:r>
              <a:rPr lang="cs-CZ" dirty="0" smtClean="0"/>
              <a:t>– viz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zákon č. 369/2011 Sb. a zákon č. 96/2004 Sb.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/>
              <a:t>p</a:t>
            </a:r>
            <a:r>
              <a:rPr lang="cs-CZ" dirty="0" smtClean="0"/>
              <a:t>racuje samostatně a nese samostatně za svou práci zodpovědnost </a:t>
            </a:r>
          </a:p>
          <a:p>
            <a:r>
              <a:rPr lang="cs-CZ" dirty="0" smtClean="0"/>
              <a:t>diagnostikuje a musí stanovovat diagnózy (už jenom  pro výkaznictví ZP)</a:t>
            </a:r>
            <a:endParaRPr lang="cs-CZ" dirty="0"/>
          </a:p>
          <a:p>
            <a:pPr algn="just">
              <a:buFont typeface="Wingdings" panose="05000000000000000000" pitchFamily="2" charset="2"/>
              <a:buChar char="q"/>
            </a:pPr>
            <a:endParaRPr lang="cs-CZ" dirty="0" smtClean="0">
              <a:cs typeface="Arial" panose="020B0604020202020204" pitchFamily="34" charset="0"/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7422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28600"/>
            <a:ext cx="8082480" cy="990600"/>
          </a:xfrm>
        </p:spPr>
        <p:txBody>
          <a:bodyPr/>
          <a:lstStyle/>
          <a:p>
            <a:r>
              <a:rPr lang="cs-CZ" dirty="0" smtClean="0">
                <a:cs typeface="Arial" panose="020B0604020202020204" pitchFamily="34" charset="0"/>
              </a:rPr>
              <a:t>Současný stav </a:t>
            </a:r>
            <a:endParaRPr lang="cs-CZ" dirty="0"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cs-CZ" b="1" dirty="0" smtClean="0">
                <a:cs typeface="Arial" panose="020B0604020202020204" pitchFamily="34" charset="0"/>
              </a:rPr>
              <a:t>Současný stav asi</a:t>
            </a:r>
            <a:r>
              <a:rPr lang="cs-CZ" dirty="0" smtClean="0">
                <a:cs typeface="Arial" panose="020B0604020202020204" pitchFamily="34" charset="0"/>
              </a:rPr>
              <a:t>: </a:t>
            </a:r>
          </a:p>
          <a:p>
            <a:pPr algn="just"/>
            <a:r>
              <a:rPr lang="cs-CZ" dirty="0">
                <a:cs typeface="Arial" panose="020B0604020202020204" pitchFamily="34" charset="0"/>
              </a:rPr>
              <a:t>c</a:t>
            </a:r>
            <a:r>
              <a:rPr lang="cs-CZ" dirty="0" smtClean="0">
                <a:cs typeface="Arial" panose="020B0604020202020204" pitchFamily="34" charset="0"/>
              </a:rPr>
              <a:t>elkem 75 atestovaných DKP aktivně působících</a:t>
            </a:r>
          </a:p>
          <a:p>
            <a:pPr algn="just"/>
            <a:r>
              <a:rPr lang="cs-CZ" dirty="0">
                <a:cs typeface="Arial" panose="020B0604020202020204" pitchFamily="34" charset="0"/>
              </a:rPr>
              <a:t>z</a:t>
            </a:r>
            <a:r>
              <a:rPr lang="cs-CZ" dirty="0" smtClean="0">
                <a:cs typeface="Arial" panose="020B0604020202020204" pitchFamily="34" charset="0"/>
              </a:rPr>
              <a:t>hruba 30 v přípravě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0358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cs typeface="Arial" panose="020B0604020202020204" pitchFamily="34" charset="0"/>
              </a:rPr>
              <a:t>DKP dle regionů</a:t>
            </a:r>
            <a:br>
              <a:rPr lang="cs-CZ" dirty="0" smtClean="0">
                <a:cs typeface="Arial" panose="020B0604020202020204" pitchFamily="34" charset="0"/>
              </a:rPr>
            </a:br>
            <a:r>
              <a:rPr lang="cs-CZ" sz="3100" dirty="0" smtClean="0">
                <a:cs typeface="Arial" panose="020B0604020202020204" pitchFamily="34" charset="0"/>
              </a:rPr>
              <a:t>(vč. DKP v přípravě)</a:t>
            </a:r>
            <a:endParaRPr lang="cs-CZ" sz="3100" dirty="0"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u="sng" dirty="0"/>
              <a:t>Velká města</a:t>
            </a:r>
            <a:r>
              <a:rPr lang="cs-CZ" dirty="0"/>
              <a:t>: </a:t>
            </a:r>
          </a:p>
          <a:p>
            <a:r>
              <a:rPr lang="cs-CZ" dirty="0"/>
              <a:t>Praha: </a:t>
            </a:r>
            <a:r>
              <a:rPr lang="cs-CZ" dirty="0" smtClean="0"/>
              <a:t>63, </a:t>
            </a:r>
            <a:r>
              <a:rPr lang="cs-CZ" dirty="0"/>
              <a:t>z toho 61 atestovaných</a:t>
            </a:r>
          </a:p>
          <a:p>
            <a:r>
              <a:rPr lang="cs-CZ" dirty="0"/>
              <a:t>Brno: </a:t>
            </a:r>
            <a:r>
              <a:rPr lang="cs-CZ" dirty="0" smtClean="0"/>
              <a:t>8</a:t>
            </a:r>
            <a:r>
              <a:rPr lang="cs-CZ" dirty="0"/>
              <a:t>,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/>
              <a:t>z toho 7 atestovaných</a:t>
            </a:r>
          </a:p>
          <a:p>
            <a:r>
              <a:rPr lang="cs-CZ" dirty="0" smtClean="0"/>
              <a:t>Plzeň: </a:t>
            </a:r>
            <a:r>
              <a:rPr lang="cs-CZ" dirty="0"/>
              <a:t>3, z toho 3 atestovaní</a:t>
            </a:r>
          </a:p>
          <a:p>
            <a:r>
              <a:rPr lang="cs-CZ" dirty="0" smtClean="0"/>
              <a:t>Olomouc: 3, </a:t>
            </a:r>
            <a:r>
              <a:rPr lang="cs-CZ" dirty="0"/>
              <a:t>z toho 2 atestovaní</a:t>
            </a:r>
          </a:p>
          <a:p>
            <a:r>
              <a:rPr lang="cs-CZ" dirty="0" smtClean="0"/>
              <a:t>Ostrava: 4, </a:t>
            </a:r>
            <a:r>
              <a:rPr lang="cs-CZ" dirty="0"/>
              <a:t>z toho </a:t>
            </a:r>
            <a:r>
              <a:rPr lang="cs-CZ" dirty="0" smtClean="0"/>
              <a:t>4 </a:t>
            </a:r>
            <a:r>
              <a:rPr lang="cs-CZ" dirty="0"/>
              <a:t>atestovaní</a:t>
            </a:r>
          </a:p>
          <a:p>
            <a:r>
              <a:rPr lang="cs-CZ" dirty="0"/>
              <a:t>Hradec </a:t>
            </a:r>
            <a:r>
              <a:rPr lang="cs-CZ" dirty="0" smtClean="0"/>
              <a:t>Králové: 2, </a:t>
            </a:r>
            <a:r>
              <a:rPr lang="cs-CZ" dirty="0"/>
              <a:t>z toho 1 atestovaný</a:t>
            </a:r>
          </a:p>
          <a:p>
            <a:r>
              <a:rPr lang="cs-CZ" dirty="0"/>
              <a:t>Ústí </a:t>
            </a:r>
            <a:r>
              <a:rPr lang="cs-CZ" dirty="0" smtClean="0"/>
              <a:t>n/Labem: </a:t>
            </a:r>
            <a:r>
              <a:rPr lang="cs-CZ" dirty="0"/>
              <a:t>1, z toho 1 atestovaný</a:t>
            </a:r>
          </a:p>
          <a:p>
            <a:r>
              <a:rPr lang="cs-CZ" dirty="0" smtClean="0"/>
              <a:t>České Budějovice: </a:t>
            </a:r>
            <a:r>
              <a:rPr lang="cs-CZ" dirty="0"/>
              <a:t>2, z toho 2 atestovaní</a:t>
            </a:r>
          </a:p>
          <a:p>
            <a:pPr>
              <a:buNone/>
            </a:pPr>
            <a:endParaRPr lang="cs-CZ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cs typeface="Arial" panose="020B0604020202020204" pitchFamily="34" charset="0"/>
              </a:rPr>
              <a:t>DKP dle regionů</a:t>
            </a:r>
            <a:br>
              <a:rPr lang="cs-CZ" dirty="0" smtClean="0">
                <a:cs typeface="Arial" panose="020B0604020202020204" pitchFamily="34" charset="0"/>
              </a:rPr>
            </a:br>
            <a:r>
              <a:rPr lang="cs-CZ" sz="3100" dirty="0" smtClean="0">
                <a:cs typeface="Arial" panose="020B0604020202020204" pitchFamily="34" charset="0"/>
              </a:rPr>
              <a:t>vč. DKP v přípravě</a:t>
            </a:r>
            <a:endParaRPr lang="cs-CZ" dirty="0"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u="sng" dirty="0" smtClean="0"/>
              <a:t>Regiony</a:t>
            </a:r>
            <a:r>
              <a:rPr lang="cs-CZ" dirty="0"/>
              <a:t>: </a:t>
            </a:r>
          </a:p>
          <a:p>
            <a:r>
              <a:rPr lang="cs-CZ" dirty="0" err="1" smtClean="0"/>
              <a:t>StředníČ</a:t>
            </a:r>
            <a:r>
              <a:rPr lang="cs-CZ" dirty="0"/>
              <a:t>: 6, z toho 4 atestovaní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SČ</a:t>
            </a:r>
            <a:r>
              <a:rPr lang="cs-CZ" dirty="0"/>
              <a:t>: 4, z toho 1 atestovaný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JČ: 4, </a:t>
            </a:r>
            <a:r>
              <a:rPr lang="cs-CZ" dirty="0"/>
              <a:t>z toho 3 </a:t>
            </a:r>
            <a:r>
              <a:rPr lang="cs-CZ" dirty="0" smtClean="0"/>
              <a:t>atestovaní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ZČ: 6, z toho 2 </a:t>
            </a:r>
            <a:r>
              <a:rPr lang="cs-CZ" dirty="0" smtClean="0"/>
              <a:t>atestovaní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 smtClean="0"/>
              <a:t>VČ: 2, </a:t>
            </a:r>
            <a:r>
              <a:rPr lang="cs-CZ" dirty="0"/>
              <a:t>z toho 1 atestovaný</a:t>
            </a:r>
          </a:p>
          <a:p>
            <a:r>
              <a:rPr lang="cs-CZ" dirty="0" smtClean="0"/>
              <a:t>SM: 11, </a:t>
            </a:r>
            <a:r>
              <a:rPr lang="cs-CZ" dirty="0"/>
              <a:t>z toho 6 </a:t>
            </a:r>
            <a:r>
              <a:rPr lang="cs-CZ" dirty="0" smtClean="0"/>
              <a:t>atestovaných</a:t>
            </a:r>
          </a:p>
          <a:p>
            <a:r>
              <a:rPr lang="cs-CZ" smtClean="0"/>
              <a:t>JM: 10</a:t>
            </a:r>
            <a:r>
              <a:rPr lang="cs-CZ" dirty="0" smtClean="0"/>
              <a:t>, </a:t>
            </a:r>
            <a:r>
              <a:rPr lang="cs-CZ" dirty="0"/>
              <a:t>z toho 8 atestovaných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Příčiny malého počtu DKP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2348880"/>
            <a:ext cx="8226496" cy="3747120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l</a:t>
            </a:r>
            <a:r>
              <a:rPr lang="cs-CZ" sz="2400" dirty="0" smtClean="0"/>
              <a:t>egislativní ukotvení oboru – nevyhovující rámec vzdělávání – zákon č. 96/2004 Sb. (neřeší navazující obory), přechod do zákona č. 95/2004 Sb. projednáván, ale nerealizován</a:t>
            </a:r>
          </a:p>
          <a:p>
            <a:pPr algn="just"/>
            <a:r>
              <a:rPr lang="cs-CZ" sz="2400" dirty="0"/>
              <a:t>ú</a:t>
            </a:r>
            <a:r>
              <a:rPr lang="cs-CZ" sz="2400" dirty="0" smtClean="0"/>
              <a:t>hrady zdravotních pojišťoven nereflektují specializaci v DKP – chabá motivace zaměstnavatelů a zřizovatelů ZZ (málo DKP v nemocnicích, nedostatečná motivace ambulantních KP k atestaci z DKP)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174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Ke strategii reformy psychiatrické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cs-CZ" sz="2600" dirty="0"/>
              <a:t>s</a:t>
            </a:r>
            <a:r>
              <a:rPr lang="cs-CZ" sz="2600" dirty="0" smtClean="0"/>
              <a:t>kutečně nedostatečný počet DKP, dlouhé objednací termíny</a:t>
            </a:r>
          </a:p>
          <a:p>
            <a:pPr marL="0" lvl="0" indent="0" algn="just">
              <a:buNone/>
            </a:pPr>
            <a:r>
              <a:rPr lang="cs-CZ" sz="2600" dirty="0" smtClean="0"/>
              <a:t>8 </a:t>
            </a:r>
            <a:r>
              <a:rPr lang="cs-CZ" sz="2600" dirty="0"/>
              <a:t>klinických psychologů na 100 tis. obyvatel – údaj stále oficiálně uváděný; </a:t>
            </a:r>
            <a:r>
              <a:rPr lang="cs-CZ" sz="2600" dirty="0" smtClean="0"/>
              <a:t>aktuálně </a:t>
            </a:r>
            <a:r>
              <a:rPr lang="cs-CZ" sz="2600" dirty="0"/>
              <a:t>v rámci Strategie reformy psychiatrické péče je navrhováno zvýšit počet klinických psychologů na dvojnásobek současného stavu, tj. 20/100.000 obyvatel (z toho 7 dětských klinických psychologů)</a:t>
            </a:r>
          </a:p>
          <a:p>
            <a:pPr>
              <a:buNone/>
            </a:pPr>
            <a:endParaRPr lang="cs-CZ" sz="2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Ke strategii reformy psychiatrické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sz="2800" dirty="0"/>
              <a:t>p</a:t>
            </a:r>
            <a:r>
              <a:rPr lang="cs-CZ" sz="2800" dirty="0" smtClean="0"/>
              <a:t>okračovat a podporovat dlouhodobou spolupráci s dětskými psychiatry  </a:t>
            </a:r>
            <a:r>
              <a:rPr lang="cs-CZ" sz="2400" dirty="0" smtClean="0"/>
              <a:t>- můžeme přispět návrhy a nápady, </a:t>
            </a:r>
            <a:r>
              <a:rPr lang="cs-CZ" sz="2400" dirty="0"/>
              <a:t>s</a:t>
            </a:r>
            <a:r>
              <a:rPr lang="cs-CZ" sz="2400" dirty="0" smtClean="0"/>
              <a:t>polupráce </a:t>
            </a:r>
            <a:r>
              <a:rPr lang="cs-CZ" sz="2400" dirty="0"/>
              <a:t>je nezbytností - reálně ale spíše založena na osobních kontaktech (fungují, ale nejsou systémovým řešením)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2800" dirty="0" smtClean="0"/>
              <a:t>práce a péče DKP i v dalších oborech medicíny  </a:t>
            </a:r>
            <a:r>
              <a:rPr lang="cs-CZ" sz="2400" dirty="0" smtClean="0"/>
              <a:t>- více by vyhovovala koncepce „Péče o duševní zdraví dětí a dorostu“, máme-li se s úkolem, potažmo s reformou, cítit identifikováni</a:t>
            </a:r>
          </a:p>
          <a:p>
            <a:pPr lvl="0"/>
            <a:r>
              <a:rPr lang="cs-CZ" sz="2800" dirty="0" smtClean="0"/>
              <a:t>v </a:t>
            </a:r>
            <a:r>
              <a:rPr lang="cs-CZ" sz="2800" dirty="0"/>
              <a:t>rámci komunitní péče malá propojenost práce odborníků různých klinických oborů </a:t>
            </a:r>
            <a:r>
              <a:rPr lang="cs-CZ" sz="2400" dirty="0"/>
              <a:t>(dětský psychiatr - dětský neurolog - DKP - logoped - dětská rehabilitace - oční lékař - foniatr</a:t>
            </a:r>
            <a:r>
              <a:rPr lang="cs-CZ" sz="2400" dirty="0" smtClean="0"/>
              <a:t>.....), rodiče </a:t>
            </a:r>
            <a:r>
              <a:rPr lang="cs-CZ" sz="2400" dirty="0"/>
              <a:t>se pak ve výsledcích obtížně orientují - často různé dg. současně z různých </a:t>
            </a:r>
            <a:r>
              <a:rPr lang="cs-CZ" sz="2400" dirty="0" smtClean="0"/>
              <a:t>pracovišť; nelze </a:t>
            </a:r>
            <a:r>
              <a:rPr lang="cs-CZ" sz="2400" dirty="0"/>
              <a:t>jednoduše zastřešit rozšířenou psychiatrickou ambulancí, která by všechny tyto odborníky zaměstnala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55346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endParaRPr lang="cs-CZ" b="1" dirty="0" smtClean="0"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cs-CZ" b="1" dirty="0" smtClean="0">
                <a:cs typeface="Arial" panose="020B0604020202020204" pitchFamily="34" charset="0"/>
              </a:rPr>
              <a:t>Děkujeme za pozornost</a:t>
            </a:r>
            <a:endParaRPr lang="cs-CZ" dirty="0" smtClean="0"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cs-CZ" dirty="0" smtClean="0">
                <a:cs typeface="Arial" panose="020B0604020202020204" pitchFamily="34" charset="0"/>
              </a:rPr>
              <a:t>Kontakty: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dirty="0" smtClean="0">
                <a:cs typeface="Arial" panose="020B0604020202020204" pitchFamily="34" charset="0"/>
              </a:rPr>
              <a:t>PhDr. Karolína Malá, karolina.mala@pld.cz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dirty="0" smtClean="0">
                <a:cs typeface="Arial" panose="020B0604020202020204" pitchFamily="34" charset="0"/>
              </a:rPr>
              <a:t>Mgr.  Hana Jahnová, jahnova.akpcr@seznam.cz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AKP ČR                www.akpcr.cz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8615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28600"/>
            <a:ext cx="8082480" cy="9906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cs typeface="Arial" panose="020B0604020202020204" pitchFamily="34" charset="0"/>
              </a:rPr>
              <a:t>Obecný úvod vzdělávání v oboru klinická psychologie v ČR</a:t>
            </a:r>
            <a:endParaRPr lang="cs-CZ" dirty="0"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 smtClean="0"/>
              <a:t>vzdělávání probíhá </a:t>
            </a:r>
            <a:r>
              <a:rPr lang="cs-CZ" dirty="0"/>
              <a:t>následujícím </a:t>
            </a:r>
            <a:r>
              <a:rPr lang="cs-CZ" dirty="0" smtClean="0"/>
              <a:t>způsobem: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dirty="0" smtClean="0"/>
              <a:t> </a:t>
            </a:r>
            <a:r>
              <a:rPr lang="cs-CZ" dirty="0"/>
              <a:t>profese – </a:t>
            </a:r>
            <a:r>
              <a:rPr lang="cs-CZ" b="1" dirty="0"/>
              <a:t>psycholog ve zdravotnictví</a:t>
            </a:r>
            <a:r>
              <a:rPr lang="cs-CZ" dirty="0"/>
              <a:t>, délka vzdělávání je 5 let; kvalifikace – absolvování jednooborového bakalářského a magisterského studia psychologie, akademický titul Mgr</a:t>
            </a:r>
            <a:r>
              <a:rPr lang="cs-CZ" dirty="0" smtClean="0"/>
              <a:t>.  (nebo PhDr.) a </a:t>
            </a:r>
            <a:r>
              <a:rPr lang="cs-CZ" dirty="0"/>
              <a:t>absolvování akreditovaného kvalifikačního kurzu „Psycholog ve zdravotnictví“; </a:t>
            </a:r>
            <a:endParaRPr lang="cs-CZ" dirty="0" smtClean="0"/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dirty="0" smtClean="0"/>
              <a:t>pozice </a:t>
            </a:r>
            <a:r>
              <a:rPr lang="cs-CZ" dirty="0"/>
              <a:t>psycholog ve zdravotnictví je vzdělanostní předstupeň klinického </a:t>
            </a:r>
            <a:r>
              <a:rPr lang="cs-CZ" dirty="0" smtClean="0"/>
              <a:t>psychologa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dirty="0"/>
              <a:t>p</a:t>
            </a:r>
            <a:r>
              <a:rPr lang="cs-CZ" dirty="0" smtClean="0"/>
              <a:t>sycholog ve zdravotnictví pracuje pod odborným dohledem klinického psychologa</a:t>
            </a:r>
            <a:endParaRPr lang="cs-CZ" dirty="0"/>
          </a:p>
          <a:p>
            <a:pPr algn="just">
              <a:buFont typeface="Wingdings" panose="05000000000000000000" pitchFamily="2" charset="2"/>
              <a:buChar char="q"/>
            </a:pPr>
            <a:endParaRPr lang="cs-CZ" dirty="0" smtClean="0"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dirty="0" smtClean="0">
              <a:cs typeface="Arial" panose="020B0604020202020204" pitchFamily="34" charset="0"/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249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28600"/>
            <a:ext cx="8082480" cy="9906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cs typeface="Arial" panose="020B0604020202020204" pitchFamily="34" charset="0"/>
              </a:rPr>
              <a:t>Obecný úvod vzdělávání v oboru klinická psychologie v ČR</a:t>
            </a:r>
            <a:endParaRPr lang="cs-CZ" dirty="0"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algn="just">
              <a:buFont typeface="Wingdings" panose="05000000000000000000" pitchFamily="2" charset="2"/>
              <a:buChar char="q"/>
            </a:pPr>
            <a:r>
              <a:rPr lang="cs-CZ" dirty="0"/>
              <a:t>p</a:t>
            </a:r>
            <a:r>
              <a:rPr lang="cs-CZ" dirty="0" smtClean="0"/>
              <a:t>rofese</a:t>
            </a:r>
            <a:r>
              <a:rPr lang="cs-CZ" b="1" dirty="0" smtClean="0"/>
              <a:t> </a:t>
            </a:r>
            <a:r>
              <a:rPr lang="cs-CZ" dirty="0" smtClean="0"/>
              <a:t>- </a:t>
            </a:r>
            <a:r>
              <a:rPr lang="cs-CZ" b="1" dirty="0" smtClean="0"/>
              <a:t>klinický </a:t>
            </a:r>
            <a:r>
              <a:rPr lang="cs-CZ" b="1" dirty="0"/>
              <a:t>psycholog</a:t>
            </a:r>
            <a:r>
              <a:rPr lang="cs-CZ" dirty="0"/>
              <a:t> – délka vzdělávání je 10 let; kvalifikace – viz podmínky psychologa ve zdravotnictví spojené s absolvováním vzdělávacího programu specializačního vzdělávání v oboru klinická psychologie; </a:t>
            </a:r>
            <a:endParaRPr lang="cs-CZ" dirty="0" smtClean="0"/>
          </a:p>
          <a:p>
            <a:pPr lvl="0" algn="just">
              <a:buFont typeface="Wingdings" panose="05000000000000000000" pitchFamily="2" charset="2"/>
              <a:buChar char="q"/>
            </a:pPr>
            <a:r>
              <a:rPr lang="cs-CZ" dirty="0" smtClean="0"/>
              <a:t>profese </a:t>
            </a:r>
            <a:r>
              <a:rPr lang="cs-CZ" dirty="0"/>
              <a:t>- </a:t>
            </a:r>
            <a:r>
              <a:rPr lang="cs-CZ" b="1" dirty="0"/>
              <a:t>dětský klinický psycholog</a:t>
            </a:r>
            <a:r>
              <a:rPr lang="cs-CZ" dirty="0"/>
              <a:t> – </a:t>
            </a:r>
            <a:r>
              <a:rPr lang="cs-CZ" dirty="0" smtClean="0"/>
              <a:t>viz dále</a:t>
            </a:r>
            <a:endParaRPr lang="cs-CZ" dirty="0" smtClean="0"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dirty="0" smtClean="0">
              <a:cs typeface="Arial" panose="020B0604020202020204" pitchFamily="34" charset="0"/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968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Jaká psychologická péče je v rámci zdravotnictví nabízena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sz="2400" dirty="0"/>
              <a:t>v</a:t>
            </a:r>
            <a:r>
              <a:rPr lang="cs-CZ" sz="2400" dirty="0" smtClean="0"/>
              <a:t> rámci zdravotnictví, ve státním i soukromém sektoru pečuje o dětské i dospělé pacienty klinický psycholog/dětský klinický psycholog</a:t>
            </a:r>
          </a:p>
          <a:p>
            <a:pPr algn="just"/>
            <a:r>
              <a:rPr lang="cs-CZ" sz="2400" dirty="0"/>
              <a:t>k</a:t>
            </a:r>
            <a:r>
              <a:rPr lang="cs-CZ" sz="2400" dirty="0" smtClean="0"/>
              <a:t>linický psycholog musí být registrován na Ministerstvu zdravotnictví ČR, v rámci Oddělení uznávání kvalifikací a registru, které sídlí v objektu NCO NZO v Brně; zde je spravován Registr zdravotnických pracovníků</a:t>
            </a:r>
          </a:p>
          <a:p>
            <a:pPr algn="just"/>
            <a:r>
              <a:rPr lang="cs-CZ" sz="2400" dirty="0"/>
              <a:t>v</a:t>
            </a:r>
            <a:r>
              <a:rPr lang="cs-CZ" sz="2400" dirty="0" smtClean="0"/>
              <a:t>eřejný náhled registru umožňuje vyhledat registrovaného klinického psychologa, </a:t>
            </a:r>
            <a:r>
              <a:rPr lang="cs-CZ" sz="2400" dirty="0" smtClean="0">
                <a:hlinkClick r:id="rId2"/>
              </a:rPr>
              <a:t>www.nconzo.cz/registr</a:t>
            </a:r>
            <a:r>
              <a:rPr lang="cs-CZ" sz="2400" dirty="0" smtClean="0"/>
              <a:t>; pokud zde hledaný klinický psycholog není uveden, nesplňuje podmínky profese klinická psychologie a není klinickým psychologem</a:t>
            </a:r>
          </a:p>
          <a:p>
            <a:pPr algn="just"/>
            <a:r>
              <a:rPr lang="cs-CZ" sz="2400" dirty="0"/>
              <a:t>d</a:t>
            </a:r>
            <a:r>
              <a:rPr lang="cs-CZ" sz="2400" dirty="0" smtClean="0"/>
              <a:t>ětský klinický psycholog není zvlášť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/>
              <a:t>registrován v rámci Registru zdravotnických pracovníků; ověřit si, zda je klinický psycholog i dětským klinickým psychologem je aktuálně možné přímo u PhDr. Karolíny Malé, e-mailový kontakt je </a:t>
            </a:r>
            <a:r>
              <a:rPr lang="cs-CZ" sz="2400" dirty="0" smtClean="0">
                <a:hlinkClick r:id="rId3"/>
              </a:rPr>
              <a:t>karolina.mala@pld.cz</a:t>
            </a:r>
            <a:endParaRPr lang="cs-CZ" sz="2400" dirty="0" smtClean="0"/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2400" dirty="0" smtClean="0"/>
              <a:t>klinický nebo dětský klinický psycholog, který pracuje mimo zdravotnictví, např. ve školství, v poradenství nebo v rámci živnostenského zákona na živnostenský list za úplatu, nemůže používat označení klinický nebo dětský klinický psycholog,  mimo zdravotnictví ztrácí právo presentovat se jako zdravotnický pracovník (KP, DKP, psychoterapeut)</a:t>
            </a:r>
          </a:p>
          <a:p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19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28600"/>
            <a:ext cx="8082480" cy="9906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cs typeface="Arial" panose="020B0604020202020204" pitchFamily="34" charset="0"/>
              </a:rPr>
              <a:t>Úvod do oboru dětská klinická psychologie</a:t>
            </a:r>
            <a:endParaRPr lang="cs-CZ" dirty="0"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cs-CZ" dirty="0" smtClean="0">
                <a:cs typeface="Arial" panose="020B0604020202020204" pitchFamily="34" charset="0"/>
              </a:rPr>
              <a:t>Dětský klinický psycholog </a:t>
            </a:r>
          </a:p>
          <a:p>
            <a:pPr algn="just">
              <a:buNone/>
            </a:pPr>
            <a:r>
              <a:rPr lang="cs-CZ" dirty="0" smtClean="0">
                <a:cs typeface="Arial" panose="020B0604020202020204" pitchFamily="34" charset="0"/>
              </a:rPr>
              <a:t>≠ každý psycholog pracující s dětmi</a:t>
            </a:r>
          </a:p>
          <a:p>
            <a:pPr algn="just">
              <a:buNone/>
            </a:pPr>
            <a:r>
              <a:rPr lang="cs-CZ" dirty="0" smtClean="0">
                <a:cs typeface="Arial" panose="020B0604020202020204" pitchFamily="34" charset="0"/>
              </a:rPr>
              <a:t>≠ dětský klinický psycholog pracující na dětské psychiatrii, většina pracuje v somatických oborech nebo ve vlastních ambulancích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dirty="0" smtClean="0">
                <a:cs typeface="Arial" panose="020B0604020202020204" pitchFamily="34" charset="0"/>
              </a:rPr>
              <a:t>klinická psychologie (KP) = samostatný obor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dirty="0" smtClean="0">
                <a:cs typeface="Arial" panose="020B0604020202020204" pitchFamily="34" charset="0"/>
              </a:rPr>
              <a:t>dětská klinická psychologie (DKP) = navazující obor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dirty="0" smtClean="0">
              <a:cs typeface="Arial" panose="020B0604020202020204" pitchFamily="34" charset="0"/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28600"/>
            <a:ext cx="8082480" cy="990600"/>
          </a:xfrm>
        </p:spPr>
        <p:txBody>
          <a:bodyPr/>
          <a:lstStyle/>
          <a:p>
            <a:r>
              <a:rPr lang="cs-CZ" dirty="0" smtClean="0">
                <a:cs typeface="Arial" panose="020B0604020202020204" pitchFamily="34" charset="0"/>
              </a:rPr>
              <a:t>Vzdělávání DKP </a:t>
            </a:r>
            <a:endParaRPr lang="cs-CZ" dirty="0"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cs-CZ" b="1" dirty="0" smtClean="0">
                <a:cs typeface="Arial" panose="020B0604020202020204" pitchFamily="34" charset="0"/>
              </a:rPr>
              <a:t>Specializační vzdělání v DKP:</a:t>
            </a:r>
            <a:r>
              <a:rPr lang="cs-CZ" dirty="0" smtClean="0">
                <a:cs typeface="Arial" panose="020B0604020202020204" pitchFamily="34" charset="0"/>
              </a:rPr>
              <a:t> </a:t>
            </a:r>
          </a:p>
          <a:p>
            <a:pPr lvl="0" algn="just">
              <a:buFont typeface="Wingdings" panose="05000000000000000000" pitchFamily="2" charset="2"/>
              <a:buChar char="q"/>
            </a:pPr>
            <a:r>
              <a:rPr lang="cs-CZ" dirty="0" smtClean="0"/>
              <a:t>profese - </a:t>
            </a:r>
            <a:r>
              <a:rPr lang="cs-CZ" b="1" dirty="0" smtClean="0"/>
              <a:t>dětský klinický psycholog</a:t>
            </a:r>
            <a:r>
              <a:rPr lang="cs-CZ" dirty="0" smtClean="0"/>
              <a:t> – délka vzdělávání – 10+2, celkem 12 let; kvalifikace - viz podmínky klinického psychologa spojené s absolvováním vzdělávacího programu specializačního vzdělávání v oboru dětská klinická psychologie</a:t>
            </a:r>
          </a:p>
          <a:p>
            <a:pPr algn="just"/>
            <a:r>
              <a:rPr lang="cs-CZ" dirty="0">
                <a:cs typeface="Arial" panose="020B0604020202020204" pitchFamily="34" charset="0"/>
              </a:rPr>
              <a:t>p</a:t>
            </a:r>
            <a:r>
              <a:rPr lang="cs-CZ" dirty="0" smtClean="0">
                <a:cs typeface="Arial" panose="020B0604020202020204" pitchFamily="34" charset="0"/>
              </a:rPr>
              <a:t>aralelně s KP i DKP lze: funkční specializace v </a:t>
            </a:r>
            <a:r>
              <a:rPr lang="cs-CZ" b="1" dirty="0" smtClean="0">
                <a:cs typeface="Arial" panose="020B0604020202020204" pitchFamily="34" charset="0"/>
              </a:rPr>
              <a:t>psychoterapii 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6024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Specializační vzdělávání v DKP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p</a:t>
            </a:r>
            <a:r>
              <a:rPr lang="cs-CZ" sz="2400" dirty="0" smtClean="0"/>
              <a:t>rávní úprava: Věstník MZ ČR č. 10/2010</a:t>
            </a:r>
          </a:p>
          <a:p>
            <a:pPr algn="just"/>
            <a:r>
              <a:rPr lang="cs-CZ" sz="2400" dirty="0"/>
              <a:t>z</a:t>
            </a:r>
            <a:r>
              <a:rPr lang="cs-CZ" sz="2400" dirty="0" smtClean="0"/>
              <a:t>ákon č. 96/2004 Sb.</a:t>
            </a:r>
          </a:p>
          <a:p>
            <a:pPr lvl="1" algn="just"/>
            <a:r>
              <a:rPr lang="cs-CZ" sz="2400" dirty="0" smtClean="0"/>
              <a:t>i dle sdělení MZ ČR pro klinické psychology nevyhovující, přesto status quo</a:t>
            </a:r>
          </a:p>
          <a:p>
            <a:pPr algn="just"/>
            <a:r>
              <a:rPr lang="cs-CZ" sz="2400" dirty="0" smtClean="0"/>
              <a:t>zakladatelka PhDr. Dana Krejčířová, </a:t>
            </a:r>
          </a:p>
          <a:p>
            <a:pPr algn="just"/>
            <a:r>
              <a:rPr lang="cs-CZ" sz="2400" dirty="0" smtClean="0"/>
              <a:t>první atestace proběhly v roce 2008</a:t>
            </a:r>
          </a:p>
          <a:p>
            <a:pPr algn="just"/>
            <a:r>
              <a:rPr lang="cs-CZ" sz="2400" dirty="0"/>
              <a:t>k</a:t>
            </a:r>
            <a:r>
              <a:rPr lang="cs-CZ" sz="2400" dirty="0" smtClean="0"/>
              <a:t>ontakt aktuálně PhDr. Karolína Malá</a:t>
            </a:r>
          </a:p>
          <a:p>
            <a:pPr algn="just"/>
            <a:r>
              <a:rPr lang="cs-CZ" sz="2400" dirty="0"/>
              <a:t>m</a:t>
            </a:r>
            <a:r>
              <a:rPr lang="cs-CZ" sz="2400" dirty="0" smtClean="0"/>
              <a:t>otivace – vzdělávání probíhá při IPVZ v Praze,  je funkční a kvalitní svým obsahem. Zájemci o obor jsou hlavně vysoce osobně motivovaní, formální motivace nulová</a:t>
            </a:r>
          </a:p>
          <a:p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339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Specializační vzdělávání v DKP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cs-CZ" sz="2400" dirty="0"/>
              <a:t>c</a:t>
            </a:r>
            <a:r>
              <a:rPr lang="cs-CZ" sz="2400" dirty="0" smtClean="0"/>
              <a:t>íl </a:t>
            </a:r>
            <a:r>
              <a:rPr lang="cs-CZ" sz="2400" dirty="0"/>
              <a:t>nástavbového oboru </a:t>
            </a:r>
            <a:r>
              <a:rPr lang="cs-CZ" sz="2400" dirty="0" smtClean="0"/>
              <a:t>- zajistit </a:t>
            </a:r>
            <a:r>
              <a:rPr lang="cs-CZ" sz="2400" dirty="0"/>
              <a:t>vysoce kvalifikovanou péči o děti raného věku a děti s </a:t>
            </a:r>
            <a:r>
              <a:rPr lang="cs-CZ" sz="2400" dirty="0" smtClean="0"/>
              <a:t>vážnými </a:t>
            </a:r>
            <a:r>
              <a:rPr lang="cs-CZ" sz="2400" dirty="0"/>
              <a:t>vývojovými a </a:t>
            </a:r>
            <a:r>
              <a:rPr lang="cs-CZ" sz="2400" dirty="0" smtClean="0"/>
              <a:t>psychickými  poruchami; </a:t>
            </a:r>
          </a:p>
          <a:p>
            <a:pPr marL="0" indent="0" algn="just"/>
            <a:r>
              <a:rPr lang="cs-CZ" sz="2400" dirty="0"/>
              <a:t> </a:t>
            </a:r>
            <a:r>
              <a:rPr lang="cs-CZ" sz="2400" dirty="0" smtClean="0"/>
              <a:t>  běžná </a:t>
            </a:r>
            <a:r>
              <a:rPr lang="cs-CZ" sz="2400" dirty="0"/>
              <a:t>praxe </a:t>
            </a:r>
            <a:r>
              <a:rPr lang="cs-CZ" sz="2800" dirty="0" smtClean="0"/>
              <a:t>(</a:t>
            </a:r>
            <a:r>
              <a:rPr lang="cs-CZ" sz="2400" dirty="0" smtClean="0"/>
              <a:t>běžné </a:t>
            </a:r>
            <a:r>
              <a:rPr lang="cs-CZ" sz="2400" dirty="0"/>
              <a:t>poruchy chování a lehčí </a:t>
            </a:r>
            <a:r>
              <a:rPr lang="cs-CZ" sz="2400" dirty="0" smtClean="0"/>
              <a:t>psychické </a:t>
            </a:r>
          </a:p>
          <a:p>
            <a:pPr marL="0" lvl="0" indent="0" algn="just">
              <a:buNone/>
            </a:pPr>
            <a:r>
              <a:rPr lang="cs-CZ" sz="2800" dirty="0"/>
              <a:t> </a:t>
            </a:r>
            <a:r>
              <a:rPr lang="cs-CZ" sz="2800" dirty="0" smtClean="0"/>
              <a:t>   </a:t>
            </a:r>
            <a:r>
              <a:rPr lang="cs-CZ" sz="2400" dirty="0" smtClean="0"/>
              <a:t>poruchy </a:t>
            </a:r>
            <a:r>
              <a:rPr lang="cs-CZ" sz="2400" dirty="0"/>
              <a:t>apod</a:t>
            </a:r>
            <a:r>
              <a:rPr lang="cs-CZ" sz="2400" dirty="0" smtClean="0"/>
              <a:t>.)</a:t>
            </a:r>
            <a:r>
              <a:rPr lang="cs-CZ" sz="2000" dirty="0" smtClean="0"/>
              <a:t> </a:t>
            </a:r>
            <a:r>
              <a:rPr lang="cs-CZ" sz="2400" dirty="0"/>
              <a:t>je </a:t>
            </a:r>
            <a:r>
              <a:rPr lang="cs-CZ" sz="2400" dirty="0" smtClean="0"/>
              <a:t>v </a:t>
            </a:r>
            <a:r>
              <a:rPr lang="cs-CZ" sz="2400" dirty="0"/>
              <a:t>kompetenci klinického psychologa </a:t>
            </a:r>
            <a:endParaRPr lang="cs-CZ" sz="2400" dirty="0" smtClean="0"/>
          </a:p>
          <a:p>
            <a:pPr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057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Profil absolventa DKP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cs-CZ" sz="3400" dirty="0" smtClean="0"/>
              <a:t>prohloubení a rozšíření kompetencí + získání zvláštní specializované způsobilosti</a:t>
            </a:r>
          </a:p>
          <a:p>
            <a:pPr lvl="0" algn="just"/>
            <a:r>
              <a:rPr lang="cs-CZ" sz="3300" dirty="0" smtClean="0"/>
              <a:t>děti do 3 let věku s těžkým vývojovým nebo kombinovaným postižením</a:t>
            </a:r>
          </a:p>
          <a:p>
            <a:pPr lvl="0" algn="just"/>
            <a:r>
              <a:rPr lang="cs-CZ" sz="3300" dirty="0" smtClean="0"/>
              <a:t>vážné psychické poruchy (autistické spektrum, poruchy psychotického okruhu atd.);  </a:t>
            </a:r>
          </a:p>
          <a:p>
            <a:pPr lvl="0" algn="just"/>
            <a:r>
              <a:rPr lang="cs-CZ" sz="3300" dirty="0" smtClean="0"/>
              <a:t>diferenciální diagnostika u dětí s vážnými poruchami v praxi </a:t>
            </a:r>
            <a:r>
              <a:rPr lang="cs-CZ" sz="3300" u="sng" dirty="0" smtClean="0"/>
              <a:t>medicínské</a:t>
            </a:r>
            <a:r>
              <a:rPr lang="cs-CZ" sz="3300" dirty="0" smtClean="0"/>
              <a:t> </a:t>
            </a:r>
          </a:p>
          <a:p>
            <a:pPr marL="0" lvl="0" indent="0" algn="just">
              <a:buNone/>
            </a:pPr>
            <a:r>
              <a:rPr lang="cs-CZ" sz="3300" dirty="0"/>
              <a:t> </a:t>
            </a:r>
            <a:r>
              <a:rPr lang="cs-CZ" sz="3300" dirty="0" smtClean="0"/>
              <a:t>    a </a:t>
            </a:r>
            <a:r>
              <a:rPr lang="cs-CZ" sz="3300" u="sng" dirty="0" err="1" smtClean="0"/>
              <a:t>medicínsko</a:t>
            </a:r>
            <a:r>
              <a:rPr lang="cs-CZ" sz="3300" u="sng" dirty="0" smtClean="0"/>
              <a:t> – sociální </a:t>
            </a:r>
            <a:r>
              <a:rPr lang="cs-CZ" sz="3300" dirty="0" smtClean="0"/>
              <a:t>i </a:t>
            </a:r>
            <a:r>
              <a:rPr lang="cs-CZ" sz="3300" u="sng" dirty="0" err="1" smtClean="0"/>
              <a:t>medicínsko</a:t>
            </a:r>
            <a:r>
              <a:rPr lang="cs-CZ" sz="3300" u="sng" dirty="0" smtClean="0"/>
              <a:t> - forenzní</a:t>
            </a:r>
          </a:p>
          <a:p>
            <a:pPr lvl="0" algn="just"/>
            <a:r>
              <a:rPr lang="cs-CZ" sz="3300" dirty="0" smtClean="0"/>
              <a:t>specializované psychoterapeutické vedení dětí + systematická psychoterapie opřená zejm. o vývojové aspekty</a:t>
            </a:r>
          </a:p>
          <a:p>
            <a:pPr lvl="0" algn="just"/>
            <a:r>
              <a:rPr lang="cs-CZ" sz="3300" dirty="0" smtClean="0"/>
              <a:t>děti se zdravotním ohrožením, vývojovými poruchami, </a:t>
            </a:r>
            <a:r>
              <a:rPr lang="cs-CZ" sz="3300" dirty="0" err="1" smtClean="0"/>
              <a:t>poruchami</a:t>
            </a:r>
            <a:r>
              <a:rPr lang="cs-CZ" sz="3300" dirty="0" smtClean="0"/>
              <a:t> přizpůsobení, atd. </a:t>
            </a:r>
          </a:p>
          <a:p>
            <a:pPr lvl="0" algn="just"/>
            <a:r>
              <a:rPr lang="cs-CZ" sz="3300" dirty="0" smtClean="0"/>
              <a:t>neodkladná specializovaná péče u psychických krizí a traumat u dětí</a:t>
            </a:r>
          </a:p>
          <a:p>
            <a:pPr lvl="0" algn="just"/>
            <a:r>
              <a:rPr lang="cs-CZ" sz="3300" dirty="0" smtClean="0"/>
              <a:t>dětské klinické poradenství, rehabilitační  či reedukační psychologické postupy </a:t>
            </a:r>
            <a:endParaRPr lang="cs-CZ" sz="3300" dirty="0"/>
          </a:p>
          <a:p>
            <a:pPr marL="0" lvl="0" indent="0" algn="just">
              <a:buNone/>
            </a:pPr>
            <a:r>
              <a:rPr lang="cs-CZ" sz="3300" dirty="0" smtClean="0"/>
              <a:t>     v rámci zdravotní péče o děti</a:t>
            </a:r>
          </a:p>
          <a:p>
            <a:pPr lvl="0" algn="just"/>
            <a:r>
              <a:rPr lang="cs-CZ" sz="3300" dirty="0" smtClean="0"/>
              <a:t>konsiliární, dispenzární a posudková  činnost</a:t>
            </a:r>
          </a:p>
          <a:p>
            <a:pPr lvl="0" algn="just"/>
            <a:r>
              <a:rPr lang="cs-CZ" sz="3300" dirty="0" smtClean="0"/>
              <a:t>vedení zdravotnických zařízení pro děti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829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464</TotalTime>
  <Words>1199</Words>
  <Application>Microsoft Office PowerPoint</Application>
  <PresentationFormat>Předvádění na obrazovce (4:3)</PresentationFormat>
  <Paragraphs>115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Tw Cen MT</vt:lpstr>
      <vt:lpstr>Wingdings</vt:lpstr>
      <vt:lpstr>Wingdings 2</vt:lpstr>
      <vt:lpstr>Medián</vt:lpstr>
      <vt:lpstr>  Dětská klinická psychologie  informace o oboru  Jednání MZ ČR 23.5.2016 </vt:lpstr>
      <vt:lpstr>Obecný úvod vzdělávání v oboru klinická psychologie v ČR</vt:lpstr>
      <vt:lpstr>Obecný úvod vzdělávání v oboru klinická psychologie v ČR</vt:lpstr>
      <vt:lpstr>Jaká psychologická péče je v rámci zdravotnictví nabízena</vt:lpstr>
      <vt:lpstr>Úvod do oboru dětská klinická psychologie</vt:lpstr>
      <vt:lpstr>Vzdělávání DKP </vt:lpstr>
      <vt:lpstr>Specializační vzdělávání v DKP</vt:lpstr>
      <vt:lpstr>Specializační vzdělávání v DKP</vt:lpstr>
      <vt:lpstr>Profil absolventa DKP</vt:lpstr>
      <vt:lpstr>Uplatnění dětského klinického psychologa</vt:lpstr>
      <vt:lpstr>Současný stav </vt:lpstr>
      <vt:lpstr>DKP dle regionů (vč. DKP v přípravě)</vt:lpstr>
      <vt:lpstr>DKP dle regionů vč. DKP v přípravě</vt:lpstr>
      <vt:lpstr>Příčiny malého počtu DKP</vt:lpstr>
      <vt:lpstr>Ke strategii reformy psychiatrické péče</vt:lpstr>
      <vt:lpstr>Ke strategii reformy psychiatrické péče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Školitelský seminář</dc:title>
  <dc:creator>Malá Karolína</dc:creator>
  <cp:lastModifiedBy>Jahnová Hana</cp:lastModifiedBy>
  <cp:revision>76</cp:revision>
  <cp:lastPrinted>2020-11-13T04:50:19Z</cp:lastPrinted>
  <dcterms:created xsi:type="dcterms:W3CDTF">2015-06-14T17:43:20Z</dcterms:created>
  <dcterms:modified xsi:type="dcterms:W3CDTF">2020-11-13T04:51:40Z</dcterms:modified>
</cp:coreProperties>
</file>