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58" r:id="rId4"/>
    <p:sldId id="401" r:id="rId5"/>
    <p:sldId id="402" r:id="rId6"/>
    <p:sldId id="397" r:id="rId7"/>
    <p:sldId id="260" r:id="rId8"/>
    <p:sldId id="399" r:id="rId9"/>
    <p:sldId id="267" r:id="rId10"/>
    <p:sldId id="269" r:id="rId11"/>
    <p:sldId id="270" r:id="rId12"/>
    <p:sldId id="271" r:id="rId13"/>
    <p:sldId id="400" r:id="rId14"/>
    <p:sldId id="405" r:id="rId15"/>
    <p:sldId id="406" r:id="rId16"/>
    <p:sldId id="407" r:id="rId17"/>
    <p:sldId id="404" r:id="rId18"/>
    <p:sldId id="408" r:id="rId19"/>
    <p:sldId id="409" r:id="rId20"/>
    <p:sldId id="410" r:id="rId21"/>
    <p:sldId id="411" r:id="rId22"/>
    <p:sldId id="391" r:id="rId23"/>
    <p:sldId id="412" r:id="rId24"/>
    <p:sldId id="403" r:id="rId25"/>
    <p:sldId id="259" r:id="rId26"/>
    <p:sldId id="261" r:id="rId27"/>
    <p:sldId id="392" r:id="rId28"/>
    <p:sldId id="393" r:id="rId29"/>
    <p:sldId id="394" r:id="rId30"/>
    <p:sldId id="263" r:id="rId31"/>
    <p:sldId id="264" r:id="rId32"/>
    <p:sldId id="265" r:id="rId33"/>
    <p:sldId id="262" r:id="rId34"/>
    <p:sldId id="395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0ECC9-B3A2-49CC-8635-4F448C5AA776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6575E-FE67-4642-B4FE-383E511920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9472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e878b6a1d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e878b6a1d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e878b6a1d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e878b6a1d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81efa8d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e81efa8d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e878b6a1d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e878b6a1d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e883d5ad0_1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e883d5ad0_1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883d5ad0_1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e883d5ad0_1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e883d5ad0_1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e883d5ad0_1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615161-B307-4CE7-942C-C87223B0D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B64597-AEF3-4E1F-AB49-1BFD52D2B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1E3D91-76CA-4D90-A411-9B687283C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0459-09A8-4F36-B52D-9360E351792A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0ADC21-F29E-4B2D-8A97-BAF5484FE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3B5E6E-A90D-4513-A83F-63496AEC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5F90-E6C1-4C73-BC96-DFE4419CC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854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D7EB2-5293-457E-8C9E-147D21DA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7CC73EE-5C5C-4999-89E3-E9769D5CB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39B122-1198-4251-91EE-52550618B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0459-09A8-4F36-B52D-9360E351792A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F2CEF2-7F0C-4FCC-99FB-CFB2CC5F7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4CF880-F483-4991-864C-96CCDE56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5F90-E6C1-4C73-BC96-DFE4419CC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830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B85230F-5BF6-4A58-8F8D-0C4E0E786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56B0180-65DE-4E7A-B6BE-D4471846B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B7EE4E-6A15-49BE-9E5E-06B2672B7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0459-09A8-4F36-B52D-9360E351792A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CBC64B-3E4F-4386-AB87-09D74696A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4269FC-56F4-4767-BF22-36A34E2B0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5F90-E6C1-4C73-BC96-DFE4419CC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634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979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0AC1D8-AE15-48D9-9100-F2AB0898E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0EA73B-90B0-46BC-AC51-3AE4580A3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45E9AF-B515-4B32-AFCC-CCFC779D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522B-E5D5-41C8-9CCB-8BB002D37A20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D895AD-40D6-4158-B4D7-B85EA78F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1FEA02-7D09-4861-A510-7A4A593D2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5CD-46D1-4578-A097-C36EFE5BA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8748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40E0F-9A5A-472D-B725-9F80D88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FDDFB4-AC12-4B99-A3BE-97D249678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F967B9-E95F-4FDF-ABFF-8122D71C6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522B-E5D5-41C8-9CCB-8BB002D37A20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3FDE7A-443A-4A46-BEC6-F7F181957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941BA2-888E-4DFE-8834-C36CF7AD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5CD-46D1-4578-A097-C36EFE5BA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9857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AF1A5-A57C-41ED-8010-A6F4B139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86D6DFC-5162-4EBC-8153-FA7642442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69689C-C0C4-439D-9A62-4275C49DD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522B-E5D5-41C8-9CCB-8BB002D37A20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420785-D40E-4A37-B08A-8C2F3A4A7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E6C8A9-CE8B-4BAB-875E-044D9E155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5CD-46D1-4578-A097-C36EFE5BA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809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BB061-C7EA-4C88-BB9B-5A3BDE3A2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3A9CB1-BED2-4AC2-BCBB-6AFA41253B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01AF5A1-605D-4D0A-B423-14316CF15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A7CCE9-F044-4F17-9CD8-FF8C168F8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522B-E5D5-41C8-9CCB-8BB002D37A20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1EB20CE-66E7-44C3-A154-0B7C9622B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EFC14D-2581-4AC2-A7CF-88A7E9AC7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5CD-46D1-4578-A097-C36EFE5BA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815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FD5DA1-9E84-4A80-8C58-05B2E5AF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2E512CC-C75B-46FF-BEDB-DBB5F7789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ECC343E-EF53-4FA7-AF89-B33DDA9C1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CAFFCDC-AE45-4092-B578-6C8E5A6DA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4B524A3-958B-463F-88FF-3381F47C07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D5A8FBA-0E65-497B-91A3-F0950500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522B-E5D5-41C8-9CCB-8BB002D37A20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610FFFC-56D2-4BD9-9C1E-AD9C1044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BF3C011-A664-44C1-94AA-747672952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5CD-46D1-4578-A097-C36EFE5BA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693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0E7A7-6F05-4C88-810B-6A51925F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9A7871E-7552-4F5C-8F06-94CDD7160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522B-E5D5-41C8-9CCB-8BB002D37A20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ABB7BCD-D851-4BEA-921B-1AD3A5022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E4D852-9E26-41D5-82BA-79AC5C6A0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5CD-46D1-4578-A097-C36EFE5BA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9657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CEF37BB-3135-4FAF-861E-7A450956A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522B-E5D5-41C8-9CCB-8BB002D37A20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A428743-1020-4839-8573-C61CD9FB8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CE6F3B4-8204-4B3F-9DD3-AD998162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5CD-46D1-4578-A097-C36EFE5BA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340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000B5F-2C18-4499-AE0E-CC2C03224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52B33B-9795-4837-80E8-8C77CFAD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7D7066-337C-4FAF-8C07-E32EF22B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0459-09A8-4F36-B52D-9360E351792A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1D0EE1-2B90-4F8D-A18A-F49F27C51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4AD02E-7911-4E71-A7E4-0BE1E0D1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5F90-E6C1-4C73-BC96-DFE4419CC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1257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45079C-37E7-49E2-B346-FCAA4D37A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2106CC-12FC-4897-A2E8-51EE36D26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16E598E-A870-4102-9899-4CBF69393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7861FEA-0428-43BB-B5EC-F036A63AA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522B-E5D5-41C8-9CCB-8BB002D37A20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2BE468-C433-4173-A7B4-EC7554019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7B0D269-9795-439A-98B6-FB2FEC510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5CD-46D1-4578-A097-C36EFE5BA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91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0460D-CBCC-4F6F-9C8A-E50D0B943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FB37F13-0AE4-4B32-B426-70F6A2FB9E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F0480A7-8768-4FD7-975E-D422B6E40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8E50066-34EC-463D-95B1-6871B1C35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522B-E5D5-41C8-9CCB-8BB002D37A20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62863BB-30CD-405B-B144-9078FD540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A9DB8F1-D3E4-4B15-AFF5-7AD4FDD3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5CD-46D1-4578-A097-C36EFE5BA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607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E5DB67-D4B8-4663-8693-FC7E6DB6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0E4D2BF-8C76-4EF5-9019-AC8859DF5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3A13DF-2255-4851-B405-51BD839CA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522B-E5D5-41C8-9CCB-8BB002D37A20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8F8910-8371-40D8-B40B-DA565004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FBB01B-ABFA-4A39-957A-698B318DC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5CD-46D1-4578-A097-C36EFE5BA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0991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B1EFD96-7D11-4537-8851-E64501A6F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6F51189-C270-45FA-A1A4-5E0B6D7947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FE1EC2-0E83-4520-801B-25FC7B42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522B-E5D5-41C8-9CCB-8BB002D37A20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300ED7-ECD0-4ACD-8BC8-A7500A2F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EA2F1F-EDCE-476B-9CED-8FA4533D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355CD-46D1-4578-A097-C36EFE5BA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3862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0CECD-C655-4CC6-899B-45750508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47A6DC6-1EB7-4DAB-BA54-01A044662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FCD6CE-6C24-4A51-99BB-5EE6D8D04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0459-09A8-4F36-B52D-9360E351792A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8BD600-9697-49D7-B7AD-B0D1EDC49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839C67-1416-4E56-9618-A66CFC22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5F90-E6C1-4C73-BC96-DFE4419CC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146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0A889-3B47-4BF7-9359-7F52DCD1E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1CC690-B2A8-45C4-89CB-466923BA1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555EBA-6722-41EF-B518-AA20AAB05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FA04C71-F6C9-48F6-8C21-FC12DD34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0459-09A8-4F36-B52D-9360E351792A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9F3256E-9C4E-4E7F-B3B1-60720C12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49E144-4013-4906-AA44-8A10F9C43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5F90-E6C1-4C73-BC96-DFE4419CC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509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D99010-9597-4FFE-8C23-76512D99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BF0EEBE-4E39-421A-8815-92EFCC207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640316-9C7B-48AB-86B2-E2EEB7CD9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FEB9971-A444-4576-A544-1E718D840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1063F28-4A5B-4A73-AB99-9DFDF77CBF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624C567-887C-4D44-9FC4-611A7402C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0459-09A8-4F36-B52D-9360E351792A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5BFD5C0-17A6-4C81-A377-9CCFE969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4AA8EE0-84AA-4CEC-A416-B037398E1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5F90-E6C1-4C73-BC96-DFE4419CC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9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7F9894-A807-4AB1-B6AA-A46DF301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BC55D0E-6CB6-40C0-A295-0495F5255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0459-09A8-4F36-B52D-9360E351792A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C5BEEA7-EA0D-4665-B5F5-F48A80D85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5909C38-C430-4143-B477-10E54D043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5F90-E6C1-4C73-BC96-DFE4419CC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9882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C1CB2E1-3F90-485D-B51F-E6E501E9D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0459-09A8-4F36-B52D-9360E351792A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CB2EEA7-6EC8-49EC-950A-D6CDD2ED6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A0DCC6D-F115-4D1C-A52B-8288FD0A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5F90-E6C1-4C73-BC96-DFE4419CC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366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F944F-BCD7-45D1-A0F5-A1343051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1A4030-A08F-44A3-B37A-ADD55FE76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4B7E42C-07FD-418B-AABF-1780695C3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8B497E1-CF69-49B0-A9D7-C29E85CD8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0459-09A8-4F36-B52D-9360E351792A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F36656-6AF3-404D-ACD5-69B3D116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F394CC-8E80-4F2D-8940-DC76E95A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5F90-E6C1-4C73-BC96-DFE4419CC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464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C65D9A-2A68-4346-94B6-6E19C8E9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DE23A9C-3FB9-42B4-9819-856009399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3DA83B4-3186-4265-8943-0C7BDFFAB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FA56128-A3CD-41AD-BAC5-E642C5570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0459-09A8-4F36-B52D-9360E351792A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F1DFD7-4F75-4850-A5E5-74511371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75DA087-8A73-4BCE-BE52-7D700020B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05F90-E6C1-4C73-BC96-DFE4419CC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116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5539A0C-B52A-4572-A038-E2CB5DBC4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ACE603D-5004-46BC-8430-AEDC05EE5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69B983-3651-44FC-9B32-C7C95F4EC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10459-09A8-4F36-B52D-9360E351792A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E210F6-87C9-4831-861F-1D922557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0D1B4A-61A9-4B9B-837C-95FA61591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05F90-E6C1-4C73-BC96-DFE4419CC1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66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E533549-0E3B-425C-8186-205C5C7F7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D5687CC-8276-4CF8-82DA-1848FB10F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662C60-3B52-46CB-9795-6517003E8A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1522B-E5D5-41C8-9CCB-8BB002D37A20}" type="datetimeFigureOut">
              <a:rPr lang="cs-CZ" smtClean="0"/>
              <a:t>4. 11. 2019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BEC0D5-AD21-40DA-9A07-A06AD27CB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44B190-F9DA-4A4C-BD3B-03305038D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355CD-46D1-4578-A097-C36EFE5BAC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03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188E9D-A199-45AB-8B31-B6BC869D2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r"/>
            <a:r>
              <a:rPr lang="cs-CZ" sz="4200"/>
              <a:t>Možnosti psychoterapie </a:t>
            </a:r>
            <a:br>
              <a:rPr lang="cs-CZ" sz="4200"/>
            </a:br>
            <a:r>
              <a:rPr lang="cs-CZ" sz="4200"/>
              <a:t>v rozvodové situaci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5B70401-A5AF-42E2-A5CD-981B61B04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r>
              <a:rPr lang="cs-CZ" sz="2000" dirty="0"/>
              <a:t>Jan Soldán</a:t>
            </a:r>
          </a:p>
          <a:p>
            <a:pPr algn="l"/>
            <a:r>
              <a:rPr lang="cs-CZ" sz="2000" dirty="0"/>
              <a:t>FF MU</a:t>
            </a:r>
          </a:p>
          <a:p>
            <a:pPr algn="l"/>
            <a:r>
              <a:rPr lang="cs-CZ" sz="2000" dirty="0"/>
              <a:t>4.11.2019</a:t>
            </a:r>
          </a:p>
        </p:txBody>
      </p:sp>
      <p:pic>
        <p:nvPicPr>
          <p:cNvPr id="1026" name="Picture 2" descr="Výsledek obrázku pro divorce therapy children">
            <a:extLst>
              <a:ext uri="{FF2B5EF4-FFF2-40B4-BE49-F238E27FC236}">
                <a16:creationId xmlns:a16="http://schemas.microsoft.com/office/drawing/2014/main" id="{922F6543-F136-41B3-B4EE-2335017A8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0" b="21910"/>
          <a:stretch/>
        </p:blipFill>
        <p:spPr bwMode="auto">
          <a:xfrm>
            <a:off x="-3983" y="10"/>
            <a:ext cx="12192000" cy="45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235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title"/>
          </p:nvPr>
        </p:nvSpPr>
        <p:spPr>
          <a:xfrm>
            <a:off x="415600" y="554133"/>
            <a:ext cx="5981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Reflexe změny v průběhu programu</a:t>
            </a:r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58" name="Google Shape;158;p27" descr="image7.jpeg"/>
          <p:cNvPicPr preferRelativeResize="0"/>
          <p:nvPr/>
        </p:nvPicPr>
        <p:blipFill rotWithShape="1">
          <a:blip r:embed="rId3">
            <a:alphaModFix/>
          </a:blip>
          <a:srcRect l="14389" r="18465" b="37624"/>
          <a:stretch/>
        </p:blipFill>
        <p:spPr>
          <a:xfrm>
            <a:off x="6187567" y="214601"/>
            <a:ext cx="5363429" cy="664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 descr="image7.jpeg"/>
          <p:cNvPicPr preferRelativeResize="0"/>
          <p:nvPr/>
        </p:nvPicPr>
        <p:blipFill rotWithShape="1">
          <a:blip r:embed="rId3">
            <a:alphaModFix/>
          </a:blip>
          <a:srcRect l="13885" t="62182" r="17442" b="2147"/>
          <a:stretch/>
        </p:blipFill>
        <p:spPr>
          <a:xfrm>
            <a:off x="667167" y="2420100"/>
            <a:ext cx="5024104" cy="347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Práce rodičů na společném příběhu</a:t>
            </a:r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pic>
        <p:nvPicPr>
          <p:cNvPr id="166" name="Google Shape;166;p28" descr="image5.jpeg"/>
          <p:cNvPicPr preferRelativeResize="0"/>
          <p:nvPr/>
        </p:nvPicPr>
        <p:blipFill rotWithShape="1">
          <a:blip r:embed="rId3">
            <a:alphaModFix/>
          </a:blip>
          <a:srcRect l="31149" r="10044"/>
          <a:stretch/>
        </p:blipFill>
        <p:spPr>
          <a:xfrm rot="-5400000">
            <a:off x="3538853" y="-1586615"/>
            <a:ext cx="4929529" cy="11176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152CC2-B9FA-40E7-82F1-AB734C20F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Individuální práce s dítětem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81704F-60B1-4185-ABD4-C7E30F1BD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11360800" cy="4728000"/>
          </a:xfrm>
        </p:spPr>
        <p:txBody>
          <a:bodyPr/>
          <a:lstStyle/>
          <a:p>
            <a:r>
              <a:rPr lang="cs-CZ" dirty="0"/>
              <a:t>Indikace k IT – kdy volit?</a:t>
            </a:r>
          </a:p>
          <a:p>
            <a:endParaRPr lang="cs-CZ" dirty="0"/>
          </a:p>
          <a:p>
            <a:r>
              <a:rPr lang="cs-CZ" dirty="0"/>
              <a:t>Pečlivý kontrakt s oběma rodiči </a:t>
            </a:r>
          </a:p>
          <a:p>
            <a:pPr lvl="1"/>
            <a:r>
              <a:rPr lang="cs-CZ" dirty="0"/>
              <a:t>Prevence dalšího potencování konfliktu, vymezení terapeutického (ne diagnostického) </a:t>
            </a:r>
            <a:r>
              <a:rPr lang="cs-CZ" dirty="0" err="1"/>
              <a:t>settingu</a:t>
            </a:r>
            <a:r>
              <a:rPr lang="cs-CZ" dirty="0"/>
              <a:t> spolupráce</a:t>
            </a:r>
          </a:p>
          <a:p>
            <a:pPr lvl="1"/>
            <a:r>
              <a:rPr lang="cs-CZ" dirty="0"/>
              <a:t>Společné rozhodnutí co bude předmětem </a:t>
            </a:r>
            <a:r>
              <a:rPr lang="cs-CZ" dirty="0" err="1"/>
              <a:t>terap</a:t>
            </a:r>
            <a:r>
              <a:rPr lang="cs-CZ" dirty="0"/>
              <a:t>. práce (usilované </a:t>
            </a:r>
            <a:r>
              <a:rPr lang="cs-CZ" dirty="0" err="1"/>
              <a:t>terap</a:t>
            </a:r>
            <a:r>
              <a:rPr lang="cs-CZ" dirty="0"/>
              <a:t>. změny)</a:t>
            </a:r>
          </a:p>
          <a:p>
            <a:endParaRPr lang="cs-CZ" dirty="0"/>
          </a:p>
          <a:p>
            <a:r>
              <a:rPr lang="cs-CZ" dirty="0"/>
              <a:t>Příklady terapeutických nástrojů pro IT s dětmi: </a:t>
            </a:r>
          </a:p>
          <a:p>
            <a:pPr lvl="1"/>
            <a:r>
              <a:rPr lang="cs-CZ" b="1" dirty="0"/>
              <a:t>Zelený chameleon Kamil (D. </a:t>
            </a:r>
            <a:r>
              <a:rPr lang="cs-CZ" b="1" dirty="0" err="1"/>
              <a:t>Steggink</a:t>
            </a:r>
            <a:r>
              <a:rPr lang="cs-CZ" b="1" dirty="0"/>
              <a:t>)</a:t>
            </a:r>
          </a:p>
          <a:p>
            <a:pPr lvl="1"/>
            <a:r>
              <a:rPr lang="cs-CZ" b="1" dirty="0" err="1"/>
              <a:t>Archipelago</a:t>
            </a:r>
            <a:r>
              <a:rPr lang="cs-CZ" b="1" dirty="0"/>
              <a:t> (T. Šimečková, G. </a:t>
            </a:r>
            <a:r>
              <a:rPr lang="cs-CZ" b="1" dirty="0" err="1"/>
              <a:t>Vykypělová</a:t>
            </a:r>
            <a:r>
              <a:rPr lang="cs-CZ" b="1" dirty="0"/>
              <a:t>)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0305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34D391E-D693-4DDC-B9CA-4E75A897B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35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6647499-5F3C-4C3A-AD6E-67D9D497B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6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ístnost&#10;&#10;Popis byl vytvořen automaticky">
            <a:extLst>
              <a:ext uri="{FF2B5EF4-FFF2-40B4-BE49-F238E27FC236}">
                <a16:creationId xmlns:a16="http://schemas.microsoft.com/office/drawing/2014/main" id="{815CD13B-3DD9-4681-B140-A72D413B8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26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A5F42C6-1F4E-4BC1-817C-47EC281DB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23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5EC9069-B7D2-4094-B7A5-1CF9FEAA3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D39E5D9-5524-4B3D-BE75-CE934BF30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24" b="35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99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74936BA-8DE0-456D-995A-694E5A654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55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15600" y="3878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cs-CZ" b="1" dirty="0"/>
              <a:t>Ambulantní z</a:t>
            </a:r>
            <a:r>
              <a:rPr lang="en" b="1" dirty="0"/>
              <a:t>kušenost </a:t>
            </a:r>
            <a:endParaRPr b="1"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153079" y="1151400"/>
            <a:ext cx="11885842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457200" indent="-457200">
              <a:spcBef>
                <a:spcPts val="1067"/>
              </a:spcBef>
            </a:pPr>
            <a:r>
              <a:rPr lang="cs-CZ" sz="2933" dirty="0">
                <a:solidFill>
                  <a:schemeClr val="dk1"/>
                </a:solidFill>
              </a:rPr>
              <a:t>Scénář konfliktu rodičů na pozadí</a:t>
            </a:r>
          </a:p>
          <a:p>
            <a:pPr marL="457200" indent="-457200">
              <a:spcBef>
                <a:spcPts val="1067"/>
              </a:spcBef>
            </a:pPr>
            <a:r>
              <a:rPr lang="cs-CZ" sz="2933" dirty="0" err="1">
                <a:solidFill>
                  <a:schemeClr val="dk1"/>
                </a:solidFill>
              </a:rPr>
              <a:t>Susp</a:t>
            </a:r>
            <a:r>
              <a:rPr lang="cs-CZ" sz="2933" dirty="0">
                <a:solidFill>
                  <a:schemeClr val="dk1"/>
                </a:solidFill>
              </a:rPr>
              <a:t>. vliv traumatické zkušenosti z doby soužití rodičů na akt. prožívání (např. zapojování dětí do konfliktů, DN, ad.)</a:t>
            </a:r>
          </a:p>
          <a:p>
            <a:pPr marL="457200" indent="-457200">
              <a:spcBef>
                <a:spcPts val="1067"/>
              </a:spcBef>
            </a:pPr>
            <a:r>
              <a:rPr lang="cs-CZ" sz="2933" dirty="0">
                <a:solidFill>
                  <a:schemeClr val="dk1"/>
                </a:solidFill>
              </a:rPr>
              <a:t>Nezájem (nepřítomnost) jednoho z rozvedených rodičů</a:t>
            </a:r>
          </a:p>
          <a:p>
            <a:pPr marL="457200" indent="-457200">
              <a:spcBef>
                <a:spcPts val="1067"/>
              </a:spcBef>
            </a:pPr>
            <a:endParaRPr lang="cs-CZ" sz="1000" dirty="0">
              <a:solidFill>
                <a:schemeClr val="dk1"/>
              </a:solidFill>
            </a:endParaRPr>
          </a:p>
          <a:p>
            <a:pPr marL="457200" indent="-457200">
              <a:spcBef>
                <a:spcPts val="1067"/>
              </a:spcBef>
            </a:pPr>
            <a:r>
              <a:rPr lang="cs-CZ" sz="2933" dirty="0">
                <a:solidFill>
                  <a:schemeClr val="dk1"/>
                </a:solidFill>
              </a:rPr>
              <a:t>Možné projevy dítěte:</a:t>
            </a:r>
          </a:p>
          <a:p>
            <a:pPr marL="1066785" lvl="1" indent="-457200">
              <a:spcBef>
                <a:spcPts val="1067"/>
              </a:spcBef>
            </a:pPr>
            <a:r>
              <a:rPr lang="cs-CZ" sz="2000" dirty="0">
                <a:solidFill>
                  <a:schemeClr val="dk1"/>
                </a:solidFill>
              </a:rPr>
              <a:t>Depresivní symptomatika </a:t>
            </a:r>
          </a:p>
          <a:p>
            <a:pPr marL="1066785" lvl="1" indent="-457200">
              <a:spcBef>
                <a:spcPts val="1067"/>
              </a:spcBef>
            </a:pPr>
            <a:r>
              <a:rPr lang="cs-CZ" sz="2000" dirty="0">
                <a:solidFill>
                  <a:schemeClr val="dk1"/>
                </a:solidFill>
              </a:rPr>
              <a:t>Pocity viny, fantazie o svém vlivu na dynamiku v rodině („kdybych byl hodný…“)</a:t>
            </a:r>
          </a:p>
          <a:p>
            <a:pPr marL="1066785" lvl="1" indent="-457200">
              <a:spcBef>
                <a:spcPts val="1067"/>
              </a:spcBef>
            </a:pPr>
            <a:r>
              <a:rPr lang="cs-CZ" sz="2000" dirty="0">
                <a:solidFill>
                  <a:schemeClr val="dk1"/>
                </a:solidFill>
              </a:rPr>
              <a:t>Vyhýbavost, vyvažování tvrzení o rodičích</a:t>
            </a:r>
          </a:p>
          <a:p>
            <a:pPr marL="1066785" lvl="1" indent="-457200">
              <a:spcBef>
                <a:spcPts val="1067"/>
              </a:spcBef>
            </a:pPr>
            <a:r>
              <a:rPr lang="cs-CZ" sz="2000" dirty="0">
                <a:solidFill>
                  <a:schemeClr val="dk1"/>
                </a:solidFill>
              </a:rPr>
              <a:t>Loajalita k přítomnému rodiči – potenciální rozpor ve zkušenosti rodičů s dítětem</a:t>
            </a:r>
          </a:p>
          <a:p>
            <a:pPr marL="1066785" lvl="1" indent="-457200">
              <a:spcBef>
                <a:spcPts val="1067"/>
              </a:spcBef>
            </a:pPr>
            <a:r>
              <a:rPr lang="cs-CZ" sz="2000" dirty="0">
                <a:solidFill>
                  <a:schemeClr val="dk1"/>
                </a:solidFill>
              </a:rPr>
              <a:t>Preference jednoho z rodičů dítětem (tzv. syndrom odcizeného rodiče)</a:t>
            </a:r>
          </a:p>
          <a:p>
            <a:pPr marL="1066785" lvl="1" indent="-457200">
              <a:spcBef>
                <a:spcPts val="1067"/>
              </a:spcBef>
            </a:pPr>
            <a:r>
              <a:rPr lang="cs-CZ" sz="2000" dirty="0">
                <a:solidFill>
                  <a:schemeClr val="dk1"/>
                </a:solidFill>
              </a:rPr>
              <a:t>Idealizace jednoho z rodičů (preferovaného / méně často vídaného)</a:t>
            </a:r>
          </a:p>
          <a:p>
            <a:pPr marL="1066785" lvl="1" indent="-457200">
              <a:spcBef>
                <a:spcPts val="1067"/>
              </a:spcBef>
            </a:pPr>
            <a:endParaRPr lang="cs-CZ" sz="2533" dirty="0">
              <a:solidFill>
                <a:schemeClr val="dk1"/>
              </a:solidFill>
            </a:endParaRPr>
          </a:p>
          <a:p>
            <a:pPr marL="1066785" lvl="1" indent="-457200">
              <a:spcBef>
                <a:spcPts val="1067"/>
              </a:spcBef>
            </a:pPr>
            <a:endParaRPr sz="2533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5EA292DD-F101-4868-8F14-D5E038036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60" r="13527"/>
          <a:stretch/>
        </p:blipFill>
        <p:spPr>
          <a:xfrm>
            <a:off x="2063807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93679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544318-7ACB-4C81-BA85-D686F68C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69" y="963877"/>
            <a:ext cx="3763393" cy="4930246"/>
          </a:xfrm>
        </p:spPr>
        <p:txBody>
          <a:bodyPr>
            <a:normAutofit/>
          </a:bodyPr>
          <a:lstStyle/>
          <a:p>
            <a:pPr algn="r"/>
            <a:r>
              <a:rPr lang="cs-CZ" sz="3400" b="1" dirty="0">
                <a:solidFill>
                  <a:schemeClr val="accent1"/>
                </a:solidFill>
              </a:rPr>
              <a:t>Východisko: radikální konstruktivismus / sociální </a:t>
            </a:r>
            <a:r>
              <a:rPr lang="cs-CZ" sz="3400" b="1" dirty="0" err="1">
                <a:solidFill>
                  <a:schemeClr val="accent1"/>
                </a:solidFill>
              </a:rPr>
              <a:t>konstrukcionismus</a:t>
            </a:r>
            <a:r>
              <a:rPr lang="cs-CZ" sz="3400" b="1" dirty="0">
                <a:solidFill>
                  <a:schemeClr val="accent1"/>
                </a:solidFill>
              </a:rPr>
              <a:t> 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97CF86-8396-4B8C-B546-B41B63828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endParaRPr lang="cs-CZ" sz="2200" dirty="0"/>
          </a:p>
          <a:p>
            <a:r>
              <a:rPr lang="cs-CZ" sz="2200" dirty="0"/>
              <a:t>Pojetí skutečnosti je konstruováno v jazyce a ve vztazích s druhými, v určitém kulturním kontextu, determinován společenskými strukturami a ideologiemi, koncept objektivní reality je odmítnut</a:t>
            </a:r>
          </a:p>
          <a:p>
            <a:r>
              <a:rPr lang="cs-CZ" sz="2200" dirty="0"/>
              <a:t>Léčba není vnímána jako kauzálním dění, ale jako navyšování příležitostí podněcovat systém ke změně</a:t>
            </a:r>
          </a:p>
          <a:p>
            <a:r>
              <a:rPr lang="cs-CZ" sz="2200" dirty="0"/>
              <a:t>Potřeba překonat expertní modely rodinné terapie: terapeut je zahrnut do problémového systému klientů a společně s ním tvoří terapeutický systém</a:t>
            </a:r>
          </a:p>
          <a:p>
            <a:r>
              <a:rPr lang="cs-CZ" sz="2200" dirty="0"/>
              <a:t>Změna druhého řádu: změna myšlení pacienta, od které se odvíjí vše další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783250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3B61638-927D-41BA-914A-6C224819A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845" y="-1806"/>
            <a:ext cx="7456310" cy="68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80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544318-7ACB-4C81-BA85-D686F68C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sz="4400" b="1">
                <a:solidFill>
                  <a:schemeClr val="accent1"/>
                </a:solidFill>
              </a:rPr>
              <a:t>Východisko: narativní terapie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97CF86-8396-4B8C-B546-B41B63828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cs-CZ" sz="2000"/>
              <a:t>Realitu konstruujeme skrze příběhy, které o sobě a o světě vyprávíme. Změna je změnou způsobu vyprávění – smyslu a pohledu na problém a na sebe. </a:t>
            </a:r>
          </a:p>
          <a:p>
            <a:r>
              <a:rPr lang="cs-CZ" sz="2000"/>
              <a:t>M. White: Popis určité zkušenosti (</a:t>
            </a:r>
            <a:r>
              <a:rPr lang="en-US" sz="2000"/>
              <a:t>single description</a:t>
            </a:r>
            <a:r>
              <a:rPr lang="cs-CZ" sz="2000"/>
              <a:t>) lze vnímat jako jeden z možných popisů (visible side of description) – jsou však možné i další popisy (druhá strana popisu – </a:t>
            </a:r>
            <a:r>
              <a:rPr lang="en-US" sz="2000"/>
              <a:t>double description</a:t>
            </a:r>
            <a:r>
              <a:rPr lang="cs-CZ" sz="2000"/>
              <a:t>). </a:t>
            </a:r>
          </a:p>
          <a:p>
            <a:r>
              <a:rPr lang="cs-CZ" sz="2000"/>
              <a:t>Příběh o problému implicitně obsahuje i představu o preferovaném stavu – což je často skryto (double listening)</a:t>
            </a:r>
          </a:p>
          <a:p>
            <a:r>
              <a:rPr lang="cs-CZ" sz="2000" b="1"/>
              <a:t>Problémový příběh / alternativní příběh</a:t>
            </a:r>
            <a:r>
              <a:rPr lang="cs-CZ" sz="2000"/>
              <a:t>: popis problémového scénáře (dekonstruktivní naslouchání), výjimky ze scénáře (unique outcomes / sparkling moments), volba alternativního pojetí reality a rozvíjení preferovaného příběhu a identity (re-autorizace)</a:t>
            </a:r>
          </a:p>
        </p:txBody>
      </p:sp>
    </p:spTree>
    <p:extLst>
      <p:ext uri="{BB962C8B-B14F-4D97-AF65-F5344CB8AC3E}">
        <p14:creationId xmlns:p14="http://schemas.microsoft.com/office/powerpoint/2010/main" val="1821655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Dominantní X alternativní příběh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9273" y="1675227"/>
            <a:ext cx="8213454" cy="4394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Nástroje 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520" y="1412776"/>
            <a:ext cx="8640960" cy="5184576"/>
          </a:xfrm>
        </p:spPr>
        <p:txBody>
          <a:bodyPr>
            <a:normAutofit/>
          </a:bodyPr>
          <a:lstStyle/>
          <a:p>
            <a:r>
              <a:rPr lang="cs-CZ" b="1" dirty="0" err="1"/>
              <a:t>Externalizace</a:t>
            </a:r>
            <a:endParaRPr lang="cs-CZ" b="1" dirty="0"/>
          </a:p>
          <a:p>
            <a:pPr lvl="1"/>
            <a:r>
              <a:rPr lang="cs-CZ" i="1" dirty="0"/>
              <a:t>„</a:t>
            </a:r>
            <a:r>
              <a:rPr lang="en-US" i="1" dirty="0"/>
              <a:t>The client is not the</a:t>
            </a:r>
            <a:r>
              <a:rPr lang="cs-CZ" i="1" dirty="0"/>
              <a:t> </a:t>
            </a:r>
            <a:r>
              <a:rPr lang="cs-CZ" i="1" dirty="0" err="1"/>
              <a:t>problem</a:t>
            </a:r>
            <a:r>
              <a:rPr lang="cs-CZ" i="1" dirty="0"/>
              <a:t>.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problem</a:t>
            </a:r>
            <a:r>
              <a:rPr lang="cs-CZ" i="1" dirty="0"/>
              <a:t> </a:t>
            </a:r>
            <a:r>
              <a:rPr lang="cs-CZ" i="1" dirty="0" err="1"/>
              <a:t>is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problem</a:t>
            </a:r>
            <a:r>
              <a:rPr lang="cs-CZ" i="1" dirty="0"/>
              <a:t>.“</a:t>
            </a:r>
            <a:endParaRPr lang="cs-CZ" dirty="0"/>
          </a:p>
          <a:p>
            <a:pPr lvl="1"/>
            <a:r>
              <a:rPr lang="cs-CZ" dirty="0"/>
              <a:t>Odstup od problému, </a:t>
            </a:r>
            <a:r>
              <a:rPr lang="cs-CZ" dirty="0" err="1"/>
              <a:t>destigmatizace</a:t>
            </a:r>
            <a:r>
              <a:rPr lang="cs-CZ" dirty="0"/>
              <a:t>, strategie nakládání s problémem (vzdorování problému)</a:t>
            </a:r>
          </a:p>
          <a:p>
            <a:endParaRPr lang="cs-CZ" sz="900" b="1" dirty="0"/>
          </a:p>
          <a:p>
            <a:r>
              <a:rPr lang="cs-CZ" b="1" dirty="0"/>
              <a:t>Dekonstrukce</a:t>
            </a:r>
          </a:p>
          <a:p>
            <a:pPr lvl="1"/>
            <a:r>
              <a:rPr lang="cs-CZ" dirty="0"/>
              <a:t>Rozpoznání kulturně uznávaných přesvědčení (rolí, očekávání) a jejich vlivu na vznik a udržení problému</a:t>
            </a:r>
          </a:p>
          <a:p>
            <a:endParaRPr lang="cs-CZ" sz="900" b="1" dirty="0"/>
          </a:p>
          <a:p>
            <a:r>
              <a:rPr lang="cs-CZ" b="1" dirty="0"/>
              <a:t>Práce s výjimkami</a:t>
            </a:r>
          </a:p>
          <a:p>
            <a:pPr lvl="1"/>
            <a:r>
              <a:rPr lang="cs-CZ" i="1" dirty="0" err="1"/>
              <a:t>Unique</a:t>
            </a:r>
            <a:r>
              <a:rPr lang="cs-CZ" i="1" dirty="0"/>
              <a:t> </a:t>
            </a:r>
            <a:r>
              <a:rPr lang="cs-CZ" i="1" dirty="0" err="1"/>
              <a:t>outcomes</a:t>
            </a:r>
            <a:r>
              <a:rPr lang="cs-CZ" i="1" dirty="0"/>
              <a:t> /</a:t>
            </a:r>
            <a:r>
              <a:rPr lang="cs-CZ" i="1" dirty="0" err="1"/>
              <a:t>sparkling</a:t>
            </a:r>
            <a:r>
              <a:rPr lang="cs-CZ" i="1" dirty="0"/>
              <a:t> </a:t>
            </a:r>
            <a:r>
              <a:rPr lang="cs-CZ" i="1" dirty="0" err="1"/>
              <a:t>moments</a:t>
            </a:r>
            <a:endParaRPr lang="cs-CZ" i="1" dirty="0"/>
          </a:p>
          <a:p>
            <a:pPr lvl="1"/>
            <a:r>
              <a:rPr lang="cs-CZ" dirty="0"/>
              <a:t>Detail nabízející možnost rozvinutí alternativního scénáře</a:t>
            </a:r>
          </a:p>
          <a:p>
            <a:pPr>
              <a:buNone/>
            </a:pPr>
            <a:endParaRPr lang="cs-CZ" b="1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Koncepty 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520" y="1484784"/>
            <a:ext cx="8640960" cy="4968552"/>
          </a:xfrm>
        </p:spPr>
        <p:txBody>
          <a:bodyPr>
            <a:normAutofit/>
          </a:bodyPr>
          <a:lstStyle/>
          <a:p>
            <a:r>
              <a:rPr lang="cs-CZ" b="1" dirty="0" err="1"/>
              <a:t>Absent</a:t>
            </a:r>
            <a:r>
              <a:rPr lang="cs-CZ" b="1" dirty="0"/>
              <a:t> </a:t>
            </a:r>
            <a:r>
              <a:rPr lang="cs-CZ" b="1" dirty="0" err="1"/>
              <a:t>but</a:t>
            </a:r>
            <a:r>
              <a:rPr lang="cs-CZ" b="1" dirty="0"/>
              <a:t> </a:t>
            </a:r>
            <a:r>
              <a:rPr lang="cs-CZ" b="1" dirty="0" err="1"/>
              <a:t>implicit</a:t>
            </a:r>
            <a:endParaRPr lang="cs-CZ" b="1" dirty="0"/>
          </a:p>
          <a:p>
            <a:pPr lvl="1"/>
            <a:r>
              <a:rPr lang="cs-CZ" dirty="0"/>
              <a:t>Příběh o problému implicitně obsahuje i představu o preferovaném stavu – vůči problému je vždy zaujímán nějaký postoj, který ukazuje na dovednosti a hodnoty</a:t>
            </a:r>
            <a:endParaRPr lang="cs-CZ" b="1" dirty="0"/>
          </a:p>
          <a:p>
            <a:r>
              <a:rPr lang="cs-CZ" b="1" dirty="0"/>
              <a:t>Re-</a:t>
            </a:r>
            <a:r>
              <a:rPr lang="cs-CZ" b="1" dirty="0" err="1"/>
              <a:t>membering</a:t>
            </a:r>
            <a:endParaRPr lang="cs-CZ" b="1" dirty="0"/>
          </a:p>
          <a:p>
            <a:pPr lvl="1"/>
            <a:r>
              <a:rPr lang="cs-CZ" dirty="0"/>
              <a:t>Propojování preferované </a:t>
            </a:r>
            <a:r>
              <a:rPr lang="cs-CZ" dirty="0" err="1"/>
              <a:t>indentity</a:t>
            </a:r>
            <a:r>
              <a:rPr lang="cs-CZ" dirty="0"/>
              <a:t> a dovedností v rámci vztahové sítě klienta</a:t>
            </a:r>
          </a:p>
          <a:p>
            <a:r>
              <a:rPr lang="cs-CZ" b="1" dirty="0"/>
              <a:t>Outsider </a:t>
            </a:r>
            <a:r>
              <a:rPr lang="cs-CZ" b="1" dirty="0" err="1"/>
              <a:t>witnesses</a:t>
            </a:r>
            <a:endParaRPr lang="cs-CZ" b="1" dirty="0"/>
          </a:p>
          <a:p>
            <a:pPr lvl="1"/>
            <a:r>
              <a:rPr lang="cs-CZ" dirty="0"/>
              <a:t>Specifická podoba reflektujícího týmu</a:t>
            </a:r>
          </a:p>
          <a:p>
            <a:pPr lvl="1"/>
            <a:r>
              <a:rPr lang="cs-CZ" dirty="0"/>
              <a:t>Zpravidla lidé s vlastní zkušeností s problémem		 –</a:t>
            </a:r>
            <a:r>
              <a:rPr lang="en-US" dirty="0"/>
              <a:t>&gt;</a:t>
            </a:r>
            <a:r>
              <a:rPr lang="cs-CZ" dirty="0"/>
              <a:t> co rezonovalo s jejich vlastní zkušeností </a:t>
            </a:r>
          </a:p>
          <a:p>
            <a:r>
              <a:rPr lang="cs-CZ" b="1" dirty="0"/>
              <a:t>Dokumenty </a:t>
            </a:r>
            <a:r>
              <a:rPr lang="cs-CZ" dirty="0"/>
              <a:t>(diplomy)</a:t>
            </a:r>
            <a:endParaRPr lang="cs-CZ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Map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narrative</a:t>
            </a:r>
            <a:r>
              <a:rPr lang="cs-CZ" b="1" dirty="0"/>
              <a:t> </a:t>
            </a:r>
            <a:r>
              <a:rPr lang="cs-CZ" b="1" dirty="0" err="1"/>
              <a:t>practice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u="sng" dirty="0" err="1"/>
              <a:t>Landscape</a:t>
            </a:r>
            <a:r>
              <a:rPr lang="cs-CZ" b="1" u="sng" dirty="0"/>
              <a:t> </a:t>
            </a:r>
            <a:r>
              <a:rPr lang="cs-CZ" b="1" u="sng" dirty="0" err="1"/>
              <a:t>of</a:t>
            </a:r>
            <a:r>
              <a:rPr lang="cs-CZ" b="1" u="sng" dirty="0"/>
              <a:t> identity (</a:t>
            </a:r>
            <a:r>
              <a:rPr lang="cs-CZ" b="1" u="sng" dirty="0" err="1"/>
              <a:t>possible</a:t>
            </a:r>
            <a:r>
              <a:rPr lang="cs-CZ" b="1" u="sng" dirty="0"/>
              <a:t> to </a:t>
            </a:r>
            <a:r>
              <a:rPr lang="cs-CZ" b="1" u="sng" dirty="0" err="1"/>
              <a:t>know</a:t>
            </a:r>
            <a:r>
              <a:rPr lang="cs-CZ" b="1" u="sng" dirty="0"/>
              <a:t>)</a:t>
            </a:r>
          </a:p>
          <a:p>
            <a:pPr lvl="1"/>
            <a:r>
              <a:rPr lang="cs-CZ" dirty="0"/>
              <a:t>Prevence možných překážek realizace</a:t>
            </a:r>
          </a:p>
          <a:p>
            <a:pPr lvl="1"/>
            <a:r>
              <a:rPr lang="cs-CZ" dirty="0"/>
              <a:t>Základy budoucích činů (</a:t>
            </a:r>
            <a:r>
              <a:rPr lang="cs-CZ" dirty="0" err="1"/>
              <a:t>personal</a:t>
            </a:r>
            <a:r>
              <a:rPr lang="cs-CZ" dirty="0"/>
              <a:t> </a:t>
            </a:r>
            <a:r>
              <a:rPr lang="cs-CZ" dirty="0" err="1"/>
              <a:t>agency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Reflexe směrem k preferované identitě</a:t>
            </a:r>
          </a:p>
          <a:p>
            <a:pPr lvl="1"/>
            <a:r>
              <a:rPr lang="cs-CZ" dirty="0"/>
              <a:t>Utváření souvislostí</a:t>
            </a:r>
          </a:p>
          <a:p>
            <a:pPr lvl="1"/>
            <a:r>
              <a:rPr lang="cs-CZ" dirty="0"/>
              <a:t>Pojmenování výjimek a dovedností, které je umožnily</a:t>
            </a:r>
          </a:p>
          <a:p>
            <a:pPr lvl="1"/>
            <a:r>
              <a:rPr lang="cs-CZ" dirty="0"/>
              <a:t>Výjimky z problémového scénáře</a:t>
            </a:r>
          </a:p>
          <a:p>
            <a:pPr lvl="1"/>
            <a:r>
              <a:rPr lang="cs-CZ" dirty="0"/>
              <a:t>Problémová zkušenost</a:t>
            </a:r>
          </a:p>
          <a:p>
            <a:r>
              <a:rPr lang="cs-CZ" b="1" u="sng" dirty="0" err="1"/>
              <a:t>Landscape</a:t>
            </a:r>
            <a:r>
              <a:rPr lang="cs-CZ" b="1" u="sng" dirty="0"/>
              <a:t> </a:t>
            </a:r>
            <a:r>
              <a:rPr lang="cs-CZ" b="1" u="sng" dirty="0" err="1"/>
              <a:t>of</a:t>
            </a:r>
            <a:r>
              <a:rPr lang="cs-CZ" b="1" u="sng" dirty="0"/>
              <a:t> </a:t>
            </a:r>
            <a:r>
              <a:rPr lang="cs-CZ" b="1" u="sng" dirty="0" err="1"/>
              <a:t>action</a:t>
            </a:r>
            <a:r>
              <a:rPr lang="cs-CZ" b="1" u="sng" dirty="0"/>
              <a:t> (</a:t>
            </a:r>
            <a:r>
              <a:rPr lang="cs-CZ" b="1" u="sng" dirty="0" err="1"/>
              <a:t>known</a:t>
            </a:r>
            <a:r>
              <a:rPr lang="cs-CZ" b="1" u="sng" dirty="0"/>
              <a:t> and </a:t>
            </a:r>
            <a:r>
              <a:rPr lang="cs-CZ" b="1" u="sng" dirty="0" err="1"/>
              <a:t>familiar</a:t>
            </a:r>
            <a:r>
              <a:rPr lang="cs-CZ" b="1" u="sng" dirty="0"/>
              <a:t>)</a:t>
            </a:r>
          </a:p>
        </p:txBody>
      </p:sp>
      <p:cxnSp>
        <p:nvCxnSpPr>
          <p:cNvPr id="7" name="Přímá spojovací šipka 6"/>
          <p:cNvCxnSpPr/>
          <p:nvPr/>
        </p:nvCxnSpPr>
        <p:spPr>
          <a:xfrm flipV="1">
            <a:off x="987894" y="2118252"/>
            <a:ext cx="0" cy="3096344"/>
          </a:xfrm>
          <a:prstGeom prst="straightConnector1">
            <a:avLst/>
          </a:prstGeom>
          <a:ln w="44450" cmpd="sng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235" y="548680"/>
            <a:ext cx="9167765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332656"/>
            <a:ext cx="9144000" cy="129614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ABI: cesta doptávání se</a:t>
            </a:r>
            <a:br>
              <a:rPr lang="cs-CZ" dirty="0"/>
            </a:br>
            <a:br>
              <a:rPr lang="cs-CZ" sz="900" dirty="0"/>
            </a:br>
            <a:r>
              <a:rPr lang="cs-CZ" sz="1800" dirty="0" err="1"/>
              <a:t>Carey</a:t>
            </a:r>
            <a:r>
              <a:rPr lang="cs-CZ" sz="1800" dirty="0"/>
              <a:t>, </a:t>
            </a:r>
            <a:r>
              <a:rPr lang="cs-CZ" sz="1800" dirty="0" err="1"/>
              <a:t>Walther</a:t>
            </a:r>
            <a:r>
              <a:rPr lang="cs-CZ" sz="1800" dirty="0"/>
              <a:t>, </a:t>
            </a:r>
            <a:r>
              <a:rPr lang="cs-CZ" sz="1800" dirty="0" err="1"/>
              <a:t>Russell</a:t>
            </a:r>
            <a:r>
              <a:rPr lang="cs-CZ" sz="1800" dirty="0"/>
              <a:t> (2009). </a:t>
            </a:r>
            <a:r>
              <a:rPr lang="cs-CZ" sz="1800" dirty="0" err="1"/>
              <a:t>Absent</a:t>
            </a:r>
            <a:r>
              <a:rPr lang="cs-CZ" sz="1800" dirty="0"/>
              <a:t> </a:t>
            </a:r>
            <a:r>
              <a:rPr lang="cs-CZ" sz="1800" dirty="0" err="1"/>
              <a:t>but</a:t>
            </a:r>
            <a:r>
              <a:rPr lang="cs-CZ" sz="1800" dirty="0"/>
              <a:t> </a:t>
            </a:r>
            <a:r>
              <a:rPr lang="cs-CZ" sz="1800" dirty="0" err="1"/>
              <a:t>implicit</a:t>
            </a:r>
            <a:r>
              <a:rPr lang="cs-CZ" sz="1800" dirty="0"/>
              <a:t>: A map to</a:t>
            </a:r>
            <a:br>
              <a:rPr lang="cs-CZ" sz="1800" dirty="0"/>
            </a:br>
            <a:r>
              <a:rPr lang="cs-CZ" sz="1800" dirty="0"/>
              <a:t>support </a:t>
            </a:r>
            <a:r>
              <a:rPr lang="cs-CZ" sz="1800" dirty="0" err="1"/>
              <a:t>therapeutic</a:t>
            </a:r>
            <a:r>
              <a:rPr lang="cs-CZ" sz="1800" dirty="0"/>
              <a:t> </a:t>
            </a:r>
            <a:r>
              <a:rPr lang="cs-CZ" sz="1800" dirty="0" err="1"/>
              <a:t>enquiry</a:t>
            </a:r>
            <a:r>
              <a:rPr lang="cs-CZ" sz="1800" dirty="0"/>
              <a:t>. In </a:t>
            </a:r>
            <a:r>
              <a:rPr lang="cs-CZ" sz="1800" i="1" dirty="0" err="1"/>
              <a:t>Family</a:t>
            </a:r>
            <a:r>
              <a:rPr lang="cs-CZ" sz="1800" i="1" dirty="0"/>
              <a:t> </a:t>
            </a:r>
            <a:r>
              <a:rPr lang="cs-CZ" sz="1800" i="1" dirty="0" err="1"/>
              <a:t>Process</a:t>
            </a:r>
            <a:r>
              <a:rPr lang="cs-CZ" sz="1800" dirty="0"/>
              <a:t>, 48, 319 – 331.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844824"/>
            <a:ext cx="8229600" cy="4608512"/>
          </a:xfrm>
        </p:spPr>
        <p:txBody>
          <a:bodyPr>
            <a:normAutofit/>
          </a:bodyPr>
          <a:lstStyle/>
          <a:p>
            <a:r>
              <a:rPr lang="cs-CZ" dirty="0"/>
              <a:t>Výraz pro frustraci a její bohatý popis</a:t>
            </a:r>
          </a:p>
          <a:p>
            <a:r>
              <a:rPr lang="cs-CZ" dirty="0"/>
              <a:t>K čemu se stížnost vztahuje, co představuje</a:t>
            </a:r>
          </a:p>
          <a:p>
            <a:r>
              <a:rPr lang="cs-CZ" dirty="0"/>
              <a:t>Pojmenování reakce – odpovědi na frustraci</a:t>
            </a:r>
          </a:p>
          <a:p>
            <a:pPr marL="742950" lvl="2" indent="-342900"/>
            <a:r>
              <a:rPr lang="cs-CZ" dirty="0"/>
              <a:t>bránění se, ozývání se, snaha získat zpět, podržet si přesvědčení, odmítání přijmout, apod.</a:t>
            </a:r>
          </a:p>
          <a:p>
            <a:r>
              <a:rPr lang="cs-CZ" dirty="0"/>
              <a:t>Dovednosti nebo znalosti umožňující tuto akci</a:t>
            </a:r>
          </a:p>
          <a:p>
            <a:r>
              <a:rPr lang="cs-CZ" dirty="0"/>
              <a:t>Záměry a účely</a:t>
            </a:r>
          </a:p>
          <a:p>
            <a:r>
              <a:rPr lang="cs-CZ" dirty="0"/>
              <a:t>Čemu je přikládána hodnota, co je důležité</a:t>
            </a:r>
          </a:p>
          <a:p>
            <a:r>
              <a:rPr lang="cs-CZ" dirty="0"/>
              <a:t>Sociální a vztahová historie této hodnoty </a:t>
            </a:r>
          </a:p>
          <a:p>
            <a:pPr lvl="1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73D37-536B-4BEE-92A3-9C22FB17A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Ad 1) Scénář konfliktu rodičů na pozadí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017373F-D5BA-49F5-BFB6-63398C4A4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78578"/>
            <a:ext cx="11360800" cy="4555200"/>
          </a:xfrm>
        </p:spPr>
        <p:txBody>
          <a:bodyPr/>
          <a:lstStyle/>
          <a:p>
            <a:pPr marL="457200" indent="-457200">
              <a:spcBef>
                <a:spcPts val="1067"/>
              </a:spcBef>
            </a:pPr>
            <a:r>
              <a:rPr lang="cs-CZ" dirty="0">
                <a:solidFill>
                  <a:schemeClr val="dk1"/>
                </a:solidFill>
              </a:rPr>
              <a:t>Rodič přivádí dítě k psychologickému vyšetření, upozorňuje na nepohodu dítěte (dysforie, tělesné stížnosti, atd.), dávají do souvislosti s negativním vlivem druhého rodiče</a:t>
            </a:r>
          </a:p>
          <a:p>
            <a:pPr marL="457200" indent="-457200">
              <a:spcBef>
                <a:spcPts val="1067"/>
              </a:spcBef>
            </a:pPr>
            <a:r>
              <a:rPr lang="cs-CZ" dirty="0">
                <a:solidFill>
                  <a:schemeClr val="dk1"/>
                </a:solidFill>
              </a:rPr>
              <a:t>Požadována zprávu s doporučením (obvykle podporou jejich zájmu v (po)rozvodovém řízení), případně terapie pro dítě (zmírnění symptomatiky, pomoc ve zvládání situace)</a:t>
            </a:r>
          </a:p>
          <a:p>
            <a:pPr marL="457200" indent="-457200">
              <a:spcBef>
                <a:spcPts val="1067"/>
              </a:spcBef>
            </a:pPr>
            <a:endParaRPr lang="cs-CZ" dirty="0">
              <a:solidFill>
                <a:schemeClr val="dk1"/>
              </a:solidFill>
            </a:endParaRPr>
          </a:p>
          <a:p>
            <a:pPr marL="457200" indent="-457200">
              <a:spcBef>
                <a:spcPts val="1067"/>
              </a:spcBef>
            </a:pPr>
            <a:r>
              <a:rPr lang="cs-CZ" b="1" dirty="0">
                <a:solidFill>
                  <a:schemeClr val="dk1"/>
                </a:solidFill>
              </a:rPr>
              <a:t>Kdo je zde klientem? </a:t>
            </a:r>
          </a:p>
          <a:p>
            <a:pPr marL="457200" indent="-457200">
              <a:spcBef>
                <a:spcPts val="1067"/>
              </a:spcBef>
            </a:pPr>
            <a:r>
              <a:rPr lang="cs-CZ" b="1" dirty="0">
                <a:solidFill>
                  <a:schemeClr val="dk1"/>
                </a:solidFill>
              </a:rPr>
              <a:t>Jaké jsou možnosti účinné pomoci ze strany psychoterapeuta?</a:t>
            </a:r>
          </a:p>
          <a:p>
            <a:pPr marL="457200" indent="-457200">
              <a:spcBef>
                <a:spcPts val="1067"/>
              </a:spcBef>
            </a:pPr>
            <a:r>
              <a:rPr lang="cs-CZ" dirty="0">
                <a:solidFill>
                  <a:schemeClr val="dk1"/>
                </a:solidFill>
              </a:rPr>
              <a:t>Zapojení dalších institucí jako klíčový faktor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959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188640"/>
            <a:ext cx="8229600" cy="864096"/>
          </a:xfrm>
        </p:spPr>
        <p:txBody>
          <a:bodyPr/>
          <a:lstStyle/>
          <a:p>
            <a:r>
              <a:rPr lang="cs-CZ" b="1" dirty="0" err="1"/>
              <a:t>Terapeutcká</a:t>
            </a:r>
            <a:r>
              <a:rPr lang="cs-CZ" b="1" dirty="0"/>
              <a:t> reakce na trauma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03512" y="1124744"/>
            <a:ext cx="8784976" cy="573325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Riziko </a:t>
            </a:r>
            <a:r>
              <a:rPr lang="cs-CZ" dirty="0" err="1"/>
              <a:t>retraumatizace</a:t>
            </a:r>
            <a:r>
              <a:rPr lang="cs-CZ" dirty="0"/>
              <a:t> při tlaku na mluvení „o tom“</a:t>
            </a:r>
          </a:p>
          <a:p>
            <a:endParaRPr lang="cs-CZ" sz="1400" dirty="0"/>
          </a:p>
          <a:p>
            <a:r>
              <a:rPr lang="cs-CZ" dirty="0"/>
              <a:t>Přemístění (</a:t>
            </a:r>
            <a:r>
              <a:rPr lang="cs-CZ" dirty="0" err="1"/>
              <a:t>repositioning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Existují i jiná území identity, které se může účastnit na vyjádření zkušenosti</a:t>
            </a:r>
          </a:p>
          <a:p>
            <a:pPr lvl="1"/>
            <a:r>
              <a:rPr lang="cs-CZ" dirty="0"/>
              <a:t>Cílem je vytvoření alternativního prostoru pro rozvoj preferované identity</a:t>
            </a:r>
          </a:p>
          <a:p>
            <a:endParaRPr lang="cs-CZ" sz="1400" dirty="0"/>
          </a:p>
          <a:p>
            <a:r>
              <a:rPr lang="cs-CZ" dirty="0"/>
              <a:t>Rozvíjení linie podřízeného příběhu (</a:t>
            </a:r>
            <a:r>
              <a:rPr lang="cs-CZ" dirty="0" err="1"/>
              <a:t>subordinate</a:t>
            </a:r>
            <a:r>
              <a:rPr lang="cs-CZ" dirty="0"/>
              <a:t> story line </a:t>
            </a:r>
            <a:r>
              <a:rPr lang="cs-CZ" dirty="0" err="1"/>
              <a:t>development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Nelze být pasivním příjemcem traumatu (nějak jednáme, a to v souladu s našimi hodnotami)</a:t>
            </a:r>
            <a:endParaRPr lang="en-US" dirty="0"/>
          </a:p>
          <a:p>
            <a:pPr lvl="1"/>
            <a:r>
              <a:rPr lang="cs-CZ" dirty="0"/>
              <a:t>Reakce jsou však někdy přehlíženy a nepřijímány jako relevantní – v rámci terapie je </a:t>
            </a:r>
            <a:r>
              <a:rPr lang="en-US" dirty="0"/>
              <a:t>l</a:t>
            </a:r>
            <a:r>
              <a:rPr lang="cs-CZ" dirty="0"/>
              <a:t>z</a:t>
            </a:r>
            <a:r>
              <a:rPr lang="en-US" dirty="0"/>
              <a:t>e </a:t>
            </a:r>
            <a:r>
              <a:rPr lang="cs-CZ" dirty="0"/>
              <a:t>legitimizovat</a:t>
            </a:r>
          </a:p>
          <a:p>
            <a:pPr lvl="1"/>
            <a:r>
              <a:rPr lang="cs-CZ" dirty="0"/>
              <a:t>Negativní následky traumatu nepředstavují celý příběh („poloviční vzpomínky“ – half </a:t>
            </a:r>
            <a:r>
              <a:rPr lang="cs-CZ" dirty="0" err="1"/>
              <a:t>memories</a:t>
            </a:r>
            <a:r>
              <a:rPr lang="cs-CZ" dirty="0"/>
              <a:t>)</a:t>
            </a:r>
          </a:p>
          <a:p>
            <a:endParaRPr lang="cs-CZ" sz="1400" dirty="0"/>
          </a:p>
          <a:p>
            <a:r>
              <a:rPr lang="cs-CZ" dirty="0"/>
              <a:t>Posílení „</a:t>
            </a:r>
            <a:r>
              <a:rPr lang="cs-CZ" dirty="0" err="1"/>
              <a:t>personal</a:t>
            </a:r>
            <a:r>
              <a:rPr lang="cs-CZ" dirty="0"/>
              <a:t> </a:t>
            </a:r>
            <a:r>
              <a:rPr lang="cs-CZ" dirty="0" err="1"/>
              <a:t>agency</a:t>
            </a:r>
            <a:r>
              <a:rPr lang="cs-CZ" dirty="0"/>
              <a:t>“ (osobní vliv, autorství)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Využití ABI v práci s traumatem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520" y="1600200"/>
            <a:ext cx="8712968" cy="506916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Bolest jako svědectví o významu toho, na čem člověku záleží a o co v životě usiluje</a:t>
            </a:r>
          </a:p>
          <a:p>
            <a:endParaRPr lang="cs-CZ" sz="1200" dirty="0"/>
          </a:p>
          <a:p>
            <a:r>
              <a:rPr lang="cs-CZ" dirty="0"/>
              <a:t>Utrpení jako pocta – vyjádření schopnosti člověka udržet si všechny svoje hodnoty, naděje a aspirace, které považuje za hodnotné, ačkoliv byly traumatem atakovány</a:t>
            </a:r>
          </a:p>
          <a:p>
            <a:endParaRPr lang="cs-CZ" sz="1200" dirty="0"/>
          </a:p>
          <a:p>
            <a:r>
              <a:rPr lang="cs-CZ" dirty="0"/>
              <a:t>Bolest a strádání jako proklamace odpovědi na traumatickou zkušenost – snaha člověka něco dělat směrem ke změně i v relativně nepříznivých podmínkách</a:t>
            </a:r>
          </a:p>
          <a:p>
            <a:endParaRPr lang="cs-CZ" sz="1200" dirty="0"/>
          </a:p>
          <a:p>
            <a:r>
              <a:rPr lang="cs-CZ" dirty="0"/>
              <a:t>Psychická bolest jako odkaz  - i přes absenci uznání  snaha o změnu (nenechat zkušenost zapadnout, nedopustit její reprodukci)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CFDA68-9C13-4FFE-953E-86D844EA4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495300"/>
            <a:ext cx="10544175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Cvičení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520" y="1600200"/>
            <a:ext cx="8640960" cy="4709120"/>
          </a:xfrm>
        </p:spPr>
        <p:txBody>
          <a:bodyPr>
            <a:normAutofit/>
          </a:bodyPr>
          <a:lstStyle/>
          <a:p>
            <a:r>
              <a:rPr lang="cs-CZ" dirty="0"/>
              <a:t>Vyberte si jednu zkušenost, kdy jste </a:t>
            </a:r>
            <a:r>
              <a:rPr lang="cs-CZ"/>
              <a:t>zažívali frustraci:</a:t>
            </a:r>
            <a:endParaRPr lang="cs-CZ" dirty="0"/>
          </a:p>
          <a:p>
            <a:endParaRPr lang="cs-CZ" sz="1400" dirty="0"/>
          </a:p>
          <a:p>
            <a:pPr marL="971550" lvl="1" indent="-514350">
              <a:buFont typeface="+mj-lt"/>
              <a:buAutoNum type="arabicPeriod"/>
            </a:pPr>
            <a:r>
              <a:rPr lang="cs-CZ" dirty="0"/>
              <a:t>Co vás na tom dráždilo / frustrovalo? Co cenného bylo pošlapáno?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dirty="0"/>
              <a:t>Jak by se dala označit vaše reakce na frustraci?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dirty="0"/>
              <a:t>Jaké vaše dovednosti nebo znalosti vám umožnily jednat zrovna takto?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dirty="0"/>
              <a:t>Na jaké hodnoty, které jsou pro vás důležité (za čím si v životě stojíte), vaše reakce ukazovala? Jak tato hodnota vaši reakci vedla / formovala?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dirty="0"/>
              <a:t>Kde se ve Vás tyto hodnoty a principy vzaly?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dirty="0"/>
              <a:t>Jak se v minulosti projevily v jiných situacích?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Literatura: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03512" y="1700808"/>
            <a:ext cx="8784976" cy="4752528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Dallos</a:t>
            </a:r>
            <a:r>
              <a:rPr lang="cs-CZ" dirty="0"/>
              <a:t>, </a:t>
            </a:r>
            <a:r>
              <a:rPr lang="en-US" dirty="0"/>
              <a:t>R</a:t>
            </a:r>
            <a:r>
              <a:rPr lang="cs-CZ" dirty="0"/>
              <a:t>.</a:t>
            </a:r>
            <a:r>
              <a:rPr lang="en-US" dirty="0"/>
              <a:t> </a:t>
            </a:r>
            <a:r>
              <a:rPr lang="cs-CZ" dirty="0"/>
              <a:t>&amp;</a:t>
            </a:r>
            <a:r>
              <a:rPr lang="en-US" dirty="0"/>
              <a:t> </a:t>
            </a:r>
            <a:r>
              <a:rPr lang="en-US" dirty="0" err="1"/>
              <a:t>Vetere</a:t>
            </a:r>
            <a:r>
              <a:rPr lang="en-US" dirty="0"/>
              <a:t>, A. (</a:t>
            </a:r>
            <a:r>
              <a:rPr lang="cs-CZ" dirty="0"/>
              <a:t>2009</a:t>
            </a:r>
            <a:r>
              <a:rPr lang="en-US" dirty="0"/>
              <a:t>)</a:t>
            </a:r>
            <a:r>
              <a:rPr lang="cs-CZ" dirty="0"/>
              <a:t>.</a:t>
            </a:r>
            <a:r>
              <a:rPr lang="en-US" dirty="0"/>
              <a:t> Systemic Therapy and Attachment Narratives: Applications in diverse settings. London: Routledge</a:t>
            </a:r>
            <a:r>
              <a:rPr lang="cs-CZ" dirty="0"/>
              <a:t>.</a:t>
            </a:r>
          </a:p>
          <a:p>
            <a:r>
              <a:rPr lang="en-US" dirty="0" err="1"/>
              <a:t>Epston</a:t>
            </a:r>
            <a:r>
              <a:rPr lang="en-US" dirty="0"/>
              <a:t>, D. </a:t>
            </a:r>
            <a:r>
              <a:rPr lang="cs-CZ" dirty="0"/>
              <a:t>&amp; </a:t>
            </a:r>
            <a:r>
              <a:rPr lang="en-US" dirty="0" err="1"/>
              <a:t>Lobovits</a:t>
            </a:r>
            <a:r>
              <a:rPr lang="en-US" dirty="0"/>
              <a:t>, D. (1997) Playful Approaches to Serious Problems: Narrative Therapy with Children and their Families. New York, London</a:t>
            </a:r>
            <a:r>
              <a:rPr lang="cs-CZ" dirty="0"/>
              <a:t>:</a:t>
            </a:r>
            <a:r>
              <a:rPr lang="en-US" dirty="0"/>
              <a:t> W. W. Norton &amp;</a:t>
            </a:r>
            <a:r>
              <a:rPr lang="cs-CZ" dirty="0"/>
              <a:t> </a:t>
            </a:r>
            <a:r>
              <a:rPr lang="cs-CZ" dirty="0" err="1"/>
              <a:t>Company</a:t>
            </a:r>
            <a:r>
              <a:rPr lang="cs-CZ" dirty="0"/>
              <a:t>.</a:t>
            </a:r>
            <a:r>
              <a:rPr lang="en-US" dirty="0"/>
              <a:t> </a:t>
            </a:r>
          </a:p>
          <a:p>
            <a:r>
              <a:rPr lang="en-US" dirty="0"/>
              <a:t>Freedman </a:t>
            </a:r>
            <a:r>
              <a:rPr lang="cs-CZ" dirty="0"/>
              <a:t>J. &amp; </a:t>
            </a:r>
            <a:r>
              <a:rPr lang="en-US" dirty="0"/>
              <a:t>Combs </a:t>
            </a:r>
            <a:r>
              <a:rPr lang="cs-CZ" dirty="0"/>
              <a:t>G. </a:t>
            </a:r>
            <a:r>
              <a:rPr lang="en-US" dirty="0"/>
              <a:t>(</a:t>
            </a:r>
            <a:r>
              <a:rPr lang="cs-CZ" dirty="0"/>
              <a:t>2009</a:t>
            </a:r>
            <a:r>
              <a:rPr lang="en-US" dirty="0"/>
              <a:t>)</a:t>
            </a:r>
            <a:r>
              <a:rPr lang="cs-CZ" dirty="0"/>
              <a:t>. Narativní psychoterapie.</a:t>
            </a:r>
            <a:r>
              <a:rPr lang="en-US" dirty="0"/>
              <a:t> </a:t>
            </a:r>
            <a:r>
              <a:rPr lang="cs-CZ" dirty="0"/>
              <a:t>Praha: Portál.</a:t>
            </a:r>
          </a:p>
          <a:p>
            <a:r>
              <a:rPr lang="en-US" dirty="0"/>
              <a:t>Morgan, A. </a:t>
            </a:r>
            <a:r>
              <a:rPr lang="cs-CZ" dirty="0"/>
              <a:t>(</a:t>
            </a:r>
            <a:r>
              <a:rPr lang="en-US" dirty="0"/>
              <a:t>2000</a:t>
            </a:r>
            <a:r>
              <a:rPr lang="cs-CZ" dirty="0"/>
              <a:t>). </a:t>
            </a:r>
            <a:r>
              <a:rPr lang="en-US" dirty="0"/>
              <a:t>What is Narrative therapy? An easy-to-read introduction. Adelaide: </a:t>
            </a:r>
            <a:r>
              <a:rPr lang="en-US" dirty="0" err="1"/>
              <a:t>Dulwich</a:t>
            </a:r>
            <a:r>
              <a:rPr lang="en-US" dirty="0"/>
              <a:t> Centre Publications. </a:t>
            </a:r>
          </a:p>
          <a:p>
            <a:r>
              <a:rPr lang="en-US" dirty="0" err="1"/>
              <a:t>Nylund</a:t>
            </a:r>
            <a:r>
              <a:rPr lang="en-US" dirty="0"/>
              <a:t>, D.</a:t>
            </a:r>
            <a:r>
              <a:rPr lang="cs-CZ" dirty="0"/>
              <a:t> &amp;</a:t>
            </a:r>
            <a:r>
              <a:rPr lang="en-US" dirty="0"/>
              <a:t> Smith, C. (1997)</a:t>
            </a:r>
            <a:r>
              <a:rPr lang="cs-CZ" dirty="0"/>
              <a:t>.</a:t>
            </a:r>
            <a:r>
              <a:rPr lang="en-US" dirty="0"/>
              <a:t> Narrative Therapy with Children and </a:t>
            </a:r>
            <a:r>
              <a:rPr lang="cs-CZ" dirty="0" err="1"/>
              <a:t>Adolescents</a:t>
            </a:r>
            <a:r>
              <a:rPr lang="cs-CZ" dirty="0"/>
              <a:t>.</a:t>
            </a:r>
          </a:p>
          <a:p>
            <a:r>
              <a:rPr lang="en-US" dirty="0" err="1"/>
              <a:t>Vetere</a:t>
            </a:r>
            <a:r>
              <a:rPr lang="en-US" dirty="0"/>
              <a:t>, A. &amp; Dowling, E. (Eds.) (2005)</a:t>
            </a:r>
            <a:r>
              <a:rPr lang="cs-CZ" dirty="0"/>
              <a:t>.</a:t>
            </a:r>
            <a:r>
              <a:rPr lang="en-US" dirty="0"/>
              <a:t> Narrative therapies with children and their families: A practitioner’s guide to concepts and approaches. London: Routledge.</a:t>
            </a:r>
            <a:endParaRPr lang="cs-CZ" dirty="0"/>
          </a:p>
          <a:p>
            <a:pPr>
              <a:buFont typeface="Arial"/>
              <a:buChar char="•"/>
            </a:pPr>
            <a:r>
              <a:rPr lang="en-US" dirty="0"/>
              <a:t>White, M. (2007). Maps of narrative practice. New York: W. W. Norton.</a:t>
            </a:r>
          </a:p>
        </p:txBody>
      </p:sp>
    </p:spTree>
    <p:extLst>
      <p:ext uri="{BB962C8B-B14F-4D97-AF65-F5344CB8AC3E}">
        <p14:creationId xmlns:p14="http://schemas.microsoft.com/office/powerpoint/2010/main" val="3133459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52F000-C66C-4DDC-AB49-C93B27A51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08142"/>
            <a:ext cx="11360800" cy="763600"/>
          </a:xfrm>
        </p:spPr>
        <p:txBody>
          <a:bodyPr/>
          <a:lstStyle/>
          <a:p>
            <a:r>
              <a:rPr lang="cs-CZ" b="1" dirty="0"/>
              <a:t>Kontext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AB599F-5D91-4DC3-AADD-695E17F99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217852"/>
            <a:ext cx="11360800" cy="4555200"/>
          </a:xfrm>
        </p:spPr>
        <p:txBody>
          <a:bodyPr/>
          <a:lstStyle/>
          <a:p>
            <a:r>
              <a:rPr lang="cs-CZ" sz="2400" b="1" dirty="0"/>
              <a:t>Rozhodnutí o péči po rozvodu:</a:t>
            </a:r>
          </a:p>
          <a:p>
            <a:pPr lvl="1"/>
            <a:r>
              <a:rPr lang="cs-CZ" dirty="0"/>
              <a:t>Výhradní / střídavá péče – dohodou / nařízením soudu</a:t>
            </a:r>
          </a:p>
          <a:p>
            <a:pPr lvl="1"/>
            <a:r>
              <a:rPr lang="cs-CZ" dirty="0"/>
              <a:t>Styk</a:t>
            </a:r>
          </a:p>
          <a:p>
            <a:pPr lvl="1"/>
            <a:r>
              <a:rPr lang="cs-CZ" dirty="0"/>
              <a:t>Hrazení potřeb dítěte</a:t>
            </a:r>
          </a:p>
          <a:p>
            <a:pPr lvl="1"/>
            <a:r>
              <a:rPr lang="cs-CZ" dirty="0"/>
              <a:t>Komunikace potřeb mezi rodiči</a:t>
            </a:r>
          </a:p>
          <a:p>
            <a:endParaRPr lang="cs-CZ" sz="2400" dirty="0"/>
          </a:p>
          <a:p>
            <a:r>
              <a:rPr lang="cs-CZ" sz="2400" b="1" dirty="0"/>
              <a:t>Možnosti institucionální pomoci: </a:t>
            </a:r>
          </a:p>
          <a:p>
            <a:pPr lvl="1"/>
            <a:r>
              <a:rPr lang="cs-CZ" dirty="0"/>
              <a:t>OSPOD</a:t>
            </a:r>
          </a:p>
          <a:p>
            <a:pPr lvl="1"/>
            <a:r>
              <a:rPr lang="cs-CZ" dirty="0"/>
              <a:t>Rodinná </a:t>
            </a:r>
            <a:r>
              <a:rPr lang="cs-CZ" dirty="0" err="1"/>
              <a:t>facilitativní</a:t>
            </a:r>
            <a:r>
              <a:rPr lang="cs-CZ" dirty="0"/>
              <a:t> mediace</a:t>
            </a:r>
          </a:p>
          <a:p>
            <a:pPr lvl="1"/>
            <a:r>
              <a:rPr lang="cs-CZ" dirty="0"/>
              <a:t>Psychoterapie (párová / rodinná / individuální / skupinová) – kdy a pro koho? 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86481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BF2087-6179-4EA7-998B-1E427FE98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Psychoterapeutické možnosti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907CC58-4B85-440C-8AD1-3F231AF60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Skupinové</a:t>
            </a:r>
          </a:p>
          <a:p>
            <a:r>
              <a:rPr lang="cs-CZ" dirty="0"/>
              <a:t>Individuální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691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415600" y="1273077"/>
            <a:ext cx="11360800" cy="473486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507987">
              <a:lnSpc>
                <a:spcPct val="115000"/>
              </a:lnSpc>
              <a:buClr>
                <a:schemeClr val="dk1"/>
              </a:buClr>
              <a:buSzPts val="2400"/>
              <a:buChar char="-"/>
            </a:pPr>
            <a:r>
              <a:rPr lang="cs-CZ" dirty="0" err="1">
                <a:solidFill>
                  <a:schemeClr val="dk1"/>
                </a:solidFill>
              </a:rPr>
              <a:t>Multi-family</a:t>
            </a:r>
            <a:r>
              <a:rPr lang="cs-CZ" dirty="0">
                <a:solidFill>
                  <a:schemeClr val="dk1"/>
                </a:solidFill>
              </a:rPr>
              <a:t> </a:t>
            </a:r>
            <a:r>
              <a:rPr lang="cs-CZ" dirty="0" err="1">
                <a:solidFill>
                  <a:schemeClr val="dk1"/>
                </a:solidFill>
              </a:rPr>
              <a:t>therapy</a:t>
            </a:r>
            <a:endParaRPr lang="cs-CZ" dirty="0">
              <a:solidFill>
                <a:schemeClr val="dk1"/>
              </a:solidFill>
            </a:endParaRPr>
          </a:p>
          <a:p>
            <a:pPr indent="-507987">
              <a:lnSpc>
                <a:spcPct val="115000"/>
              </a:lnSpc>
              <a:buClr>
                <a:schemeClr val="dk1"/>
              </a:buClr>
              <a:buSzPts val="2400"/>
              <a:buChar char="-"/>
            </a:pPr>
            <a:r>
              <a:rPr lang="cs-CZ" dirty="0">
                <a:solidFill>
                  <a:schemeClr val="dk1"/>
                </a:solidFill>
              </a:rPr>
              <a:t>(J. van </a:t>
            </a:r>
            <a:r>
              <a:rPr lang="cs-CZ" dirty="0" err="1">
                <a:solidFill>
                  <a:schemeClr val="dk1"/>
                </a:solidFill>
              </a:rPr>
              <a:t>Lawick</a:t>
            </a:r>
            <a:r>
              <a:rPr lang="cs-CZ" dirty="0">
                <a:solidFill>
                  <a:schemeClr val="dk1"/>
                </a:solidFill>
              </a:rPr>
              <a:t>, M. </a:t>
            </a:r>
            <a:r>
              <a:rPr lang="cs-CZ" dirty="0" err="1">
                <a:solidFill>
                  <a:schemeClr val="dk1"/>
                </a:solidFill>
              </a:rPr>
              <a:t>Visser</a:t>
            </a:r>
            <a:r>
              <a:rPr lang="cs-CZ" dirty="0">
                <a:solidFill>
                  <a:schemeClr val="dk1"/>
                </a:solidFill>
              </a:rPr>
              <a:t>: </a:t>
            </a:r>
            <a:r>
              <a:rPr lang="en-US" dirty="0"/>
              <a:t>No Kids in the Middle: Dialogical and Creative Work with Parents and Children in the Context of High Conflict Divorces</a:t>
            </a:r>
            <a:r>
              <a:rPr lang="cs-CZ" dirty="0"/>
              <a:t>. </a:t>
            </a:r>
            <a:r>
              <a:rPr lang="en-US" dirty="0"/>
              <a:t>Australian and New Zealand Journal of Family Therapy 2015, 36, 33–50</a:t>
            </a:r>
            <a:r>
              <a:rPr lang="cs-CZ" dirty="0"/>
              <a:t>.)</a:t>
            </a:r>
            <a:endParaRPr lang="cs-CZ" dirty="0">
              <a:solidFill>
                <a:schemeClr val="dk1"/>
              </a:solidFill>
            </a:endParaRPr>
          </a:p>
          <a:p>
            <a:pPr indent="-507987">
              <a:lnSpc>
                <a:spcPct val="115000"/>
              </a:lnSpc>
              <a:buClr>
                <a:schemeClr val="dk1"/>
              </a:buClr>
              <a:buSzPts val="2400"/>
              <a:buChar char="-"/>
            </a:pPr>
            <a:endParaRPr lang="cs-CZ" dirty="0">
              <a:solidFill>
                <a:schemeClr val="dk1"/>
              </a:solidFill>
            </a:endParaRPr>
          </a:p>
          <a:p>
            <a:pPr indent="-507987">
              <a:lnSpc>
                <a:spcPct val="115000"/>
              </a:lnSpc>
              <a:buClr>
                <a:schemeClr val="dk1"/>
              </a:buClr>
              <a:buSzPts val="2400"/>
              <a:buChar char="-"/>
            </a:pPr>
            <a:r>
              <a:rPr lang="cs-CZ" dirty="0">
                <a:solidFill>
                  <a:schemeClr val="dk1"/>
                </a:solidFill>
              </a:rPr>
              <a:t>ČR adaptace: </a:t>
            </a:r>
            <a:r>
              <a:rPr lang="cs-CZ" dirty="0" err="1">
                <a:solidFill>
                  <a:schemeClr val="dk1"/>
                </a:solidFill>
              </a:rPr>
              <a:t>Spondea</a:t>
            </a:r>
            <a:r>
              <a:rPr lang="cs-CZ" dirty="0">
                <a:solidFill>
                  <a:schemeClr val="dk1"/>
                </a:solidFill>
              </a:rPr>
              <a:t>, OSPOD Zlín </a:t>
            </a:r>
          </a:p>
          <a:p>
            <a:pPr indent="-507987">
              <a:lnSpc>
                <a:spcPct val="115000"/>
              </a:lnSpc>
              <a:buClr>
                <a:schemeClr val="dk1"/>
              </a:buClr>
              <a:buSzPts val="2400"/>
              <a:buChar char="-"/>
            </a:pPr>
            <a:r>
              <a:rPr lang="cs-CZ" dirty="0">
                <a:solidFill>
                  <a:schemeClr val="dk1"/>
                </a:solidFill>
              </a:rPr>
              <a:t>Souběžně rodičovská a dětská skupina – v terapii jsou dospělí</a:t>
            </a:r>
          </a:p>
          <a:p>
            <a:pPr indent="-507987">
              <a:lnSpc>
                <a:spcPct val="115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-"/>
            </a:pPr>
            <a:r>
              <a:rPr lang="cs-CZ" dirty="0">
                <a:solidFill>
                  <a:schemeClr val="dk1"/>
                </a:solidFill>
              </a:rPr>
              <a:t>5 - 6 rodičovských párů, počet dětí dle rodin</a:t>
            </a:r>
            <a:endParaRPr lang="cs-CZ" dirty="0">
              <a:solidFill>
                <a:srgbClr val="000000"/>
              </a:solidFill>
            </a:endParaRPr>
          </a:p>
          <a:p>
            <a:pPr indent="-507987">
              <a:lnSpc>
                <a:spcPct val="115000"/>
              </a:lnSpc>
              <a:buClr>
                <a:schemeClr val="dk1"/>
              </a:buClr>
              <a:buSzPts val="2400"/>
              <a:buChar char="-"/>
            </a:pPr>
            <a:r>
              <a:rPr lang="cs-CZ" dirty="0">
                <a:solidFill>
                  <a:schemeClr val="dk1"/>
                </a:solidFill>
              </a:rPr>
              <a:t>3 hodiny </a:t>
            </a:r>
            <a:r>
              <a:rPr lang="en" dirty="0">
                <a:solidFill>
                  <a:schemeClr val="dk1"/>
                </a:solidFill>
              </a:rPr>
              <a:t>1 x za cca 2-3 týdny</a:t>
            </a:r>
            <a:r>
              <a:rPr lang="cs-CZ" dirty="0">
                <a:solidFill>
                  <a:schemeClr val="dk1"/>
                </a:solidFill>
              </a:rPr>
              <a:t> (</a:t>
            </a:r>
            <a:r>
              <a:rPr lang="en" dirty="0">
                <a:solidFill>
                  <a:schemeClr val="dk1"/>
                </a:solidFill>
              </a:rPr>
              <a:t>2 bloky, uprostřed pauza</a:t>
            </a:r>
            <a:r>
              <a:rPr lang="cs-CZ" dirty="0">
                <a:solidFill>
                  <a:schemeClr val="dk1"/>
                </a:solidFill>
              </a:rPr>
              <a:t>)</a:t>
            </a:r>
          </a:p>
          <a:p>
            <a:pPr indent="-507987">
              <a:lnSpc>
                <a:spcPct val="115000"/>
              </a:lnSpc>
              <a:buClr>
                <a:schemeClr val="dk1"/>
              </a:buClr>
              <a:buSzPts val="2400"/>
              <a:buChar char="-"/>
            </a:pPr>
            <a:r>
              <a:rPr lang="cs-CZ" dirty="0">
                <a:solidFill>
                  <a:schemeClr val="dk1"/>
                </a:solidFill>
              </a:rPr>
              <a:t>2 psychologové v RS, 1-2 psychologové + soc. pracovnice v DS</a:t>
            </a:r>
          </a:p>
          <a:p>
            <a:pPr indent="-507987">
              <a:lnSpc>
                <a:spcPct val="115000"/>
              </a:lnSpc>
              <a:buClr>
                <a:schemeClr val="dk1"/>
              </a:buClr>
              <a:buSzPts val="2400"/>
              <a:buChar char="-"/>
            </a:pPr>
            <a:r>
              <a:rPr lang="cs-CZ" dirty="0">
                <a:solidFill>
                  <a:schemeClr val="dk1"/>
                </a:solidFill>
              </a:rPr>
              <a:t>Zapojení soc. sítě rodičů, úzká spolupráce s institucemi (OSPOD, soudy)</a:t>
            </a:r>
          </a:p>
          <a:p>
            <a:pPr indent="-507987">
              <a:lnSpc>
                <a:spcPct val="115000"/>
              </a:lnSpc>
              <a:buClr>
                <a:schemeClr val="dk1"/>
              </a:buClr>
              <a:buSzPts val="2400"/>
              <a:buChar char="-"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415600" y="384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cs-CZ" b="1" dirty="0"/>
              <a:t>No </a:t>
            </a:r>
            <a:r>
              <a:rPr lang="cs-CZ" b="1" dirty="0" err="1"/>
              <a:t>kids</a:t>
            </a:r>
            <a:r>
              <a:rPr lang="cs-CZ" b="1" dirty="0"/>
              <a:t> in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middle</a:t>
            </a:r>
            <a:endParaRPr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b="1" dirty="0"/>
              <a:t>Výchozí předpoklady programu</a:t>
            </a:r>
            <a:endParaRPr b="1" dirty="0"/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524920">
              <a:spcBef>
                <a:spcPts val="1067"/>
              </a:spcBef>
              <a:buClr>
                <a:schemeClr val="dk1"/>
              </a:buClr>
              <a:buSzPts val="2600"/>
              <a:buChar char="-"/>
            </a:pPr>
            <a:r>
              <a:rPr lang="cs-CZ" dirty="0">
                <a:solidFill>
                  <a:schemeClr val="dk1"/>
                </a:solidFill>
              </a:rPr>
              <a:t>E</a:t>
            </a:r>
            <a:r>
              <a:rPr lang="en" dirty="0">
                <a:solidFill>
                  <a:schemeClr val="dk1"/>
                </a:solidFill>
              </a:rPr>
              <a:t>fektivní je práce s celou rodinou (ne jen s dítětem)</a:t>
            </a:r>
            <a:endParaRPr dirty="0">
              <a:solidFill>
                <a:schemeClr val="dk1"/>
              </a:solidFill>
            </a:endParaRPr>
          </a:p>
          <a:p>
            <a:pPr indent="-524920">
              <a:buClr>
                <a:schemeClr val="dk1"/>
              </a:buClr>
              <a:buSzPts val="2600"/>
              <a:buChar char="-"/>
            </a:pPr>
            <a:r>
              <a:rPr lang="cs-CZ" dirty="0">
                <a:solidFill>
                  <a:schemeClr val="dk1"/>
                </a:solidFill>
              </a:rPr>
              <a:t>Preference </a:t>
            </a:r>
            <a:r>
              <a:rPr lang="en" dirty="0">
                <a:solidFill>
                  <a:schemeClr val="dk1"/>
                </a:solidFill>
              </a:rPr>
              <a:t>rodičovsk</a:t>
            </a:r>
            <a:r>
              <a:rPr lang="cs-CZ" dirty="0">
                <a:solidFill>
                  <a:schemeClr val="dk1"/>
                </a:solidFill>
              </a:rPr>
              <a:t>é identity (namísto dominance tématu </a:t>
            </a:r>
            <a:r>
              <a:rPr lang="en" dirty="0">
                <a:solidFill>
                  <a:schemeClr val="dk1"/>
                </a:solidFill>
              </a:rPr>
              <a:t>expartnerského konfliktu</a:t>
            </a:r>
            <a:r>
              <a:rPr lang="cs-CZ" dirty="0">
                <a:solidFill>
                  <a:schemeClr val="dk1"/>
                </a:solidFill>
              </a:rPr>
              <a:t>)</a:t>
            </a:r>
          </a:p>
          <a:p>
            <a:pPr indent="-524920">
              <a:buClr>
                <a:schemeClr val="dk1"/>
              </a:buClr>
              <a:buSzPts val="2600"/>
              <a:buChar char="-"/>
            </a:pPr>
            <a:r>
              <a:rPr lang="cs-CZ" dirty="0">
                <a:solidFill>
                  <a:schemeClr val="dk1"/>
                </a:solidFill>
              </a:rPr>
              <a:t>Ambicí deeskalace očerňování mezi rodiči, schopnost nahlédnutí perspektivou dítěte, akceptace druhého rodiče jako pro dítěte důležitého</a:t>
            </a:r>
            <a:endParaRPr dirty="0">
              <a:solidFill>
                <a:schemeClr val="dk1"/>
              </a:solidFill>
            </a:endParaRPr>
          </a:p>
          <a:p>
            <a:pPr marL="457200" lvl="0" indent="-381000">
              <a:spcBef>
                <a:spcPts val="800"/>
              </a:spcBef>
              <a:buSzPts val="2400"/>
              <a:buChar char="-"/>
            </a:pPr>
            <a:r>
              <a:rPr lang="cs-CZ" dirty="0">
                <a:solidFill>
                  <a:schemeClr val="dk1"/>
                </a:solidFill>
              </a:rPr>
              <a:t>Dítě není tím, kdo na sobě potřebuje primárně pracovat</a:t>
            </a:r>
          </a:p>
          <a:p>
            <a:pPr marL="457200" lvl="0" indent="-381000">
              <a:spcBef>
                <a:spcPts val="800"/>
              </a:spcBef>
              <a:buSzPts val="2400"/>
              <a:buChar char="-"/>
            </a:pPr>
            <a:r>
              <a:rPr lang="cs-CZ" dirty="0">
                <a:solidFill>
                  <a:schemeClr val="dk1"/>
                </a:solidFill>
              </a:rPr>
              <a:t>Pro </a:t>
            </a:r>
            <a:r>
              <a:rPr lang="en" dirty="0">
                <a:solidFill>
                  <a:schemeClr val="dk1"/>
                </a:solidFill>
              </a:rPr>
              <a:t>dět</a:t>
            </a:r>
            <a:r>
              <a:rPr lang="cs-CZ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 </a:t>
            </a:r>
            <a:r>
              <a:rPr lang="cs-CZ" dirty="0">
                <a:solidFill>
                  <a:schemeClr val="dk1"/>
                </a:solidFill>
              </a:rPr>
              <a:t>prostor </a:t>
            </a:r>
            <a:r>
              <a:rPr lang="en" dirty="0">
                <a:solidFill>
                  <a:schemeClr val="dk1"/>
                </a:solidFill>
              </a:rPr>
              <a:t>pro vyjádření zkušenosti bytí v centru konfliktu</a:t>
            </a:r>
            <a:r>
              <a:rPr lang="cs-CZ" dirty="0">
                <a:solidFill>
                  <a:schemeClr val="dk1"/>
                </a:solidFill>
              </a:rPr>
              <a:t>, sdílení ve skupině vrstevníků s podobnou zkušeností </a:t>
            </a:r>
            <a:endParaRPr dirty="0">
              <a:solidFill>
                <a:schemeClr val="dk1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415600" y="2647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" u="sng"/>
              <a:t>Principy a cíle programu - rodičovská skupina </a:t>
            </a:r>
            <a:endParaRPr u="sng"/>
          </a:p>
          <a:p>
            <a:pPr algn="ctr">
              <a:buClr>
                <a:schemeClr val="dk1"/>
              </a:buClr>
              <a:buSzPts val="1100"/>
            </a:pPr>
            <a:endParaRPr u="sng"/>
          </a:p>
          <a:p>
            <a:pPr algn="ctr">
              <a:buClr>
                <a:schemeClr val="dk1"/>
              </a:buClr>
              <a:buSzPts val="1100"/>
            </a:pPr>
            <a:endParaRPr u="sng"/>
          </a:p>
          <a:p>
            <a:pPr algn="ctr"/>
            <a:endParaRPr u="sng"/>
          </a:p>
        </p:txBody>
      </p:sp>
      <p:sp>
        <p:nvSpPr>
          <p:cNvPr id="132" name="Google Shape;132;p24"/>
          <p:cNvSpPr txBox="1">
            <a:spLocks noGrp="1"/>
          </p:cNvSpPr>
          <p:nvPr>
            <p:ph type="body" idx="1"/>
          </p:nvPr>
        </p:nvSpPr>
        <p:spPr>
          <a:xfrm>
            <a:off x="473367" y="1182767"/>
            <a:ext cx="11303200" cy="553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b="1">
                <a:solidFill>
                  <a:schemeClr val="dk1"/>
                </a:solidFill>
              </a:rPr>
              <a:t>A) edukace</a:t>
            </a:r>
            <a:endParaRPr b="1">
              <a:solidFill>
                <a:schemeClr val="dk1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n" b="1">
                <a:solidFill>
                  <a:schemeClr val="dk1"/>
                </a:solidFill>
              </a:rPr>
              <a:t>B) sebezkušenost</a:t>
            </a:r>
            <a:endParaRPr b="1">
              <a:solidFill>
                <a:schemeClr val="dk1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n" b="1">
                <a:solidFill>
                  <a:schemeClr val="dk1"/>
                </a:solidFill>
              </a:rPr>
              <a:t>C) skupinový proces</a:t>
            </a:r>
            <a:endParaRPr b="1">
              <a:solidFill>
                <a:schemeClr val="dk1"/>
              </a:solidFill>
            </a:endParaRPr>
          </a:p>
          <a:p>
            <a:pPr indent="-440256">
              <a:spcBef>
                <a:spcPts val="2133"/>
              </a:spcBef>
              <a:buClr>
                <a:schemeClr val="dk1"/>
              </a:buClr>
              <a:buSzPts val="1600"/>
              <a:buChar char="-"/>
            </a:pPr>
            <a:r>
              <a:rPr lang="en" sz="2133">
                <a:solidFill>
                  <a:schemeClr val="dk1"/>
                </a:solidFill>
              </a:rPr>
              <a:t>Obrat od focusu na svoje potřeby - k focusu na potřeby dítěte</a:t>
            </a:r>
            <a:endParaRPr sz="2133">
              <a:solidFill>
                <a:schemeClr val="dk1"/>
              </a:solidFill>
            </a:endParaRPr>
          </a:p>
          <a:p>
            <a:pPr indent="-440256">
              <a:buClr>
                <a:schemeClr val="dk1"/>
              </a:buClr>
              <a:buSzPts val="1600"/>
              <a:buChar char="-"/>
            </a:pPr>
            <a:r>
              <a:rPr lang="en" sz="2133">
                <a:solidFill>
                  <a:schemeClr val="dk1"/>
                </a:solidFill>
              </a:rPr>
              <a:t>Obrat od ostražitého sledování činů druhého rodiče a vnímání jich jako nepřátelských - k sledování výjimek otevírajících komunikaci </a:t>
            </a:r>
            <a:endParaRPr sz="2133">
              <a:solidFill>
                <a:schemeClr val="dk1"/>
              </a:solidFill>
            </a:endParaRPr>
          </a:p>
          <a:p>
            <a:pPr indent="-440256">
              <a:buClr>
                <a:schemeClr val="dk1"/>
              </a:buClr>
              <a:buSzPts val="1600"/>
              <a:buChar char="-"/>
            </a:pPr>
            <a:r>
              <a:rPr lang="en" sz="2133">
                <a:solidFill>
                  <a:schemeClr val="dk1"/>
                </a:solidFill>
              </a:rPr>
              <a:t>Vyjádření pochopení pro prožívané emoce, zároveň podpora v získávání větší kontroly nad ventilací negativního emočního naladění vůči druhému rodiči </a:t>
            </a:r>
            <a:endParaRPr sz="2133">
              <a:solidFill>
                <a:schemeClr val="dk1"/>
              </a:solidFill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2533" b="1">
                <a:solidFill>
                  <a:schemeClr val="dk1"/>
                </a:solidFill>
              </a:rPr>
              <a:t>Cílem: postupné vedení obou rodičů k vytvoření společného díla pro děti</a:t>
            </a:r>
            <a:endParaRPr sz="2533" b="1">
              <a:solidFill>
                <a:schemeClr val="dk1"/>
              </a:solidFill>
            </a:endParaRPr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537" y="1182767"/>
            <a:ext cx="3037867" cy="2024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Reflexe změny v průběhu programu</a:t>
            </a:r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body" idx="1"/>
          </p:nvPr>
        </p:nvSpPr>
        <p:spPr>
          <a:xfrm>
            <a:off x="415600" y="1562767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49" name="Google Shape;149;p26" descr="image6.jpeg"/>
          <p:cNvPicPr preferRelativeResize="0"/>
          <p:nvPr/>
        </p:nvPicPr>
        <p:blipFill rotWithShape="1">
          <a:blip r:embed="rId3">
            <a:alphaModFix/>
          </a:blip>
          <a:srcRect l="50275" t="3378" r="3734" b="4802"/>
          <a:stretch/>
        </p:blipFill>
        <p:spPr>
          <a:xfrm rot="5400000">
            <a:off x="3384385" y="220051"/>
            <a:ext cx="4972932" cy="744683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/>
          <p:nvPr/>
        </p:nvSpPr>
        <p:spPr>
          <a:xfrm>
            <a:off x="563400" y="3126533"/>
            <a:ext cx="1988400" cy="8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i="1"/>
              <a:t>co mi běželo hlavou před začátkem programu...</a:t>
            </a:r>
            <a:endParaRPr sz="2400" i="1"/>
          </a:p>
        </p:txBody>
      </p:sp>
      <p:sp>
        <p:nvSpPr>
          <p:cNvPr id="151" name="Google Shape;151;p26"/>
          <p:cNvSpPr txBox="1"/>
          <p:nvPr/>
        </p:nvSpPr>
        <p:spPr>
          <a:xfrm>
            <a:off x="9706567" y="3126533"/>
            <a:ext cx="1988400" cy="8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i="1"/>
              <a:t>co mi běží hlavou nyní...</a:t>
            </a:r>
            <a:endParaRPr sz="2400" i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1386</Words>
  <Application>Microsoft Office PowerPoint</Application>
  <PresentationFormat>Širokoúhlá obrazovka</PresentationFormat>
  <Paragraphs>169</Paragraphs>
  <Slides>33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Motiv Office</vt:lpstr>
      <vt:lpstr>1_Motiv Office</vt:lpstr>
      <vt:lpstr>Možnosti psychoterapie  v rozvodové situaci</vt:lpstr>
      <vt:lpstr>Ambulantní zkušenost </vt:lpstr>
      <vt:lpstr>Ad 1) Scénář konfliktu rodičů na pozadí</vt:lpstr>
      <vt:lpstr>Kontext</vt:lpstr>
      <vt:lpstr>Psychoterapeutické možnosti</vt:lpstr>
      <vt:lpstr>No kids in the middle</vt:lpstr>
      <vt:lpstr>Výchozí předpoklady programu</vt:lpstr>
      <vt:lpstr>Principy a cíle programu - rodičovská skupina    </vt:lpstr>
      <vt:lpstr>Reflexe změny v průběhu programu</vt:lpstr>
      <vt:lpstr>Reflexe změny v průběhu programu</vt:lpstr>
      <vt:lpstr>Práce rodičů na společném příběhu</vt:lpstr>
      <vt:lpstr>Individuální práce s dítětem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Východisko: radikální konstruktivismus / sociální konstrukcionismus </vt:lpstr>
      <vt:lpstr>Prezentace aplikace PowerPoint</vt:lpstr>
      <vt:lpstr>Východisko: narativní terapie</vt:lpstr>
      <vt:lpstr>Dominantní X alternativní příběh</vt:lpstr>
      <vt:lpstr>Nástroje NT</vt:lpstr>
      <vt:lpstr>Koncepty NT</vt:lpstr>
      <vt:lpstr>Map of narrative practice</vt:lpstr>
      <vt:lpstr>Prezentace aplikace PowerPoint</vt:lpstr>
      <vt:lpstr>ABI: cesta doptávání se  Carey, Walther, Russell (2009). Absent but implicit: A map to support therapeutic enquiry. In Family Process, 48, 319 – 331.</vt:lpstr>
      <vt:lpstr>Terapeutcká reakce na trauma</vt:lpstr>
      <vt:lpstr>Využití ABI v práci s traumatem</vt:lpstr>
      <vt:lpstr>Cvičení</vt:lpstr>
      <vt:lpstr>Literatura: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psychoterapie  v rozvodové situaci</dc:title>
  <dc:creator>Anickin prvy noutbuk</dc:creator>
  <cp:lastModifiedBy>Anickin prvy noutbuk</cp:lastModifiedBy>
  <cp:revision>3</cp:revision>
  <dcterms:created xsi:type="dcterms:W3CDTF">2019-11-03T19:32:03Z</dcterms:created>
  <dcterms:modified xsi:type="dcterms:W3CDTF">2019-11-04T07:58:52Z</dcterms:modified>
</cp:coreProperties>
</file>