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12192000"/>
  <p:notesSz cx="6858000" cy="9144000"/>
  <p:embeddedFontLst>
    <p:embeddedFont>
      <p:font typeface="Tahoma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428">
          <p15:clr>
            <a:srgbClr val="A4A3A4"/>
          </p15:clr>
        </p15:guide>
        <p15:guide id="7" pos="7224">
          <p15:clr>
            <a:srgbClr val="A4A3A4"/>
          </p15:clr>
        </p15:guide>
        <p15:guide id="8" pos="909">
          <p15:clr>
            <a:srgbClr val="A4A3A4"/>
          </p15:clr>
        </p15:guide>
        <p15:guide id="9" pos="3688">
          <p15:clr>
            <a:srgbClr val="A4A3A4"/>
          </p15:clr>
        </p15:guide>
        <p15:guide id="10" pos="3968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2" roundtripDataSignature="AMtx7mjQVCBw9VGDSbXAhfx5idUCTUwr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20" orient="horz"/>
        <p:guide pos="1272" orient="horz"/>
        <p:guide pos="715" orient="horz"/>
        <p:guide pos="3861" orient="horz"/>
        <p:guide pos="3944" orient="horz"/>
        <p:guide pos="428"/>
        <p:guide pos="7224"/>
        <p:guide pos="909"/>
        <p:guide pos="3688"/>
        <p:guide pos="39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Tahoma-regular.fntdata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Tahoma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9c639323e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g9c639323ec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 – inverzní" showMasterSp="0">
  <p:cSld name="Úvodní snímek – inverzní">
    <p:bg>
      <p:bgPr>
        <a:solidFill>
          <a:srgbClr val="4BC8FF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5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7" name="Google Shape;17;p15"/>
          <p:cNvSpPr txBox="1"/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5"/>
          <p:cNvSpPr txBox="1"/>
          <p:nvPr>
            <p:ph idx="1" type="subTitle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pic>
        <p:nvPicPr>
          <p:cNvPr id="19" name="Google Shape;19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4000"/>
            <a:ext cx="1558771" cy="106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>
  <p:cSld name="Pouze nadpis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4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4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pic>
        <p:nvPicPr>
          <p:cNvPr id="86" name="Google Shape;86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24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ky, text – dva sloupce">
  <p:cSld name="Obrázky, text – dva sloupce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5"/>
          <p:cNvSpPr txBox="1"/>
          <p:nvPr>
            <p:ph idx="1" type="body"/>
          </p:nvPr>
        </p:nvSpPr>
        <p:spPr>
          <a:xfrm>
            <a:off x="719997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90" name="Google Shape;90;p25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92" name="Google Shape;92;p25"/>
          <p:cNvSpPr txBox="1"/>
          <p:nvPr>
            <p:ph idx="2" type="body"/>
          </p:nvPr>
        </p:nvSpPr>
        <p:spPr>
          <a:xfrm>
            <a:off x="719999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93" name="Google Shape;93;p25"/>
          <p:cNvSpPr txBox="1"/>
          <p:nvPr>
            <p:ph idx="3" type="body"/>
          </p:nvPr>
        </p:nvSpPr>
        <p:spPr>
          <a:xfrm>
            <a:off x="720724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1" sz="11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94" name="Google Shape;94;p25"/>
          <p:cNvSpPr txBox="1"/>
          <p:nvPr>
            <p:ph idx="4" type="body"/>
          </p:nvPr>
        </p:nvSpPr>
        <p:spPr>
          <a:xfrm>
            <a:off x="6251278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95" name="Google Shape;95;p25"/>
          <p:cNvSpPr txBox="1"/>
          <p:nvPr>
            <p:ph idx="5" type="body"/>
          </p:nvPr>
        </p:nvSpPr>
        <p:spPr>
          <a:xfrm>
            <a:off x="6252003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  <a:defRPr b="1" sz="11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96" name="Google Shape;96;p25"/>
          <p:cNvSpPr txBox="1"/>
          <p:nvPr>
            <p:ph idx="6" type="body"/>
          </p:nvPr>
        </p:nvSpPr>
        <p:spPr>
          <a:xfrm>
            <a:off x="6251278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97" name="Google Shape;97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>
  <p:cSld name="Prázdný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6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6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pic>
        <p:nvPicPr>
          <p:cNvPr id="101" name="Google Shape;101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ozdělovník (alternativní) 1" showMasterSp="0">
  <p:cSld name="Rozdělovník (alternativní) 1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7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pic>
        <p:nvPicPr>
          <p:cNvPr id="104" name="Google Shape;104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3999" y="414000"/>
            <a:ext cx="1557010" cy="10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27"/>
          <p:cNvSpPr txBox="1"/>
          <p:nvPr>
            <p:ph type="title"/>
          </p:nvPr>
        </p:nvSpPr>
        <p:spPr>
          <a:xfrm>
            <a:off x="398502" y="2900365"/>
            <a:ext cx="5246518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rgbClr val="0000D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7"/>
          <p:cNvSpPr txBox="1"/>
          <p:nvPr>
            <p:ph idx="1" type="subTitle"/>
          </p:nvPr>
        </p:nvSpPr>
        <p:spPr>
          <a:xfrm>
            <a:off x="398502" y="4116402"/>
            <a:ext cx="5246518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07" name="Google Shape;107;p27"/>
          <p:cNvSpPr/>
          <p:nvPr>
            <p:ph idx="2" type="pic"/>
          </p:nvPr>
        </p:nvSpPr>
        <p:spPr>
          <a:xfrm>
            <a:off x="6096000" y="0"/>
            <a:ext cx="6096000" cy="6857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Google Shape;108;p27"/>
          <p:cNvSpPr txBox="1"/>
          <p:nvPr>
            <p:ph idx="11" type="ftr"/>
          </p:nvPr>
        </p:nvSpPr>
        <p:spPr>
          <a:xfrm>
            <a:off x="720000" y="6228000"/>
            <a:ext cx="492502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ozdělovník (alternativní) 2" showMasterSp="0">
  <p:cSld name="Rozdělovník (alternativní) 2">
    <p:bg>
      <p:bgPr>
        <a:solidFill>
          <a:srgbClr val="4BC8FF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8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11" name="Google Shape;111;p28"/>
          <p:cNvSpPr txBox="1"/>
          <p:nvPr>
            <p:ph type="title"/>
          </p:nvPr>
        </p:nvSpPr>
        <p:spPr>
          <a:xfrm>
            <a:off x="398502" y="2900365"/>
            <a:ext cx="5246518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8"/>
          <p:cNvSpPr txBox="1"/>
          <p:nvPr>
            <p:ph idx="1" type="subTitle"/>
          </p:nvPr>
        </p:nvSpPr>
        <p:spPr>
          <a:xfrm>
            <a:off x="398502" y="4116402"/>
            <a:ext cx="5246518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pic>
        <p:nvPicPr>
          <p:cNvPr id="113" name="Google Shape;113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0" y="414000"/>
            <a:ext cx="1558771" cy="10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8"/>
          <p:cNvSpPr/>
          <p:nvPr>
            <p:ph idx="2" type="pic"/>
          </p:nvPr>
        </p:nvSpPr>
        <p:spPr>
          <a:xfrm>
            <a:off x="6096000" y="0"/>
            <a:ext cx="6096000" cy="6857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5" name="Google Shape;115;p28"/>
          <p:cNvSpPr txBox="1"/>
          <p:nvPr>
            <p:ph idx="11" type="ftr"/>
          </p:nvPr>
        </p:nvSpPr>
        <p:spPr>
          <a:xfrm>
            <a:off x="720000" y="6228000"/>
            <a:ext cx="492502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verzní s obrázkem">
  <p:cSld name="Inverzní s obrázkem">
    <p:bg>
      <p:bgPr>
        <a:solidFill>
          <a:srgbClr val="4BC8FF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9"/>
          <p:cNvSpPr/>
          <p:nvPr>
            <p:ph idx="2" type="pic"/>
          </p:nvPr>
        </p:nvSpPr>
        <p:spPr>
          <a:xfrm>
            <a:off x="0" y="1"/>
            <a:ext cx="12192000" cy="58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18" name="Google Shape;118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74175" cy="59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9"/>
          <p:cNvSpPr txBox="1"/>
          <p:nvPr>
            <p:ph idx="1" type="body"/>
          </p:nvPr>
        </p:nvSpPr>
        <p:spPr>
          <a:xfrm>
            <a:off x="720000" y="6040795"/>
            <a:ext cx="8555976" cy="5108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ARTS slide">
  <p:cSld name="MUNI ARTS slide">
    <p:bg>
      <p:bgPr>
        <a:solidFill>
          <a:srgbClr val="4BC8FF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026416" y="2014200"/>
            <a:ext cx="4139168" cy="282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lide">
  <p:cSld name="MUNI slide">
    <p:bg>
      <p:bgPr>
        <a:solidFill>
          <a:schemeClr val="dk2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50956" y="2298933"/>
            <a:ext cx="8725020" cy="22601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>
  <p:cSld name="Nadpis a obsah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6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6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3" name="Google Shape;23;p16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4" name="Google Shape;24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16"/>
          <p:cNvSpPr txBox="1"/>
          <p:nvPr>
            <p:ph idx="1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showMasterSp="0">
  <p:cSld name="Úvodní snímek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7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7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9" name="Google Shape;29;p17"/>
          <p:cNvSpPr txBox="1"/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0" name="Google Shape;30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3999" y="414000"/>
            <a:ext cx="1557010" cy="10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7"/>
          <p:cNvSpPr txBox="1"/>
          <p:nvPr>
            <p:ph idx="1" type="subTitle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b="0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. podnadpis a obsah">
  <p:cSld name="Nadpis. podnadpis a obsah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8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8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35" name="Google Shape;35;p18"/>
          <p:cNvSpPr txBox="1"/>
          <p:nvPr>
            <p:ph idx="1" type="body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6" name="Google Shape;36;p18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37" name="Google Shape;37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18"/>
          <p:cNvSpPr txBox="1"/>
          <p:nvPr>
            <p:ph idx="2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porovnání">
  <p:cSld name="Nadpis a porovnání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9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9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42" name="Google Shape;42;p19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43" name="Google Shape;43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19"/>
          <p:cNvSpPr txBox="1"/>
          <p:nvPr>
            <p:ph idx="1" type="body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5" name="Google Shape;45;p19"/>
          <p:cNvSpPr txBox="1"/>
          <p:nvPr>
            <p:ph idx="2" type="body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porovnání">
  <p:cSld name="Nadpis, podnadpis a porovnání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0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49" name="Google Shape;49;p20"/>
          <p:cNvSpPr txBox="1"/>
          <p:nvPr>
            <p:ph idx="1" type="body"/>
          </p:nvPr>
        </p:nvSpPr>
        <p:spPr>
          <a:xfrm>
            <a:off x="720725" y="1296001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0" name="Google Shape;50;p20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0"/>
          <p:cNvSpPr txBox="1"/>
          <p:nvPr>
            <p:ph idx="2" type="body"/>
          </p:nvPr>
        </p:nvSpPr>
        <p:spPr>
          <a:xfrm>
            <a:off x="6251278" y="1290515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52" name="Google Shape;52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20"/>
          <p:cNvSpPr txBox="1"/>
          <p:nvPr>
            <p:ph idx="3" type="body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4" name="Google Shape;54;p20"/>
          <p:cNvSpPr txBox="1"/>
          <p:nvPr>
            <p:ph idx="4" type="body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extem">
  <p:cSld name="Obrázek s textem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1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1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59" name="Google Shape;59;p21"/>
          <p:cNvSpPr txBox="1"/>
          <p:nvPr>
            <p:ph idx="1" type="body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b="0" sz="200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0" name="Google Shape;60;p21"/>
          <p:cNvSpPr/>
          <p:nvPr>
            <p:ph idx="2" type="pic"/>
          </p:nvPr>
        </p:nvSpPr>
        <p:spPr>
          <a:xfrm>
            <a:off x="729509" y="1665288"/>
            <a:ext cx="6207791" cy="41399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61" name="Google Shape;61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1"/>
          <p:cNvSpPr txBox="1"/>
          <p:nvPr>
            <p:ph idx="3" type="body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, podnadpis a tři sloupce">
  <p:cSld name="Nadpis, podnadpis a tři sloupce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2"/>
          <p:cNvSpPr txBox="1"/>
          <p:nvPr>
            <p:ph idx="1" type="body"/>
          </p:nvPr>
        </p:nvSpPr>
        <p:spPr>
          <a:xfrm>
            <a:off x="4440000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5" name="Google Shape;65;p22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67" name="Google Shape;67;p22"/>
          <p:cNvSpPr txBox="1"/>
          <p:nvPr>
            <p:ph idx="2" type="body"/>
          </p:nvPr>
        </p:nvSpPr>
        <p:spPr>
          <a:xfrm>
            <a:off x="719999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8" name="Google Shape;68;p22"/>
          <p:cNvSpPr txBox="1"/>
          <p:nvPr>
            <p:ph idx="3" type="body"/>
          </p:nvPr>
        </p:nvSpPr>
        <p:spPr>
          <a:xfrm>
            <a:off x="4440000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9" name="Google Shape;69;p22"/>
          <p:cNvSpPr txBox="1"/>
          <p:nvPr>
            <p:ph idx="4" type="body"/>
          </p:nvPr>
        </p:nvSpPr>
        <p:spPr>
          <a:xfrm>
            <a:off x="8161200" y="4414270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5" type="body"/>
          </p:nvPr>
        </p:nvSpPr>
        <p:spPr>
          <a:xfrm>
            <a:off x="72072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6" type="body"/>
          </p:nvPr>
        </p:nvSpPr>
        <p:spPr>
          <a:xfrm>
            <a:off x="444047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7" type="body"/>
          </p:nvPr>
        </p:nvSpPr>
        <p:spPr>
          <a:xfrm>
            <a:off x="8161436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b="0" sz="1000"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8" type="body"/>
          </p:nvPr>
        </p:nvSpPr>
        <p:spPr>
          <a:xfrm>
            <a:off x="719999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74" name="Google Shape;74;p22"/>
          <p:cNvSpPr txBox="1"/>
          <p:nvPr>
            <p:ph idx="9" type="body"/>
          </p:nvPr>
        </p:nvSpPr>
        <p:spPr>
          <a:xfrm>
            <a:off x="8160001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3" type="body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b="0" sz="2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7" name="Google Shape;77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obsah">
  <p:cSld name="Pouze obsah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pic>
        <p:nvPicPr>
          <p:cNvPr id="81" name="Google Shape;81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8000"/>
            <a:ext cx="873188" cy="5976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23"/>
          <p:cNvSpPr txBox="1"/>
          <p:nvPr>
            <p:ph idx="1" type="body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/>
            </a:lvl1pPr>
            <a:lvl2pPr indent="-355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>
            <p:ph idx="11" type="ftr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1" name="Google Shape;11;p14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2" name="Google Shape;12;p14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3" name="Google Shape;13;p14"/>
          <p:cNvSpPr txBox="1"/>
          <p:nvPr>
            <p:ph idx="1" type="body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docs.google.com/spreadsheets/d/1ARYjYOodBnlcxzaZjfgr_MgeewX5QLAbQXoidocRzsY/edit?usp=sharin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Relationship Id="rId4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29" name="Google Shape;129;p1"/>
          <p:cNvSpPr txBox="1"/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Praktikum pracovní psychologie</a:t>
            </a:r>
            <a:endParaRPr/>
          </a:p>
        </p:txBody>
      </p:sp>
      <p:sp>
        <p:nvSpPr>
          <p:cNvPr id="130" name="Google Shape;130;p1"/>
          <p:cNvSpPr txBox="1"/>
          <p:nvPr>
            <p:ph idx="1" type="subTitle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rPr lang="cs-CZ"/>
              <a:t>Řízení projektů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9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05" name="Google Shape;205;p9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Výběrové řízení</a:t>
            </a:r>
            <a:endParaRPr/>
          </a:p>
        </p:txBody>
      </p:sp>
      <p:sp>
        <p:nvSpPr>
          <p:cNvPr id="206" name="Google Shape;206;p9"/>
          <p:cNvSpPr txBox="1"/>
          <p:nvPr>
            <p:ph idx="1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406400" lvl="0" marL="4572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/>
              <a:t>mít nového člověka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12" name="Google Shape;212;p10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Navrhování</a:t>
            </a:r>
            <a:endParaRPr/>
          </a:p>
        </p:txBody>
      </p:sp>
      <p:sp>
        <p:nvSpPr>
          <p:cNvPr id="213" name="Google Shape;213;p10"/>
          <p:cNvSpPr txBox="1"/>
          <p:nvPr>
            <p:ph idx="1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99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  Cílem je vymyslet způsoby, metody a techniky, kterými lze naplnit jednotlivé cíle</a:t>
            </a:r>
            <a:endParaRPr/>
          </a:p>
          <a:p>
            <a:pPr indent="-21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-21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-1799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  Techniky</a:t>
            </a:r>
            <a:endParaRPr/>
          </a:p>
          <a:p>
            <a:pPr indent="-180000" lvl="1" marL="504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 Brainstorming – „jediný blbý nápad je ten, co nepadne“</a:t>
            </a:r>
            <a:endParaRPr/>
          </a:p>
          <a:p>
            <a:pPr indent="-180000" lvl="1" marL="504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 Mind map – středem problém, okolo cíle, možná řešení…</a:t>
            </a:r>
            <a:endParaRPr/>
          </a:p>
          <a:p>
            <a:pPr indent="-180000" lvl="1" marL="504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 Disneyho model – vize, realizace, kritika</a:t>
            </a:r>
            <a:endParaRPr/>
          </a:p>
          <a:p>
            <a:pPr indent="-53000" lvl="1" marL="504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53000" lvl="1" marL="504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53000" lvl="1" marL="504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1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19" name="Google Shape;219;p11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Prototypování</a:t>
            </a:r>
            <a:endParaRPr/>
          </a:p>
        </p:txBody>
      </p:sp>
      <p:sp>
        <p:nvSpPr>
          <p:cNvPr id="220" name="Google Shape;220;p11"/>
          <p:cNvSpPr txBox="1"/>
          <p:nvPr>
            <p:ph idx="1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99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 Výběr jednoho řešení a jeho dotažení </a:t>
            </a:r>
            <a:endParaRPr/>
          </a:p>
          <a:p>
            <a:pPr indent="-180000" lvl="1" marL="504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 Nezapomenout na fáze PŘED a PO implementaci řešení</a:t>
            </a:r>
            <a:endParaRPr/>
          </a:p>
          <a:p>
            <a:pPr indent="-53000" lvl="1" marL="504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1799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  Techniky</a:t>
            </a:r>
            <a:endParaRPr/>
          </a:p>
          <a:p>
            <a:pPr indent="-180000" lvl="1" marL="504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 Customer Journey Ma</a:t>
            </a:r>
            <a:endParaRPr/>
          </a:p>
        </p:txBody>
      </p:sp>
      <p:pic>
        <p:nvPicPr>
          <p:cNvPr id="221" name="Google Shape;221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35182" y="3147105"/>
            <a:ext cx="3485532" cy="26848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27" name="Google Shape;227;p12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Výběrové řízení</a:t>
            </a:r>
            <a:endParaRPr/>
          </a:p>
        </p:txBody>
      </p:sp>
      <p:sp>
        <p:nvSpPr>
          <p:cNvPr id="228" name="Google Shape;228;p12"/>
          <p:cNvSpPr txBox="1"/>
          <p:nvPr>
            <p:ph idx="1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406400" lvl="0" marL="4572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/>
              <a:t>vypíšeme inzerát</a:t>
            </a:r>
            <a:endParaRPr/>
          </a:p>
          <a:p>
            <a:pPr indent="-406400" lvl="0" marL="4572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/>
              <a:t>vyselektujeme CV</a:t>
            </a:r>
            <a:endParaRPr/>
          </a:p>
          <a:p>
            <a:pPr indent="-406400" lvl="0" marL="4572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/>
              <a:t>provedeme pohovory</a:t>
            </a:r>
            <a:endParaRPr/>
          </a:p>
          <a:p>
            <a:pPr indent="-406400" lvl="0" marL="4572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/>
              <a:t>vybere nejhodnějšího kandidáta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3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34" name="Google Shape;234;p13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Gantt chart</a:t>
            </a:r>
            <a:endParaRPr/>
          </a:p>
        </p:txBody>
      </p:sp>
      <p:sp>
        <p:nvSpPr>
          <p:cNvPr id="235" name="Google Shape;235;p13"/>
          <p:cNvSpPr txBox="1"/>
          <p:nvPr>
            <p:ph idx="1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251999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u="sng">
                <a:solidFill>
                  <a:schemeClr val="hlink"/>
                </a:solidFill>
                <a:hlinkClick r:id="rId3"/>
              </a:rPr>
              <a:t>https://docs.google.com/spreadsheets/d/1ARYjYOodBnlcxzaZjfgr_MgeewX5QLAbQXoidocRzsY/edit?usp=sharing</a:t>
            </a:r>
            <a:r>
              <a:rPr lang="cs-CZ"/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9c639323ec_0_0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36" name="Google Shape;136;g9c639323ec_0_0"/>
          <p:cNvSpPr txBox="1"/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Organizačně...</a:t>
            </a:r>
            <a:endParaRPr/>
          </a:p>
        </p:txBody>
      </p:sp>
      <p:sp>
        <p:nvSpPr>
          <p:cNvPr id="137" name="Google Shape;137;g9c639323ec_0_0"/>
          <p:cNvSpPr txBox="1"/>
          <p:nvPr>
            <p:ph idx="1" type="body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-"/>
            </a:pPr>
            <a:r>
              <a:rPr lang="cs-CZ" sz="2400"/>
              <a:t>Rozdělit se do skupin - Rozpisy témat v IS (dle mentorů)</a:t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-"/>
            </a:pPr>
            <a:r>
              <a:rPr i="1" lang="cs-CZ" sz="2400"/>
              <a:t>“Nadesignovat vzdělávací program v oblasti pracovní psychologie pro studenty magisterského stupně studia psychologie na FF (cílovkou jste tedy vy), projít celý design proces a a udělat i easy projektový plán.”</a:t>
            </a:r>
            <a:endParaRPr i="1" sz="240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-"/>
            </a:pPr>
            <a:r>
              <a:rPr lang="cs-CZ" sz="2400"/>
              <a:t>Příští týden máte na práci</a:t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400"/>
              <a:buChar char="-"/>
            </a:pPr>
            <a:r>
              <a:rPr lang="cs-CZ" sz="2400"/>
              <a:t>Za 14 dní setkání s mentory (konzultace, feedback…) a seznámení s celosemestrálním projektem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43" name="Google Shape;143;p2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Projektový manager</a:t>
            </a:r>
            <a:endParaRPr/>
          </a:p>
        </p:txBody>
      </p:sp>
      <p:sp>
        <p:nvSpPr>
          <p:cNvPr id="144" name="Google Shape;144;p2"/>
          <p:cNvSpPr txBox="1"/>
          <p:nvPr>
            <p:ph idx="1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21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-21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-1799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  informační role</a:t>
            </a:r>
            <a:endParaRPr/>
          </a:p>
          <a:p>
            <a:pPr indent="0" lvl="0" marL="7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-1799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  organizační role</a:t>
            </a:r>
            <a:endParaRPr/>
          </a:p>
          <a:p>
            <a:pPr indent="-21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50" name="Google Shape;150;p3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Definování úkolů</a:t>
            </a:r>
            <a:endParaRPr/>
          </a:p>
        </p:txBody>
      </p:sp>
      <p:sp>
        <p:nvSpPr>
          <p:cNvPr id="151" name="Google Shape;151;p3"/>
          <p:cNvSpPr txBox="1"/>
          <p:nvPr>
            <p:ph idx="1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99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  CO </a:t>
            </a:r>
            <a:endParaRPr/>
          </a:p>
          <a:p>
            <a:pPr indent="-21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-1799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  JAK</a:t>
            </a:r>
            <a:endParaRPr/>
          </a:p>
          <a:p>
            <a:pPr indent="-21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-1799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  KDO</a:t>
            </a:r>
            <a:endParaRPr/>
          </a:p>
          <a:p>
            <a:pPr indent="-180000" lvl="1" marL="504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samotná činnost</a:t>
            </a:r>
            <a:endParaRPr/>
          </a:p>
          <a:p>
            <a:pPr indent="-180000" lvl="1" marL="504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informace</a:t>
            </a:r>
            <a:endParaRPr/>
          </a:p>
          <a:p>
            <a:pPr indent="0" lvl="1" marL="324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1799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  KDY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57" name="Google Shape;157;p4"/>
          <p:cNvSpPr txBox="1"/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DESIGN PROCES a PROJEKTOVÉ ŘÍZENÍ</a:t>
            </a:r>
            <a:endParaRPr/>
          </a:p>
        </p:txBody>
      </p:sp>
      <p:sp>
        <p:nvSpPr>
          <p:cNvPr id="158" name="Google Shape;158;p4"/>
          <p:cNvSpPr txBox="1"/>
          <p:nvPr>
            <p:ph idx="1" type="subTitle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64" name="Google Shape;164;p5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65" name="Google Shape;165;p5"/>
          <p:cNvGrpSpPr/>
          <p:nvPr/>
        </p:nvGrpSpPr>
        <p:grpSpPr>
          <a:xfrm>
            <a:off x="2787166" y="576438"/>
            <a:ext cx="6655427" cy="5254029"/>
            <a:chOff x="2049317" y="-33162"/>
            <a:chExt cx="6655427" cy="5254029"/>
          </a:xfrm>
        </p:grpSpPr>
        <p:sp>
          <p:nvSpPr>
            <p:cNvPr id="166" name="Google Shape;166;p5"/>
            <p:cNvSpPr/>
            <p:nvPr/>
          </p:nvSpPr>
          <p:spPr>
            <a:xfrm>
              <a:off x="2792565" y="-33162"/>
              <a:ext cx="5168932" cy="5168932"/>
            </a:xfrm>
            <a:custGeom>
              <a:rect b="b" l="l" r="r" t="t"/>
              <a:pathLst>
                <a:path extrusionOk="0" h="120000" w="120000">
                  <a:moveTo>
                    <a:pt x="79462" y="7045"/>
                  </a:moveTo>
                  <a:lnTo>
                    <a:pt x="79462" y="7045"/>
                  </a:lnTo>
                  <a:cubicBezTo>
                    <a:pt x="103349" y="15824"/>
                    <a:pt x="118402" y="39509"/>
                    <a:pt x="116208" y="64864"/>
                  </a:cubicBezTo>
                  <a:cubicBezTo>
                    <a:pt x="114014" y="90219"/>
                    <a:pt x="95116" y="110966"/>
                    <a:pt x="70075" y="115511"/>
                  </a:cubicBezTo>
                  <a:cubicBezTo>
                    <a:pt x="45034" y="120056"/>
                    <a:pt x="20051" y="107273"/>
                    <a:pt x="9086" y="84306"/>
                  </a:cubicBezTo>
                  <a:cubicBezTo>
                    <a:pt x="-1878" y="61339"/>
                    <a:pt x="3891" y="33875"/>
                    <a:pt x="23170" y="17262"/>
                  </a:cubicBezTo>
                  <a:lnTo>
                    <a:pt x="21095" y="14360"/>
                  </a:lnTo>
                  <a:lnTo>
                    <a:pt x="29119" y="16814"/>
                  </a:lnTo>
                  <a:lnTo>
                    <a:pt x="29132" y="25599"/>
                  </a:lnTo>
                  <a:lnTo>
                    <a:pt x="27058" y="22698"/>
                  </a:lnTo>
                  <a:lnTo>
                    <a:pt x="27058" y="22698"/>
                  </a:lnTo>
                  <a:cubicBezTo>
                    <a:pt x="10274" y="37521"/>
                    <a:pt x="5456" y="61729"/>
                    <a:pt x="15287" y="81848"/>
                  </a:cubicBezTo>
                  <a:cubicBezTo>
                    <a:pt x="25118" y="101967"/>
                    <a:pt x="47176" y="113043"/>
                    <a:pt x="69184" y="108910"/>
                  </a:cubicBezTo>
                  <a:cubicBezTo>
                    <a:pt x="91192" y="104778"/>
                    <a:pt x="107730" y="86455"/>
                    <a:pt x="109593" y="64140"/>
                  </a:cubicBezTo>
                  <a:cubicBezTo>
                    <a:pt x="111456" y="41825"/>
                    <a:pt x="98185" y="21014"/>
                    <a:pt x="77167" y="13289"/>
                  </a:cubicBezTo>
                  <a:close/>
                </a:path>
              </a:pathLst>
            </a:custGeom>
            <a:solidFill>
              <a:srgbClr val="C8C8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5"/>
            <p:cNvSpPr/>
            <p:nvPr/>
          </p:nvSpPr>
          <p:spPr>
            <a:xfrm>
              <a:off x="4145670" y="2007"/>
              <a:ext cx="2462722" cy="1231361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5"/>
            <p:cNvSpPr txBox="1"/>
            <p:nvPr/>
          </p:nvSpPr>
          <p:spPr>
            <a:xfrm>
              <a:off x="4205780" y="62117"/>
              <a:ext cx="2342502" cy="11111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2850" lIns="102850" spcFirstLastPara="1" rIns="102850" wrap="square" tIns="10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Tahoma"/>
                <a:buNone/>
              </a:pPr>
              <a:r>
                <a:rPr b="0" i="0" lang="cs-CZ" sz="2700" u="none" cap="none" strike="noStrik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Porozumění</a:t>
              </a:r>
              <a:endParaRPr/>
            </a:p>
          </p:txBody>
        </p:sp>
        <p:sp>
          <p:nvSpPr>
            <p:cNvPr id="169" name="Google Shape;169;p5"/>
            <p:cNvSpPr/>
            <p:nvPr/>
          </p:nvSpPr>
          <p:spPr>
            <a:xfrm>
              <a:off x="6242022" y="1525096"/>
              <a:ext cx="2462722" cy="1231361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5"/>
            <p:cNvSpPr txBox="1"/>
            <p:nvPr/>
          </p:nvSpPr>
          <p:spPr>
            <a:xfrm>
              <a:off x="6302132" y="1585206"/>
              <a:ext cx="2342502" cy="11111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2850" lIns="102850" spcFirstLastPara="1" rIns="102850" wrap="square" tIns="10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Tahoma"/>
                <a:buNone/>
              </a:pPr>
              <a:r>
                <a:rPr b="0" i="0" lang="cs-CZ" sz="2700" u="none" cap="none" strike="noStrik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Definování</a:t>
              </a:r>
              <a:endParaRPr/>
            </a:p>
          </p:txBody>
        </p:sp>
        <p:sp>
          <p:nvSpPr>
            <p:cNvPr id="171" name="Google Shape;171;p5"/>
            <p:cNvSpPr/>
            <p:nvPr/>
          </p:nvSpPr>
          <p:spPr>
            <a:xfrm>
              <a:off x="5441287" y="3989506"/>
              <a:ext cx="2462722" cy="1231361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5"/>
            <p:cNvSpPr txBox="1"/>
            <p:nvPr/>
          </p:nvSpPr>
          <p:spPr>
            <a:xfrm>
              <a:off x="5501397" y="4049616"/>
              <a:ext cx="2342502" cy="11111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2850" lIns="102850" spcFirstLastPara="1" rIns="102850" wrap="square" tIns="10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Tahoma"/>
                <a:buNone/>
              </a:pPr>
              <a:r>
                <a:rPr b="0" i="0" lang="cs-CZ" sz="2700" u="none" cap="none" strike="noStrik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Navrhování</a:t>
              </a:r>
              <a:endParaRPr/>
            </a:p>
          </p:txBody>
        </p:sp>
        <p:sp>
          <p:nvSpPr>
            <p:cNvPr id="173" name="Google Shape;173;p5"/>
            <p:cNvSpPr/>
            <p:nvPr/>
          </p:nvSpPr>
          <p:spPr>
            <a:xfrm>
              <a:off x="2850053" y="3989506"/>
              <a:ext cx="2462722" cy="1231361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5"/>
            <p:cNvSpPr txBox="1"/>
            <p:nvPr/>
          </p:nvSpPr>
          <p:spPr>
            <a:xfrm>
              <a:off x="2910163" y="4049616"/>
              <a:ext cx="2342502" cy="11111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2850" lIns="102850" spcFirstLastPara="1" rIns="102850" wrap="square" tIns="10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Tahoma"/>
                <a:buNone/>
              </a:pPr>
              <a:r>
                <a:rPr b="0" i="0" lang="cs-CZ" sz="2700" u="none" cap="none" strike="noStrik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Prototypování</a:t>
              </a:r>
              <a:endParaRPr b="0" i="0" sz="27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sp>
          <p:nvSpPr>
            <p:cNvPr id="175" name="Google Shape;175;p5"/>
            <p:cNvSpPr/>
            <p:nvPr/>
          </p:nvSpPr>
          <p:spPr>
            <a:xfrm>
              <a:off x="2049317" y="1525096"/>
              <a:ext cx="2462722" cy="1231361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5"/>
            <p:cNvSpPr txBox="1"/>
            <p:nvPr/>
          </p:nvSpPr>
          <p:spPr>
            <a:xfrm>
              <a:off x="2109427" y="1585206"/>
              <a:ext cx="2342502" cy="11111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2850" lIns="102850" spcFirstLastPara="1" rIns="102850" wrap="square" tIns="10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Tahoma"/>
                <a:buNone/>
              </a:pPr>
              <a:r>
                <a:rPr b="0" i="0" lang="cs-CZ" sz="2700" u="none" cap="none" strike="noStrike">
                  <a:solidFill>
                    <a:schemeClr val="lt1"/>
                  </a:solidFill>
                  <a:latin typeface="Tahoma"/>
                  <a:ea typeface="Tahoma"/>
                  <a:cs typeface="Tahoma"/>
                  <a:sym typeface="Tahoma"/>
                </a:rPr>
                <a:t>Testování</a:t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6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82" name="Google Shape;182;p6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Porozumění</a:t>
            </a:r>
            <a:endParaRPr/>
          </a:p>
        </p:txBody>
      </p:sp>
      <p:sp>
        <p:nvSpPr>
          <p:cNvPr id="183" name="Google Shape;183;p6"/>
          <p:cNvSpPr txBox="1"/>
          <p:nvPr>
            <p:ph idx="1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99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 Výběr a detailní popis cílových skupin </a:t>
            </a:r>
            <a:endParaRPr/>
          </a:p>
          <a:p>
            <a:pPr indent="-1799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  Pochopení cílových skupin, jejich problémů a POTŘEB!</a:t>
            </a:r>
            <a:endParaRPr/>
          </a:p>
          <a:p>
            <a:pPr indent="-21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-1799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  Metody</a:t>
            </a:r>
            <a:endParaRPr/>
          </a:p>
          <a:p>
            <a:pPr indent="-180000" lvl="1" marL="504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 Emphaty map</a:t>
            </a:r>
            <a:endParaRPr/>
          </a:p>
          <a:p>
            <a:pPr indent="-180000" lvl="1" marL="504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 Persona Canvas</a:t>
            </a:r>
            <a:endParaRPr/>
          </a:p>
          <a:p>
            <a:pPr indent="-180000" lvl="1" marL="504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 SWOT</a:t>
            </a:r>
            <a:endParaRPr/>
          </a:p>
        </p:txBody>
      </p:sp>
      <p:pic>
        <p:nvPicPr>
          <p:cNvPr id="184" name="Google Shape;18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35813" y="2741016"/>
            <a:ext cx="3748239" cy="24249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36915" y="3952201"/>
            <a:ext cx="3130042" cy="2212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91" name="Google Shape;191;p7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Výběrové řízení</a:t>
            </a:r>
            <a:endParaRPr/>
          </a:p>
        </p:txBody>
      </p:sp>
      <p:sp>
        <p:nvSpPr>
          <p:cNvPr id="192" name="Google Shape;192;p7"/>
          <p:cNvSpPr txBox="1"/>
          <p:nvPr>
            <p:ph idx="1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406400" lvl="0" marL="4572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/>
              <a:t>manager týmu, tým samotný, hr tým, uchazeči, zbytek zaměstnanců</a:t>
            </a:r>
            <a:endParaRPr/>
          </a:p>
          <a:p>
            <a:pPr indent="-406400" lvl="0" marL="4572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/>
              <a:t>manager - potřebuje nového člověka, s nějakými vlastnosti, dovednostmi (potřebuje zazstat nějakou práci)</a:t>
            </a:r>
            <a:endParaRPr/>
          </a:p>
          <a:p>
            <a:pPr indent="-406400" lvl="0" marL="4572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/>
              <a:t>tým samotný - potřebuje nováčka (mají moc práce)</a:t>
            </a:r>
            <a:endParaRPr/>
          </a:p>
          <a:p>
            <a:pPr indent="-406400" lvl="0" marL="4572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/>
              <a:t>hr tým - dělat dobře svoji práci (proto bude realizovat výběr nováčka)....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8"/>
          <p:cNvSpPr txBox="1"/>
          <p:nvPr>
            <p:ph idx="12" type="sldNum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98" name="Google Shape;198;p8"/>
          <p:cNvSpPr txBox="1"/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Definování cílů</a:t>
            </a:r>
            <a:endParaRPr/>
          </a:p>
        </p:txBody>
      </p:sp>
      <p:sp>
        <p:nvSpPr>
          <p:cNvPr id="199" name="Google Shape;199;p8"/>
          <p:cNvSpPr txBox="1"/>
          <p:nvPr>
            <p:ph idx="1" type="body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9999" lvl="0" marL="2520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</a:pPr>
            <a:r>
              <a:rPr lang="cs-CZ"/>
              <a:t>  Cíle definovat </a:t>
            </a:r>
            <a:endParaRPr/>
          </a:p>
          <a:p>
            <a:pPr indent="-180000" lvl="1" marL="504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 dle SMART - specificky, měřitelně, akceptovatelně, relevantně, terminovaně</a:t>
            </a:r>
            <a:endParaRPr/>
          </a:p>
          <a:p>
            <a:pPr indent="-180000" lvl="1" marL="504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 pozitivně </a:t>
            </a:r>
            <a:endParaRPr/>
          </a:p>
          <a:p>
            <a:pPr indent="-179999" lvl="1" marL="50399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/>
              <a:t> z pohledu cílovky</a:t>
            </a:r>
            <a:endParaRPr/>
          </a:p>
          <a:p>
            <a:pPr indent="-53000" lvl="1" marL="504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53000" lvl="1" marL="504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2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2020-10-13T08:12:46Z</dcterms:created>
  <dc:creator>Libor Komárek</dc:creator>
</cp:coreProperties>
</file>