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5143500" cx="9144000"/>
  <p:notesSz cx="6858000" cy="9144000"/>
  <p:embeddedFontLst>
    <p:embeddedFont>
      <p:font typeface="Roboto Slab"/>
      <p:regular r:id="rId28"/>
      <p:bold r:id="rId29"/>
    </p:embeddedFont>
    <p:embeddedFont>
      <p:font typeface="Roboto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RobotoSlab-regular.fnt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Slab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-bold.fntdata"/><Relationship Id="rId30" Type="http://schemas.openxmlformats.org/officeDocument/2006/relationships/font" Target="fonts/Roboto-regular.fntdata"/><Relationship Id="rId11" Type="http://schemas.openxmlformats.org/officeDocument/2006/relationships/slide" Target="slides/slide6.xml"/><Relationship Id="rId33" Type="http://schemas.openxmlformats.org/officeDocument/2006/relationships/font" Target="fonts/Roboto-boldItalic.fntdata"/><Relationship Id="rId10" Type="http://schemas.openxmlformats.org/officeDocument/2006/relationships/slide" Target="slides/slide5.xml"/><Relationship Id="rId32" Type="http://schemas.openxmlformats.org/officeDocument/2006/relationships/font" Target="fonts/Roboto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97aaf857c7_0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97aaf857c7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97aaf857c7_0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97aaf857c7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97aaf857c7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97aaf857c7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5364b0a17e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5364b0a17e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97ddfc43a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97ddfc43a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97ddfc43a5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97ddfc43a5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97aaf857c7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97aaf857c7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5364b0a17e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5364b0a17e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53723a2d3c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53723a2d3c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5364b0a17e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5364b0a17e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97aaf857c7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97aaf857c7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9b1f02891c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9b1f02891c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9cf4ee746d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9cf4ee746d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97aaf857c7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97aaf857c7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9844cab211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9844cab211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9844cab211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9844cab211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97ddfc43a5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97ddfc43a5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97aaf857c7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97aaf857c7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5364b0a17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5364b0a17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5361a8093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5361a8093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97ddfc43a5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97ddfc43a5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jpg"/><Relationship Id="rId4" Type="http://schemas.openxmlformats.org/officeDocument/2006/relationships/image" Target="../media/image9.jpg"/><Relationship Id="rId5" Type="http://schemas.openxmlformats.org/officeDocument/2006/relationships/image" Target="../media/image1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png"/></Relationships>
</file>

<file path=ppt/slides/_rels/slide22.xml.rels><?xml version="1.0" encoding="UTF-8" standalone="yes"?><Relationships xmlns="http://schemas.openxmlformats.org/package/2006/relationships"><Relationship Id="rId11" Type="http://schemas.openxmlformats.org/officeDocument/2006/relationships/hyperlink" Target="https://indianfolk.com/wp-content/uploads/2019/02/p2eugenics-copy.sized-770x415x225x239x1831x987.png" TargetMode="External"/><Relationship Id="rId10" Type="http://schemas.openxmlformats.org/officeDocument/2006/relationships/hyperlink" Target="https://media.sciencephoto.com/image/h4020600/800wm" TargetMode="External"/><Relationship Id="rId13" Type="http://schemas.openxmlformats.org/officeDocument/2006/relationships/hyperlink" Target="https://lh3.googleusercontent.com/proxy/n-pS5E--3T5-Wfj1av3vjymA0V6bp0Avjt-vTny9T6s92PdZbjku1gfx1_th37jzNcLywjO_7UKJU6Bl4eY_qA" TargetMode="External"/><Relationship Id="rId12" Type="http://schemas.openxmlformats.org/officeDocument/2006/relationships/hyperlink" Target="https://node2.sdccdn.com/images/savings/logo/4639159.png?width=225&amp;height=150" TargetMode="External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cdn.clipart.email/e63024c7af7ff074dfa1f5a2a57d19ef_things-you-should-know-vol-5-how-to-change-a-tire_299-256.png" TargetMode="External"/><Relationship Id="rId4" Type="http://schemas.openxmlformats.org/officeDocument/2006/relationships/hyperlink" Target="https://i1.sndcdn.com/artworks-000255451784-fsm3zi-t500x500.jpg" TargetMode="External"/><Relationship Id="rId9" Type="http://schemas.openxmlformats.org/officeDocument/2006/relationships/hyperlink" Target="https://www.clinical-partners.co.uk/images/autism/triad-of-impairment.png" TargetMode="External"/><Relationship Id="rId14" Type="http://schemas.openxmlformats.org/officeDocument/2006/relationships/hyperlink" Target="https://www.autismsociety-nc.org/wp-content/uploads/1in54-3.jpg" TargetMode="External"/><Relationship Id="rId5" Type="http://schemas.openxmlformats.org/officeDocument/2006/relationships/hyperlink" Target="https://static01.nyt.com/images/2018/04/20/world/europe/20asperger/20asperger-superJumbo.jpg" TargetMode="External"/><Relationship Id="rId6" Type="http://schemas.openxmlformats.org/officeDocument/2006/relationships/hyperlink" Target="https://i.pinimg.com/originals/49/54/d4/4954d41f6100ca6264e8a8fb20c5e3f7.jpg" TargetMode="External"/><Relationship Id="rId7" Type="http://schemas.openxmlformats.org/officeDocument/2006/relationships/hyperlink" Target="https://img.universitystudent.org/1/4/3149/when-youre-the-only-one-contributing-to-a-group-project-meme.jpg" TargetMode="External"/><Relationship Id="rId8" Type="http://schemas.openxmlformats.org/officeDocument/2006/relationships/hyperlink" Target="https://lh3.googleusercontent.com/proxy/dXVAO9OcNZLi0qnwvg-6AomPuqs7XNsRx4XqNupyauqMGx2XwF1OkocQtIgAoaxZrDN8itoRnPbPMpWRBYZlM66gmFHEzY4vjqWP-sGY2qsvs-9wWYuimveb9RT2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docs.google.com/spreadsheets/d/1IC_HHVN1CDLKOaUwxqj2llXBj3zCIkdiYhI49nOdVno/edit?usp=sharing" TargetMode="External"/><Relationship Id="rId4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cdn.website-editor.net/30f11123991548a0af708722d458e476/files/uploaded/DSM%2520V.pdf" TargetMode="External"/><Relationship Id="rId4" Type="http://schemas.openxmlformats.org/officeDocument/2006/relationships/hyperlink" Target="https://mkn10.uzis.cz/prohlizec" TargetMode="External"/><Relationship Id="rId5" Type="http://schemas.openxmlformats.org/officeDocument/2006/relationships/hyperlink" Target="https://icd.who.int/browse11/l-m/en" TargetMode="External"/><Relationship Id="rId6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Poruchy autistického spektra</a:t>
            </a:r>
            <a:endParaRPr/>
          </a:p>
        </p:txBody>
      </p:sp>
      <p:sp>
        <p:nvSpPr>
          <p:cNvPr id="64" name="Google Shape;64;p13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Katarína Kemková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 txBox="1"/>
          <p:nvPr>
            <p:ph type="title"/>
          </p:nvPr>
        </p:nvSpPr>
        <p:spPr>
          <a:xfrm>
            <a:off x="387900" y="1902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Definícia - DSM-5</a:t>
            </a:r>
            <a:endParaRPr/>
          </a:p>
        </p:txBody>
      </p:sp>
      <p:pic>
        <p:nvPicPr>
          <p:cNvPr id="133" name="Google Shape;13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8000" y="2484725"/>
            <a:ext cx="9202000" cy="18870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4" name="Google Shape;134;p22"/>
          <p:cNvCxnSpPr/>
          <p:nvPr/>
        </p:nvCxnSpPr>
        <p:spPr>
          <a:xfrm>
            <a:off x="4933850" y="2753450"/>
            <a:ext cx="3564300" cy="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5" name="Google Shape;135;p22"/>
          <p:cNvCxnSpPr/>
          <p:nvPr/>
        </p:nvCxnSpPr>
        <p:spPr>
          <a:xfrm>
            <a:off x="503150" y="2977075"/>
            <a:ext cx="7953000" cy="1410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6" name="Google Shape;136;p22"/>
          <p:cNvCxnSpPr/>
          <p:nvPr/>
        </p:nvCxnSpPr>
        <p:spPr>
          <a:xfrm flipH="1" rot="10800000">
            <a:off x="503150" y="3242500"/>
            <a:ext cx="7953000" cy="1410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7" name="Google Shape;137;p22"/>
          <p:cNvCxnSpPr/>
          <p:nvPr/>
        </p:nvCxnSpPr>
        <p:spPr>
          <a:xfrm>
            <a:off x="503150" y="3494225"/>
            <a:ext cx="4165200" cy="1410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8" name="Google Shape;138;p22"/>
          <p:cNvCxnSpPr/>
          <p:nvPr/>
        </p:nvCxnSpPr>
        <p:spPr>
          <a:xfrm>
            <a:off x="6150050" y="3731825"/>
            <a:ext cx="2306100" cy="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9" name="Google Shape;139;p22"/>
          <p:cNvCxnSpPr/>
          <p:nvPr/>
        </p:nvCxnSpPr>
        <p:spPr>
          <a:xfrm>
            <a:off x="503150" y="3955450"/>
            <a:ext cx="4626300" cy="1410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MKN-10</a:t>
            </a:r>
            <a:endParaRPr/>
          </a:p>
        </p:txBody>
      </p:sp>
      <p:pic>
        <p:nvPicPr>
          <p:cNvPr id="145" name="Google Shape;14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422325"/>
            <a:ext cx="9143999" cy="28380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6" name="Google Shape;146;p23"/>
          <p:cNvCxnSpPr/>
          <p:nvPr/>
        </p:nvCxnSpPr>
        <p:spPr>
          <a:xfrm>
            <a:off x="4486575" y="2250275"/>
            <a:ext cx="3675900" cy="0"/>
          </a:xfrm>
          <a:prstGeom prst="straightConnector1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7" name="Google Shape;147;p23"/>
          <p:cNvCxnSpPr/>
          <p:nvPr/>
        </p:nvCxnSpPr>
        <p:spPr>
          <a:xfrm>
            <a:off x="880550" y="2431975"/>
            <a:ext cx="7938900" cy="27900"/>
          </a:xfrm>
          <a:prstGeom prst="straightConnector1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8" name="Google Shape;148;p23"/>
          <p:cNvCxnSpPr/>
          <p:nvPr/>
        </p:nvCxnSpPr>
        <p:spPr>
          <a:xfrm>
            <a:off x="894525" y="2641625"/>
            <a:ext cx="6499200" cy="0"/>
          </a:xfrm>
          <a:prstGeom prst="straightConnector1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ICD-11 - 6A02</a:t>
            </a:r>
            <a:endParaRPr/>
          </a:p>
        </p:txBody>
      </p:sp>
      <p:pic>
        <p:nvPicPr>
          <p:cNvPr id="154" name="Google Shape;15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6050" y="1659900"/>
            <a:ext cx="9256101" cy="25750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5" name="Google Shape;155;p24"/>
          <p:cNvCxnSpPr/>
          <p:nvPr/>
        </p:nvCxnSpPr>
        <p:spPr>
          <a:xfrm>
            <a:off x="6457325" y="1998700"/>
            <a:ext cx="1998600" cy="0"/>
          </a:xfrm>
          <a:prstGeom prst="straightConnector1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6" name="Google Shape;156;p24"/>
          <p:cNvCxnSpPr/>
          <p:nvPr/>
        </p:nvCxnSpPr>
        <p:spPr>
          <a:xfrm flipH="1" rot="10800000">
            <a:off x="139775" y="2278300"/>
            <a:ext cx="8078700" cy="27900"/>
          </a:xfrm>
          <a:prstGeom prst="straightConnector1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7" name="Google Shape;157;p24"/>
          <p:cNvCxnSpPr/>
          <p:nvPr/>
        </p:nvCxnSpPr>
        <p:spPr>
          <a:xfrm flipH="1" rot="10800000">
            <a:off x="153750" y="2543675"/>
            <a:ext cx="3690000" cy="14100"/>
          </a:xfrm>
          <a:prstGeom prst="straightConnector1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8" name="Google Shape;158;p24"/>
          <p:cNvCxnSpPr/>
          <p:nvPr/>
        </p:nvCxnSpPr>
        <p:spPr>
          <a:xfrm>
            <a:off x="754750" y="2809350"/>
            <a:ext cx="6862500" cy="0"/>
          </a:xfrm>
          <a:prstGeom prst="straightConnector1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3263" y="881788"/>
            <a:ext cx="3933825" cy="374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3801" y="0"/>
            <a:ext cx="565639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Štatistiky...</a:t>
            </a:r>
            <a:endParaRPr/>
          </a:p>
        </p:txBody>
      </p:sp>
      <p:sp>
        <p:nvSpPr>
          <p:cNvPr id="174" name="Google Shape;174;p27"/>
          <p:cNvSpPr txBox="1"/>
          <p:nvPr>
            <p:ph idx="1" type="body"/>
          </p:nvPr>
        </p:nvSpPr>
        <p:spPr>
          <a:xfrm>
            <a:off x="387900" y="1872849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USA Rok 2000 - 1 zo 150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sk"/>
              <a:t>USA teraz - 1 z 54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sk"/>
              <a:t>Celosvetovo - 1 zo 160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sk"/>
              <a:t>ČR +1500 až 2000 detí ročne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sk"/>
              <a:t>chlapci 4x častejšie ako dievčatá</a:t>
            </a:r>
            <a:endParaRPr/>
          </a:p>
        </p:txBody>
      </p:sp>
      <p:pic>
        <p:nvPicPr>
          <p:cNvPr id="175" name="Google Shape;17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1551" y="686461"/>
            <a:ext cx="4514550" cy="3770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8"/>
          <p:cNvSpPr txBox="1"/>
          <p:nvPr>
            <p:ph idx="1" type="body"/>
          </p:nvPr>
        </p:nvSpPr>
        <p:spPr>
          <a:xfrm>
            <a:off x="318000" y="346225"/>
            <a:ext cx="8375400" cy="6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sk"/>
              <a:t>   Eugene Bleuler                            Hans Asperger                              Leo Kanner</a:t>
            </a:r>
            <a:endParaRPr/>
          </a:p>
        </p:txBody>
      </p:sp>
      <p:pic>
        <p:nvPicPr>
          <p:cNvPr id="181" name="Google Shape;181;p28"/>
          <p:cNvPicPr preferRelativeResize="0"/>
          <p:nvPr/>
        </p:nvPicPr>
        <p:blipFill rotWithShape="1">
          <a:blip r:embed="rId3">
            <a:alphaModFix/>
          </a:blip>
          <a:srcRect b="0" l="21284" r="5039" t="0"/>
          <a:stretch/>
        </p:blipFill>
        <p:spPr>
          <a:xfrm>
            <a:off x="6120772" y="1077900"/>
            <a:ext cx="2852404" cy="387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8"/>
          <p:cNvPicPr preferRelativeResize="0"/>
          <p:nvPr/>
        </p:nvPicPr>
        <p:blipFill rotWithShape="1">
          <a:blip r:embed="rId4">
            <a:alphaModFix/>
          </a:blip>
          <a:srcRect b="18111" l="0" r="0" t="-5777"/>
          <a:stretch/>
        </p:blipFill>
        <p:spPr>
          <a:xfrm>
            <a:off x="2909013" y="819825"/>
            <a:ext cx="3141725" cy="4129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524" y="1159975"/>
            <a:ext cx="2753449" cy="3871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Leo Kanner</a:t>
            </a:r>
            <a:endParaRPr/>
          </a:p>
        </p:txBody>
      </p:sp>
      <p:sp>
        <p:nvSpPr>
          <p:cNvPr id="189" name="Google Shape;189;p29"/>
          <p:cNvSpPr txBox="1"/>
          <p:nvPr>
            <p:ph idx="1" type="body"/>
          </p:nvPr>
        </p:nvSpPr>
        <p:spPr>
          <a:xfrm>
            <a:off x="387900" y="17771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“Every child, every adult, everybody wants what I call the three As: affection, acceptance and approval. If the child has that, regardless of his IQ or anything else, he will be all right.”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sk"/>
              <a:t>“disorder of the mother–child relationship”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sk"/>
              <a:t>“extreme autistic aloneness”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0"/>
          <p:cNvSpPr txBox="1"/>
          <p:nvPr>
            <p:ph idx="1" type="body"/>
          </p:nvPr>
        </p:nvSpPr>
        <p:spPr>
          <a:xfrm>
            <a:off x="387900" y="2064599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“In his key 1943 paper, Kanner considered five features to be diagnostic: a profound lack of affective contact with other people; an anxiously obsessive desire for the preservation of sameness in the child’s routines and environment; a fascination with objects, which are handled with skill in fine motor movements; mutism or a kind of language that does not seem intended for interpersonal communication; good cognitive potential shown in feats of memory or skills on performance tests”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cxnSp>
        <p:nvCxnSpPr>
          <p:cNvPr id="195" name="Google Shape;195;p30"/>
          <p:cNvCxnSpPr/>
          <p:nvPr/>
        </p:nvCxnSpPr>
        <p:spPr>
          <a:xfrm>
            <a:off x="1409000" y="2763250"/>
            <a:ext cx="2571900" cy="13800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6" name="Google Shape;196;p30"/>
          <p:cNvCxnSpPr/>
          <p:nvPr/>
        </p:nvCxnSpPr>
        <p:spPr>
          <a:xfrm>
            <a:off x="1876025" y="3052450"/>
            <a:ext cx="2706600" cy="25500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7" name="Google Shape;197;p30"/>
          <p:cNvCxnSpPr/>
          <p:nvPr/>
        </p:nvCxnSpPr>
        <p:spPr>
          <a:xfrm>
            <a:off x="496325" y="3353350"/>
            <a:ext cx="2706600" cy="25500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8" name="Google Shape;198;p30"/>
          <p:cNvCxnSpPr/>
          <p:nvPr/>
        </p:nvCxnSpPr>
        <p:spPr>
          <a:xfrm>
            <a:off x="496325" y="3712900"/>
            <a:ext cx="2950800" cy="35400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9" name="Google Shape;199;p30"/>
          <p:cNvCxnSpPr/>
          <p:nvPr/>
        </p:nvCxnSpPr>
        <p:spPr>
          <a:xfrm>
            <a:off x="2114375" y="4027625"/>
            <a:ext cx="2536800" cy="7800"/>
          </a:xfrm>
          <a:prstGeom prst="straightConnector1">
            <a:avLst/>
          </a:prstGeom>
          <a:noFill/>
          <a:ln cap="flat" cmpd="sng" w="28575">
            <a:solidFill>
              <a:srgbClr val="FF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0" name="Google Shape;200;p30"/>
          <p:cNvCxnSpPr/>
          <p:nvPr/>
        </p:nvCxnSpPr>
        <p:spPr>
          <a:xfrm>
            <a:off x="4774150" y="2448625"/>
            <a:ext cx="12039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Hans Asperger</a:t>
            </a:r>
            <a:endParaRPr/>
          </a:p>
        </p:txBody>
      </p:sp>
      <p:sp>
        <p:nvSpPr>
          <p:cNvPr id="206" name="Google Shape;206;p31"/>
          <p:cNvSpPr txBox="1"/>
          <p:nvPr>
            <p:ph idx="1" type="body"/>
          </p:nvPr>
        </p:nvSpPr>
        <p:spPr>
          <a:xfrm>
            <a:off x="387900" y="11441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“Autistic psychopathy”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sk"/>
              <a:t>“It helped to be a little autistic if you wanted to do things well.”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sk"/>
              <a:t>“While the schizophrenic patient seems to show progressive loss of contact, the children we are discussing lack contact from the start.”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sk"/>
              <a:t>“</a:t>
            </a:r>
            <a:r>
              <a:rPr lang="sk"/>
              <a:t>We claim—not on theoretical grounds but from the experience of dealing with many children—that this boy’s positive and negative features are two naturally necessary, connected aspects of what is really a homogenously laid-out personality. We can also express this as follows: the difficulties which this boy experiences with himself, as well as with his relationship to the world, are the price he has to pay for his special gifts.”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387900" y="1489825"/>
            <a:ext cx="82218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1900"/>
              <a:t>Semináre každý týždeň</a:t>
            </a:r>
            <a:endParaRPr sz="19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sk" sz="1900"/>
              <a:t>80% účasť na seminároch + 2 veľké domáce úlohy + malé domáce úlohy</a:t>
            </a:r>
            <a:br>
              <a:rPr lang="sk" sz="1900"/>
            </a:br>
            <a:br>
              <a:rPr lang="sk" sz="1900"/>
            </a:br>
            <a:r>
              <a:rPr lang="sk" sz="1900"/>
              <a:t>Pri online výučbe je účasť hodnotená na základe odovzdávania odpovedníkov do stanovených termínov (8 odpovedníkov aby ste boli pripustení ku kolokviu), ktoré sa budú venovať témam z prednášky a úlohám. </a:t>
            </a:r>
            <a:endParaRPr sz="19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sk" sz="1900"/>
              <a:t>Záverečné kolokvium</a:t>
            </a:r>
            <a:endParaRPr sz="1900"/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6872" y="133350"/>
            <a:ext cx="2180275" cy="186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2"/>
          <p:cNvSpPr txBox="1"/>
          <p:nvPr>
            <p:ph type="title"/>
          </p:nvPr>
        </p:nvSpPr>
        <p:spPr>
          <a:xfrm>
            <a:off x="387900" y="470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60.te roky</a:t>
            </a:r>
            <a:endParaRPr/>
          </a:p>
        </p:txBody>
      </p:sp>
      <p:sp>
        <p:nvSpPr>
          <p:cNvPr id="212" name="Google Shape;212;p32"/>
          <p:cNvSpPr txBox="1"/>
          <p:nvPr>
            <p:ph idx="1" type="body"/>
          </p:nvPr>
        </p:nvSpPr>
        <p:spPr>
          <a:xfrm>
            <a:off x="251100" y="395997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sk"/>
              <a:t>Bruno Bettelheim 1967 - The empty fortress: Infantile autism and the birth of self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13" name="Google Shape;21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4850" y="891987"/>
            <a:ext cx="6233350" cy="335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3"/>
          <p:cNvSpPr txBox="1"/>
          <p:nvPr>
            <p:ph type="title"/>
          </p:nvPr>
        </p:nvSpPr>
        <p:spPr>
          <a:xfrm>
            <a:off x="387900" y="470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60.te roky</a:t>
            </a:r>
            <a:endParaRPr/>
          </a:p>
        </p:txBody>
      </p:sp>
      <p:sp>
        <p:nvSpPr>
          <p:cNvPr id="219" name="Google Shape;219;p33"/>
          <p:cNvSpPr txBox="1"/>
          <p:nvPr>
            <p:ph idx="1" type="body"/>
          </p:nvPr>
        </p:nvSpPr>
        <p:spPr>
          <a:xfrm>
            <a:off x="251100" y="395997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In defense of mothers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sk"/>
              <a:t>National Autistic Society (UK)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20" name="Google Shape;22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1900" y="725650"/>
            <a:ext cx="5127900" cy="341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4"/>
          <p:cNvSpPr txBox="1"/>
          <p:nvPr/>
        </p:nvSpPr>
        <p:spPr>
          <a:xfrm>
            <a:off x="419300" y="447250"/>
            <a:ext cx="8344200" cy="44307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Zdroje obrázkov: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https://cdn.clipart.email/e63024c7af7ff074dfa1f5a2a57d19ef_things-you-should-know-vol-5-how-to-change-a-tire_299-256.png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https://i1.sndcdn.com/artworks-000255451784-fsm3zi-t500x500.jpg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https://static01.nyt.com/images/2018/04/20/world/europe/20asperger/20asperger-superJumbo.jpg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6"/>
              </a:rPr>
              <a:t>https://i.pinimg.com/originals/49/54/d4/4954d41f6100ca6264e8a8fb20c5e3f7.jpg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7"/>
              </a:rPr>
              <a:t>https://img.universitystudent.org/1/4/3149/when-youre-the-only-one-contributing-to-a-group-project-meme.jpg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8"/>
              </a:rPr>
              <a:t>https://lh3.googleusercontent.com/proxy/dXVAO9OcNZLi0qnwvg-6AomPuqs7XNsRx4XqNupyauqMGx2XwF1OkocQtIgAoaxZrDN8itoRnPbPMpWRBYZlM66gmFHEzY4vjqWP-sGY2qsvs-9wWYuimveb9RT2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9"/>
              </a:rPr>
              <a:t>https://www.clinical-partners.co.uk/images/autism/triad-of-impairment.png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10"/>
              </a:rPr>
              <a:t>https://media.sciencephoto.com/image/h4020600/800wm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11"/>
              </a:rPr>
              <a:t>https://indianfolk.com/wp-content/uploads/2019/02/p2eugenics-copy.sized-770x415x225x239x1831x987.png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12"/>
              </a:rPr>
              <a:t>https://node2.sdccdn.com/images/savings/logo/4639159.png?width=225&amp;height=150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13"/>
              </a:rPr>
              <a:t>https://lh3.googleusercontent.com/proxy/n-pS5E--3T5-Wfj1av3vjymA0V6bp0Avjt-vTny9T6s92PdZbjku1gfx1_th37jzNcLywjO_7UKJU6Bl4eY_qA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14"/>
              </a:rPr>
              <a:t>https://www.autismsociety-nc.org/wp-content/uploads/1in54-3.jpg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Veľká úloha I</a:t>
            </a:r>
            <a:endParaRPr/>
          </a:p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4081200" y="1489825"/>
            <a:ext cx="4674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Esej na ľubovoľnú tému súvisiacu s PAS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sk"/>
              <a:t>1000 slov +/- 100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sk"/>
              <a:t>Termín odovzdania 13.12. 2020</a:t>
            </a:r>
            <a:endParaRPr/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900" y="1489823"/>
            <a:ext cx="3354807" cy="326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Veľká úloha II</a:t>
            </a:r>
            <a:endParaRPr/>
          </a:p>
        </p:txBody>
      </p:sp>
      <p:sp>
        <p:nvSpPr>
          <p:cNvPr id="83" name="Google Shape;83;p16"/>
          <p:cNvSpPr txBox="1"/>
          <p:nvPr>
            <p:ph idx="1" type="body"/>
          </p:nvPr>
        </p:nvSpPr>
        <p:spPr>
          <a:xfrm>
            <a:off x="387900" y="1489825"/>
            <a:ext cx="43365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skupinová práca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sk"/>
              <a:t>téma “Zlepšenie života ľudí s PAS”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sk" u="sng">
                <a:solidFill>
                  <a:schemeClr val="hlink"/>
                </a:solidFill>
                <a:hlinkClick r:id="rId3"/>
              </a:rPr>
              <a:t>tabuľka skupín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sk"/>
              <a:t>poster + prezentácia (20 min.)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sk"/>
              <a:t>16.12. 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42624" y="601000"/>
            <a:ext cx="4634000" cy="439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Sylabus</a:t>
            </a:r>
            <a:endParaRPr/>
          </a:p>
        </p:txBody>
      </p:sp>
      <p:sp>
        <p:nvSpPr>
          <p:cNvPr id="90" name="Google Shape;90;p17"/>
          <p:cNvSpPr txBox="1"/>
          <p:nvPr>
            <p:ph idx="1" type="body"/>
          </p:nvPr>
        </p:nvSpPr>
        <p:spPr>
          <a:xfrm>
            <a:off x="387900" y="1419949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sk"/>
              <a:t>základné poznatky o autizme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sk"/>
              <a:t>autistická triáda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sk"/>
              <a:t>senzorické abnormality a jazyk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sk"/>
              <a:t>vznik, komorbidita a poznatky z neurovied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sk"/>
              <a:t>diagnostika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sk"/>
              <a:t>teórie autizmu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sk"/>
              <a:t>intervencia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sk"/>
              <a:t>práca s kazuistikami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sk"/>
              <a:t>skupinové projekty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title"/>
          </p:nvPr>
        </p:nvSpPr>
        <p:spPr>
          <a:xfrm>
            <a:off x="275025" y="1362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Čo je autizmus?...</a:t>
            </a:r>
            <a:endParaRPr/>
          </a:p>
        </p:txBody>
      </p:sp>
      <p:sp>
        <p:nvSpPr>
          <p:cNvPr id="96" name="Google Shape;96;p18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7" name="Google Shape;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900" y="741725"/>
            <a:ext cx="8942199" cy="4321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type="title"/>
          </p:nvPr>
        </p:nvSpPr>
        <p:spPr>
          <a:xfrm>
            <a:off x="387900" y="43007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 u="sng">
                <a:solidFill>
                  <a:schemeClr val="hlink"/>
                </a:solidFill>
                <a:hlinkClick r:id="rId3"/>
              </a:rPr>
              <a:t>DSM-5</a:t>
            </a:r>
            <a:r>
              <a:rPr lang="sk"/>
              <a:t> vs </a:t>
            </a:r>
            <a:r>
              <a:rPr lang="sk" u="sng">
                <a:solidFill>
                  <a:schemeClr val="hlink"/>
                </a:solidFill>
                <a:hlinkClick r:id="rId4"/>
              </a:rPr>
              <a:t>MKN-10</a:t>
            </a:r>
            <a:r>
              <a:rPr lang="sk"/>
              <a:t> vs </a:t>
            </a:r>
            <a:r>
              <a:rPr lang="sk" u="sng">
                <a:solidFill>
                  <a:schemeClr val="hlink"/>
                </a:solidFill>
                <a:hlinkClick r:id="rId5"/>
              </a:rPr>
              <a:t>ICD-11</a:t>
            </a:r>
            <a:r>
              <a:rPr lang="sk"/>
              <a:t> </a:t>
            </a:r>
            <a:endParaRPr/>
          </a:p>
        </p:txBody>
      </p:sp>
      <p:pic>
        <p:nvPicPr>
          <p:cNvPr id="103" name="Google Shape;103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76113" y="1296525"/>
            <a:ext cx="3191775" cy="372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0"/>
          <p:cNvPicPr preferRelativeResize="0"/>
          <p:nvPr/>
        </p:nvPicPr>
        <p:blipFill rotWithShape="1">
          <a:blip r:embed="rId3">
            <a:alphaModFix/>
          </a:blip>
          <a:srcRect b="0" l="-820" r="820" t="0"/>
          <a:stretch/>
        </p:blipFill>
        <p:spPr>
          <a:xfrm>
            <a:off x="190275" y="277925"/>
            <a:ext cx="8496300" cy="4762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" name="Google Shape;109;p20"/>
          <p:cNvCxnSpPr/>
          <p:nvPr/>
        </p:nvCxnSpPr>
        <p:spPr>
          <a:xfrm>
            <a:off x="6974475" y="2166425"/>
            <a:ext cx="964500" cy="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0" name="Google Shape;110;p20"/>
          <p:cNvCxnSpPr/>
          <p:nvPr/>
        </p:nvCxnSpPr>
        <p:spPr>
          <a:xfrm>
            <a:off x="880550" y="2390050"/>
            <a:ext cx="1817100" cy="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1" name="Google Shape;111;p20"/>
          <p:cNvCxnSpPr/>
          <p:nvPr/>
        </p:nvCxnSpPr>
        <p:spPr>
          <a:xfrm>
            <a:off x="866575" y="2809350"/>
            <a:ext cx="6723000" cy="1410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2" name="Google Shape;112;p20"/>
          <p:cNvCxnSpPr/>
          <p:nvPr/>
        </p:nvCxnSpPr>
        <p:spPr>
          <a:xfrm>
            <a:off x="5744500" y="2599700"/>
            <a:ext cx="2208300" cy="1410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3" name="Google Shape;113;p20"/>
          <p:cNvCxnSpPr/>
          <p:nvPr/>
        </p:nvCxnSpPr>
        <p:spPr>
          <a:xfrm>
            <a:off x="852600" y="3033000"/>
            <a:ext cx="7086300" cy="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4" name="Google Shape;114;p20"/>
          <p:cNvCxnSpPr/>
          <p:nvPr/>
        </p:nvCxnSpPr>
        <p:spPr>
          <a:xfrm>
            <a:off x="894525" y="3256625"/>
            <a:ext cx="5926200" cy="14100"/>
          </a:xfrm>
          <a:prstGeom prst="straightConnector1">
            <a:avLst/>
          </a:prstGeom>
          <a:noFill/>
          <a:ln cap="flat" cmpd="sng" w="38100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6797" y="0"/>
            <a:ext cx="3009406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81925" y="190500"/>
            <a:ext cx="3543300" cy="495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1"/>
          <p:cNvSpPr/>
          <p:nvPr/>
        </p:nvSpPr>
        <p:spPr>
          <a:xfrm>
            <a:off x="2112625" y="3592050"/>
            <a:ext cx="3312600" cy="27900"/>
          </a:xfrm>
          <a:prstGeom prst="mathMinus">
            <a:avLst>
              <a:gd fmla="val 23520" name="adj1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21"/>
          <p:cNvSpPr/>
          <p:nvPr/>
        </p:nvSpPr>
        <p:spPr>
          <a:xfrm>
            <a:off x="2336725" y="3912175"/>
            <a:ext cx="1534800" cy="27900"/>
          </a:xfrm>
          <a:prstGeom prst="mathMinus">
            <a:avLst>
              <a:gd fmla="val 23520" name="adj1"/>
            </a:avLst>
          </a:prstGeom>
          <a:solidFill>
            <a:srgbClr val="FF00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21"/>
          <p:cNvSpPr txBox="1"/>
          <p:nvPr>
            <p:ph type="title"/>
          </p:nvPr>
        </p:nvSpPr>
        <p:spPr>
          <a:xfrm>
            <a:off x="192225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MKN-10</a:t>
            </a:r>
            <a:endParaRPr/>
          </a:p>
        </p:txBody>
      </p:sp>
      <p:cxnSp>
        <p:nvCxnSpPr>
          <p:cNvPr id="124" name="Google Shape;124;p21"/>
          <p:cNvCxnSpPr/>
          <p:nvPr/>
        </p:nvCxnSpPr>
        <p:spPr>
          <a:xfrm>
            <a:off x="6457325" y="768725"/>
            <a:ext cx="2103000" cy="324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5" name="Google Shape;125;p21"/>
          <p:cNvCxnSpPr/>
          <p:nvPr/>
        </p:nvCxnSpPr>
        <p:spPr>
          <a:xfrm>
            <a:off x="6457325" y="1032950"/>
            <a:ext cx="2103000" cy="324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6" name="Google Shape;126;p21"/>
          <p:cNvCxnSpPr/>
          <p:nvPr/>
        </p:nvCxnSpPr>
        <p:spPr>
          <a:xfrm flipH="1" rot="10800000">
            <a:off x="6457325" y="3536250"/>
            <a:ext cx="824700" cy="234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7" name="Google Shape;127;p21"/>
          <p:cNvCxnSpPr/>
          <p:nvPr/>
        </p:nvCxnSpPr>
        <p:spPr>
          <a:xfrm>
            <a:off x="6457325" y="3266550"/>
            <a:ext cx="1551300" cy="42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