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8b3b7957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8b3b7957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a1b9df21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a1b9df21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9a6ddf7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9a6ddf7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8b3b795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8b3b795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28573f1f3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28573f1f3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8b3b7957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8b3b7957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28573f1f3_0_3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28573f1f3_0_3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28573f1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28573f1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28573f1f3_0_3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28573f1f3_0_3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28573f1f3_0_3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28573f1f3_0_3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8b3b79575_0_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8b3b79575_0_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8b3b79575_0_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8b3b79575_0_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penobsquis.com/wp-content/media/2018/11/small-group-discussion-clipart-1.png" TargetMode="External"/><Relationship Id="rId4" Type="http://schemas.openxmlformats.org/officeDocument/2006/relationships/hyperlink" Target="https://media.istockphoto.com/vectors/woman-with-a-child-in-her-arms-asks-herself-many-questions-conceptual-vector-id1214316850?k=6&amp;m=1214316850&amp;s=612x612&amp;w=0&amp;h=A8ock2fdp4s5srCGd6nAYC-FYrEQlVopFzzGRigenDo=" TargetMode="External"/><Relationship Id="rId10" Type="http://schemas.openxmlformats.org/officeDocument/2006/relationships/hyperlink" Target="https://img.webmd.com/dtmcms/live/webmd/consumer_assets/site_images/articles/image_article_collections/anatomy_pages/brain2.jpg?resize=646px:*&amp;output-quality=100" TargetMode="External"/><Relationship Id="rId9" Type="http://schemas.openxmlformats.org/officeDocument/2006/relationships/hyperlink" Target="https://www.clipartkey.com/mpngs/m/100-1008512_dna-chromosomes-genes.png" TargetMode="External"/><Relationship Id="rId5" Type="http://schemas.openxmlformats.org/officeDocument/2006/relationships/hyperlink" Target="https://www.dolmanlaw.com/wp-content/uploads/2017/07/bigstock-152257037-768x512.jpg" TargetMode="External"/><Relationship Id="rId6" Type="http://schemas.openxmlformats.org/officeDocument/2006/relationships/hyperlink" Target="https://webstockreview.net/images/health-clipart-health-service.png" TargetMode="External"/><Relationship Id="rId7" Type="http://schemas.openxmlformats.org/officeDocument/2006/relationships/hyperlink" Target="https://creazilla-store.fra1.digitaloceanspaces.com/cliparts/79029/speech-bubbles-with-question-mark-clipart-sm.png" TargetMode="External"/><Relationship Id="rId8" Type="http://schemas.openxmlformats.org/officeDocument/2006/relationships/hyperlink" Target="https://webstockreview.net/images/conclusion-clipart-issue-17.p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Vznik, komorbidita a poznatky z neurovied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Komorbidita</a:t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375" y="95250"/>
            <a:ext cx="5429250" cy="504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>
            <a:off x="486400" y="627125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Epilepsia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2988250" y="627125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Mentálna retardácia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3114300" y="3031675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Bipolárna porucha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3058275" y="1498225"/>
            <a:ext cx="2281200" cy="687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Gastrointestinálne poruchy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058275" y="4371775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Schizofrénia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3058275" y="2309100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Poruchy spánku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486400" y="4209775"/>
            <a:ext cx="2281200" cy="6873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Syndróm krehkého X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486400" y="1498225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Úzkostné poruchy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486400" y="3031675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OCD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486400" y="2309100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Depresia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5630150" y="1498225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ADD/ADHD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5630150" y="3754250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Tinitus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5630138" y="4371775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Tourettov syndróm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5630150" y="2147100"/>
            <a:ext cx="2281200" cy="687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Poruchy koordinácie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5630150" y="3031675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PPP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Abnormality na úrovni mozgu</a:t>
            </a:r>
            <a:endParaRPr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5814400" y="1475850"/>
            <a:ext cx="3151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Atypický vývoj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Anatomické zmeny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hippocampus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cerebellum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amygdala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temporálne laloky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corpus callosum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Konektivita</a:t>
            </a:r>
            <a:endParaRPr/>
          </a:p>
        </p:txBody>
      </p:sp>
      <p:pic>
        <p:nvPicPr>
          <p:cNvPr id="188" name="Google Shape;18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25" y="1216000"/>
            <a:ext cx="5587625" cy="37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194" name="Google Shape;194;p25"/>
          <p:cNvSpPr txBox="1"/>
          <p:nvPr>
            <p:ph idx="1" type="body"/>
          </p:nvPr>
        </p:nvSpPr>
        <p:spPr>
          <a:xfrm>
            <a:off x="387900" y="15177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000" u="sng">
                <a:solidFill>
                  <a:schemeClr val="hlink"/>
                </a:solidFill>
                <a:hlinkClick r:id="rId3"/>
              </a:rPr>
              <a:t>https://penobsquis.com/wp-content/media/2018/11/small-group-discussion-clipart-1.png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4"/>
              </a:rPr>
              <a:t>https://media.istockphoto.com/vectors/woman-with-a-child-in-her-arms-asks-herself-many-questions-conceptual-vector-id1214316850?k=6&amp;m=1214316850&amp;s=612x612&amp;w=0&amp;h=A8ock2fdp4s5srCGd6nAYC-FYrEQlVopFzzGRigenDo=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5"/>
              </a:rPr>
              <a:t>https://www.dolmanlaw.com/wp-content/uploads/2017/07/bigstock-152257037-768x512.jpg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6"/>
              </a:rPr>
              <a:t>https://webstockreview.net/images/health-clipart-health-service.png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7"/>
              </a:rPr>
              <a:t>https://creazilla-store.fra1.digitaloceanspaces.com/cliparts/79029/speech-bubbles-with-question-mark-clipart-sm.png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8"/>
              </a:rPr>
              <a:t>https://webstockreview.net/images/conclusion-clipart-issue-17.png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9"/>
              </a:rPr>
              <a:t>https://www.clipartkey.com/mpngs/m/100-1008512_dna-chromosomes-genes.png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0"/>
              </a:rPr>
              <a:t>https://img.webmd.com/dtmcms/live/webmd/consumer_assets/site_images/articles/image_article_collections/anatomy_pages/brain2.jpg?resize=646px:*&amp;output-quality=100</a:t>
            </a:r>
            <a:br>
              <a:rPr lang="sk" sz="1000"/>
            </a:br>
            <a:br>
              <a:rPr lang="sk" sz="1000"/>
            </a:br>
            <a:br>
              <a:rPr lang="sk" sz="1000"/>
            </a:b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 predchádzajúcim hodinám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867200"/>
            <a:ext cx="59577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Všimli ste si repetitívne správanie niekedy u seba alebo niekoho známeho? Aké a v akých situáciách?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Ako dieťa motivovať ku komunikácii?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Aké sú možnosti komunikácie s neverbálnym dospelým človekom?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Ako je možné narušiť vzorec interakcia - frustrácia?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Vyskúšali ste si experiment so senzorickým presýtením?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689" y="2571750"/>
            <a:ext cx="3079936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Vznik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850" y="93300"/>
            <a:ext cx="5153252" cy="50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80% genetika</a:t>
            </a:r>
            <a:br>
              <a:rPr lang="sk"/>
            </a:br>
            <a:r>
              <a:rPr lang="sk"/>
              <a:t>20% prostredie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1% “maternal causes”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Genetika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70.te roky - štúdie na dvojčatách - 80% pravdepodobnosť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Syndróm krehkého X, Rettov syndróm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približne 100 génov so silným vplyvom na vznik autizmu - často vplyv na expresiu iných génov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zmena 1 bázy - zámena</a:t>
            </a:r>
            <a:br>
              <a:rPr lang="sk"/>
            </a:br>
            <a:r>
              <a:rPr lang="sk"/>
              <a:t>aminokyseliny v bielkovine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delécia, duplikácia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mutácie zdedené alebo náhodné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700" y="2697525"/>
            <a:ext cx="4553374" cy="23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1784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Rizikové faktory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 rot="-3280241">
            <a:off x="3905982" y="1906732"/>
            <a:ext cx="1323418" cy="1320838"/>
          </a:xfrm>
          <a:prstGeom prst="ellipse">
            <a:avLst/>
          </a:prstGeom>
          <a:solidFill>
            <a:srgbClr val="A1C3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17"/>
          <p:cNvGrpSpPr/>
          <p:nvPr/>
        </p:nvGrpSpPr>
        <p:grpSpPr>
          <a:xfrm>
            <a:off x="4184863" y="1520198"/>
            <a:ext cx="2958454" cy="3298347"/>
            <a:chOff x="4184863" y="1520198"/>
            <a:chExt cx="2958454" cy="3298347"/>
          </a:xfrm>
        </p:grpSpPr>
        <p:sp>
          <p:nvSpPr>
            <p:cNvPr id="92" name="Google Shape;92;p17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307BF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7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Perinatálne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5" name="Google Shape;95;p17"/>
          <p:cNvGrpSpPr/>
          <p:nvPr/>
        </p:nvGrpSpPr>
        <p:grpSpPr>
          <a:xfrm>
            <a:off x="2857731" y="-71332"/>
            <a:ext cx="3293577" cy="3222916"/>
            <a:chOff x="2857731" y="-71332"/>
            <a:chExt cx="3293577" cy="3222916"/>
          </a:xfrm>
        </p:grpSpPr>
        <p:sp>
          <p:nvSpPr>
            <p:cNvPr id="96" name="Google Shape;96;p17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0D5DDF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Prenatálne</a:t>
              </a:r>
              <a:endParaRPr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9" name="Google Shape;99;p17"/>
          <p:cNvGrpSpPr/>
          <p:nvPr/>
        </p:nvGrpSpPr>
        <p:grpSpPr>
          <a:xfrm>
            <a:off x="1959887" y="1684671"/>
            <a:ext cx="3424433" cy="3122279"/>
            <a:chOff x="1959887" y="1684671"/>
            <a:chExt cx="3424433" cy="3122279"/>
          </a:xfrm>
        </p:grpSpPr>
        <p:sp>
          <p:nvSpPr>
            <p:cNvPr id="100" name="Google Shape;100;p17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A1C3FA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0944A1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k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Postnatálne</a:t>
              </a:r>
              <a:r>
                <a:rPr lang="sk" sz="2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87900" y="383300"/>
            <a:ext cx="4993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Vplyvy pred tehotenstvom</a:t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387900" y="1382550"/>
            <a:ext cx="2687100" cy="1189200"/>
          </a:xfrm>
          <a:prstGeom prst="roundRect">
            <a:avLst>
              <a:gd fmla="val 16667" name="adj"/>
            </a:avLst>
          </a:prstGeom>
          <a:solidFill>
            <a:srgbClr val="0C58D3"/>
          </a:solidFill>
          <a:ln cap="flat" cmpd="sng" w="9525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Vplyv škodlivých činiteľov prostredia na zdravie rodičov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3480725" y="1382538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Vek rodičov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3480725" y="2220988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Súrodenec s PAS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480725" y="3059450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0E65F0"/>
          </a:solidFill>
          <a:ln cap="flat" cmpd="sng" w="9525">
            <a:solidFill>
              <a:srgbClr val="0E65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Nadváha matky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6133825" y="1382550"/>
            <a:ext cx="2020500" cy="779400"/>
          </a:xfrm>
          <a:prstGeom prst="roundRect">
            <a:avLst>
              <a:gd fmla="val 16667" name="adj"/>
            </a:avLst>
          </a:prstGeom>
          <a:solidFill>
            <a:srgbClr val="0E65F0"/>
          </a:solidFill>
          <a:ln cap="flat" cmpd="sng" w="9525">
            <a:solidFill>
              <a:srgbClr val="0E65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Psychiatrická diagnóza rodičov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6189750" y="2420450"/>
            <a:ext cx="2020500" cy="932700"/>
          </a:xfrm>
          <a:prstGeom prst="roundRect">
            <a:avLst>
              <a:gd fmla="val 16667" name="adj"/>
            </a:avLst>
          </a:prstGeom>
          <a:solidFill>
            <a:srgbClr val="0E65F0"/>
          </a:solidFill>
          <a:ln cap="flat" cmpd="sng" w="9525">
            <a:solidFill>
              <a:srgbClr val="0E65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Autoimunitná porucha u rodičov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50" y="2746295"/>
            <a:ext cx="2301550" cy="2301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6189750" y="3611650"/>
            <a:ext cx="2020500" cy="686100"/>
          </a:xfrm>
          <a:prstGeom prst="roundRect">
            <a:avLst>
              <a:gd fmla="val 16667" name="adj"/>
            </a:avLst>
          </a:prstGeom>
          <a:solidFill>
            <a:srgbClr val="0E65F0"/>
          </a:solidFill>
          <a:ln cap="flat" cmpd="sng" w="9525">
            <a:solidFill>
              <a:srgbClr val="0E65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Farmakoterapia matky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325500" y="4490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Prenatálne</a:t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6128900" y="529450"/>
            <a:ext cx="1656300" cy="5253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Komplikácie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3063225" y="590425"/>
            <a:ext cx="1926000" cy="610800"/>
          </a:xfrm>
          <a:prstGeom prst="roundRect">
            <a:avLst>
              <a:gd fmla="val 16667" name="adj"/>
            </a:avLst>
          </a:prstGeom>
          <a:solidFill>
            <a:srgbClr val="0E65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Tehotenský diabetes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6128900" y="1201213"/>
            <a:ext cx="1656300" cy="6108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Vaginálne krvácanie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6128900" y="1958500"/>
            <a:ext cx="16563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Hypoxia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128900" y="2630263"/>
            <a:ext cx="16563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Preeklampsia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6128900" y="3302050"/>
            <a:ext cx="1656300" cy="9270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Vnútro maternicová infekcia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419750" y="1438106"/>
            <a:ext cx="1656300" cy="5253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Teratogény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419750" y="2113549"/>
            <a:ext cx="1656300" cy="6108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Stresujúce situácie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3063225" y="1511263"/>
            <a:ext cx="1926000" cy="5295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Farmakoterapia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3063225" y="2370700"/>
            <a:ext cx="1926000" cy="6108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Zvýšenie hmotnosti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50" y="2874499"/>
            <a:ext cx="2035062" cy="21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/>
          <p:nvPr/>
        </p:nvSpPr>
        <p:spPr>
          <a:xfrm>
            <a:off x="3063225" y="3311425"/>
            <a:ext cx="1926000" cy="610800"/>
          </a:xfrm>
          <a:prstGeom prst="roundRect">
            <a:avLst>
              <a:gd fmla="val 16667" name="adj"/>
            </a:avLst>
          </a:prstGeom>
          <a:solidFill>
            <a:srgbClr val="0E65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Imunitná reakcia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6128900" y="4375525"/>
            <a:ext cx="16563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Trauma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Perinatálne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151" y="1395701"/>
            <a:ext cx="5272299" cy="351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387900" y="2362102"/>
            <a:ext cx="2166000" cy="6198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Nízky gestačný vek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387900" y="1514900"/>
            <a:ext cx="2166000" cy="6861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Komplikácie pri pôrode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387900" y="3923900"/>
            <a:ext cx="2166000" cy="6198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Nízke Apgar skóre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387900" y="3143002"/>
            <a:ext cx="2166000" cy="6198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Nízka pôrodná hmotnosť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Postnatálne</a:t>
            </a: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909475" y="1437799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strane matky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909475" y="3626499"/>
            <a:ext cx="2020500" cy="525300"/>
          </a:xfrm>
          <a:prstGeom prst="roundRect">
            <a:avLst>
              <a:gd fmla="val 16667" name="adj"/>
            </a:avLst>
          </a:prstGeom>
          <a:solidFill>
            <a:srgbClr val="0D5DDF"/>
          </a:solidFill>
          <a:ln cap="flat" cmpd="sng" w="9525">
            <a:solidFill>
              <a:srgbClr val="0D5DD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strane dieťaťa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3715075" y="796706"/>
            <a:ext cx="2281200" cy="7608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Popôrodná depresia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3714925" y="1749176"/>
            <a:ext cx="2281200" cy="5511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Absencia kojenia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3715075" y="2905350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Antibiotiká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3715075" y="3626800"/>
            <a:ext cx="2281200" cy="5253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Detská žltačka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3714925" y="4348250"/>
            <a:ext cx="2281200" cy="686100"/>
          </a:xfrm>
          <a:prstGeom prst="roundRect">
            <a:avLst>
              <a:gd fmla="val 16667" name="adj"/>
            </a:avLst>
          </a:prstGeom>
          <a:solidFill>
            <a:srgbClr val="307BF3"/>
          </a:solidFill>
          <a:ln cap="flat" cmpd="sng" w="9525">
            <a:solidFill>
              <a:srgbClr val="307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Novorodenecká infekcia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447" y="1700450"/>
            <a:ext cx="2720103" cy="33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