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22fe1773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22fe1773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22fe177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22fe177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22fe177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22fe177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22fe177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22fe177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22fe17730_0_1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22fe17730_0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22fe17730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22fe17730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22fe17730_0_1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22fe17730_0_1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22fe1773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22fe1773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22fe17730_0_1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22fe17730_0_1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2fe17730_0_1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22fe17730_0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sychcentral.com/quizzes/autism-quiz/" TargetMode="External"/><Relationship Id="rId4" Type="http://schemas.openxmlformats.org/officeDocument/2006/relationships/hyperlink" Target="https://www.clinical-partners.co.uk/for-adults/autism-and-aspergers/adult-autism-test/test?restart=802298c6c918659e9319b424fafa0783" TargetMode="External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mages.ctfassets.net/zvaujq68yh0h/3U9nFmNsFimUceWYs0Eicc/425363c3eea5b8eaa254fef37e80c5dc/1.jpg" TargetMode="External"/><Relationship Id="rId4" Type="http://schemas.openxmlformats.org/officeDocument/2006/relationships/hyperlink" Target="https://s3.amazonaws.com/spectrumnews-web-assets/wp-content/uploads/2018/10/15145031/20181024-BehaviorPredictors844.jpg" TargetMode="External"/><Relationship Id="rId9" Type="http://schemas.openxmlformats.org/officeDocument/2006/relationships/hyperlink" Target="https://www.proedinc.com/Content/Site187/ProductImages/13565.jpg" TargetMode="External"/><Relationship Id="rId5" Type="http://schemas.openxmlformats.org/officeDocument/2006/relationships/hyperlink" Target="https://encrypted-tbn0.gstatic.com/images?q=tbn:ANd9GcSE2GiMnlRpWIcbgX6WjIh7JadKyxJ-k1xJUw&amp;usqp=CAU" TargetMode="External"/><Relationship Id="rId6" Type="http://schemas.openxmlformats.org/officeDocument/2006/relationships/hyperlink" Target="https://assets.newatlas.com/dims4/default/9a817fc/2147483647/strip/true/crop/1620x1080+0+0/resize/1200x800!/quality/90/?url=http%3A%2F%2Fnewatlas-brightspot.s3.amazonaws.com%2Farchive%2Fblood-protein-test-alzheimers-1.jpg" TargetMode="External"/><Relationship Id="rId7" Type="http://schemas.openxmlformats.org/officeDocument/2006/relationships/hyperlink" Target="https://gracemedicalaestheticstx.com/wp-content/uploads/2019/03/shutterstock_731147215.jpg" TargetMode="External"/><Relationship Id="rId8" Type="http://schemas.openxmlformats.org/officeDocument/2006/relationships/hyperlink" Target="https://psychoprof.sk/36-home_default/ados-2-diagnostika-a-hodnotenie-poruchy-autistickeho-spektra.j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cdc.gov/ncbddd/actearly/milestones/index.html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hyperlink" Target="https://www.autismresearchcentre.com/tests/?fbclid=IwAR3M9y7j6K-LqY8oTQyoc0GYkETBQrApKUO6RzHbssjsISHxjrbYapF_Id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hyperlink" Target="https://journals.plos.org/plosone/article?id=10.1371/journal.pone.018882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neuropointdx.com/our-test/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Diagnostika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251575" y="1489825"/>
            <a:ext cx="8504400" cy="34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Test 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4"/>
              </a:rPr>
              <a:t>Test 2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7601" y="0"/>
            <a:ext cx="56563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100" u="sng">
                <a:solidFill>
                  <a:schemeClr val="hlink"/>
                </a:solidFill>
                <a:hlinkClick r:id="rId3"/>
              </a:rPr>
              <a:t>https://images.ctfassets.net/zvaujq68yh0h/3U9nFmNsFimUceWYs0Eicc/425363c3eea5b8eaa254fef37e80c5dc/1.jpg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4"/>
              </a:rPr>
              <a:t>https://s3.amazonaws.com/spectrumnews-web-assets/wp-content/uploads/2018/10/15145031/20181024-BehaviorPredictors844.jpg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5"/>
              </a:rPr>
              <a:t>https://encrypted-tbn0.gstatic.com/images?q=tbn:ANd9GcSE2GiMnlRpWIcbgX6WjIh7JadKyxJ-k1xJUw&amp;usqp=CAU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6"/>
              </a:rPr>
              <a:t>https://assets.newatlas.com/dims4/default/9a817fc/2147483647/strip/true/crop/1620x1080+0+0/resize/1200x800!/quality/90/?url=http%3A%2F%2Fnewatlas-brightspot.s3.amazonaws.com%2Farchive%2Fblood-protein-test-alzheimers-1.jpg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7"/>
              </a:rPr>
              <a:t>https://gracemedicalaestheticstx.com/wp-content/uploads/2019/03/shutterstock_731147215.jpg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8"/>
              </a:rPr>
              <a:t>https://psychoprof.sk/36-home_default/ados-2-diagnostika-a-hodnotenie-poruchy-autistickeho-spektra.jpg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9"/>
              </a:rPr>
              <a:t>https://www.proedinc.com/Content/Site187/ProductImages/13565.jpg</a:t>
            </a:r>
            <a:br>
              <a:rPr lang="sk" sz="1100"/>
            </a:br>
            <a:br>
              <a:rPr lang="sk" sz="1100"/>
            </a:b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Čo treba zistiť?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728925"/>
            <a:ext cx="3441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symptómy	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komunikácia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sociálna interakcia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repetitívne správanie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ďalšie prejavy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typ metódy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rozhovor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pozorovanie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dotazník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673" y="1405950"/>
            <a:ext cx="5104077" cy="3401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Diagnostika</a:t>
            </a:r>
            <a:endParaRPr/>
          </a:p>
        </p:txBody>
      </p:sp>
      <p:grpSp>
        <p:nvGrpSpPr>
          <p:cNvPr id="76" name="Google Shape;76;p15"/>
          <p:cNvGrpSpPr/>
          <p:nvPr/>
        </p:nvGrpSpPr>
        <p:grpSpPr>
          <a:xfrm>
            <a:off x="3073761" y="2669613"/>
            <a:ext cx="2405081" cy="1892310"/>
            <a:chOff x="3071457" y="2013875"/>
            <a:chExt cx="1944600" cy="1569600"/>
          </a:xfrm>
        </p:grpSpPr>
        <p:sp>
          <p:nvSpPr>
            <p:cNvPr id="77" name="Google Shape;77;p15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3316112" y="2256368"/>
              <a:ext cx="1451700" cy="12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Vývojový screening </a:t>
              </a:r>
              <a:b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sk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(9, 18, 30 mesiacov)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458850" y="2669620"/>
            <a:ext cx="2614904" cy="1892310"/>
            <a:chOff x="1126863" y="2013875"/>
            <a:chExt cx="1944600" cy="1569600"/>
          </a:xfrm>
        </p:grpSpPr>
        <p:sp>
          <p:nvSpPr>
            <p:cNvPr id="80" name="Google Shape;80;p1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1373311" y="2284347"/>
              <a:ext cx="1562100" cy="11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Vývojový monitoring</a:t>
              </a:r>
              <a:b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sk" sz="19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3"/>
                </a:rPr>
                <a:t>Vývojové miľníky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5478848" y="2679360"/>
            <a:ext cx="3387755" cy="1872847"/>
            <a:chOff x="5424836" y="2013916"/>
            <a:chExt cx="3001200" cy="1569600"/>
          </a:xfrm>
        </p:grpSpPr>
        <p:sp>
          <p:nvSpPr>
            <p:cNvPr id="83" name="Google Shape;83;p15"/>
            <p:cNvSpPr/>
            <p:nvPr/>
          </p:nvSpPr>
          <p:spPr>
            <a:xfrm>
              <a:off x="5424836" y="2013916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5716896" y="2284354"/>
              <a:ext cx="2417100" cy="11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Konkretizácia diagnózy</a:t>
              </a:r>
              <a:br>
                <a:rPr b="1"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sk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klinický psychológ 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k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psychiater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5374684" y="3485582"/>
            <a:ext cx="261571" cy="260379"/>
            <a:chOff x="4858109" y="2631368"/>
            <a:chExt cx="316442" cy="315000"/>
          </a:xfrm>
        </p:grpSpPr>
        <p:sp>
          <p:nvSpPr>
            <p:cNvPr id="86" name="Google Shape;86;p1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sk"/>
              </a:br>
              <a:endParaRPr/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2955334" y="3485582"/>
            <a:ext cx="261571" cy="260379"/>
            <a:chOff x="4858109" y="2631368"/>
            <a:chExt cx="316442" cy="315000"/>
          </a:xfrm>
        </p:grpSpPr>
        <p:sp>
          <p:nvSpPr>
            <p:cNvPr id="89" name="Google Shape;89;p1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sk"/>
              </a:br>
              <a:endParaRPr/>
            </a:p>
          </p:txBody>
        </p:sp>
      </p:grpSp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700" y="139744"/>
            <a:ext cx="4555624" cy="23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ADOS-2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387900" y="958700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Špecifická diagnostická škála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Kategória A s výnimkou povinného výcvikového kurzu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+ 12 mesiacov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5 modulov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30-90 minút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individuálna administrácia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semištruktúrované/štruktúrované rozhovory alebo hry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stimulácia určitého správania - posudzovanie intenzity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americké normy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72 000,- KČ</a:t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3635" l="17657" r="16605" t="4562"/>
          <a:stretch/>
        </p:blipFill>
        <p:spPr>
          <a:xfrm>
            <a:off x="6946550" y="0"/>
            <a:ext cx="1984700" cy="2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87900" y="458025"/>
            <a:ext cx="85713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CARS2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Posudzovacia škála detského autizmu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Screeningová škála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Kategória 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+2 roky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3 podtypy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štandardná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pre vysokofunkčných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pre rodičov a opatrovateľov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posudzovanie na základe frekvencie, intenzity, trvania a atypickosti správania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3 150,-Kč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750" y="164625"/>
            <a:ext cx="2261450" cy="29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ADI-R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Špecifická diagnostická škála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Kategória 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+2 roky (mentálna úroveň)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90-150 minút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93 položiek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štandardizované interview s rodičom alebo ošetrovateľom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založené na vývojovej histórii dieťaťa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posúdenie triády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670" y="124320"/>
            <a:ext cx="2155350" cy="279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5912225" y="4568725"/>
            <a:ext cx="30114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Ďalšie posudzovacie škály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87900" y="206425"/>
            <a:ext cx="7746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Alternatívne možnosti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475" y="1403950"/>
            <a:ext cx="4423001" cy="29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00" y="2571738"/>
            <a:ext cx="3215175" cy="18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87900" y="17012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5"/>
              </a:rPr>
              <a:t>Diagnostický algoritmus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Budúcnosť diagnostiky… 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87900" y="20645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3"/>
              </a:rPr>
              <a:t>NeuroPointDX</a:t>
            </a:r>
            <a:r>
              <a:rPr lang="sk"/>
              <a:t> - NPDX ASD Test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Profil metabolitov v krvnej plazme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18-48 mesiacov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1100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50% spoľahlivosť testu</a:t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113166"/>
            <a:ext cx="4472625" cy="298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Diferenciálna diagnostika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87900" y="1489825"/>
            <a:ext cx="4000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Neurovývojové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oneskorenie reči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porucha intelektu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porucha vývoja koordinácie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Psychické poruchy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ADHD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poruchy nálad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úzkostné poruchy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OCD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psychózy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poruchy správania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4572000" y="1489825"/>
            <a:ext cx="4000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Ochorenia s vývinovým regresom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Rettov syndróm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Epileptická encefalopatia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poškodenie zraku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poškodenie sluchu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selektívny mutizmus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neprospievanie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